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8"/>
  </p:notesMasterIdLst>
  <p:sldIdLst>
    <p:sldId id="304" r:id="rId3"/>
    <p:sldId id="329" r:id="rId4"/>
    <p:sldId id="331" r:id="rId5"/>
    <p:sldId id="330" r:id="rId6"/>
    <p:sldId id="332" r:id="rId7"/>
    <p:sldId id="328" r:id="rId8"/>
    <p:sldId id="322" r:id="rId9"/>
    <p:sldId id="323" r:id="rId10"/>
    <p:sldId id="333" r:id="rId11"/>
    <p:sldId id="334" r:id="rId12"/>
    <p:sldId id="335" r:id="rId13"/>
    <p:sldId id="326" r:id="rId14"/>
    <p:sldId id="324" r:id="rId15"/>
    <p:sldId id="325" r:id="rId16"/>
    <p:sldId id="30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2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D78F6-B2F5-4C92-A4F9-35B83BA99544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790"/>
            <a:ext cx="12192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4933" y="0"/>
            <a:ext cx="1507067" cy="11303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08400" cy="123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346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967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A. Chance,     Muon Collider meeting, 21 June 2022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6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919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241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814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1"/>
            <a:ext cx="4978400" cy="4368801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49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33" y="6273801"/>
            <a:ext cx="12192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6553201"/>
            <a:ext cx="1694721" cy="2667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0267" y="6562726"/>
            <a:ext cx="5588000" cy="2571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33" y="6562727"/>
            <a:ext cx="541867" cy="257175"/>
          </a:xfrm>
        </p:spPr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706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888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5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2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19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540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30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8796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3467" y="6651626"/>
            <a:ext cx="61976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3" y="6642101"/>
            <a:ext cx="54186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040533" y="0"/>
            <a:ext cx="1151467" cy="8636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4"/>
            <a:ext cx="105743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7" r:id="rId12"/>
    <p:sldLayoutId id="2147483678" r:id="rId1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273801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270" y="177801"/>
            <a:ext cx="1351732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093106"/>
            <a:ext cx="12192000" cy="281093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672" y="76201"/>
            <a:ext cx="1855329" cy="1855329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6611" y="5359400"/>
            <a:ext cx="581258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by Antoine Chance (CEA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)</a:t>
            </a:r>
          </a:p>
          <a:p>
            <a:pPr algn="r"/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21 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June 2022</a:t>
            </a:r>
            <a:endParaRPr lang="en-GB" sz="2133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726563" y="2724485"/>
            <a:ext cx="6738873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267" b="1" i="1" dirty="0" smtClean="0">
                <a:latin typeface="Arial Narrow"/>
                <a:cs typeface="Arial Narrow"/>
              </a:rPr>
              <a:t>Update Path length variation in a hybrid synchrotron</a:t>
            </a:r>
            <a:endParaRPr lang="en-GB" sz="4267" b="1" i="1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24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Case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SC </a:t>
            </a:r>
            <a:r>
              <a:rPr lang="fr-FR" dirty="0" err="1" smtClean="0"/>
              <a:t>dipole</a:t>
            </a:r>
            <a:r>
              <a:rPr lang="fr-FR" dirty="0"/>
              <a:t> </a:t>
            </a:r>
            <a:r>
              <a:rPr lang="fr-FR" dirty="0" smtClean="0"/>
              <a:t>first and last</a:t>
            </a:r>
            <a:br>
              <a:rPr lang="fr-FR" dirty="0" smtClean="0"/>
            </a:br>
            <a:r>
              <a:rPr lang="fr-FR" dirty="0" smtClean="0"/>
              <a:t>B</a:t>
            </a:r>
            <a:r>
              <a:rPr lang="fr-FR" baseline="-25000" dirty="0" smtClean="0"/>
              <a:t>NC</a:t>
            </a:r>
            <a:r>
              <a:rPr lang="fr-FR" dirty="0" smtClean="0"/>
              <a:t> = </a:t>
            </a:r>
            <a:r>
              <a:rPr lang="fr-FR" dirty="0" smtClean="0"/>
              <a:t>1.8 </a:t>
            </a:r>
            <a:r>
              <a:rPr lang="fr-FR" dirty="0" smtClean="0"/>
              <a:t>T; B</a:t>
            </a:r>
            <a:r>
              <a:rPr lang="fr-FR" baseline="-25000" dirty="0" smtClean="0"/>
              <a:t>SC</a:t>
            </a:r>
            <a:r>
              <a:rPr lang="fr-FR" dirty="0" smtClean="0"/>
              <a:t> </a:t>
            </a:r>
            <a:r>
              <a:rPr lang="fr-FR" dirty="0"/>
              <a:t>= </a:t>
            </a:r>
            <a:r>
              <a:rPr lang="fr-FR" dirty="0" smtClean="0"/>
              <a:t>10 T; </a:t>
            </a:r>
            <a:r>
              <a:rPr lang="fr-FR" dirty="0" err="1" smtClean="0"/>
              <a:t>n</a:t>
            </a:r>
            <a:r>
              <a:rPr lang="fr-FR" baseline="-25000" dirty="0" err="1" smtClean="0"/>
              <a:t>c</a:t>
            </a:r>
            <a:r>
              <a:rPr lang="fr-FR" dirty="0" smtClean="0"/>
              <a:t> = 150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10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61526"/>
            <a:ext cx="3566209" cy="2520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697" y="1561526"/>
            <a:ext cx="3704776" cy="252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056" y="4042726"/>
            <a:ext cx="3704776" cy="2520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6697" y="4081526"/>
            <a:ext cx="378961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054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Case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NC </a:t>
            </a:r>
            <a:r>
              <a:rPr lang="fr-FR" dirty="0" err="1" smtClean="0"/>
              <a:t>dipole</a:t>
            </a:r>
            <a:r>
              <a:rPr lang="fr-FR" dirty="0"/>
              <a:t> </a:t>
            </a:r>
            <a:r>
              <a:rPr lang="fr-FR" dirty="0" smtClean="0"/>
              <a:t>first and last</a:t>
            </a:r>
            <a:br>
              <a:rPr lang="fr-FR" dirty="0" smtClean="0"/>
            </a:br>
            <a:r>
              <a:rPr lang="fr-FR" dirty="0"/>
              <a:t>B</a:t>
            </a:r>
            <a:r>
              <a:rPr lang="fr-FR" baseline="-25000" dirty="0"/>
              <a:t>NC</a:t>
            </a:r>
            <a:r>
              <a:rPr lang="fr-FR" dirty="0"/>
              <a:t> = </a:t>
            </a:r>
            <a:r>
              <a:rPr lang="fr-FR" dirty="0" smtClean="0"/>
              <a:t>1.8 </a:t>
            </a:r>
            <a:r>
              <a:rPr lang="fr-FR" dirty="0"/>
              <a:t>T; B</a:t>
            </a:r>
            <a:r>
              <a:rPr lang="fr-FR" baseline="-25000" dirty="0"/>
              <a:t>SC</a:t>
            </a:r>
            <a:r>
              <a:rPr lang="fr-FR" dirty="0"/>
              <a:t> = </a:t>
            </a:r>
            <a:r>
              <a:rPr lang="fr-FR" dirty="0" smtClean="0"/>
              <a:t>10 </a:t>
            </a:r>
            <a:r>
              <a:rPr lang="fr-FR" dirty="0"/>
              <a:t>T; </a:t>
            </a:r>
            <a:r>
              <a:rPr lang="fr-FR" dirty="0" err="1"/>
              <a:t>n</a:t>
            </a:r>
            <a:r>
              <a:rPr lang="fr-FR" baseline="-25000" dirty="0" err="1"/>
              <a:t>c</a:t>
            </a:r>
            <a:r>
              <a:rPr lang="fr-FR" dirty="0"/>
              <a:t> = 150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11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83" y="1522726"/>
            <a:ext cx="3566209" cy="252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887" y="1522726"/>
            <a:ext cx="3704776" cy="252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883" y="4042726"/>
            <a:ext cx="3704776" cy="252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2465" y="4042726"/>
            <a:ext cx="378961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459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for the medium RCS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Distance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dipoles</a:t>
            </a:r>
            <a:r>
              <a:rPr lang="fr-FR" dirty="0" smtClean="0"/>
              <a:t>: 400 mm</a:t>
            </a:r>
          </a:p>
          <a:p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quadrupoles</a:t>
            </a:r>
            <a:r>
              <a:rPr lang="fr-FR" dirty="0" smtClean="0"/>
              <a:t> + correctors: 2.5 m</a:t>
            </a:r>
          </a:p>
          <a:p>
            <a:r>
              <a:rPr lang="fr-FR" dirty="0" smtClean="0"/>
              <a:t>Distance </a:t>
            </a:r>
            <a:r>
              <a:rPr lang="fr-FR" dirty="0" err="1" smtClean="0"/>
              <a:t>quadrupole</a:t>
            </a:r>
            <a:r>
              <a:rPr lang="fr-FR" dirty="0" smtClean="0"/>
              <a:t> block – </a:t>
            </a:r>
            <a:r>
              <a:rPr lang="fr-FR" dirty="0" err="1" smtClean="0"/>
              <a:t>dipole</a:t>
            </a:r>
            <a:r>
              <a:rPr lang="fr-FR" dirty="0" smtClean="0"/>
              <a:t>: 0.5 m</a:t>
            </a:r>
          </a:p>
          <a:p>
            <a:r>
              <a:rPr lang="fr-FR" dirty="0" smtClean="0"/>
              <a:t>Injection </a:t>
            </a:r>
            <a:r>
              <a:rPr lang="fr-FR" dirty="0" err="1" smtClean="0"/>
              <a:t>energy</a:t>
            </a:r>
            <a:r>
              <a:rPr lang="fr-FR" dirty="0" smtClean="0"/>
              <a:t>: 300 </a:t>
            </a:r>
            <a:r>
              <a:rPr lang="fr-FR" dirty="0" err="1" smtClean="0"/>
              <a:t>GeV</a:t>
            </a:r>
            <a:endParaRPr lang="fr-FR" dirty="0" smtClean="0"/>
          </a:p>
          <a:p>
            <a:r>
              <a:rPr lang="fr-FR" dirty="0" smtClean="0"/>
              <a:t>Extraction </a:t>
            </a:r>
            <a:r>
              <a:rPr lang="fr-FR" dirty="0" err="1"/>
              <a:t>energy</a:t>
            </a:r>
            <a:r>
              <a:rPr lang="fr-FR" dirty="0"/>
              <a:t>: </a:t>
            </a:r>
            <a:r>
              <a:rPr lang="fr-FR" dirty="0" smtClean="0"/>
              <a:t>750 </a:t>
            </a:r>
            <a:r>
              <a:rPr lang="fr-FR" dirty="0" err="1" smtClean="0"/>
              <a:t>GeV</a:t>
            </a:r>
            <a:endParaRPr lang="fr-FR" dirty="0" smtClean="0"/>
          </a:p>
          <a:p>
            <a:r>
              <a:rPr lang="fr-FR" dirty="0" smtClean="0"/>
              <a:t>NC </a:t>
            </a:r>
            <a:r>
              <a:rPr lang="fr-FR" dirty="0" err="1" smtClean="0"/>
              <a:t>field</a:t>
            </a:r>
            <a:r>
              <a:rPr lang="fr-FR" dirty="0" smtClean="0"/>
              <a:t>: </a:t>
            </a:r>
            <a:r>
              <a:rPr lang="fr-FR" b="1" dirty="0" smtClean="0"/>
              <a:t>1.8 </a:t>
            </a:r>
            <a:r>
              <a:rPr lang="fr-FR" b="1" dirty="0" smtClean="0"/>
              <a:t>T</a:t>
            </a:r>
          </a:p>
          <a:p>
            <a:r>
              <a:rPr lang="fr-FR" dirty="0" smtClean="0"/>
              <a:t>SX </a:t>
            </a:r>
            <a:r>
              <a:rPr lang="fr-FR" dirty="0" err="1" smtClean="0"/>
              <a:t>field</a:t>
            </a:r>
            <a:r>
              <a:rPr lang="fr-FR" dirty="0" smtClean="0"/>
              <a:t>: </a:t>
            </a:r>
            <a:r>
              <a:rPr lang="fr-FR" b="1" dirty="0" smtClean="0"/>
              <a:t>16 T</a:t>
            </a:r>
          </a:p>
          <a:p>
            <a:r>
              <a:rPr lang="fr-FR" dirty="0" smtClean="0"/>
              <a:t>Total </a:t>
            </a:r>
            <a:r>
              <a:rPr lang="fr-FR" dirty="0" err="1" smtClean="0"/>
              <a:t>length</a:t>
            </a:r>
            <a:r>
              <a:rPr lang="fr-FR" dirty="0" smtClean="0"/>
              <a:t> of the </a:t>
            </a:r>
            <a:r>
              <a:rPr lang="fr-FR" dirty="0" err="1" smtClean="0"/>
              <a:t>dipoles</a:t>
            </a:r>
            <a:r>
              <a:rPr lang="fr-FR" dirty="0" smtClean="0"/>
              <a:t>: </a:t>
            </a:r>
            <a:r>
              <a:rPr lang="fr-FR" dirty="0" smtClean="0"/>
              <a:t>3308 </a:t>
            </a:r>
            <a:r>
              <a:rPr lang="fr-FR" dirty="0" smtClean="0"/>
              <a:t>m (</a:t>
            </a:r>
            <a:r>
              <a:rPr lang="fr-FR" dirty="0" err="1" smtClean="0"/>
              <a:t>determined</a:t>
            </a:r>
            <a:r>
              <a:rPr lang="fr-FR" dirty="0" smtClean="0"/>
              <a:t> by injection/extraction </a:t>
            </a:r>
            <a:r>
              <a:rPr lang="fr-FR" dirty="0" err="1" smtClean="0"/>
              <a:t>energies</a:t>
            </a:r>
            <a:r>
              <a:rPr lang="fr-FR" dirty="0" smtClean="0"/>
              <a:t> and maximum </a:t>
            </a:r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).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4294967295"/>
          </p:nvPr>
        </p:nvSpPr>
        <p:spPr>
          <a:xfrm>
            <a:off x="0" y="6416675"/>
            <a:ext cx="8432800" cy="365125"/>
          </a:xfrm>
        </p:spPr>
        <p:txBody>
          <a:bodyPr/>
          <a:lstStyle/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11582400" y="6538913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191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Case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SC </a:t>
            </a:r>
            <a:r>
              <a:rPr lang="fr-FR" dirty="0" err="1" smtClean="0"/>
              <a:t>dipole</a:t>
            </a:r>
            <a:r>
              <a:rPr lang="fr-FR" dirty="0"/>
              <a:t> </a:t>
            </a:r>
            <a:r>
              <a:rPr lang="fr-FR" dirty="0" smtClean="0"/>
              <a:t>first and last</a:t>
            </a:r>
            <a:br>
              <a:rPr lang="fr-FR" dirty="0" smtClean="0"/>
            </a:br>
            <a:r>
              <a:rPr lang="fr-FR" dirty="0" smtClean="0"/>
              <a:t>B</a:t>
            </a:r>
            <a:r>
              <a:rPr lang="fr-FR" baseline="-25000" dirty="0" smtClean="0"/>
              <a:t>NC</a:t>
            </a:r>
            <a:r>
              <a:rPr lang="fr-FR" dirty="0" smtClean="0"/>
              <a:t> = </a:t>
            </a:r>
            <a:r>
              <a:rPr lang="fr-FR" dirty="0" smtClean="0"/>
              <a:t>1.8 </a:t>
            </a:r>
            <a:r>
              <a:rPr lang="fr-FR" dirty="0" smtClean="0"/>
              <a:t>T; B</a:t>
            </a:r>
            <a:r>
              <a:rPr lang="fr-FR" baseline="-25000" dirty="0" smtClean="0"/>
              <a:t>SC</a:t>
            </a:r>
            <a:r>
              <a:rPr lang="fr-FR" dirty="0" smtClean="0"/>
              <a:t> </a:t>
            </a:r>
            <a:r>
              <a:rPr lang="fr-FR" dirty="0"/>
              <a:t>= </a:t>
            </a:r>
            <a:r>
              <a:rPr lang="fr-FR" dirty="0" smtClean="0"/>
              <a:t>16 </a:t>
            </a:r>
            <a:r>
              <a:rPr lang="fr-FR" dirty="0" smtClean="0"/>
              <a:t>T; </a:t>
            </a:r>
            <a:r>
              <a:rPr lang="fr-FR" dirty="0" err="1" smtClean="0"/>
              <a:t>n</a:t>
            </a:r>
            <a:r>
              <a:rPr lang="fr-FR" baseline="-25000" dirty="0" err="1" smtClean="0"/>
              <a:t>c</a:t>
            </a:r>
            <a:r>
              <a:rPr lang="fr-FR" dirty="0" smtClean="0"/>
              <a:t> = 150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13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4" y="1561526"/>
            <a:ext cx="3566209" cy="252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276" y="1561526"/>
            <a:ext cx="3704776" cy="252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4042726"/>
            <a:ext cx="3704776" cy="252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1854" y="4081526"/>
            <a:ext cx="378961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819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Case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NC </a:t>
            </a:r>
            <a:r>
              <a:rPr lang="fr-FR" dirty="0" err="1" smtClean="0"/>
              <a:t>dipole</a:t>
            </a:r>
            <a:r>
              <a:rPr lang="fr-FR" dirty="0"/>
              <a:t> </a:t>
            </a:r>
            <a:r>
              <a:rPr lang="fr-FR" dirty="0" smtClean="0"/>
              <a:t>first and last</a:t>
            </a:r>
            <a:br>
              <a:rPr lang="fr-FR" dirty="0" smtClean="0"/>
            </a:br>
            <a:r>
              <a:rPr lang="fr-FR" dirty="0"/>
              <a:t>B</a:t>
            </a:r>
            <a:r>
              <a:rPr lang="fr-FR" baseline="-25000" dirty="0"/>
              <a:t>NC</a:t>
            </a:r>
            <a:r>
              <a:rPr lang="fr-FR" dirty="0"/>
              <a:t> = </a:t>
            </a:r>
            <a:r>
              <a:rPr lang="fr-FR" dirty="0" smtClean="0"/>
              <a:t>1.8 </a:t>
            </a:r>
            <a:r>
              <a:rPr lang="fr-FR" dirty="0"/>
              <a:t>T; B</a:t>
            </a:r>
            <a:r>
              <a:rPr lang="fr-FR" baseline="-25000" dirty="0"/>
              <a:t>SC</a:t>
            </a:r>
            <a:r>
              <a:rPr lang="fr-FR" dirty="0"/>
              <a:t> = 16 </a:t>
            </a:r>
            <a:r>
              <a:rPr lang="fr-FR" dirty="0"/>
              <a:t>T; </a:t>
            </a:r>
            <a:r>
              <a:rPr lang="fr-FR" dirty="0" err="1"/>
              <a:t>n</a:t>
            </a:r>
            <a:r>
              <a:rPr lang="fr-FR" baseline="-25000" dirty="0" err="1"/>
              <a:t>c</a:t>
            </a:r>
            <a:r>
              <a:rPr lang="fr-FR" dirty="0"/>
              <a:t> = 150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14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22726"/>
            <a:ext cx="3566209" cy="252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466" y="1522726"/>
            <a:ext cx="3752381" cy="255238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4042726"/>
            <a:ext cx="3704776" cy="2520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5228" y="4042726"/>
            <a:ext cx="378961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469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931531"/>
            <a:ext cx="12192000" cy="501960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12192000" cy="6854613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672" y="76201"/>
            <a:ext cx="1855329" cy="185532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81022" y="3429001"/>
            <a:ext cx="5836356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267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4267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4267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4267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4267" b="1" i="1" dirty="0">
                <a:solidFill>
                  <a:schemeClr val="bg1"/>
                </a:solidFill>
                <a:latin typeface="Arial Narrow"/>
                <a:cs typeface="Arial Narrow"/>
              </a:rPr>
              <a:t>for attention</a:t>
            </a:r>
            <a:endParaRPr lang="en-GB" sz="4267" b="1" i="1" dirty="0">
              <a:solidFill>
                <a:schemeClr val="bg1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87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A. Chance,     Muon Collider meeting, 21 June 2022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 set of </a:t>
            </a:r>
            <a:r>
              <a:rPr lang="fr-FR" dirty="0" err="1" smtClean="0"/>
              <a:t>parameters</a:t>
            </a:r>
            <a:r>
              <a:rPr lang="fr-FR" dirty="0" smtClean="0"/>
              <a:t> to </a:t>
            </a:r>
            <a:r>
              <a:rPr lang="fr-FR" dirty="0" err="1" smtClean="0"/>
              <a:t>create</a:t>
            </a:r>
            <a:r>
              <a:rPr lang="fr-FR" dirty="0" smtClean="0"/>
              <a:t> a </a:t>
            </a:r>
            <a:r>
              <a:rPr lang="fr-FR" dirty="0" err="1" smtClean="0"/>
              <a:t>hybrid</a:t>
            </a:r>
            <a:r>
              <a:rPr lang="fr-FR" dirty="0" smtClean="0"/>
              <a:t> RCS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08514" y="1725252"/>
            <a:ext cx="1232678" cy="6624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D1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453812" y="1725252"/>
            <a:ext cx="808653" cy="6624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D2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675085" y="1725252"/>
            <a:ext cx="1232678" cy="6624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D1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320383" y="1725252"/>
            <a:ext cx="808653" cy="6624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D2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8541656" y="1725252"/>
            <a:ext cx="1232678" cy="6624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D1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/>
              <p:cNvSpPr txBox="1"/>
              <p:nvPr/>
            </p:nvSpPr>
            <p:spPr>
              <a:xfrm>
                <a:off x="485191" y="2656722"/>
                <a:ext cx="5990254" cy="3452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/>
                  <a:t>					the </a:t>
                </a:r>
                <a:r>
                  <a:rPr lang="en-US" dirty="0" smtClean="0"/>
                  <a:t>total number of FODO cells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/>
                  <a:t>					the </a:t>
                </a:r>
                <a:r>
                  <a:rPr lang="en-US" dirty="0" smtClean="0"/>
                  <a:t>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per half-cell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𝑑𝑑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					the </a:t>
                </a:r>
                <a:r>
                  <a:rPr lang="en-US" dirty="0"/>
                  <a:t>distance between 2 </a:t>
                </a:r>
                <a:r>
                  <a:rPr lang="en-US" dirty="0" smtClean="0"/>
                  <a:t>dipoles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/>
                  <a:t> 					the </a:t>
                </a:r>
                <a:r>
                  <a:rPr lang="en-US" dirty="0"/>
                  <a:t>chord length of the </a:t>
                </a:r>
                <a:r>
                  <a:rPr lang="en-US" dirty="0" smtClean="0"/>
                  <a:t>half-cell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					the </a:t>
                </a:r>
                <a:r>
                  <a:rPr lang="en-US" dirty="0"/>
                  <a:t>straight length of one dipole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				</a:t>
                </a:r>
                <a:r>
                  <a:rPr lang="en-US" dirty="0"/>
                  <a:t>	the </a:t>
                </a:r>
                <a:r>
                  <a:rPr lang="en-US" dirty="0"/>
                  <a:t>straight length of one dipole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/>
                  <a:t>	</a:t>
                </a:r>
                <a:r>
                  <a:rPr lang="en-US" dirty="0" smtClean="0"/>
                  <a:t>the </a:t>
                </a:r>
                <a:r>
                  <a:rPr lang="en-US" dirty="0"/>
                  <a:t>total length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	 </a:t>
                </a:r>
                <a:r>
                  <a:rPr lang="en-US" dirty="0" smtClean="0"/>
                  <a:t>	the </a:t>
                </a:r>
                <a:r>
                  <a:rPr lang="en-US" dirty="0"/>
                  <a:t>total length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</m:oMath>
                </a14:m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</m:oMath>
                </a14:m>
                <a:r>
                  <a:rPr lang="en-US" dirty="0"/>
                  <a:t>	</a:t>
                </a:r>
                <a:r>
                  <a:rPr lang="en-US" dirty="0" smtClean="0"/>
                  <a:t>	the </a:t>
                </a:r>
                <a:r>
                  <a:rPr lang="en-US" dirty="0"/>
                  <a:t>total length </a:t>
                </a:r>
                <a:r>
                  <a:rPr lang="en-US" dirty="0" smtClean="0"/>
                  <a:t>of dipoles</a:t>
                </a:r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1/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	</a:t>
                </a:r>
                <a:r>
                  <a:rPr lang="en-US" dirty="0"/>
                  <a:t>	</a:t>
                </a:r>
                <a:r>
                  <a:rPr lang="en-US" dirty="0" smtClean="0"/>
                  <a:t>	</a:t>
                </a:r>
                <a:r>
                  <a:rPr lang="en-US" dirty="0"/>
                  <a:t> the reference curvature 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1/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		</a:t>
                </a:r>
                <a:r>
                  <a:rPr lang="en-US" dirty="0"/>
                  <a:t>	</a:t>
                </a:r>
                <a:r>
                  <a:rPr lang="en-US" dirty="0"/>
                  <a:t> </a:t>
                </a:r>
                <a:r>
                  <a:rPr lang="en-US" dirty="0" smtClean="0"/>
                  <a:t>the curvature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=1/</m:t>
                    </m:r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			 </a:t>
                </a:r>
                <a:r>
                  <a:rPr lang="en-US" dirty="0"/>
                  <a:t>the curvature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191" y="2656722"/>
                <a:ext cx="5990254" cy="3452868"/>
              </a:xfrm>
              <a:prstGeom prst="rect">
                <a:avLst/>
              </a:prstGeom>
              <a:blipFill>
                <a:blip r:embed="rId2"/>
                <a:stretch>
                  <a:fillRect t="-1060" b="-19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/>
              <p:cNvSpPr txBox="1"/>
              <p:nvPr/>
            </p:nvSpPr>
            <p:spPr>
              <a:xfrm>
                <a:off x="6764694" y="2656722"/>
                <a:ext cx="5029200" cy="3164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dirty="0" smtClean="0">
                    <a:latin typeface="Cambria Math" panose="02040503050406030204" pitchFamily="18" charset="0"/>
                  </a:rPr>
                  <a:t>Definition of </a:t>
                </a:r>
                <a:r>
                  <a:rPr lang="fr-FR" sz="2400" dirty="0" err="1" smtClean="0">
                    <a:latin typeface="Cambria Math" panose="02040503050406030204" pitchFamily="18" charset="0"/>
                  </a:rPr>
                  <a:t>parameters</a:t>
                </a:r>
                <a:r>
                  <a:rPr lang="fr-FR" sz="2400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fr-FR" sz="2400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4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,2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 smtClean="0"/>
                  <a:t>	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/>
                  <a:t>	</a:t>
                </a:r>
                <a:endParaRPr lang="en-US" sz="2400" dirty="0" smtClean="0"/>
              </a:p>
              <a:p>
                <a:r>
                  <a:rPr lang="en-US" sz="2400" dirty="0" smtClean="0"/>
                  <a:t>To close the trajectory, we have the constraints: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+1)</m:t>
                        </m:r>
                      </m:den>
                    </m:f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 smtClean="0"/>
                  <a:t>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sSup>
                      <m:s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/>
                  <a:t>	</a:t>
                </a:r>
                <a:r>
                  <a:rPr lang="en-US" sz="24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694" y="2656722"/>
                <a:ext cx="5029200" cy="3164392"/>
              </a:xfrm>
              <a:prstGeom prst="rect">
                <a:avLst/>
              </a:prstGeom>
              <a:blipFill>
                <a:blip r:embed="rId3"/>
                <a:stretch>
                  <a:fillRect l="-1939" t="-15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/>
          <p:nvPr/>
        </p:nvCxnSpPr>
        <p:spPr>
          <a:xfrm>
            <a:off x="4041192" y="1725252"/>
            <a:ext cx="41262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3952164" y="1324798"/>
                <a:ext cx="5906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𝑑𝑑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164" y="1324798"/>
                <a:ext cx="59067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cteur droit avec flèche 14"/>
          <p:cNvCxnSpPr/>
          <p:nvPr/>
        </p:nvCxnSpPr>
        <p:spPr>
          <a:xfrm>
            <a:off x="5262465" y="1717903"/>
            <a:ext cx="41262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173437" y="1317449"/>
                <a:ext cx="5906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𝑑𝑑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3437" y="1317449"/>
                <a:ext cx="59067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18"/>
          <p:cNvCxnSpPr/>
          <p:nvPr/>
        </p:nvCxnSpPr>
        <p:spPr>
          <a:xfrm>
            <a:off x="10369420" y="1324798"/>
            <a:ext cx="0" cy="141825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1974979" y="1324798"/>
            <a:ext cx="0" cy="141825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1974979" y="1317449"/>
            <a:ext cx="8394441" cy="734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/>
              <p:cNvSpPr/>
              <p:nvPr/>
            </p:nvSpPr>
            <p:spPr>
              <a:xfrm>
                <a:off x="5692058" y="1260224"/>
                <a:ext cx="11987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058" y="1260224"/>
                <a:ext cx="119873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8609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Case: NC </a:t>
            </a:r>
            <a:r>
              <a:rPr lang="fr-FR" dirty="0" err="1" smtClean="0"/>
              <a:t>dipoles</a:t>
            </a:r>
            <a:r>
              <a:rPr lang="fr-FR" dirty="0" smtClean="0"/>
              <a:t> first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08514" y="1725252"/>
            <a:ext cx="1232678" cy="6624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D1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453812" y="1725252"/>
            <a:ext cx="808653" cy="6624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D2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675085" y="1725252"/>
            <a:ext cx="1232678" cy="6624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D1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320383" y="1725252"/>
            <a:ext cx="808653" cy="6624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D2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8541656" y="1725252"/>
            <a:ext cx="1232678" cy="6624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D1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/>
              <p:cNvSpPr txBox="1"/>
              <p:nvPr/>
            </p:nvSpPr>
            <p:spPr>
              <a:xfrm>
                <a:off x="429726" y="2781523"/>
                <a:ext cx="5990254" cy="3470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𝑁𝐶</m:t>
                        </m:r>
                      </m:sub>
                    </m:sSub>
                  </m:oMath>
                </a14:m>
                <a:r>
                  <a:rPr lang="en-US" dirty="0"/>
                  <a:t> 					the </a:t>
                </a:r>
                <a:r>
                  <a:rPr lang="fr-FR" dirty="0" err="1"/>
                  <a:t>field</a:t>
                </a:r>
                <a:r>
                  <a:rPr lang="fr-FR" dirty="0"/>
                  <a:t> in NC </a:t>
                </a:r>
                <a:r>
                  <a:rPr lang="fr-FR" dirty="0" err="1" smtClean="0"/>
                  <a:t>dipole</a:t>
                </a:r>
                <a:endParaRPr lang="fr-FR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dirty="0"/>
                  <a:t> 					the </a:t>
                </a:r>
                <a:r>
                  <a:rPr lang="fr-FR" dirty="0" err="1"/>
                  <a:t>field</a:t>
                </a:r>
                <a:r>
                  <a:rPr lang="fr-FR" dirty="0"/>
                  <a:t> in </a:t>
                </a:r>
                <a:r>
                  <a:rPr lang="fr-FR" dirty="0" smtClean="0"/>
                  <a:t>SC </a:t>
                </a:r>
                <a:r>
                  <a:rPr lang="fr-FR" dirty="0" err="1" smtClean="0"/>
                  <a:t>dipole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/>
                  <a:t>					the injection energy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/>
                  <a:t> 				</a:t>
                </a:r>
                <a:r>
                  <a:rPr lang="en-US" dirty="0"/>
                  <a:t>the extraction energy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𝑁𝐶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𝑁𝐶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fr-FR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𝑆𝐶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𝑁𝐶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𝑆𝐶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𝑁𝐶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𝑁𝐶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/>
                <a:endParaRPr lang="en-US" dirty="0"/>
              </a:p>
            </p:txBody>
          </p:sp>
        </mc:Choice>
        <mc:Fallback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26" y="2781523"/>
                <a:ext cx="5990254" cy="3470437"/>
              </a:xfrm>
              <a:prstGeom prst="rect">
                <a:avLst/>
              </a:prstGeom>
              <a:blipFill>
                <a:blip r:embed="rId2"/>
                <a:stretch>
                  <a:fillRect t="-8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/>
          <p:nvPr/>
        </p:nvCxnSpPr>
        <p:spPr>
          <a:xfrm>
            <a:off x="4041192" y="1725252"/>
            <a:ext cx="41262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3952164" y="1324798"/>
                <a:ext cx="5906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𝑑𝑑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164" y="1324798"/>
                <a:ext cx="59067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cteur droit avec flèche 14"/>
          <p:cNvCxnSpPr/>
          <p:nvPr/>
        </p:nvCxnSpPr>
        <p:spPr>
          <a:xfrm>
            <a:off x="5262465" y="1717903"/>
            <a:ext cx="41262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173437" y="1317449"/>
                <a:ext cx="5906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𝑑𝑑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3437" y="1317449"/>
                <a:ext cx="59067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18"/>
          <p:cNvCxnSpPr/>
          <p:nvPr/>
        </p:nvCxnSpPr>
        <p:spPr>
          <a:xfrm>
            <a:off x="10369420" y="1324798"/>
            <a:ext cx="0" cy="141825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1974979" y="1324798"/>
            <a:ext cx="0" cy="141825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1974979" y="1317449"/>
            <a:ext cx="8394441" cy="734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/>
              <p:cNvSpPr/>
              <p:nvPr/>
            </p:nvSpPr>
            <p:spPr>
              <a:xfrm>
                <a:off x="5692058" y="1260224"/>
                <a:ext cx="11987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058" y="1260224"/>
                <a:ext cx="119873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6309975" y="2737969"/>
                <a:ext cx="4140236" cy="16320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fr-FR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𝑖𝑛𝑗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𝑆𝐶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𝑁𝐶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−(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𝑁𝐶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𝑖𝑛𝑗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2, 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fr-FR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b="0" i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 panose="02040503050406030204" pitchFamily="18" charset="0"/>
                              </a:rPr>
                              <m:t>SC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𝑖𝑛𝑗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fr-FR" b="0" i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fr-FR" dirty="0" smtClean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2,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fr-FR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fr-FR" dirty="0" smtClean="0"/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C</m:t>
                            </m:r>
                            <m:r>
                              <a:rPr lang="fr-FR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𝑖𝑛𝑗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fr-FR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C</m:t>
                            </m:r>
                            <m:r>
                              <a:rPr lang="fr-FR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r>
                          <a:rPr lang="fr-FR" i="1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fr-FR" dirty="0" smtClean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9975" y="2737969"/>
                <a:ext cx="4140236" cy="1632050"/>
              </a:xfrm>
              <a:prstGeom prst="rect">
                <a:avLst/>
              </a:prstGeom>
              <a:blipFill>
                <a:blip r:embed="rId6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6310764" y="4370019"/>
                <a:ext cx="2827890" cy="1346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𝑁𝐶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𝑁𝐶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+1)</m:t>
                          </m:r>
                        </m:den>
                      </m:f>
                    </m:oMath>
                  </m:oMathPara>
                </a14:m>
                <a:endParaRPr lang="fr-FR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764" y="4370019"/>
                <a:ext cx="2827890" cy="134665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2762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Case: SC </a:t>
            </a:r>
            <a:r>
              <a:rPr lang="fr-FR" dirty="0" err="1" smtClean="0"/>
              <a:t>dipoles</a:t>
            </a:r>
            <a:r>
              <a:rPr lang="fr-FR" dirty="0" smtClean="0"/>
              <a:t> first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08514" y="1725252"/>
            <a:ext cx="1232678" cy="6624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D1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453812" y="1725252"/>
            <a:ext cx="808653" cy="6624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D2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675085" y="1725252"/>
            <a:ext cx="1232678" cy="6624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D1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320383" y="1725252"/>
            <a:ext cx="808653" cy="6624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D2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8541656" y="1725252"/>
            <a:ext cx="1232678" cy="6624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D1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/>
              <p:cNvSpPr txBox="1"/>
              <p:nvPr/>
            </p:nvSpPr>
            <p:spPr>
              <a:xfrm>
                <a:off x="429726" y="2781523"/>
                <a:ext cx="5990254" cy="3747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𝑁𝐶</m:t>
                        </m:r>
                      </m:sub>
                    </m:sSub>
                  </m:oMath>
                </a14:m>
                <a:r>
                  <a:rPr lang="en-US" dirty="0"/>
                  <a:t> 					the </a:t>
                </a:r>
                <a:r>
                  <a:rPr lang="fr-FR" dirty="0" err="1"/>
                  <a:t>field</a:t>
                </a:r>
                <a:r>
                  <a:rPr lang="fr-FR" dirty="0"/>
                  <a:t> in NC </a:t>
                </a:r>
                <a:r>
                  <a:rPr lang="fr-FR" dirty="0" err="1" smtClean="0"/>
                  <a:t>dipole</a:t>
                </a:r>
                <a:endParaRPr lang="fr-FR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dirty="0"/>
                  <a:t> 					the </a:t>
                </a:r>
                <a:r>
                  <a:rPr lang="fr-FR" dirty="0" err="1"/>
                  <a:t>field</a:t>
                </a:r>
                <a:r>
                  <a:rPr lang="fr-FR" dirty="0"/>
                  <a:t> in </a:t>
                </a:r>
                <a:r>
                  <a:rPr lang="fr-FR" dirty="0"/>
                  <a:t>SC </a:t>
                </a:r>
                <a:r>
                  <a:rPr lang="fr-FR" dirty="0" err="1" smtClean="0"/>
                  <a:t>dipole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/>
                  <a:t>					the injection energy</a:t>
                </a: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/>
                  <a:t> 				</a:t>
                </a:r>
                <a:r>
                  <a:rPr lang="en-US" dirty="0"/>
                  <a:t>the extraction energy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𝑁𝐶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𝑁𝐶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fr-FR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𝑆𝐶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𝑁𝐶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𝑆𝐶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𝑁𝐶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𝑁𝐶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/>
                <a:endParaRPr lang="en-US" dirty="0"/>
              </a:p>
              <a:p>
                <a:pPr/>
                <a:endParaRPr lang="en-US" dirty="0"/>
              </a:p>
            </p:txBody>
          </p:sp>
        </mc:Choice>
        <mc:Fallback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26" y="2781523"/>
                <a:ext cx="5990254" cy="3747436"/>
              </a:xfrm>
              <a:prstGeom prst="rect">
                <a:avLst/>
              </a:prstGeom>
              <a:blipFill>
                <a:blip r:embed="rId2"/>
                <a:stretch>
                  <a:fillRect t="-8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/>
          <p:nvPr/>
        </p:nvCxnSpPr>
        <p:spPr>
          <a:xfrm>
            <a:off x="4041192" y="1725252"/>
            <a:ext cx="41262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3952164" y="1324798"/>
                <a:ext cx="5906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𝑑𝑑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164" y="1324798"/>
                <a:ext cx="59067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cteur droit avec flèche 14"/>
          <p:cNvCxnSpPr/>
          <p:nvPr/>
        </p:nvCxnSpPr>
        <p:spPr>
          <a:xfrm>
            <a:off x="5262465" y="1717903"/>
            <a:ext cx="41262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173437" y="1317449"/>
                <a:ext cx="5906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𝑑𝑑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3437" y="1317449"/>
                <a:ext cx="59067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18"/>
          <p:cNvCxnSpPr/>
          <p:nvPr/>
        </p:nvCxnSpPr>
        <p:spPr>
          <a:xfrm>
            <a:off x="10369420" y="1324798"/>
            <a:ext cx="0" cy="141825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1974979" y="1324798"/>
            <a:ext cx="0" cy="141825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1974979" y="1317449"/>
            <a:ext cx="8394441" cy="734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/>
              <p:cNvSpPr/>
              <p:nvPr/>
            </p:nvSpPr>
            <p:spPr>
              <a:xfrm>
                <a:off x="5692058" y="1260224"/>
                <a:ext cx="11987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058" y="1260224"/>
                <a:ext cx="119873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6309975" y="2737969"/>
                <a:ext cx="4140236" cy="16320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fr-FR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𝑖𝑛𝑗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𝑆𝐶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𝑁𝐶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−(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𝑁𝐶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𝑖𝑛𝑗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2, 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fr-FR" b="0" i="0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b="0" i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b="0" i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b="0" i="0" smtClean="0">
                                <a:latin typeface="Cambria Math" panose="02040503050406030204" pitchFamily="18" charset="0"/>
                              </a:rPr>
                              <m:t>NC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𝑖𝑛𝑗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fr-FR" b="0" i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fr-FR" dirty="0" smtClean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2,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fr-FR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NC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fr-FR" dirty="0" smtClean="0"/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NC</m:t>
                            </m:r>
                            <m:r>
                              <a:rPr lang="fr-FR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𝑖𝑛𝑗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fr-FR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</a:rPr>
                              <m:t>NC</m:t>
                            </m:r>
                            <m:r>
                              <a:rPr lang="fr-FR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r>
                          <a:rPr lang="fr-FR" i="1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fr-FR" dirty="0" smtClean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9975" y="2737969"/>
                <a:ext cx="4140236" cy="1632050"/>
              </a:xfrm>
              <a:prstGeom prst="rect">
                <a:avLst/>
              </a:prstGeom>
              <a:blipFill>
                <a:blip r:embed="rId6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/>
              <p:cNvSpPr/>
              <p:nvPr/>
            </p:nvSpPr>
            <p:spPr>
              <a:xfrm>
                <a:off x="6310764" y="4370019"/>
                <a:ext cx="2827889" cy="1346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𝑁𝐶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𝑁𝐶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+1)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764" y="4370019"/>
                <a:ext cx="2827889" cy="134665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8690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Total </a:t>
            </a:r>
            <a:r>
              <a:rPr lang="fr-FR" dirty="0" err="1" smtClean="0"/>
              <a:t>path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: </a:t>
            </a:r>
            <a:r>
              <a:rPr lang="fr-FR" dirty="0" err="1" smtClean="0"/>
              <a:t>analytic</a:t>
            </a:r>
            <a:r>
              <a:rPr lang="fr-FR" dirty="0" smtClean="0"/>
              <a:t> </a:t>
            </a:r>
            <a:r>
              <a:rPr lang="fr-FR" dirty="0" err="1" smtClean="0"/>
              <a:t>formulae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350" y="1675564"/>
            <a:ext cx="10021699" cy="838317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858416" y="2607187"/>
                <a:ext cx="10215984" cy="36912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fr-FR" sz="2400" dirty="0" smtClean="0"/>
                  <a:t>The total </a:t>
                </a:r>
                <a:r>
                  <a:rPr lang="fr-FR" sz="2400" dirty="0" err="1" smtClean="0"/>
                  <a:t>path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length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difference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scales</a:t>
                </a:r>
                <a:r>
                  <a:rPr lang="fr-FR" sz="2400" dirty="0" smtClean="0"/>
                  <a:t>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fr-FR" sz="2400" dirty="0" smtClean="0"/>
                  <a:t> </a:t>
                </a:r>
                <a:r>
                  <a:rPr lang="fr-FR" sz="2400" dirty="0" err="1" smtClean="0"/>
                  <a:t>when</a:t>
                </a:r>
                <a:r>
                  <a:rPr lang="fr-FR" sz="2400" dirty="0" smtClean="0"/>
                  <a:t> the total </a:t>
                </a:r>
                <a:r>
                  <a:rPr lang="fr-FR" sz="2400" dirty="0" err="1" smtClean="0"/>
                  <a:t>dipole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length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is</a:t>
                </a:r>
                <a:r>
                  <a:rPr lang="fr-FR" sz="2400" dirty="0" smtClean="0"/>
                  <a:t> large </a:t>
                </a:r>
                <a:r>
                  <a:rPr lang="fr-FR" sz="2400" dirty="0" err="1" smtClean="0"/>
                  <a:t>compared</a:t>
                </a:r>
                <a:r>
                  <a:rPr lang="fr-FR" sz="2400" dirty="0" smtClean="0"/>
                  <a:t> to the total distance </a:t>
                </a:r>
                <a:r>
                  <a:rPr lang="fr-FR" sz="2400" dirty="0" err="1" smtClean="0"/>
                  <a:t>used</a:t>
                </a:r>
                <a:r>
                  <a:rPr lang="fr-FR" sz="2400" dirty="0" smtClean="0"/>
                  <a:t> for the </a:t>
                </a:r>
                <a:r>
                  <a:rPr lang="fr-FR" sz="2400" dirty="0" err="1" smtClean="0"/>
                  <a:t>dipole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spacing</a:t>
                </a:r>
                <a:r>
                  <a:rPr lang="fr-FR" sz="2400" dirty="0" smtClean="0"/>
                  <a:t>. </a:t>
                </a:r>
              </a:p>
              <a:p>
                <a:r>
                  <a:rPr lang="fr-FR" sz="2400" dirty="0" smtClean="0"/>
                  <a:t>For </a:t>
                </a:r>
                <a:r>
                  <a:rPr lang="fr-FR" sz="2400" dirty="0" err="1" smtClean="0"/>
                  <a:t>very</a:t>
                </a:r>
                <a:r>
                  <a:rPr lang="fr-FR" sz="2400" dirty="0" smtClean="0"/>
                  <a:t> large </a:t>
                </a:r>
                <a:r>
                  <a:rPr lang="fr-FR" sz="2400" dirty="0" err="1" smtClean="0"/>
                  <a:t>n</a:t>
                </a:r>
                <a:r>
                  <a:rPr lang="fr-FR" sz="2400" baseline="-25000" dirty="0" err="1" smtClean="0"/>
                  <a:t>c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we</a:t>
                </a:r>
                <a:r>
                  <a:rPr lang="fr-FR" sz="2400" dirty="0" smtClean="0"/>
                  <a:t> are </a:t>
                </a:r>
                <a:r>
                  <a:rPr lang="fr-FR" sz="2400" dirty="0" err="1" smtClean="0"/>
                  <a:t>driven</a:t>
                </a:r>
                <a:r>
                  <a:rPr lang="fr-FR" sz="2400" dirty="0" smtClean="0"/>
                  <a:t> by the </a:t>
                </a:r>
                <a:r>
                  <a:rPr lang="fr-FR" sz="2400" dirty="0" err="1" smtClean="0"/>
                  <a:t>spacing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between</a:t>
                </a:r>
                <a:r>
                  <a:rPr lang="fr-FR" sz="2400" dirty="0" smtClean="0"/>
                  <a:t> the </a:t>
                </a:r>
                <a:r>
                  <a:rPr lang="fr-FR" sz="2400" dirty="0" err="1" smtClean="0"/>
                  <a:t>dipoles</a:t>
                </a:r>
                <a:r>
                  <a:rPr lang="fr-FR" sz="2400" dirty="0" smtClean="0"/>
                  <a:t>.</a:t>
                </a:r>
              </a:p>
              <a:p>
                <a:r>
                  <a:rPr lang="fr-FR" sz="24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fr-FR" sz="24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4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fr-FR" sz="24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sz="24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fr-FR" sz="24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24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𝑑𝑑</m:t>
                        </m:r>
                      </m:sub>
                    </m:sSub>
                    <m:r>
                      <a:rPr lang="fr-FR" sz="2400" i="1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fr-FR" sz="24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24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fr-FR" sz="2400" dirty="0" smtClean="0"/>
                  <a:t>,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  <m:sub>
                          <m:r>
                            <a:rPr lang="fr-FR" sz="2400" i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𝐓</m:t>
                          </m:r>
                        </m:sub>
                      </m:sSub>
                      <m:r>
                        <a:rPr lang="fr-FR" sz="2400" i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fr-FR" sz="2400" i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i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  <m:sub>
                          <m:r>
                            <a:rPr lang="fr-FR" sz="2400" i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𝐓</m:t>
                          </m:r>
                          <m:r>
                            <a:rPr lang="fr-FR" sz="2400" i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i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𝐚</m:t>
                          </m:r>
                        </m:sub>
                        <m:sup>
                          <m:r>
                            <a:rPr lang="fr-FR" sz="2400" i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fr-FR" sz="2400" i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fr-FR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Sup>
                            <m:sSubSupPr>
                              <m:ctrlPr>
                                <a:rPr lang="fr-FR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fr-FR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  <m:sup>
                              <m:r>
                                <a:rPr lang="fr-FR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fr-FR" sz="2400" i="1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  <m:sub>
                          <m:r>
                            <a:rPr lang="fr-FR" sz="240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𝐓</m:t>
                          </m:r>
                        </m:sub>
                      </m:sSub>
                      <m:r>
                        <a:rPr lang="fr-FR" sz="240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fr-FR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𝐒</m:t>
                          </m:r>
                        </m:e>
                        <m:sub>
                          <m:r>
                            <a:rPr lang="fr-FR" sz="240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𝐓</m:t>
                          </m:r>
                          <m:r>
                            <a:rPr lang="fr-FR" sz="240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𝐚</m:t>
                          </m:r>
                        </m:sub>
                        <m:sup>
                          <m:r>
                            <a:rPr lang="fr-FR" sz="240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fr-FR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fr-FR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fr-F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fr-F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400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fr-FR" sz="2400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fr-FR" sz="2400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b>
                          </m:sSub>
                          <m:r>
                            <a:rPr lang="fr-F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400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fr-FR" sz="2400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b>
                          </m:sSub>
                          <m:r>
                            <a:rPr lang="fr-FR" sz="2400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fr-FR" sz="2400" dirty="0" smtClean="0"/>
              </a:p>
              <a:p>
                <a:r>
                  <a:rPr lang="fr-FR" sz="2400" b="1" dirty="0" err="1" smtClean="0">
                    <a:solidFill>
                      <a:schemeClr val="tx2"/>
                    </a:solidFill>
                  </a:rPr>
                  <a:t>Clear</a:t>
                </a:r>
                <a:r>
                  <a:rPr lang="fr-FR" sz="2400" b="1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sz="2400" b="1" dirty="0" err="1" smtClean="0">
                    <a:solidFill>
                      <a:schemeClr val="tx2"/>
                    </a:solidFill>
                  </a:rPr>
                  <a:t>interest</a:t>
                </a:r>
                <a:r>
                  <a:rPr lang="fr-FR" sz="2400" b="1" dirty="0" smtClean="0">
                    <a:solidFill>
                      <a:schemeClr val="tx2"/>
                    </a:solidFill>
                  </a:rPr>
                  <a:t> to </a:t>
                </a:r>
                <a:r>
                  <a:rPr lang="fr-FR" sz="2400" b="1" dirty="0" err="1" smtClean="0">
                    <a:solidFill>
                      <a:schemeClr val="tx2"/>
                    </a:solidFill>
                  </a:rPr>
                  <a:t>increase</a:t>
                </a:r>
                <a:r>
                  <a:rPr lang="fr-FR" sz="2400" b="1" dirty="0" smtClean="0">
                    <a:solidFill>
                      <a:schemeClr val="tx2"/>
                    </a:solidFill>
                  </a:rPr>
                  <a:t> the </a:t>
                </a:r>
                <a:r>
                  <a:rPr lang="fr-FR" sz="2400" b="1" dirty="0" err="1" smtClean="0">
                    <a:solidFill>
                      <a:schemeClr val="tx2"/>
                    </a:solidFill>
                  </a:rPr>
                  <a:t>number</a:t>
                </a:r>
                <a:r>
                  <a:rPr lang="fr-FR" sz="2400" b="1" dirty="0" smtClean="0">
                    <a:solidFill>
                      <a:schemeClr val="tx2"/>
                    </a:solidFill>
                  </a:rPr>
                  <a:t> of </a:t>
                </a:r>
                <a:r>
                  <a:rPr lang="fr-FR" sz="2400" b="1" dirty="0" err="1" smtClean="0">
                    <a:solidFill>
                      <a:schemeClr val="tx2"/>
                    </a:solidFill>
                  </a:rPr>
                  <a:t>cells</a:t>
                </a:r>
                <a:r>
                  <a:rPr lang="fr-FR" sz="2400" b="1" dirty="0" smtClean="0">
                    <a:solidFill>
                      <a:schemeClr val="tx2"/>
                    </a:solidFill>
                  </a:rPr>
                  <a:t> and </a:t>
                </a:r>
                <a:r>
                  <a:rPr lang="fr-FR" sz="2400" b="1" dirty="0" err="1" smtClean="0">
                    <a:solidFill>
                      <a:schemeClr val="tx2"/>
                    </a:solidFill>
                  </a:rPr>
                  <a:t>dipoles</a:t>
                </a:r>
                <a:r>
                  <a:rPr lang="fr-FR" sz="2400" b="1" dirty="0" smtClean="0">
                    <a:solidFill>
                      <a:schemeClr val="tx2"/>
                    </a:solidFill>
                  </a:rPr>
                  <a:t> per </a:t>
                </a:r>
                <a:r>
                  <a:rPr lang="fr-FR" sz="2400" b="1" dirty="0" err="1" smtClean="0">
                    <a:solidFill>
                      <a:schemeClr val="tx2"/>
                    </a:solidFill>
                  </a:rPr>
                  <a:t>half-cell</a:t>
                </a:r>
                <a:r>
                  <a:rPr lang="fr-FR" sz="2400" b="1" dirty="0" smtClean="0">
                    <a:solidFill>
                      <a:schemeClr val="tx2"/>
                    </a:solidFill>
                  </a:rPr>
                  <a:t>.</a:t>
                </a:r>
                <a:endParaRPr lang="fr-FR" sz="2400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416" y="2607187"/>
                <a:ext cx="10215984" cy="3691267"/>
              </a:xfrm>
              <a:prstGeom prst="rect">
                <a:avLst/>
              </a:prstGeom>
              <a:blipFill>
                <a:blip r:embed="rId3"/>
                <a:stretch>
                  <a:fillRect l="-955" r="-179" b="-281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149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for the medium RCS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Distance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dipoles</a:t>
            </a:r>
            <a:r>
              <a:rPr lang="fr-FR" dirty="0" smtClean="0"/>
              <a:t>: 400 mm</a:t>
            </a:r>
          </a:p>
          <a:p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quadrupoles</a:t>
            </a:r>
            <a:r>
              <a:rPr lang="fr-FR" dirty="0" smtClean="0"/>
              <a:t> + correctors: 2.5 m</a:t>
            </a:r>
          </a:p>
          <a:p>
            <a:r>
              <a:rPr lang="fr-FR" dirty="0" smtClean="0"/>
              <a:t>Distance </a:t>
            </a:r>
            <a:r>
              <a:rPr lang="fr-FR" dirty="0" err="1" smtClean="0"/>
              <a:t>quadrupole</a:t>
            </a:r>
            <a:r>
              <a:rPr lang="fr-FR" dirty="0" smtClean="0"/>
              <a:t> block – </a:t>
            </a:r>
            <a:r>
              <a:rPr lang="fr-FR" dirty="0" err="1" smtClean="0"/>
              <a:t>dipole</a:t>
            </a:r>
            <a:r>
              <a:rPr lang="fr-FR" dirty="0" smtClean="0"/>
              <a:t>: 0.5 m</a:t>
            </a:r>
          </a:p>
          <a:p>
            <a:r>
              <a:rPr lang="fr-FR" dirty="0" smtClean="0"/>
              <a:t>Injection </a:t>
            </a:r>
            <a:r>
              <a:rPr lang="fr-FR" dirty="0" err="1" smtClean="0"/>
              <a:t>energy</a:t>
            </a:r>
            <a:r>
              <a:rPr lang="fr-FR" dirty="0" smtClean="0"/>
              <a:t>: 300 </a:t>
            </a:r>
            <a:r>
              <a:rPr lang="fr-FR" dirty="0" err="1" smtClean="0"/>
              <a:t>GeV</a:t>
            </a:r>
            <a:endParaRPr lang="fr-FR" dirty="0" smtClean="0"/>
          </a:p>
          <a:p>
            <a:r>
              <a:rPr lang="fr-FR" dirty="0" smtClean="0"/>
              <a:t>Extraction </a:t>
            </a:r>
            <a:r>
              <a:rPr lang="fr-FR" dirty="0" err="1"/>
              <a:t>energy</a:t>
            </a:r>
            <a:r>
              <a:rPr lang="fr-FR" dirty="0"/>
              <a:t>: </a:t>
            </a:r>
            <a:r>
              <a:rPr lang="fr-FR" dirty="0" smtClean="0"/>
              <a:t>750 </a:t>
            </a:r>
            <a:r>
              <a:rPr lang="fr-FR" dirty="0" err="1" smtClean="0"/>
              <a:t>GeV</a:t>
            </a:r>
            <a:endParaRPr lang="fr-FR" dirty="0" smtClean="0"/>
          </a:p>
          <a:p>
            <a:r>
              <a:rPr lang="fr-FR" dirty="0" smtClean="0"/>
              <a:t>NC </a:t>
            </a:r>
            <a:r>
              <a:rPr lang="fr-FR" dirty="0" err="1" smtClean="0"/>
              <a:t>field</a:t>
            </a:r>
            <a:r>
              <a:rPr lang="fr-FR" dirty="0" smtClean="0"/>
              <a:t>: 1.5 T</a:t>
            </a:r>
          </a:p>
          <a:p>
            <a:r>
              <a:rPr lang="fr-FR" dirty="0" smtClean="0"/>
              <a:t>SC </a:t>
            </a:r>
            <a:r>
              <a:rPr lang="fr-FR" dirty="0" err="1" smtClean="0"/>
              <a:t>field</a:t>
            </a:r>
            <a:r>
              <a:rPr lang="fr-FR" dirty="0" smtClean="0"/>
              <a:t>: 10 T</a:t>
            </a:r>
          </a:p>
          <a:p>
            <a:r>
              <a:rPr lang="fr-FR" dirty="0" smtClean="0"/>
              <a:t>Total </a:t>
            </a:r>
            <a:r>
              <a:rPr lang="fr-FR" dirty="0" err="1" smtClean="0"/>
              <a:t>length</a:t>
            </a:r>
            <a:r>
              <a:rPr lang="fr-FR" dirty="0" smtClean="0"/>
              <a:t> of the </a:t>
            </a:r>
            <a:r>
              <a:rPr lang="fr-FR" dirty="0" err="1" smtClean="0"/>
              <a:t>dipoles</a:t>
            </a:r>
            <a:r>
              <a:rPr lang="fr-FR" dirty="0" smtClean="0"/>
              <a:t>: 4244 m (</a:t>
            </a:r>
            <a:r>
              <a:rPr lang="fr-FR" dirty="0" err="1" smtClean="0"/>
              <a:t>determined</a:t>
            </a:r>
            <a:r>
              <a:rPr lang="fr-FR" dirty="0" smtClean="0"/>
              <a:t> by injection/extraction </a:t>
            </a:r>
            <a:r>
              <a:rPr lang="fr-FR" dirty="0" err="1" smtClean="0"/>
              <a:t>energies</a:t>
            </a:r>
            <a:r>
              <a:rPr lang="fr-FR" dirty="0" smtClean="0"/>
              <a:t> and maximum </a:t>
            </a:r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).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4294967295"/>
          </p:nvPr>
        </p:nvSpPr>
        <p:spPr>
          <a:xfrm>
            <a:off x="0" y="6416675"/>
            <a:ext cx="8432800" cy="365125"/>
          </a:xfrm>
        </p:spPr>
        <p:txBody>
          <a:bodyPr/>
          <a:lstStyle/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11582400" y="6538913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0071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Case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SC </a:t>
            </a:r>
            <a:r>
              <a:rPr lang="fr-FR" dirty="0" err="1" smtClean="0"/>
              <a:t>dipole</a:t>
            </a:r>
            <a:r>
              <a:rPr lang="fr-FR" dirty="0"/>
              <a:t> </a:t>
            </a:r>
            <a:r>
              <a:rPr lang="fr-FR" dirty="0" smtClean="0"/>
              <a:t>first and last</a:t>
            </a:r>
            <a:br>
              <a:rPr lang="fr-FR" dirty="0" smtClean="0"/>
            </a:br>
            <a:r>
              <a:rPr lang="fr-FR" dirty="0" smtClean="0"/>
              <a:t>B</a:t>
            </a:r>
            <a:r>
              <a:rPr lang="fr-FR" baseline="-25000" dirty="0" smtClean="0"/>
              <a:t>NC</a:t>
            </a:r>
            <a:r>
              <a:rPr lang="fr-FR" dirty="0" smtClean="0"/>
              <a:t> = 1.5 T; B</a:t>
            </a:r>
            <a:r>
              <a:rPr lang="fr-FR" baseline="-25000" dirty="0" smtClean="0"/>
              <a:t>SC</a:t>
            </a:r>
            <a:r>
              <a:rPr lang="fr-FR" dirty="0" smtClean="0"/>
              <a:t> </a:t>
            </a:r>
            <a:r>
              <a:rPr lang="fr-FR" dirty="0"/>
              <a:t>= </a:t>
            </a:r>
            <a:r>
              <a:rPr lang="fr-FR" dirty="0" smtClean="0"/>
              <a:t>10 </a:t>
            </a:r>
            <a:r>
              <a:rPr lang="fr-FR" dirty="0" smtClean="0"/>
              <a:t>T; </a:t>
            </a:r>
            <a:r>
              <a:rPr lang="fr-FR" dirty="0" err="1" smtClean="0"/>
              <a:t>n</a:t>
            </a:r>
            <a:r>
              <a:rPr lang="fr-FR" baseline="-25000" dirty="0" err="1" smtClean="0"/>
              <a:t>c</a:t>
            </a:r>
            <a:r>
              <a:rPr lang="fr-FR" dirty="0" smtClean="0"/>
              <a:t>=150 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561526"/>
            <a:ext cx="3566210" cy="25200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7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267" y="1561526"/>
            <a:ext cx="3704776" cy="252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081526"/>
            <a:ext cx="3704776" cy="2520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4267" y="4081526"/>
            <a:ext cx="378961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045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Case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NC </a:t>
            </a:r>
            <a:r>
              <a:rPr lang="fr-FR" dirty="0" err="1" smtClean="0"/>
              <a:t>dipole</a:t>
            </a:r>
            <a:r>
              <a:rPr lang="fr-FR" dirty="0"/>
              <a:t> </a:t>
            </a:r>
            <a:r>
              <a:rPr lang="fr-FR" dirty="0" smtClean="0"/>
              <a:t>first and last</a:t>
            </a:r>
            <a:br>
              <a:rPr lang="fr-FR" dirty="0" smtClean="0"/>
            </a:br>
            <a:r>
              <a:rPr lang="fr-FR" dirty="0" smtClean="0"/>
              <a:t>B</a:t>
            </a:r>
            <a:r>
              <a:rPr lang="fr-FR" baseline="-25000" dirty="0" smtClean="0"/>
              <a:t>NC</a:t>
            </a:r>
            <a:r>
              <a:rPr lang="fr-FR" dirty="0" smtClean="0"/>
              <a:t> = 1.5 T; B</a:t>
            </a:r>
            <a:r>
              <a:rPr lang="fr-FR" baseline="-25000" dirty="0" smtClean="0"/>
              <a:t>SC</a:t>
            </a:r>
            <a:r>
              <a:rPr lang="fr-FR" dirty="0" smtClean="0"/>
              <a:t> </a:t>
            </a:r>
            <a:r>
              <a:rPr lang="fr-FR" dirty="0"/>
              <a:t>= </a:t>
            </a:r>
            <a:r>
              <a:rPr lang="fr-FR" dirty="0" smtClean="0"/>
              <a:t>10 </a:t>
            </a:r>
            <a:r>
              <a:rPr lang="fr-FR" dirty="0"/>
              <a:t>T ; </a:t>
            </a:r>
            <a:r>
              <a:rPr lang="fr-FR" dirty="0" err="1"/>
              <a:t>n</a:t>
            </a:r>
            <a:r>
              <a:rPr lang="fr-FR" baseline="-25000" dirty="0" err="1"/>
              <a:t>c</a:t>
            </a:r>
            <a:r>
              <a:rPr lang="fr-FR" dirty="0"/>
              <a:t>=150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meeting, 21 June 2022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8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561526"/>
            <a:ext cx="3566209" cy="252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267" y="1561526"/>
            <a:ext cx="3704776" cy="2520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042726"/>
            <a:ext cx="3704776" cy="2520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1845" y="4081526"/>
            <a:ext cx="378961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666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for the medium RCS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Distance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dipoles</a:t>
            </a:r>
            <a:r>
              <a:rPr lang="fr-FR" dirty="0" smtClean="0"/>
              <a:t>: 400 mm</a:t>
            </a:r>
          </a:p>
          <a:p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quadrupoles</a:t>
            </a:r>
            <a:r>
              <a:rPr lang="fr-FR" dirty="0" smtClean="0"/>
              <a:t> + correctors: 2.5 m</a:t>
            </a:r>
          </a:p>
          <a:p>
            <a:r>
              <a:rPr lang="fr-FR" dirty="0" smtClean="0"/>
              <a:t>Distance </a:t>
            </a:r>
            <a:r>
              <a:rPr lang="fr-FR" dirty="0" err="1" smtClean="0"/>
              <a:t>quadrupole</a:t>
            </a:r>
            <a:r>
              <a:rPr lang="fr-FR" dirty="0" smtClean="0"/>
              <a:t> block – </a:t>
            </a:r>
            <a:r>
              <a:rPr lang="fr-FR" dirty="0" err="1" smtClean="0"/>
              <a:t>dipole</a:t>
            </a:r>
            <a:r>
              <a:rPr lang="fr-FR" dirty="0" smtClean="0"/>
              <a:t>: 0.5 m</a:t>
            </a:r>
          </a:p>
          <a:p>
            <a:r>
              <a:rPr lang="fr-FR" dirty="0" smtClean="0"/>
              <a:t>Injection </a:t>
            </a:r>
            <a:r>
              <a:rPr lang="fr-FR" dirty="0" err="1" smtClean="0"/>
              <a:t>energy</a:t>
            </a:r>
            <a:r>
              <a:rPr lang="fr-FR" dirty="0" smtClean="0"/>
              <a:t>: 300 </a:t>
            </a:r>
            <a:r>
              <a:rPr lang="fr-FR" dirty="0" err="1" smtClean="0"/>
              <a:t>GeV</a:t>
            </a:r>
            <a:endParaRPr lang="fr-FR" dirty="0" smtClean="0"/>
          </a:p>
          <a:p>
            <a:r>
              <a:rPr lang="fr-FR" dirty="0" smtClean="0"/>
              <a:t>Extraction </a:t>
            </a:r>
            <a:r>
              <a:rPr lang="fr-FR" dirty="0" err="1"/>
              <a:t>energy</a:t>
            </a:r>
            <a:r>
              <a:rPr lang="fr-FR" dirty="0"/>
              <a:t>: </a:t>
            </a:r>
            <a:r>
              <a:rPr lang="fr-FR" dirty="0" smtClean="0"/>
              <a:t>750 </a:t>
            </a:r>
            <a:r>
              <a:rPr lang="fr-FR" dirty="0" err="1" smtClean="0"/>
              <a:t>GeV</a:t>
            </a:r>
            <a:endParaRPr lang="fr-FR" dirty="0" smtClean="0"/>
          </a:p>
          <a:p>
            <a:r>
              <a:rPr lang="fr-FR" dirty="0" smtClean="0"/>
              <a:t>NC </a:t>
            </a:r>
            <a:r>
              <a:rPr lang="fr-FR" dirty="0" err="1" smtClean="0"/>
              <a:t>field</a:t>
            </a:r>
            <a:r>
              <a:rPr lang="fr-FR" dirty="0" smtClean="0"/>
              <a:t>: </a:t>
            </a:r>
            <a:r>
              <a:rPr lang="fr-FR" b="1" dirty="0" smtClean="0"/>
              <a:t>1.8 </a:t>
            </a:r>
            <a:r>
              <a:rPr lang="fr-FR" b="1" dirty="0" smtClean="0"/>
              <a:t>T</a:t>
            </a:r>
          </a:p>
          <a:p>
            <a:r>
              <a:rPr lang="fr-FR" dirty="0" smtClean="0"/>
              <a:t>SX </a:t>
            </a:r>
            <a:r>
              <a:rPr lang="fr-FR" dirty="0" err="1" smtClean="0"/>
              <a:t>field</a:t>
            </a:r>
            <a:r>
              <a:rPr lang="fr-FR" dirty="0" smtClean="0"/>
              <a:t>: </a:t>
            </a:r>
            <a:r>
              <a:rPr lang="fr-FR" dirty="0" smtClean="0"/>
              <a:t>10 </a:t>
            </a:r>
            <a:r>
              <a:rPr lang="fr-FR" dirty="0" smtClean="0"/>
              <a:t>T</a:t>
            </a:r>
          </a:p>
          <a:p>
            <a:r>
              <a:rPr lang="fr-FR" dirty="0" smtClean="0"/>
              <a:t>Total </a:t>
            </a:r>
            <a:r>
              <a:rPr lang="fr-FR" dirty="0" err="1" smtClean="0"/>
              <a:t>length</a:t>
            </a:r>
            <a:r>
              <a:rPr lang="fr-FR" dirty="0" smtClean="0"/>
              <a:t> of the </a:t>
            </a:r>
            <a:r>
              <a:rPr lang="fr-FR" dirty="0" err="1" smtClean="0"/>
              <a:t>dipoles</a:t>
            </a:r>
            <a:r>
              <a:rPr lang="fr-FR" dirty="0" smtClean="0"/>
              <a:t>: </a:t>
            </a:r>
            <a:r>
              <a:rPr lang="fr-FR" dirty="0" smtClean="0"/>
              <a:t>3720 </a:t>
            </a:r>
            <a:r>
              <a:rPr lang="fr-FR" dirty="0" smtClean="0"/>
              <a:t>m (</a:t>
            </a:r>
            <a:r>
              <a:rPr lang="fr-FR" dirty="0" err="1" smtClean="0"/>
              <a:t>determined</a:t>
            </a:r>
            <a:r>
              <a:rPr lang="fr-FR" dirty="0" smtClean="0"/>
              <a:t> by injection/extraction </a:t>
            </a:r>
            <a:r>
              <a:rPr lang="fr-FR" dirty="0" err="1" smtClean="0"/>
              <a:t>energies</a:t>
            </a:r>
            <a:r>
              <a:rPr lang="fr-FR" dirty="0" smtClean="0"/>
              <a:t> and maximum </a:t>
            </a:r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).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4294967295"/>
          </p:nvPr>
        </p:nvSpPr>
        <p:spPr>
          <a:xfrm>
            <a:off x="0" y="6416675"/>
            <a:ext cx="8432800" cy="365125"/>
          </a:xfrm>
        </p:spPr>
        <p:txBody>
          <a:bodyPr/>
          <a:lstStyle/>
          <a:p>
            <a:r>
              <a:rPr lang="en-US" smtClean="0"/>
              <a:t>A. Chance,     Muon Collider meeting, 21 June 2022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11582400" y="6538913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68672"/>
      </p:ext>
    </p:extLst>
  </p:cSld>
  <p:clrMapOvr>
    <a:masterClrMapping/>
  </p:clrMapOvr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54713</TotalTime>
  <Words>2074</Words>
  <Application>Microsoft Office PowerPoint</Application>
  <PresentationFormat>Grand écran</PresentationFormat>
  <Paragraphs>143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Arial Narrow</vt:lpstr>
      <vt:lpstr>Calibri</vt:lpstr>
      <vt:lpstr>Cambria Math</vt:lpstr>
      <vt:lpstr>Wingdings</vt:lpstr>
      <vt:lpstr>WP_HEP</vt:lpstr>
      <vt:lpstr>IMCC - 1</vt:lpstr>
      <vt:lpstr>Présentation PowerPoint</vt:lpstr>
      <vt:lpstr>A set of parameters to create a hybrid RCS</vt:lpstr>
      <vt:lpstr>Case: NC dipoles first</vt:lpstr>
      <vt:lpstr>Case: SC dipoles first</vt:lpstr>
      <vt:lpstr>Total path length: analytic formulae</vt:lpstr>
      <vt:lpstr>Example for the medium RCS</vt:lpstr>
      <vt:lpstr>Case with SC dipole first and last BNC = 1.5 T; BSC = 10 T; nc=150 </vt:lpstr>
      <vt:lpstr>Case with NC dipole first and last BNC = 1.5 T; BSC = 10 T ; nc=150 </vt:lpstr>
      <vt:lpstr>Example for the medium RCS</vt:lpstr>
      <vt:lpstr>Case with SC dipole first and last BNC = 1.8 T; BSC = 10 T; nc = 150</vt:lpstr>
      <vt:lpstr>Case with NC dipole first and last BNC = 1.8 T; BSC = 10 T; nc = 150 </vt:lpstr>
      <vt:lpstr>Example for the medium RCS</vt:lpstr>
      <vt:lpstr>Case with SC dipole first and last BNC = 1.8 T; BSC = 16 T; nc = 150</vt:lpstr>
      <vt:lpstr>Case with NC dipole first and last BNC = 1.8 T; BSC = 16 T; nc = 150 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CHANCE Antoine</cp:lastModifiedBy>
  <cp:revision>322</cp:revision>
  <dcterms:created xsi:type="dcterms:W3CDTF">2021-12-07T14:11:58Z</dcterms:created>
  <dcterms:modified xsi:type="dcterms:W3CDTF">2022-06-21T16:28:36Z</dcterms:modified>
</cp:coreProperties>
</file>