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7" r:id="rId3"/>
    <p:sldMasterId id="2147483658" r:id="rId4"/>
    <p:sldMasterId id="2147483659" r:id="rId5"/>
    <p:sldMasterId id="2147483718" r:id="rId6"/>
    <p:sldMasterId id="2147483720" r:id="rId7"/>
  </p:sldMasterIdLst>
  <p:notesMasterIdLst>
    <p:notesMasterId r:id="rId29"/>
  </p:notesMasterIdLst>
  <p:handoutMasterIdLst>
    <p:handoutMasterId r:id="rId30"/>
  </p:handoutMasterIdLst>
  <p:sldIdLst>
    <p:sldId id="366" r:id="rId8"/>
    <p:sldId id="519" r:id="rId9"/>
    <p:sldId id="543" r:id="rId10"/>
    <p:sldId id="520" r:id="rId11"/>
    <p:sldId id="565" r:id="rId12"/>
    <p:sldId id="542" r:id="rId13"/>
    <p:sldId id="518" r:id="rId14"/>
    <p:sldId id="517" r:id="rId15"/>
    <p:sldId id="548" r:id="rId16"/>
    <p:sldId id="533" r:id="rId17"/>
    <p:sldId id="549" r:id="rId18"/>
    <p:sldId id="551" r:id="rId19"/>
    <p:sldId id="582" r:id="rId20"/>
    <p:sldId id="576" r:id="rId21"/>
    <p:sldId id="577" r:id="rId22"/>
    <p:sldId id="583" r:id="rId23"/>
    <p:sldId id="587" r:id="rId24"/>
    <p:sldId id="586" r:id="rId25"/>
    <p:sldId id="588" r:id="rId26"/>
    <p:sldId id="584" r:id="rId27"/>
    <p:sldId id="563" r:id="rId28"/>
  </p:sldIdLst>
  <p:sldSz cx="9144000" cy="6858000" type="screen4x3"/>
  <p:notesSz cx="6794500" cy="9931400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0099FF"/>
    <a:srgbClr val="FFFF00"/>
    <a:srgbClr val="66FF99"/>
    <a:srgbClr val="FFC000"/>
    <a:srgbClr val="EAEAEA"/>
    <a:srgbClr val="FFFFCC"/>
    <a:srgbClr val="000000"/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59" autoAdjust="0"/>
    <p:restoredTop sz="94615" autoAdjust="0"/>
  </p:normalViewPr>
  <p:slideViewPr>
    <p:cSldViewPr>
      <p:cViewPr>
        <p:scale>
          <a:sx n="66" d="100"/>
          <a:sy n="66" d="100"/>
        </p:scale>
        <p:origin x="-132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497463-F55D-4262-8D0B-22A4BA73CBF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2D7F121-160D-4C6D-869A-CDE167908215}">
      <dgm:prSet phldrT="[Texte]" custT="1"/>
      <dgm:spPr>
        <a:solidFill>
          <a:srgbClr val="FFCC00"/>
        </a:solidFill>
        <a:ln>
          <a:noFill/>
        </a:ln>
      </dgm:spPr>
      <dgm:t>
        <a:bodyPr/>
        <a:lstStyle/>
        <a:p>
          <a:r>
            <a:rPr lang="fr-FR" sz="3600" dirty="0" smtClean="0"/>
            <a:t>R&amp;D </a:t>
          </a:r>
          <a:r>
            <a:rPr lang="fr-FR" sz="3600" dirty="0" err="1" smtClean="0"/>
            <a:t>projects</a:t>
          </a:r>
          <a:endParaRPr lang="fr-FR" sz="3600" dirty="0"/>
        </a:p>
      </dgm:t>
    </dgm:pt>
    <dgm:pt modelId="{8F9AD877-4C8A-46BE-AF1C-7F69642392BF}" type="parTrans" cxnId="{5BA37EC7-9155-4F25-BF4A-9D1B551DC254}">
      <dgm:prSet/>
      <dgm:spPr/>
      <dgm:t>
        <a:bodyPr/>
        <a:lstStyle/>
        <a:p>
          <a:endParaRPr lang="fr-FR"/>
        </a:p>
      </dgm:t>
    </dgm:pt>
    <dgm:pt modelId="{ECD78763-43D8-4A58-A6FC-127C9980EFA2}" type="sibTrans" cxnId="{5BA37EC7-9155-4F25-BF4A-9D1B551DC254}">
      <dgm:prSet/>
      <dgm:spPr>
        <a:gradFill rotWithShape="0">
          <a:gsLst>
            <a:gs pos="40000">
              <a:srgbClr val="FFC000"/>
            </a:gs>
            <a:gs pos="100000">
              <a:srgbClr val="C00000"/>
            </a:gs>
            <a:gs pos="100000">
              <a:srgbClr val="D1C39F"/>
            </a:gs>
          </a:gsLst>
          <a:lin ang="3600000" scaled="0"/>
        </a:gradFill>
      </dgm:spPr>
      <dgm:t>
        <a:bodyPr/>
        <a:lstStyle/>
        <a:p>
          <a:endParaRPr lang="fr-FR"/>
        </a:p>
      </dgm:t>
    </dgm:pt>
    <dgm:pt modelId="{498CA280-BCF4-49B8-9C98-3FCAAD3E9553}">
      <dgm:prSet phldrT="[Texte]" custT="1"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r>
            <a:rPr lang="fr-FR" sz="3600" dirty="0" smtClean="0"/>
            <a:t>Test Infrastructures</a:t>
          </a:r>
          <a:endParaRPr lang="fr-FR" sz="3600" dirty="0"/>
        </a:p>
      </dgm:t>
    </dgm:pt>
    <dgm:pt modelId="{D8A60736-B4A9-4B61-9EED-6A460725B211}" type="parTrans" cxnId="{23283932-6631-4B75-ACBF-3FE5A61EE3A1}">
      <dgm:prSet/>
      <dgm:spPr/>
      <dgm:t>
        <a:bodyPr/>
        <a:lstStyle/>
        <a:p>
          <a:endParaRPr lang="fr-FR"/>
        </a:p>
      </dgm:t>
    </dgm:pt>
    <dgm:pt modelId="{EBFD576C-8827-48B9-A84C-0764FAE593F2}" type="sibTrans" cxnId="{23283932-6631-4B75-ACBF-3FE5A61EE3A1}">
      <dgm:prSet/>
      <dgm:spPr>
        <a:gradFill rotWithShape="0">
          <a:gsLst>
            <a:gs pos="13000">
              <a:srgbClr val="33CC33"/>
            </a:gs>
            <a:gs pos="100000">
              <a:srgbClr val="C00000"/>
            </a:gs>
            <a:gs pos="100000">
              <a:srgbClr val="D1C39F"/>
            </a:gs>
          </a:gsLst>
          <a:lin ang="0" scaled="0"/>
        </a:gradFill>
      </dgm:spPr>
      <dgm:t>
        <a:bodyPr/>
        <a:lstStyle/>
        <a:p>
          <a:endParaRPr lang="fr-FR"/>
        </a:p>
      </dgm:t>
    </dgm:pt>
    <dgm:pt modelId="{0EE7D5B4-9AFE-486E-9A4B-FC8EC96FEC45}">
      <dgm:prSet phldrT="[Texte]" custT="1"/>
      <dgm:spPr>
        <a:solidFill>
          <a:srgbClr val="00CC66"/>
        </a:solidFill>
        <a:ln>
          <a:noFill/>
        </a:ln>
      </dgm:spPr>
      <dgm:t>
        <a:bodyPr/>
        <a:lstStyle/>
        <a:p>
          <a:r>
            <a:rPr lang="fr-FR" sz="3600" dirty="0" smtClean="0"/>
            <a:t>Education and Training</a:t>
          </a:r>
          <a:endParaRPr lang="fr-FR" sz="3600" dirty="0"/>
        </a:p>
      </dgm:t>
    </dgm:pt>
    <dgm:pt modelId="{53E58613-6541-4891-B834-8FA6D381523A}" type="parTrans" cxnId="{0550CDF3-4A7C-4F87-AC3C-BC43D990ECAA}">
      <dgm:prSet/>
      <dgm:spPr/>
      <dgm:t>
        <a:bodyPr/>
        <a:lstStyle/>
        <a:p>
          <a:endParaRPr lang="fr-FR"/>
        </a:p>
      </dgm:t>
    </dgm:pt>
    <dgm:pt modelId="{FF092F58-4A69-4EFD-80C6-1652DF675C92}" type="sibTrans" cxnId="{0550CDF3-4A7C-4F87-AC3C-BC43D990ECAA}">
      <dgm:prSet/>
      <dgm:spPr>
        <a:gradFill rotWithShape="0">
          <a:gsLst>
            <a:gs pos="50000">
              <a:srgbClr val="FFC000"/>
            </a:gs>
            <a:gs pos="100000">
              <a:srgbClr val="00B050"/>
            </a:gs>
            <a:gs pos="100000">
              <a:srgbClr val="D1C39F"/>
            </a:gs>
          </a:gsLst>
          <a:lin ang="7200000" scaled="0"/>
        </a:gradFill>
      </dgm:spPr>
      <dgm:t>
        <a:bodyPr/>
        <a:lstStyle/>
        <a:p>
          <a:endParaRPr lang="fr-FR"/>
        </a:p>
      </dgm:t>
    </dgm:pt>
    <dgm:pt modelId="{C51F71A7-9FDE-431C-9E1D-8BD187B67699}" type="pres">
      <dgm:prSet presAssocID="{72497463-F55D-4262-8D0B-22A4BA73CB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F67337B-48ED-4C50-A41E-29E60481B65F}" type="pres">
      <dgm:prSet presAssocID="{42D7F121-160D-4C6D-869A-CDE167908215}" presName="node" presStyleLbl="node1" presStyleIdx="0" presStyleCnt="3" custScaleX="86954" custScaleY="7844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D4D872D-E60F-4CCD-8AA4-C9D708C217BC}" type="pres">
      <dgm:prSet presAssocID="{ECD78763-43D8-4A58-A6FC-127C9980EFA2}" presName="sibTrans" presStyleLbl="sibTrans2D1" presStyleIdx="0" presStyleCnt="3" custScaleX="152478" custScaleY="161715" custLinFactNeighborX="31334" custLinFactNeighborY="-11617"/>
      <dgm:spPr/>
      <dgm:t>
        <a:bodyPr/>
        <a:lstStyle/>
        <a:p>
          <a:endParaRPr lang="fr-FR"/>
        </a:p>
      </dgm:t>
    </dgm:pt>
    <dgm:pt modelId="{0CAB58CA-4471-4AA7-BCC4-815A3C8714DB}" type="pres">
      <dgm:prSet presAssocID="{ECD78763-43D8-4A58-A6FC-127C9980EFA2}" presName="connectorText" presStyleLbl="sibTrans2D1" presStyleIdx="0" presStyleCnt="3"/>
      <dgm:spPr/>
      <dgm:t>
        <a:bodyPr/>
        <a:lstStyle/>
        <a:p>
          <a:endParaRPr lang="fr-FR"/>
        </a:p>
      </dgm:t>
    </dgm:pt>
    <dgm:pt modelId="{03F7DB26-AFE4-4007-9675-DFD9CB02ABEE}" type="pres">
      <dgm:prSet presAssocID="{498CA280-BCF4-49B8-9C98-3FCAAD3E9553}" presName="node" presStyleLbl="node1" presStyleIdx="1" presStyleCnt="3" custScaleX="88624" custScaleY="9980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CF1DFF8-A14A-4ACE-982D-3F9C2B83DA53}" type="pres">
      <dgm:prSet presAssocID="{EBFD576C-8827-48B9-A84C-0764FAE593F2}" presName="sibTrans" presStyleLbl="sibTrans2D1" presStyleIdx="1" presStyleCnt="3" custScaleX="117714" custScaleY="138310"/>
      <dgm:spPr/>
      <dgm:t>
        <a:bodyPr/>
        <a:lstStyle/>
        <a:p>
          <a:endParaRPr lang="fr-FR"/>
        </a:p>
      </dgm:t>
    </dgm:pt>
    <dgm:pt modelId="{CA85B38B-9242-4B21-ADC1-DE1948840FF4}" type="pres">
      <dgm:prSet presAssocID="{EBFD576C-8827-48B9-A84C-0764FAE593F2}" presName="connectorText" presStyleLbl="sibTrans2D1" presStyleIdx="1" presStyleCnt="3"/>
      <dgm:spPr/>
      <dgm:t>
        <a:bodyPr/>
        <a:lstStyle/>
        <a:p>
          <a:endParaRPr lang="fr-FR"/>
        </a:p>
      </dgm:t>
    </dgm:pt>
    <dgm:pt modelId="{459AE8EF-09A8-455E-8C60-EF0A02DA99CD}" type="pres">
      <dgm:prSet presAssocID="{0EE7D5B4-9AFE-486E-9A4B-FC8EC96FEC45}" presName="node" presStyleLbl="node1" presStyleIdx="2" presStyleCnt="3" custScaleX="85284" custScaleY="9053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6914F3-3E13-4061-8D57-89A32EDD64ED}" type="pres">
      <dgm:prSet presAssocID="{FF092F58-4A69-4EFD-80C6-1652DF675C92}" presName="sibTrans" presStyleLbl="sibTrans2D1" presStyleIdx="2" presStyleCnt="3" custScaleX="168759" custScaleY="180240" custLinFactNeighborX="-50862" custLinFactNeighborY="-1639"/>
      <dgm:spPr/>
      <dgm:t>
        <a:bodyPr/>
        <a:lstStyle/>
        <a:p>
          <a:endParaRPr lang="fr-FR"/>
        </a:p>
      </dgm:t>
    </dgm:pt>
    <dgm:pt modelId="{5FF7A683-A996-461E-9D0E-05FD7B6E4EF5}" type="pres">
      <dgm:prSet presAssocID="{FF092F58-4A69-4EFD-80C6-1652DF675C92}" presName="connectorText" presStyleLbl="sibTrans2D1" presStyleIdx="2" presStyleCnt="3"/>
      <dgm:spPr/>
      <dgm:t>
        <a:bodyPr/>
        <a:lstStyle/>
        <a:p>
          <a:endParaRPr lang="fr-FR"/>
        </a:p>
      </dgm:t>
    </dgm:pt>
  </dgm:ptLst>
  <dgm:cxnLst>
    <dgm:cxn modelId="{5BA37EC7-9155-4F25-BF4A-9D1B551DC254}" srcId="{72497463-F55D-4262-8D0B-22A4BA73CBF7}" destId="{42D7F121-160D-4C6D-869A-CDE167908215}" srcOrd="0" destOrd="0" parTransId="{8F9AD877-4C8A-46BE-AF1C-7F69642392BF}" sibTransId="{ECD78763-43D8-4A58-A6FC-127C9980EFA2}"/>
    <dgm:cxn modelId="{1F8B0B3B-EAFC-460E-98BE-C09F05AE5343}" type="presOf" srcId="{42D7F121-160D-4C6D-869A-CDE167908215}" destId="{AF67337B-48ED-4C50-A41E-29E60481B65F}" srcOrd="0" destOrd="0" presId="urn:microsoft.com/office/officeart/2005/8/layout/cycle7"/>
    <dgm:cxn modelId="{642CC5A3-EFBC-4E6D-AF3A-B1E896C5392C}" type="presOf" srcId="{ECD78763-43D8-4A58-A6FC-127C9980EFA2}" destId="{3D4D872D-E60F-4CCD-8AA4-C9D708C217BC}" srcOrd="0" destOrd="0" presId="urn:microsoft.com/office/officeart/2005/8/layout/cycle7"/>
    <dgm:cxn modelId="{5EB53162-0D29-45A8-AEAB-F17ACF6FFCCC}" type="presOf" srcId="{72497463-F55D-4262-8D0B-22A4BA73CBF7}" destId="{C51F71A7-9FDE-431C-9E1D-8BD187B67699}" srcOrd="0" destOrd="0" presId="urn:microsoft.com/office/officeart/2005/8/layout/cycle7"/>
    <dgm:cxn modelId="{F99C280B-673F-42D9-9F21-4C1DD30C2EFB}" type="presOf" srcId="{498CA280-BCF4-49B8-9C98-3FCAAD3E9553}" destId="{03F7DB26-AFE4-4007-9675-DFD9CB02ABEE}" srcOrd="0" destOrd="0" presId="urn:microsoft.com/office/officeart/2005/8/layout/cycle7"/>
    <dgm:cxn modelId="{992DAC7C-2148-4E0F-B2C4-C16A67273524}" type="presOf" srcId="{EBFD576C-8827-48B9-A84C-0764FAE593F2}" destId="{5CF1DFF8-A14A-4ACE-982D-3F9C2B83DA53}" srcOrd="0" destOrd="0" presId="urn:microsoft.com/office/officeart/2005/8/layout/cycle7"/>
    <dgm:cxn modelId="{0550CDF3-4A7C-4F87-AC3C-BC43D990ECAA}" srcId="{72497463-F55D-4262-8D0B-22A4BA73CBF7}" destId="{0EE7D5B4-9AFE-486E-9A4B-FC8EC96FEC45}" srcOrd="2" destOrd="0" parTransId="{53E58613-6541-4891-B834-8FA6D381523A}" sibTransId="{FF092F58-4A69-4EFD-80C6-1652DF675C92}"/>
    <dgm:cxn modelId="{23283932-6631-4B75-ACBF-3FE5A61EE3A1}" srcId="{72497463-F55D-4262-8D0B-22A4BA73CBF7}" destId="{498CA280-BCF4-49B8-9C98-3FCAAD3E9553}" srcOrd="1" destOrd="0" parTransId="{D8A60736-B4A9-4B61-9EED-6A460725B211}" sibTransId="{EBFD576C-8827-48B9-A84C-0764FAE593F2}"/>
    <dgm:cxn modelId="{1F8F8006-9EB1-4FA7-AD54-76A2BDF04E3A}" type="presOf" srcId="{ECD78763-43D8-4A58-A6FC-127C9980EFA2}" destId="{0CAB58CA-4471-4AA7-BCC4-815A3C8714DB}" srcOrd="1" destOrd="0" presId="urn:microsoft.com/office/officeart/2005/8/layout/cycle7"/>
    <dgm:cxn modelId="{82D41E1A-CE81-41BA-9D0A-AEE7E53AF8BF}" type="presOf" srcId="{FF092F58-4A69-4EFD-80C6-1652DF675C92}" destId="{8B6914F3-3E13-4061-8D57-89A32EDD64ED}" srcOrd="0" destOrd="0" presId="urn:microsoft.com/office/officeart/2005/8/layout/cycle7"/>
    <dgm:cxn modelId="{35F30082-195A-49B8-8C94-38D15AE1DEC0}" type="presOf" srcId="{FF092F58-4A69-4EFD-80C6-1652DF675C92}" destId="{5FF7A683-A996-461E-9D0E-05FD7B6E4EF5}" srcOrd="1" destOrd="0" presId="urn:microsoft.com/office/officeart/2005/8/layout/cycle7"/>
    <dgm:cxn modelId="{87D34BD4-6196-4B55-BD58-5E64B63B9E65}" type="presOf" srcId="{0EE7D5B4-9AFE-486E-9A4B-FC8EC96FEC45}" destId="{459AE8EF-09A8-455E-8C60-EF0A02DA99CD}" srcOrd="0" destOrd="0" presId="urn:microsoft.com/office/officeart/2005/8/layout/cycle7"/>
    <dgm:cxn modelId="{833DAE21-C12D-430B-8E5A-470E31941A18}" type="presOf" srcId="{EBFD576C-8827-48B9-A84C-0764FAE593F2}" destId="{CA85B38B-9242-4B21-ADC1-DE1948840FF4}" srcOrd="1" destOrd="0" presId="urn:microsoft.com/office/officeart/2005/8/layout/cycle7"/>
    <dgm:cxn modelId="{9307D410-975E-4F95-9A7E-1636CE398C1F}" type="presParOf" srcId="{C51F71A7-9FDE-431C-9E1D-8BD187B67699}" destId="{AF67337B-48ED-4C50-A41E-29E60481B65F}" srcOrd="0" destOrd="0" presId="urn:microsoft.com/office/officeart/2005/8/layout/cycle7"/>
    <dgm:cxn modelId="{1FF11759-F804-4E0B-AD36-22B5B213B432}" type="presParOf" srcId="{C51F71A7-9FDE-431C-9E1D-8BD187B67699}" destId="{3D4D872D-E60F-4CCD-8AA4-C9D708C217BC}" srcOrd="1" destOrd="0" presId="urn:microsoft.com/office/officeart/2005/8/layout/cycle7"/>
    <dgm:cxn modelId="{EE724963-F875-460E-A33E-C7BD0C1CAA4B}" type="presParOf" srcId="{3D4D872D-E60F-4CCD-8AA4-C9D708C217BC}" destId="{0CAB58CA-4471-4AA7-BCC4-815A3C8714DB}" srcOrd="0" destOrd="0" presId="urn:microsoft.com/office/officeart/2005/8/layout/cycle7"/>
    <dgm:cxn modelId="{B8743090-4900-4334-BF4A-EE5A47F8CF3D}" type="presParOf" srcId="{C51F71A7-9FDE-431C-9E1D-8BD187B67699}" destId="{03F7DB26-AFE4-4007-9675-DFD9CB02ABEE}" srcOrd="2" destOrd="0" presId="urn:microsoft.com/office/officeart/2005/8/layout/cycle7"/>
    <dgm:cxn modelId="{0BCBF54C-E309-43FD-817F-50BE852983AF}" type="presParOf" srcId="{C51F71A7-9FDE-431C-9E1D-8BD187B67699}" destId="{5CF1DFF8-A14A-4ACE-982D-3F9C2B83DA53}" srcOrd="3" destOrd="0" presId="urn:microsoft.com/office/officeart/2005/8/layout/cycle7"/>
    <dgm:cxn modelId="{E61A9861-C7B2-4FCA-B646-D3645E55101C}" type="presParOf" srcId="{5CF1DFF8-A14A-4ACE-982D-3F9C2B83DA53}" destId="{CA85B38B-9242-4B21-ADC1-DE1948840FF4}" srcOrd="0" destOrd="0" presId="urn:microsoft.com/office/officeart/2005/8/layout/cycle7"/>
    <dgm:cxn modelId="{7B4592AF-D5E5-43E8-8DFF-140D2705AFFE}" type="presParOf" srcId="{C51F71A7-9FDE-431C-9E1D-8BD187B67699}" destId="{459AE8EF-09A8-455E-8C60-EF0A02DA99CD}" srcOrd="4" destOrd="0" presId="urn:microsoft.com/office/officeart/2005/8/layout/cycle7"/>
    <dgm:cxn modelId="{1B2FB2BE-2FB7-4279-BDBF-993FFCE0D4A1}" type="presParOf" srcId="{C51F71A7-9FDE-431C-9E1D-8BD187B67699}" destId="{8B6914F3-3E13-4061-8D57-89A32EDD64ED}" srcOrd="5" destOrd="0" presId="urn:microsoft.com/office/officeart/2005/8/layout/cycle7"/>
    <dgm:cxn modelId="{8F38C7D4-5BDA-477E-BF22-2EC4311D3708}" type="presParOf" srcId="{8B6914F3-3E13-4061-8D57-89A32EDD64ED}" destId="{5FF7A683-A996-461E-9D0E-05FD7B6E4EF5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67337B-48ED-4C50-A41E-29E60481B65F}">
      <dsp:nvSpPr>
        <dsp:cNvPr id="0" name=""/>
        <dsp:cNvSpPr/>
      </dsp:nvSpPr>
      <dsp:spPr>
        <a:xfrm>
          <a:off x="2899453" y="199847"/>
          <a:ext cx="2740142" cy="1235985"/>
        </a:xfrm>
        <a:prstGeom prst="roundRect">
          <a:avLst>
            <a:gd name="adj" fmla="val 10000"/>
          </a:avLst>
        </a:prstGeom>
        <a:solidFill>
          <a:srgbClr val="FFCC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kern="1200" dirty="0" smtClean="0"/>
            <a:t>R&amp;D </a:t>
          </a:r>
          <a:r>
            <a:rPr lang="fr-FR" sz="3600" kern="1200" dirty="0" err="1" smtClean="0"/>
            <a:t>projects</a:t>
          </a:r>
          <a:endParaRPr lang="fr-FR" sz="3600" kern="1200" dirty="0"/>
        </a:p>
      </dsp:txBody>
      <dsp:txXfrm>
        <a:off x="2935654" y="236048"/>
        <a:ext cx="2667740" cy="1163583"/>
      </dsp:txXfrm>
    </dsp:sp>
    <dsp:sp modelId="{3D4D872D-E60F-4CCD-8AA4-C9D708C217BC}">
      <dsp:nvSpPr>
        <dsp:cNvPr id="0" name=""/>
        <dsp:cNvSpPr/>
      </dsp:nvSpPr>
      <dsp:spPr>
        <a:xfrm rot="3600000">
          <a:off x="4636692" y="2477666"/>
          <a:ext cx="3006992" cy="89180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40000">
              <a:srgbClr val="FFC000"/>
            </a:gs>
            <a:gs pos="100000">
              <a:srgbClr val="C00000"/>
            </a:gs>
            <a:gs pos="100000">
              <a:srgbClr val="D1C39F"/>
            </a:gs>
          </a:gsLst>
          <a:lin ang="3600000" scaled="0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4000" kern="1200"/>
        </a:p>
      </dsp:txBody>
      <dsp:txXfrm>
        <a:off x="4904235" y="2656028"/>
        <a:ext cx="2471906" cy="535085"/>
      </dsp:txXfrm>
    </dsp:sp>
    <dsp:sp modelId="{03F7DB26-AFE4-4007-9675-DFD9CB02ABEE}">
      <dsp:nvSpPr>
        <dsp:cNvPr id="0" name=""/>
        <dsp:cNvSpPr/>
      </dsp:nvSpPr>
      <dsp:spPr>
        <a:xfrm>
          <a:off x="5475763" y="4539437"/>
          <a:ext cx="2792768" cy="1572555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kern="1200" dirty="0" smtClean="0"/>
            <a:t>Test Infrastructures</a:t>
          </a:r>
          <a:endParaRPr lang="fr-FR" sz="3600" kern="1200" dirty="0"/>
        </a:p>
      </dsp:txBody>
      <dsp:txXfrm>
        <a:off x="5521822" y="4585496"/>
        <a:ext cx="2700650" cy="1480437"/>
      </dsp:txXfrm>
    </dsp:sp>
    <dsp:sp modelId="{5CF1DFF8-A14A-4ACE-982D-3F9C2B83DA53}">
      <dsp:nvSpPr>
        <dsp:cNvPr id="0" name=""/>
        <dsp:cNvSpPr/>
      </dsp:nvSpPr>
      <dsp:spPr>
        <a:xfrm rot="10800000">
          <a:off x="3082502" y="4944346"/>
          <a:ext cx="2321417" cy="762737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13000">
              <a:srgbClr val="33CC33"/>
            </a:gs>
            <a:gs pos="100000">
              <a:srgbClr val="C00000"/>
            </a:gs>
            <a:gs pos="100000">
              <a:srgbClr val="D1C39F"/>
            </a:gs>
          </a:gsLst>
          <a:lin ang="0" scaled="0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3400" kern="1200"/>
        </a:p>
      </dsp:txBody>
      <dsp:txXfrm rot="10800000">
        <a:off x="3311323" y="5096893"/>
        <a:ext cx="1863775" cy="457643"/>
      </dsp:txXfrm>
    </dsp:sp>
    <dsp:sp modelId="{459AE8EF-09A8-455E-8C60-EF0A02DA99CD}">
      <dsp:nvSpPr>
        <dsp:cNvPr id="0" name=""/>
        <dsp:cNvSpPr/>
      </dsp:nvSpPr>
      <dsp:spPr>
        <a:xfrm>
          <a:off x="323143" y="4612468"/>
          <a:ext cx="2687516" cy="1426494"/>
        </a:xfrm>
        <a:prstGeom prst="roundRect">
          <a:avLst>
            <a:gd name="adj" fmla="val 10000"/>
          </a:avLst>
        </a:prstGeom>
        <a:solidFill>
          <a:srgbClr val="00CC6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kern="1200" dirty="0" smtClean="0"/>
            <a:t>Education and Training</a:t>
          </a:r>
          <a:endParaRPr lang="fr-FR" sz="3600" kern="1200" dirty="0"/>
        </a:p>
      </dsp:txBody>
      <dsp:txXfrm>
        <a:off x="364924" y="4654249"/>
        <a:ext cx="2603954" cy="1342932"/>
      </dsp:txXfrm>
    </dsp:sp>
    <dsp:sp modelId="{8B6914F3-3E13-4061-8D57-89A32EDD64ED}">
      <dsp:nvSpPr>
        <dsp:cNvPr id="0" name=""/>
        <dsp:cNvSpPr/>
      </dsp:nvSpPr>
      <dsp:spPr>
        <a:xfrm rot="18000000">
          <a:off x="328635" y="2518127"/>
          <a:ext cx="3328067" cy="993968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50000">
              <a:srgbClr val="FFC000"/>
            </a:gs>
            <a:gs pos="100000">
              <a:srgbClr val="00B050"/>
            </a:gs>
            <a:gs pos="100000">
              <a:srgbClr val="D1C39F"/>
            </a:gs>
          </a:gsLst>
          <a:lin ang="7200000" scaled="0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4500" kern="1200"/>
        </a:p>
      </dsp:txBody>
      <dsp:txXfrm>
        <a:off x="626825" y="2716921"/>
        <a:ext cx="2731687" cy="596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300"/>
            </a:lvl1pPr>
          </a:lstStyle>
          <a:p>
            <a:endParaRPr lang="fr-FR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endParaRPr lang="fr-FR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32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300"/>
            </a:lvl1pPr>
          </a:lstStyle>
          <a:p>
            <a:endParaRPr lang="fr-FR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4513"/>
            <a:ext cx="294322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2" rIns="95564" bIns="4778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F21F73CF-8A3D-4FEB-97FE-B9EB1D28CDC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029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l" defTabSz="915988">
              <a:defRPr sz="1200"/>
            </a:lvl1pPr>
          </a:lstStyle>
          <a:p>
            <a:endParaRPr lang="fr-FR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endParaRPr lang="fr-FR"/>
          </a:p>
        </p:txBody>
      </p:sp>
      <p:sp>
        <p:nvSpPr>
          <p:cNvPr id="1198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98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/>
            </a:lvl1pPr>
          </a:lstStyle>
          <a:p>
            <a:endParaRPr lang="fr-FR"/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fld id="{40BFFA65-E53C-4CA9-8014-17DE6073630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3117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C48D1-1435-4A0D-8927-B8A5879706D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2FEA2-BB8F-40B2-A27A-2C421BF2A7C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D8CDF-F950-41CE-BC14-B6DEE70EEA4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402" name="Group 2"/>
          <p:cNvGrpSpPr>
            <a:grpSpLocks/>
          </p:cNvGrpSpPr>
          <p:nvPr/>
        </p:nvGrpSpPr>
        <p:grpSpPr bwMode="auto">
          <a:xfrm>
            <a:off x="0" y="908050"/>
            <a:ext cx="9132888" cy="152400"/>
            <a:chOff x="0" y="720"/>
            <a:chExt cx="5753" cy="144"/>
          </a:xfrm>
        </p:grpSpPr>
        <p:sp>
          <p:nvSpPr>
            <p:cNvPr id="230403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0404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3040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0407" name="Line 7"/>
          <p:cNvSpPr>
            <a:spLocks noChangeShapeType="1"/>
          </p:cNvSpPr>
          <p:nvPr/>
        </p:nvSpPr>
        <p:spPr bwMode="auto">
          <a:xfrm>
            <a:off x="0" y="6400800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30408" name="Text Box 8"/>
          <p:cNvSpPr txBox="1">
            <a:spLocks noChangeArrowheads="1"/>
          </p:cNvSpPr>
          <p:nvPr/>
        </p:nvSpPr>
        <p:spPr bwMode="auto">
          <a:xfrm>
            <a:off x="7669213" y="6400800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en-US" sz="1800">
              <a:latin typeface="Arial" charset="0"/>
            </a:endParaRPr>
          </a:p>
        </p:txBody>
      </p:sp>
      <p:pic>
        <p:nvPicPr>
          <p:cNvPr id="230409" name="Picture 9" descr="logoPHI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4913" y="0"/>
            <a:ext cx="1589087" cy="906463"/>
          </a:xfrm>
          <a:prstGeom prst="rect">
            <a:avLst/>
          </a:prstGeom>
          <a:noFill/>
        </p:spPr>
      </p:pic>
      <p:pic>
        <p:nvPicPr>
          <p:cNvPr id="230410" name="Picture 10" descr="AB-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066800"/>
            <a:ext cx="3924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3924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8D833-7539-474E-B78F-0671A455C73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00250" cy="61722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584835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799FDB0C-E14E-451D-A2D5-FA056A6DC3C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8BD51CC0-2C69-49E9-84E7-70A32C1D265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4069F78A-4806-4066-9CD2-5E359E3BE13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0C7E0F73-B8EB-4700-8D55-EAEDE980531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0C1B5A64-DCA5-4A64-B97C-D8ECB4F4C63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F2887834-61A5-4870-B0E0-8B2ED475790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BE06D892-B0BB-4484-AE6E-4CD8B56199B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78547-2CBA-482D-A8A5-D1EAF4BABB6E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E0BF127E-2598-436E-8499-F02644BC72F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AA12C650-2B7E-450B-8B81-68E3923179E4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2ACC9A23-4F05-4A49-A0DF-2030AED121D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              </a:t>
            </a:r>
            <a:fld id="{9AE2325A-2FF6-4F60-8C56-A18B4A266FF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B57E1-3C2D-41C5-8011-C3C05CE55F6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F947B-E689-4278-BC24-DF911764B6D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5EF6A-0A17-48BB-83C5-CE94DFE01C0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DC1B77-73FD-45A7-B33D-787E3F4576E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2381B6-D49A-4C49-8113-D2C0D34E93C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44A1D-7DAF-45D7-AC27-DB4C4EF35CA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71424-8239-4225-9273-FDAE7F9C2BA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AC675-CB86-4A6A-9287-3DD978012E60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69224-13CA-4B76-A324-9F05C469297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55305-FC0A-41AE-BF5E-AD2865B6CD0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12B29-4DC4-4D6A-A38B-C9DB1CE48EF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B14D2-127C-4500-99E7-1FD076924A8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68B4C-0D69-47AC-B0E2-FB247A962B8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F22E5-8598-48FD-99DC-C2012C0E4CE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62BEF-08AA-420C-B38E-7EA8270A15BA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B3CAE-01EC-4E0D-B8EC-19048F4A8C0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DB9BB-FCA2-4062-A5D2-F126E614747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24BED-A090-46EC-8ECF-3C0BEDC89A5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E7220-F8DF-4CC5-A2D0-513FBD520DC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1F028-9286-4158-BFA7-758B55F646CB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AC16B-B9CB-4DC6-8DD6-9C7F5F08E97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B642C-C64E-4173-BA19-8C4F3C75BC8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BA3D3-FDE8-42C1-80B8-50F37692956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A09B3-CC91-4585-9970-B52C39B0566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TEMP\ESGARD\Acc RandD Sustainability\TIARA\Administration\TIARA-logo\Tiara 4Fond noir 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8832" y="0"/>
            <a:ext cx="2235168" cy="1117232"/>
          </a:xfrm>
          <a:prstGeom prst="rect">
            <a:avLst/>
          </a:prstGeom>
          <a:noFill/>
        </p:spPr>
      </p:pic>
      <p:pic>
        <p:nvPicPr>
          <p:cNvPr id="1027" name="Picture 3" descr="D:\TEMP\FP6\Documentation\CARE\phototheque\EUflag-2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04908" cy="1088371"/>
          </a:xfrm>
          <a:prstGeom prst="rect">
            <a:avLst/>
          </a:prstGeom>
          <a:noFill/>
        </p:spPr>
      </p:pic>
      <p:cxnSp>
        <p:nvCxnSpPr>
          <p:cNvPr id="9" name="Connecteur droit 8"/>
          <p:cNvCxnSpPr/>
          <p:nvPr userDrawn="1"/>
        </p:nvCxnSpPr>
        <p:spPr bwMode="auto">
          <a:xfrm rot="10800000">
            <a:off x="0" y="1092169"/>
            <a:ext cx="9144000" cy="36513"/>
          </a:xfrm>
          <a:prstGeom prst="line">
            <a:avLst/>
          </a:prstGeom>
          <a:ln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TEMP\ESGARD\Acc RandD Sustainability\TIARA\Administration\TIARA-logo\Tiara 4Fond noir 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8832" y="0"/>
            <a:ext cx="2235168" cy="1117232"/>
          </a:xfrm>
          <a:prstGeom prst="rect">
            <a:avLst/>
          </a:prstGeom>
          <a:noFill/>
        </p:spPr>
      </p:pic>
      <p:pic>
        <p:nvPicPr>
          <p:cNvPr id="1027" name="Picture 3" descr="D:\TEMP\FP6\Documentation\CARE\phototheque\EUflag-2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04908" cy="1088371"/>
          </a:xfrm>
          <a:prstGeom prst="rect">
            <a:avLst/>
          </a:prstGeom>
          <a:noFill/>
        </p:spPr>
      </p:pic>
      <p:cxnSp>
        <p:nvCxnSpPr>
          <p:cNvPr id="9" name="Connecteur droit 8"/>
          <p:cNvCxnSpPr/>
          <p:nvPr userDrawn="1"/>
        </p:nvCxnSpPr>
        <p:spPr bwMode="auto">
          <a:xfrm rot="10800000">
            <a:off x="0" y="1092169"/>
            <a:ext cx="9144000" cy="36513"/>
          </a:xfrm>
          <a:prstGeom prst="line">
            <a:avLst/>
          </a:prstGeom>
          <a:ln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55B3E-4D23-43F8-9AE1-F80373EA23DF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49CD9-F812-47D8-B06C-4990666E86ED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8112E-BFC3-4111-9823-8AC4D53B354C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63267-490D-4E48-B23C-282C17163A7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7.emf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3D15E6-C71C-414C-A639-A6D96048D94F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378" name="Group 2"/>
          <p:cNvGrpSpPr>
            <a:grpSpLocks/>
          </p:cNvGrpSpPr>
          <p:nvPr/>
        </p:nvGrpSpPr>
        <p:grpSpPr bwMode="auto">
          <a:xfrm>
            <a:off x="11113" y="908050"/>
            <a:ext cx="9132887" cy="152400"/>
            <a:chOff x="0" y="720"/>
            <a:chExt cx="5753" cy="144"/>
          </a:xfrm>
        </p:grpSpPr>
        <p:sp>
          <p:nvSpPr>
            <p:cNvPr id="229379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9380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293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52400"/>
            <a:ext cx="65579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938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66800"/>
            <a:ext cx="8001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9383" name="Line 7"/>
          <p:cNvSpPr>
            <a:spLocks noChangeShapeType="1"/>
          </p:cNvSpPr>
          <p:nvPr/>
        </p:nvSpPr>
        <p:spPr bwMode="auto">
          <a:xfrm>
            <a:off x="0" y="6400800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7669213" y="6400800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en-US" sz="1800">
              <a:latin typeface="Arial" charset="0"/>
            </a:endParaRPr>
          </a:p>
        </p:txBody>
      </p:sp>
      <p:sp>
        <p:nvSpPr>
          <p:cNvPr id="229385" name="Text Box 9"/>
          <p:cNvSpPr txBox="1">
            <a:spLocks noChangeArrowheads="1"/>
          </p:cNvSpPr>
          <p:nvPr/>
        </p:nvSpPr>
        <p:spPr bwMode="auto">
          <a:xfrm>
            <a:off x="6584950" y="6453188"/>
            <a:ext cx="24685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600">
                <a:latin typeface="Arial Unicode MS" pitchFamily="34" charset="-128"/>
              </a:rPr>
              <a:t>CARE 05, 23/11/2005</a:t>
            </a:r>
          </a:p>
        </p:txBody>
      </p:sp>
      <p:sp>
        <p:nvSpPr>
          <p:cNvPr id="229386" name="Text Box 10"/>
          <p:cNvSpPr txBox="1">
            <a:spLocks noChangeArrowheads="1"/>
          </p:cNvSpPr>
          <p:nvPr/>
        </p:nvSpPr>
        <p:spPr bwMode="auto">
          <a:xfrm>
            <a:off x="611188" y="6453188"/>
            <a:ext cx="42989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400">
                <a:latin typeface="Arial" charset="0"/>
              </a:rPr>
              <a:t>R. Losito, </a:t>
            </a:r>
            <a:r>
              <a:rPr lang="en-US" sz="1800" i="1"/>
              <a:t>The PHIN Photoinjector for CTF3</a:t>
            </a:r>
          </a:p>
        </p:txBody>
      </p:sp>
      <p:pic>
        <p:nvPicPr>
          <p:cNvPr id="229387" name="Picture 11" descr="logoPHIN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54913" y="0"/>
            <a:ext cx="1589087" cy="906463"/>
          </a:xfrm>
          <a:prstGeom prst="rect">
            <a:avLst/>
          </a:prstGeom>
          <a:noFill/>
        </p:spPr>
      </p:pic>
      <p:pic>
        <p:nvPicPr>
          <p:cNvPr id="229388" name="Picture 12" descr="AB-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FF"/>
        </a:buClr>
        <a:buSzPct val="80000"/>
        <a:buFont typeface="Symbol" pitchFamily="18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C0128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54775"/>
            <a:ext cx="21336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FF"/>
                </a:solidFill>
                <a:latin typeface="+mn-lt"/>
              </a:defRPr>
            </a:lvl1pPr>
          </a:lstStyle>
          <a:p>
            <a:r>
              <a:rPr lang="fr-FR"/>
              <a:t>              </a:t>
            </a:r>
            <a:fld id="{CE710782-01FE-490E-95F7-3873E9C503F9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280579" name="Rectangle 3"/>
          <p:cNvSpPr>
            <a:spLocks noChangeArrowheads="1"/>
          </p:cNvSpPr>
          <p:nvPr userDrawn="1"/>
        </p:nvSpPr>
        <p:spPr bwMode="auto">
          <a:xfrm>
            <a:off x="730250" y="6484938"/>
            <a:ext cx="1482725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/>
            <a:r>
              <a:rPr lang="en-US" sz="1400" i="1">
                <a:solidFill>
                  <a:srgbClr val="0000FF"/>
                </a:solidFill>
                <a:latin typeface="Arial" charset="0"/>
              </a:rPr>
              <a:t>Bernard  Visentin</a:t>
            </a:r>
          </a:p>
        </p:txBody>
      </p:sp>
      <p:pic>
        <p:nvPicPr>
          <p:cNvPr id="280580" name="Picture 4" descr="barre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8925" y="6092825"/>
            <a:ext cx="8855075" cy="431800"/>
          </a:xfrm>
          <a:prstGeom prst="rect">
            <a:avLst/>
          </a:prstGeom>
          <a:noFill/>
        </p:spPr>
      </p:pic>
      <p:sp>
        <p:nvSpPr>
          <p:cNvPr id="280581" name="Rectangle 5"/>
          <p:cNvSpPr>
            <a:spLocks noChangeArrowheads="1"/>
          </p:cNvSpPr>
          <p:nvPr userDrawn="1"/>
        </p:nvSpPr>
        <p:spPr bwMode="auto">
          <a:xfrm>
            <a:off x="2679700" y="6496050"/>
            <a:ext cx="407035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/>
            <a:r>
              <a:rPr lang="en-US" sz="1400">
                <a:solidFill>
                  <a:srgbClr val="0000FF"/>
                </a:solidFill>
                <a:latin typeface="Arial" charset="0"/>
              </a:rPr>
              <a:t>      Annual Meeting                  CERN – 23/11/ 2005</a:t>
            </a:r>
          </a:p>
        </p:txBody>
      </p:sp>
      <p:pic>
        <p:nvPicPr>
          <p:cNvPr id="280582" name="Picture 6" descr="logoCARE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27525" y="6381750"/>
            <a:ext cx="677863" cy="419100"/>
          </a:xfrm>
          <a:prstGeom prst="rect">
            <a:avLst/>
          </a:prstGeom>
          <a:noFill/>
        </p:spPr>
      </p:pic>
      <p:grpSp>
        <p:nvGrpSpPr>
          <p:cNvPr id="280583" name="Group 7"/>
          <p:cNvGrpSpPr>
            <a:grpSpLocks/>
          </p:cNvGrpSpPr>
          <p:nvPr userDrawn="1"/>
        </p:nvGrpSpPr>
        <p:grpSpPr bwMode="auto">
          <a:xfrm>
            <a:off x="150813" y="177800"/>
            <a:ext cx="8834437" cy="503238"/>
            <a:chOff x="105" y="165"/>
            <a:chExt cx="5565" cy="317"/>
          </a:xfrm>
        </p:grpSpPr>
        <p:pic>
          <p:nvPicPr>
            <p:cNvPr id="280584" name="Picture 8" descr="barre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05" y="220"/>
              <a:ext cx="5565" cy="262"/>
            </a:xfrm>
            <a:prstGeom prst="rect">
              <a:avLst/>
            </a:prstGeom>
            <a:noFill/>
          </p:spPr>
        </p:pic>
        <p:pic>
          <p:nvPicPr>
            <p:cNvPr id="280585" name="Picture 9" descr="elan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370" y="165"/>
              <a:ext cx="1069" cy="309"/>
            </a:xfrm>
            <a:prstGeom prst="rect">
              <a:avLst/>
            </a:prstGeom>
            <a:noFill/>
          </p:spPr>
        </p:pic>
      </p:grpSp>
      <p:pic>
        <p:nvPicPr>
          <p:cNvPr id="280586" name="Picture 10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5250" y="768350"/>
            <a:ext cx="5778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59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59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359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0AE47DF-9A14-42DF-BA9A-68EA6E04B892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361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361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EBF4EB7-6B2D-4A1B-8200-1B98C1742FF4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chemeClr val="accent2">
                <a:lumMod val="60000"/>
                <a:lumOff val="40000"/>
              </a:schemeClr>
            </a:gs>
            <a:gs pos="64000">
              <a:schemeClr val="accent6">
                <a:lumMod val="75000"/>
              </a:schemeClr>
            </a:gs>
            <a:gs pos="100000">
              <a:srgbClr val="002060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3D15E6-C71C-414C-A639-A6D96048D94F}" type="slidenum">
              <a:rPr lang="fr-FR">
                <a:solidFill>
                  <a:srgbClr val="000000"/>
                </a:solidFill>
              </a:rPr>
              <a:pPr/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chemeClr val="accent2">
                <a:lumMod val="60000"/>
                <a:lumOff val="40000"/>
              </a:schemeClr>
            </a:gs>
            <a:gs pos="64000">
              <a:schemeClr val="accent6">
                <a:lumMod val="75000"/>
              </a:schemeClr>
            </a:gs>
            <a:gs pos="100000">
              <a:srgbClr val="002060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3D15E6-C71C-414C-A639-A6D96048D94F}" type="slidenum">
              <a:rPr lang="fr-FR">
                <a:solidFill>
                  <a:srgbClr val="000000"/>
                </a:solidFill>
              </a:rPr>
              <a:pPr/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7.xml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hyperlink" Target="#RANGE!_ftn1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6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internalPage.py?pageId=0&amp;confId=117195" TargetMode="External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Relationship Id="rId5" Type="http://schemas.openxmlformats.org/officeDocument/2006/relationships/slide" Target="slide2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Relationship Id="rId6" Type="http://schemas.openxmlformats.org/officeDocument/2006/relationships/slide" Target="slide2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Relationship Id="rId6" Type="http://schemas.openxmlformats.org/officeDocument/2006/relationships/slide" Target="slide2.xml"/><Relationship Id="rId5" Type="http://schemas.openxmlformats.org/officeDocument/2006/relationships/image" Target="../media/image17.png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0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6860204" y="1166813"/>
            <a:ext cx="196092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 smtClean="0"/>
              <a:t>Kickoff meeting</a:t>
            </a:r>
          </a:p>
          <a:p>
            <a:r>
              <a:rPr lang="en-US" sz="1800" b="1" dirty="0" smtClean="0"/>
              <a:t>R</a:t>
            </a:r>
            <a:r>
              <a:rPr lang="en-US" sz="1800" b="1" dirty="0"/>
              <a:t>. Aleksan</a:t>
            </a:r>
          </a:p>
          <a:p>
            <a:r>
              <a:rPr lang="en-US" sz="1800" b="1" dirty="0" smtClean="0"/>
              <a:t>23 February, 2011</a:t>
            </a:r>
            <a:endParaRPr lang="fr-FR" sz="1800" b="1" dirty="0"/>
          </a:p>
        </p:txBody>
      </p:sp>
      <p:sp>
        <p:nvSpPr>
          <p:cNvPr id="133144" name="Text Box 24"/>
          <p:cNvSpPr txBox="1">
            <a:spLocks noChangeArrowheads="1"/>
          </p:cNvSpPr>
          <p:nvPr/>
        </p:nvSpPr>
        <p:spPr bwMode="auto">
          <a:xfrm>
            <a:off x="1479541" y="80963"/>
            <a:ext cx="6583404" cy="1077218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hlink"/>
                </a:solidFill>
              </a:rPr>
              <a:t>Test Infrastructures and Accelerator</a:t>
            </a:r>
          </a:p>
          <a:p>
            <a:r>
              <a:rPr lang="en-US" sz="3200" b="1" dirty="0" smtClean="0">
                <a:solidFill>
                  <a:schemeClr val="hlink"/>
                </a:solidFill>
              </a:rPr>
              <a:t>Research Area</a:t>
            </a:r>
            <a:endParaRPr lang="en-US" sz="3200" b="1" dirty="0"/>
          </a:p>
        </p:txBody>
      </p:sp>
      <p:sp>
        <p:nvSpPr>
          <p:cNvPr id="133148" name="Text Box 28"/>
          <p:cNvSpPr txBox="1">
            <a:spLocks noChangeArrowheads="1"/>
          </p:cNvSpPr>
          <p:nvPr/>
        </p:nvSpPr>
        <p:spPr bwMode="auto">
          <a:xfrm>
            <a:off x="125048" y="5453933"/>
            <a:ext cx="203632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algn="l">
              <a:buFontTx/>
              <a:buAutoNum type="arabicPeriod"/>
            </a:pPr>
            <a:r>
              <a:rPr lang="en-US" b="1" dirty="0">
                <a:solidFill>
                  <a:schemeClr val="hlink"/>
                </a:solidFill>
              </a:rPr>
              <a:t>Introduction</a:t>
            </a:r>
          </a:p>
          <a:p>
            <a:pPr marL="457200" indent="-457200" algn="l">
              <a:buFontTx/>
              <a:buAutoNum type="arabicPeriod"/>
            </a:pPr>
            <a:r>
              <a:rPr lang="en-US" b="1" dirty="0" smtClean="0">
                <a:solidFill>
                  <a:schemeClr val="hlink"/>
                </a:solidFill>
              </a:rPr>
              <a:t>Objectives</a:t>
            </a:r>
          </a:p>
          <a:p>
            <a:pPr marL="457200" indent="-457200" algn="l">
              <a:buFontTx/>
              <a:buAutoNum type="arabicPeriod"/>
            </a:pPr>
            <a:r>
              <a:rPr lang="en-US" b="1" dirty="0" smtClean="0">
                <a:solidFill>
                  <a:schemeClr val="hlink"/>
                </a:solidFill>
              </a:rPr>
              <a:t>Deliverables</a:t>
            </a:r>
          </a:p>
          <a:p>
            <a:pPr marL="457200" indent="-457200" algn="l">
              <a:buFontTx/>
              <a:buAutoNum type="arabicPeriod"/>
            </a:pPr>
            <a:r>
              <a:rPr lang="en-US" b="1" dirty="0" smtClean="0">
                <a:solidFill>
                  <a:schemeClr val="hlink"/>
                </a:solidFill>
              </a:rPr>
              <a:t>Conclusion</a:t>
            </a:r>
            <a:endParaRPr lang="en-US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10" name="Text Box 6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176291" y="2564904"/>
            <a:ext cx="7492413" cy="9562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800" b="1" dirty="0" smtClean="0"/>
              <a:t>Joint Strategic Analysis of the accelerator needs</a:t>
            </a:r>
          </a:p>
          <a:p>
            <a:pPr algn="l"/>
            <a:r>
              <a:rPr lang="en-US" sz="2800" b="1" dirty="0" smtClean="0"/>
              <a:t>and perspective for the development of R&amp;D RI</a:t>
            </a:r>
            <a:endParaRPr lang="fr-FR" sz="2800" b="1" dirty="0"/>
          </a:p>
        </p:txBody>
      </p:sp>
      <p:pic>
        <p:nvPicPr>
          <p:cNvPr id="1027" name="Picture 3" descr="D:\TEMP\ESGARD\Acc RandD Sustainability\Administration\TIARA-PP\Council doc\Tiara_4_8_2_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0" y="0"/>
            <a:ext cx="2921000" cy="1054067"/>
          </a:xfrm>
          <a:prstGeom prst="rect">
            <a:avLst/>
          </a:prstGeom>
          <a:noFill/>
        </p:spPr>
      </p:pic>
      <p:sp>
        <p:nvSpPr>
          <p:cNvPr id="16" name="Text Box 6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176291" y="3717032"/>
            <a:ext cx="7775055" cy="9562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800" b="1" dirty="0" smtClean="0"/>
              <a:t>Joint R&amp;D programming and launching of a set </a:t>
            </a:r>
          </a:p>
          <a:p>
            <a:pPr algn="l"/>
            <a:r>
              <a:rPr lang="en-US" sz="2800" b="1" dirty="0" smtClean="0"/>
              <a:t>of consistent integrated accelerator R&amp;D projects</a:t>
            </a:r>
            <a:endParaRPr lang="fr-FR" sz="2800" b="1" dirty="0"/>
          </a:p>
        </p:txBody>
      </p:sp>
      <p:sp>
        <p:nvSpPr>
          <p:cNvPr id="17" name="Text Box 6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176291" y="4889344"/>
            <a:ext cx="7040010" cy="9562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en-US" sz="2800" b="1" dirty="0" smtClean="0"/>
              <a:t>Promotion of the education and training for accelerator science</a:t>
            </a:r>
            <a:endParaRPr lang="fr-FR" sz="2800" b="1" dirty="0"/>
          </a:p>
        </p:txBody>
      </p:sp>
      <p:sp>
        <p:nvSpPr>
          <p:cNvPr id="18" name="Text Box 6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176291" y="6061382"/>
            <a:ext cx="7771913" cy="525401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lIns="90000" tIns="46800" rIns="90000" bIns="46800">
            <a:spAutoFit/>
          </a:bodyPr>
          <a:lstStyle/>
          <a:p>
            <a:pPr lvl="0"/>
            <a:r>
              <a:rPr lang="en-US" sz="2800" b="1" dirty="0" smtClean="0"/>
              <a:t>Strengthening the collaboration with the industry</a:t>
            </a:r>
            <a:endParaRPr lang="fr-FR" sz="2800" b="1" dirty="0"/>
          </a:p>
        </p:txBody>
      </p:sp>
      <p:sp>
        <p:nvSpPr>
          <p:cNvPr id="19" name="Étoile à 5 branches 18"/>
          <p:cNvSpPr/>
          <p:nvPr/>
        </p:nvSpPr>
        <p:spPr bwMode="auto">
          <a:xfrm>
            <a:off x="226953" y="2564904"/>
            <a:ext cx="584208" cy="584208"/>
          </a:xfrm>
          <a:prstGeom prst="star5">
            <a:avLst/>
          </a:prstGeom>
          <a:solidFill>
            <a:srgbClr val="00B0F0">
              <a:alpha val="67000"/>
            </a:srgbClr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Étoile à 5 branches 19"/>
          <p:cNvSpPr/>
          <p:nvPr/>
        </p:nvSpPr>
        <p:spPr bwMode="auto">
          <a:xfrm>
            <a:off x="226953" y="3753545"/>
            <a:ext cx="584208" cy="584208"/>
          </a:xfrm>
          <a:prstGeom prst="star5">
            <a:avLst/>
          </a:prstGeom>
          <a:solidFill>
            <a:srgbClr val="00B0F0">
              <a:alpha val="67000"/>
            </a:srgbClr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Étoile à 5 branches 20"/>
          <p:cNvSpPr/>
          <p:nvPr/>
        </p:nvSpPr>
        <p:spPr bwMode="auto">
          <a:xfrm>
            <a:off x="226953" y="4925857"/>
            <a:ext cx="584208" cy="584208"/>
          </a:xfrm>
          <a:prstGeom prst="star5">
            <a:avLst/>
          </a:prstGeom>
          <a:solidFill>
            <a:srgbClr val="00B0F0">
              <a:alpha val="67000"/>
            </a:srgbClr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Étoile à 5 branches 21"/>
          <p:cNvSpPr/>
          <p:nvPr/>
        </p:nvSpPr>
        <p:spPr bwMode="auto">
          <a:xfrm>
            <a:off x="226953" y="5951843"/>
            <a:ext cx="584208" cy="584208"/>
          </a:xfrm>
          <a:prstGeom prst="star5">
            <a:avLst/>
          </a:prstGeom>
          <a:solidFill>
            <a:srgbClr val="00B0F0">
              <a:alpha val="67000"/>
            </a:srgbClr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170935" y="1412776"/>
            <a:ext cx="7777269" cy="9562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90000" tIns="46800" rIns="90000" bIns="46800">
            <a:spAutoFit/>
          </a:bodyPr>
          <a:lstStyle/>
          <a:p>
            <a:pPr algn="l"/>
            <a:r>
              <a:rPr lang="en-US" sz="2800" b="1" dirty="0" smtClean="0">
                <a:solidFill>
                  <a:srgbClr val="FF0000"/>
                </a:solidFill>
              </a:rPr>
              <a:t>Creation of  a coordinated </a:t>
            </a:r>
            <a:r>
              <a:rPr lang="en-US" sz="2800" b="1" dirty="0" err="1" smtClean="0">
                <a:solidFill>
                  <a:srgbClr val="FF0000"/>
                </a:solidFill>
              </a:rPr>
              <a:t>panEuropean</a:t>
            </a:r>
            <a:r>
              <a:rPr lang="en-US" sz="2800" b="1" dirty="0" smtClean="0">
                <a:solidFill>
                  <a:srgbClr val="FF0000"/>
                </a:solidFill>
              </a:rPr>
              <a:t> multi-purpose distributed Test Infrastructure</a:t>
            </a:r>
            <a:endParaRPr lang="fr-FR" sz="2800" b="1" dirty="0">
              <a:solidFill>
                <a:srgbClr val="FF0000"/>
              </a:solidFill>
            </a:endParaRPr>
          </a:p>
        </p:txBody>
      </p:sp>
      <p:sp>
        <p:nvSpPr>
          <p:cNvPr id="24" name="Étoile à 5 branches 23"/>
          <p:cNvSpPr/>
          <p:nvPr/>
        </p:nvSpPr>
        <p:spPr bwMode="auto">
          <a:xfrm>
            <a:off x="221597" y="1495974"/>
            <a:ext cx="584208" cy="584208"/>
          </a:xfrm>
          <a:prstGeom prst="star5">
            <a:avLst/>
          </a:prstGeom>
          <a:solidFill>
            <a:srgbClr val="00B0F0">
              <a:alpha val="67000"/>
            </a:srgbClr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" name="Picture 2" descr="D:\TEMP\ESGARD\Acc RandD Sustainability\TIARA\Administration\TIARA-logo\Tiara Fond noi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1128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10" name="Text Box 6"/>
          <p:cNvSpPr txBox="1">
            <a:spLocks noChangeArrowheads="1"/>
          </p:cNvSpPr>
          <p:nvPr/>
        </p:nvSpPr>
        <p:spPr bwMode="auto">
          <a:xfrm>
            <a:off x="2673324" y="1416016"/>
            <a:ext cx="3754788" cy="525401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lIns="90000" tIns="46800" rIns="90000" bIns="46800">
            <a:spAutoFit/>
          </a:bodyPr>
          <a:lstStyle/>
          <a:p>
            <a:r>
              <a:rPr lang="en-US" sz="2800" b="1" dirty="0" smtClean="0"/>
              <a:t>Needed Infrastructures</a:t>
            </a:r>
            <a:endParaRPr lang="fr-FR" sz="2800" b="1" dirty="0"/>
          </a:p>
        </p:txBody>
      </p:sp>
      <p:sp>
        <p:nvSpPr>
          <p:cNvPr id="379911" name="Text Box 7"/>
          <p:cNvSpPr txBox="1">
            <a:spLocks noChangeArrowheads="1"/>
          </p:cNvSpPr>
          <p:nvPr/>
        </p:nvSpPr>
        <p:spPr bwMode="auto">
          <a:xfrm>
            <a:off x="855018" y="2408108"/>
            <a:ext cx="4462462" cy="946150"/>
          </a:xfrm>
          <a:prstGeom prst="rect">
            <a:avLst/>
          </a:prstGeom>
          <a:solidFill>
            <a:srgbClr val="FFFF66">
              <a:alpha val="9098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800" dirty="0"/>
              <a:t>Test accelerators </a:t>
            </a:r>
          </a:p>
          <a:p>
            <a:pPr algn="l"/>
            <a:r>
              <a:rPr lang="en-US" sz="2800" dirty="0"/>
              <a:t>for carrying accelerator R&amp;D</a:t>
            </a:r>
            <a:r>
              <a:rPr lang="fr-FR" sz="2800" dirty="0"/>
              <a:t> </a:t>
            </a:r>
          </a:p>
        </p:txBody>
      </p:sp>
      <p:sp>
        <p:nvSpPr>
          <p:cNvPr id="379912" name="Rectangle 8"/>
          <p:cNvSpPr>
            <a:spLocks noChangeArrowheads="1"/>
          </p:cNvSpPr>
          <p:nvPr/>
        </p:nvSpPr>
        <p:spPr bwMode="auto">
          <a:xfrm>
            <a:off x="816918" y="3544767"/>
            <a:ext cx="4754562" cy="519112"/>
          </a:xfrm>
          <a:prstGeom prst="rect">
            <a:avLst/>
          </a:prstGeom>
          <a:solidFill>
            <a:srgbClr val="FFFF66">
              <a:alpha val="9098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US" sz="2800" dirty="0"/>
              <a:t>Specific large scale equipments </a:t>
            </a:r>
          </a:p>
        </p:txBody>
      </p:sp>
      <p:sp>
        <p:nvSpPr>
          <p:cNvPr id="379930" name="Rectangle 26"/>
          <p:cNvSpPr>
            <a:spLocks noChangeArrowheads="1"/>
          </p:cNvSpPr>
          <p:nvPr/>
        </p:nvSpPr>
        <p:spPr bwMode="auto">
          <a:xfrm>
            <a:off x="816918" y="4275027"/>
            <a:ext cx="3575050" cy="519113"/>
          </a:xfrm>
          <a:prstGeom prst="rect">
            <a:avLst/>
          </a:prstGeom>
          <a:solidFill>
            <a:srgbClr val="FFFF66">
              <a:alpha val="9098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US" sz="2800" dirty="0"/>
              <a:t>Laboratory equipments</a:t>
            </a:r>
            <a:r>
              <a:rPr lang="fr-FR" sz="2800" dirty="0"/>
              <a:t> </a:t>
            </a:r>
          </a:p>
        </p:txBody>
      </p:sp>
      <p:sp>
        <p:nvSpPr>
          <p:cNvPr id="379931" name="AutoShape 27"/>
          <p:cNvSpPr>
            <a:spLocks noChangeArrowheads="1"/>
          </p:cNvSpPr>
          <p:nvPr/>
        </p:nvSpPr>
        <p:spPr bwMode="auto">
          <a:xfrm>
            <a:off x="205730" y="2417633"/>
            <a:ext cx="360363" cy="43180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 dirty="0"/>
          </a:p>
        </p:txBody>
      </p:sp>
      <p:sp>
        <p:nvSpPr>
          <p:cNvPr id="379932" name="AutoShape 28"/>
          <p:cNvSpPr>
            <a:spLocks noChangeArrowheads="1"/>
          </p:cNvSpPr>
          <p:nvPr/>
        </p:nvSpPr>
        <p:spPr bwMode="auto">
          <a:xfrm>
            <a:off x="205730" y="3605092"/>
            <a:ext cx="360363" cy="43180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 dirty="0"/>
          </a:p>
        </p:txBody>
      </p:sp>
      <p:sp>
        <p:nvSpPr>
          <p:cNvPr id="379933" name="AutoShape 29"/>
          <p:cNvSpPr>
            <a:spLocks noChangeArrowheads="1"/>
          </p:cNvSpPr>
          <p:nvPr/>
        </p:nvSpPr>
        <p:spPr bwMode="auto">
          <a:xfrm>
            <a:off x="205730" y="4300427"/>
            <a:ext cx="360363" cy="43180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 dirty="0"/>
          </a:p>
        </p:txBody>
      </p:sp>
      <p:sp>
        <p:nvSpPr>
          <p:cNvPr id="379934" name="Text Box 30"/>
          <p:cNvSpPr txBox="1">
            <a:spLocks noChangeArrowheads="1"/>
          </p:cNvSpPr>
          <p:nvPr/>
        </p:nvSpPr>
        <p:spPr bwMode="auto">
          <a:xfrm>
            <a:off x="7867063" y="2382708"/>
            <a:ext cx="930275" cy="396875"/>
          </a:xfrm>
          <a:prstGeom prst="rect">
            <a:avLst/>
          </a:prstGeom>
          <a:solidFill>
            <a:srgbClr val="66FF99">
              <a:alpha val="9098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b="1" dirty="0"/>
              <a:t>TIER1</a:t>
            </a:r>
          </a:p>
        </p:txBody>
      </p:sp>
      <p:sp>
        <p:nvSpPr>
          <p:cNvPr id="379935" name="Text Box 31"/>
          <p:cNvSpPr txBox="1">
            <a:spLocks noChangeArrowheads="1"/>
          </p:cNvSpPr>
          <p:nvPr/>
        </p:nvSpPr>
        <p:spPr bwMode="auto">
          <a:xfrm>
            <a:off x="7867063" y="3605092"/>
            <a:ext cx="930275" cy="396875"/>
          </a:xfrm>
          <a:prstGeom prst="rect">
            <a:avLst/>
          </a:prstGeom>
          <a:solidFill>
            <a:srgbClr val="66FF99">
              <a:alpha val="9098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b="1" dirty="0"/>
              <a:t>TIER2</a:t>
            </a:r>
          </a:p>
        </p:txBody>
      </p:sp>
      <p:sp>
        <p:nvSpPr>
          <p:cNvPr id="379936" name="Text Box 32"/>
          <p:cNvSpPr txBox="1">
            <a:spLocks noChangeArrowheads="1"/>
          </p:cNvSpPr>
          <p:nvPr/>
        </p:nvSpPr>
        <p:spPr bwMode="auto">
          <a:xfrm>
            <a:off x="7867063" y="4371865"/>
            <a:ext cx="930275" cy="396875"/>
          </a:xfrm>
          <a:prstGeom prst="rect">
            <a:avLst/>
          </a:prstGeom>
          <a:solidFill>
            <a:srgbClr val="66FF99">
              <a:alpha val="9098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b="1" dirty="0"/>
              <a:t>TIER3</a:t>
            </a:r>
          </a:p>
        </p:txBody>
      </p:sp>
      <p:sp>
        <p:nvSpPr>
          <p:cNvPr id="14" name="Text Box 30"/>
          <p:cNvSpPr txBox="1">
            <a:spLocks noChangeArrowheads="1"/>
          </p:cNvSpPr>
          <p:nvPr/>
        </p:nvSpPr>
        <p:spPr bwMode="auto">
          <a:xfrm>
            <a:off x="5657220" y="2376351"/>
            <a:ext cx="1278212" cy="402291"/>
          </a:xfrm>
          <a:prstGeom prst="rect">
            <a:avLst/>
          </a:prstGeom>
          <a:solidFill>
            <a:srgbClr val="FFC000">
              <a:alpha val="9098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b="1" dirty="0" smtClean="0"/>
              <a:t>10-100M€</a:t>
            </a:r>
            <a:endParaRPr lang="fr-FR" b="1" dirty="0"/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>
            <a:off x="5785459" y="3598735"/>
            <a:ext cx="1021732" cy="402291"/>
          </a:xfrm>
          <a:prstGeom prst="rect">
            <a:avLst/>
          </a:prstGeom>
          <a:solidFill>
            <a:srgbClr val="FFC000">
              <a:alpha val="9098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b="1" dirty="0" smtClean="0"/>
              <a:t>1-10M€</a:t>
            </a:r>
            <a:endParaRPr lang="fr-FR" b="1" dirty="0"/>
          </a:p>
        </p:txBody>
      </p:sp>
      <p:sp>
        <p:nvSpPr>
          <p:cNvPr id="16" name="Text Box 32"/>
          <p:cNvSpPr txBox="1">
            <a:spLocks noChangeArrowheads="1"/>
          </p:cNvSpPr>
          <p:nvPr/>
        </p:nvSpPr>
        <p:spPr bwMode="auto">
          <a:xfrm>
            <a:off x="5753399" y="4365508"/>
            <a:ext cx="1085852" cy="402291"/>
          </a:xfrm>
          <a:prstGeom prst="rect">
            <a:avLst/>
          </a:prstGeom>
          <a:solidFill>
            <a:srgbClr val="FFC000">
              <a:alpha val="9098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b="1" dirty="0" smtClean="0"/>
              <a:t>0.1-1M€</a:t>
            </a:r>
            <a:endParaRPr lang="fr-FR" b="1" dirty="0"/>
          </a:p>
        </p:txBody>
      </p:sp>
      <p:sp>
        <p:nvSpPr>
          <p:cNvPr id="17" name="Flèche droite rayée 16"/>
          <p:cNvSpPr/>
          <p:nvPr/>
        </p:nvSpPr>
        <p:spPr bwMode="auto">
          <a:xfrm>
            <a:off x="7154253" y="2389029"/>
            <a:ext cx="511182" cy="328617"/>
          </a:xfrm>
          <a:prstGeom prst="stripedRightArrow">
            <a:avLst/>
          </a:prstGeom>
          <a:solidFill>
            <a:srgbClr val="66FF99">
              <a:alpha val="94902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Flèche droite rayée 17"/>
          <p:cNvSpPr/>
          <p:nvPr/>
        </p:nvSpPr>
        <p:spPr bwMode="auto">
          <a:xfrm>
            <a:off x="7154253" y="3635248"/>
            <a:ext cx="511182" cy="328617"/>
          </a:xfrm>
          <a:prstGeom prst="stripedRightArrow">
            <a:avLst/>
          </a:prstGeom>
          <a:solidFill>
            <a:srgbClr val="66FF99">
              <a:alpha val="94902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Flèche droite rayée 18"/>
          <p:cNvSpPr/>
          <p:nvPr/>
        </p:nvSpPr>
        <p:spPr bwMode="auto">
          <a:xfrm>
            <a:off x="7154253" y="4387755"/>
            <a:ext cx="511182" cy="328617"/>
          </a:xfrm>
          <a:prstGeom prst="stripedRightArrow">
            <a:avLst/>
          </a:prstGeom>
          <a:solidFill>
            <a:srgbClr val="66FF99">
              <a:alpha val="94902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65110" y="5729319"/>
            <a:ext cx="7923320" cy="954107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These infrastructures need to be upgraded and/or new infrastructures are necessary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0" y="4954555"/>
            <a:ext cx="8953560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A rough </a:t>
            </a:r>
            <a:r>
              <a:rPr lang="fr-FR" sz="2800" dirty="0" err="1" smtClean="0"/>
              <a:t>estimate</a:t>
            </a:r>
            <a:r>
              <a:rPr lang="fr-FR" sz="2800" dirty="0" smtClean="0"/>
              <a:t> of all </a:t>
            </a:r>
            <a:r>
              <a:rPr lang="fr-FR" sz="2800" dirty="0" err="1" smtClean="0"/>
              <a:t>these</a:t>
            </a:r>
            <a:r>
              <a:rPr lang="fr-FR" sz="2800" dirty="0" smtClean="0"/>
              <a:t> infrastructure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b="1" dirty="0" smtClean="0"/>
              <a:t>500-1000 M€</a:t>
            </a:r>
            <a:endParaRPr lang="fr-FR" sz="2800" b="1" dirty="0"/>
          </a:p>
        </p:txBody>
      </p:sp>
      <p:pic>
        <p:nvPicPr>
          <p:cNvPr id="26" name="Picture 2" descr="D:\TEMP\ESGARD\Acc RandD Sustainability\TIARA\Administration\TIARA-logo\Tiara Fond noi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2868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79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379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379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934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446031" y="1493811"/>
            <a:ext cx="8105886" cy="9562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90000" tIns="46800" rIns="90000" bIns="4680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Creation of  a coordinated </a:t>
            </a:r>
            <a:r>
              <a:rPr lang="en-US" sz="2800" b="1" dirty="0" err="1" smtClean="0">
                <a:solidFill>
                  <a:srgbClr val="FF0000"/>
                </a:solidFill>
              </a:rPr>
              <a:t>panEuropean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multi-purpose distributed Test Infrastructure</a:t>
            </a:r>
            <a:endParaRPr lang="fr-FR" sz="2800" b="1" dirty="0">
              <a:solidFill>
                <a:srgbClr val="FF0000"/>
              </a:solidFill>
            </a:endParaRPr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1232996" y="5656293"/>
            <a:ext cx="6917278" cy="10156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00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Making recommendations and  contributing  to upgrade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00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and/or construction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en-US" dirty="0" smtClean="0">
                <a:latin typeface="Arial" pitchFamily="34" charset="0"/>
                <a:ea typeface="Times New Roman" pitchFamily="18" charset="0"/>
              </a:rPr>
              <a:t>of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new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R&amp;D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Infrastructures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as well as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00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their corresponding R&amp;D programs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237495" y="4706955"/>
            <a:ext cx="7540847" cy="7078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00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Identifying weaknesses and needed upgrades/investments and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00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assessing their costs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1237495" y="3867156"/>
            <a:ext cx="6288901" cy="40011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00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Monitoring accesses, including industry involvement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237495" y="2771766"/>
            <a:ext cx="7503977" cy="7078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00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Monitoring and coordinating the use and the development of the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00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European</a:t>
            </a:r>
            <a:r>
              <a:rPr lang="en-US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test infrastructures for accelerator R&amp;D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Étoile à 5 branches 20"/>
          <p:cNvSpPr/>
          <p:nvPr/>
        </p:nvSpPr>
        <p:spPr bwMode="auto">
          <a:xfrm>
            <a:off x="324670" y="2735253"/>
            <a:ext cx="584208" cy="584208"/>
          </a:xfrm>
          <a:prstGeom prst="star5">
            <a:avLst/>
          </a:prstGeom>
          <a:solidFill>
            <a:srgbClr val="00B0F0">
              <a:alpha val="67000"/>
            </a:srgbClr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Étoile à 5 branches 21"/>
          <p:cNvSpPr/>
          <p:nvPr/>
        </p:nvSpPr>
        <p:spPr bwMode="auto">
          <a:xfrm>
            <a:off x="324670" y="3757617"/>
            <a:ext cx="584208" cy="584208"/>
          </a:xfrm>
          <a:prstGeom prst="star5">
            <a:avLst/>
          </a:prstGeom>
          <a:solidFill>
            <a:srgbClr val="00B0F0">
              <a:alpha val="67000"/>
            </a:srgbClr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Étoile à 5 branches 22"/>
          <p:cNvSpPr/>
          <p:nvPr/>
        </p:nvSpPr>
        <p:spPr bwMode="auto">
          <a:xfrm>
            <a:off x="324670" y="4706955"/>
            <a:ext cx="584208" cy="584208"/>
          </a:xfrm>
          <a:prstGeom prst="star5">
            <a:avLst/>
          </a:prstGeom>
          <a:solidFill>
            <a:srgbClr val="00B0F0">
              <a:alpha val="67000"/>
            </a:srgbClr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Étoile à 5 branches 23"/>
          <p:cNvSpPr/>
          <p:nvPr/>
        </p:nvSpPr>
        <p:spPr bwMode="auto">
          <a:xfrm>
            <a:off x="324670" y="5762353"/>
            <a:ext cx="584208" cy="584208"/>
          </a:xfrm>
          <a:prstGeom prst="star5">
            <a:avLst/>
          </a:prstGeom>
          <a:solidFill>
            <a:srgbClr val="00B0F0">
              <a:alpha val="67000"/>
            </a:srgbClr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142059" y="0"/>
            <a:ext cx="3001941" cy="12382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7" name="Picture 2" descr="D:\TEMP\ESGARD\Acc RandD Sustainability\TIARA\Administration\TIARA-logo\Tiara Fond noi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28681"/>
          </a:xfrm>
          <a:prstGeom prst="rect">
            <a:avLst/>
          </a:prstGeom>
          <a:noFill/>
        </p:spPr>
      </p:pic>
      <p:sp>
        <p:nvSpPr>
          <p:cNvPr id="14" name="Bouton d'action : Retour 13">
            <a:hlinkClick r:id="rId4" action="ppaction://hlinksldjump" highlightClick="1"/>
          </p:cNvPr>
          <p:cNvSpPr/>
          <p:nvPr/>
        </p:nvSpPr>
        <p:spPr bwMode="auto">
          <a:xfrm>
            <a:off x="8742357" y="6459579"/>
            <a:ext cx="401643" cy="398421"/>
          </a:xfrm>
          <a:prstGeom prst="actionButtonReturn">
            <a:avLst/>
          </a:prstGeom>
          <a:solidFill>
            <a:srgbClr val="FFFF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782598" y="76505"/>
            <a:ext cx="2800767" cy="646331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</a:t>
            </a:r>
            <a:endParaRPr lang="fr-FR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4" descr="D:\TEMP\TIARA\TIARA contract\organigram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87" y="1160748"/>
            <a:ext cx="8901505" cy="437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ouble flèche horizontale 16"/>
          <p:cNvSpPr/>
          <p:nvPr/>
        </p:nvSpPr>
        <p:spPr bwMode="auto">
          <a:xfrm>
            <a:off x="3912493" y="4077072"/>
            <a:ext cx="584208" cy="219078"/>
          </a:xfrm>
          <a:prstGeom prst="leftRightArrow">
            <a:avLst/>
          </a:prstGeom>
          <a:solidFill>
            <a:srgbClr val="FF0000"/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98987" y="5537262"/>
            <a:ext cx="3853940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WP1-5:  total cost = </a:t>
            </a:r>
            <a:r>
              <a:rPr lang="en-US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k€ 5 758</a:t>
            </a:r>
          </a:p>
          <a:p>
            <a:pPr algn="l"/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WP6-9 : total cost = </a:t>
            </a:r>
            <a:r>
              <a:rPr lang="en-US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k€ 3 381</a:t>
            </a:r>
          </a:p>
          <a:p>
            <a:pPr algn="l"/>
            <a:r>
              <a:rPr lang="en-US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All:	   total cost = k€ 9 139</a:t>
            </a:r>
            <a:endParaRPr lang="en-US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>
            <a:hlinkClick r:id="rId3" action="ppaction://hlinksldjump"/>
          </p:cNvPr>
          <p:cNvSpPr/>
          <p:nvPr/>
        </p:nvSpPr>
        <p:spPr bwMode="auto">
          <a:xfrm>
            <a:off x="215516" y="3933056"/>
            <a:ext cx="1224136" cy="468052"/>
          </a:xfrm>
          <a:prstGeom prst="rect">
            <a:avLst/>
          </a:prstGeom>
          <a:noFill/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>
            <a:hlinkClick r:id="rId4" action="ppaction://hlinksldjump"/>
          </p:cNvPr>
          <p:cNvSpPr/>
          <p:nvPr/>
        </p:nvSpPr>
        <p:spPr bwMode="auto">
          <a:xfrm>
            <a:off x="204866" y="4833156"/>
            <a:ext cx="1224136" cy="468052"/>
          </a:xfrm>
          <a:prstGeom prst="rect">
            <a:avLst/>
          </a:prstGeom>
          <a:noFill/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574409" y="2816932"/>
            <a:ext cx="7906925" cy="2066746"/>
            <a:chOff x="574409" y="2816932"/>
            <a:chExt cx="7906925" cy="2066746"/>
          </a:xfrm>
        </p:grpSpPr>
        <p:sp>
          <p:nvSpPr>
            <p:cNvPr id="3" name="ZoneTexte 2"/>
            <p:cNvSpPr txBox="1"/>
            <p:nvPr/>
          </p:nvSpPr>
          <p:spPr>
            <a:xfrm>
              <a:off x="2632969" y="3707661"/>
              <a:ext cx="1266693" cy="338554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A. Unnervik</a:t>
              </a:r>
              <a:endParaRPr lang="fr-FR" sz="1600" b="1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4404645" y="3680256"/>
              <a:ext cx="1090748" cy="338554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F. Cervelli</a:t>
              </a:r>
              <a:endParaRPr lang="fr-FR" sz="1600" b="1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5889112" y="3681738"/>
              <a:ext cx="1152752" cy="338554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P. Burrows</a:t>
              </a:r>
              <a:endParaRPr lang="fr-FR" sz="1600" b="1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835696" y="3694770"/>
              <a:ext cx="622158" cy="338554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R. A.</a:t>
              </a:r>
              <a:endParaRPr lang="fr-FR" sz="1600" b="1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949540" y="4545124"/>
              <a:ext cx="1016625" cy="338554"/>
            </a:xfrm>
            <a:prstGeom prst="rect">
              <a:avLst/>
            </a:prstGeom>
            <a:solidFill>
              <a:srgbClr val="99FFCC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E. Jensen</a:t>
              </a:r>
              <a:endParaRPr lang="fr-FR" sz="1600" b="1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3731574" y="4545124"/>
              <a:ext cx="902811" cy="338554"/>
            </a:xfrm>
            <a:prstGeom prst="rect">
              <a:avLst/>
            </a:prstGeom>
            <a:solidFill>
              <a:srgbClr val="99FFCC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K. Long</a:t>
              </a:r>
              <a:endParaRPr lang="fr-FR" sz="1600" b="1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5489108" y="4545124"/>
              <a:ext cx="1109598" cy="338554"/>
            </a:xfrm>
            <a:prstGeom prst="rect">
              <a:avLst/>
            </a:prstGeom>
            <a:solidFill>
              <a:srgbClr val="99FFCC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M. Biagini</a:t>
              </a:r>
              <a:endParaRPr lang="fr-FR" sz="1600" b="1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7350896" y="4509120"/>
              <a:ext cx="1130438" cy="338554"/>
            </a:xfrm>
            <a:prstGeom prst="rect">
              <a:avLst/>
            </a:prstGeom>
            <a:solidFill>
              <a:srgbClr val="99FFCC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S. Bousson</a:t>
              </a:r>
              <a:endParaRPr lang="fr-FR" sz="1600" b="1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574409" y="2816932"/>
              <a:ext cx="1087029" cy="830997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fr-FR" sz="1600" b="1" dirty="0" smtClean="0"/>
                <a:t>R. A.</a:t>
              </a:r>
            </a:p>
            <a:p>
              <a:pPr algn="l"/>
              <a:r>
                <a:rPr lang="fr-FR" sz="1600" b="1" dirty="0" smtClean="0"/>
                <a:t>F. Kircher</a:t>
              </a:r>
            </a:p>
            <a:p>
              <a:pPr algn="l"/>
              <a:r>
                <a:rPr lang="fr-FR" sz="1600" b="1" dirty="0" smtClean="0"/>
                <a:t>C. Tanguy</a:t>
              </a:r>
              <a:endParaRPr lang="fr-FR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890204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29560" y="76505"/>
            <a:ext cx="3906839" cy="646331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(cont’d)</a:t>
            </a:r>
            <a:endParaRPr lang="fr-FR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09518" y="3520083"/>
            <a:ext cx="86979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</a:tabLst>
            </a:pPr>
            <a:r>
              <a:rPr kumimoji="0" lang="en-US" sz="1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WP2: </a:t>
            </a:r>
            <a:r>
              <a:rPr kumimoji="0" lang="en-US" sz="18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Governance of TIARA</a:t>
            </a:r>
            <a:r>
              <a:rPr kumimoji="0" lang="en-US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(SUPP)</a:t>
            </a:r>
            <a:endParaRPr kumimoji="0" lang="fr-FR" sz="1800" b="0" i="1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Objective: Developing governance allow one to involve as many fields as possible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409518" y="4286856"/>
            <a:ext cx="87344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buFontTx/>
              <a:buChar char="•"/>
              <a:tabLst>
                <a:tab pos="1143000" algn="l"/>
              </a:tabLst>
            </a:pPr>
            <a:r>
              <a:rPr kumimoji="0" lang="fr-FR" sz="1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fr-FR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WP3: </a:t>
            </a:r>
            <a:r>
              <a:rPr kumimoji="0" lang="fr-FR" sz="18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Accelerator </a:t>
            </a:r>
            <a:r>
              <a:rPr lang="fr-FR" sz="1800" b="1" i="1" u="sng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R&amp;D Infrastructures in Europe</a:t>
            </a:r>
            <a:r>
              <a:rPr lang="fr-FR" sz="1800" b="1" i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  (COORD)</a:t>
            </a: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algn="just">
              <a:tabLst>
                <a:tab pos="1143000" algn="l"/>
              </a:tabLst>
            </a:pP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Objective: Integrating and optimizing European Infrastructures for accelerator R&amp;D </a:t>
            </a:r>
            <a:endParaRPr lang="fr-FR" sz="1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09518" y="5024669"/>
            <a:ext cx="86249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</a:tabLst>
            </a:pPr>
            <a:r>
              <a:rPr kumimoji="0" lang="en-US" sz="16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WP4: </a:t>
            </a:r>
            <a:r>
              <a:rPr kumimoji="0" lang="en-US" sz="18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Joint R&amp;D programming</a:t>
            </a:r>
            <a:r>
              <a:rPr kumimoji="0" lang="en-US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(COORD)</a:t>
            </a:r>
            <a:endParaRPr kumimoji="0" lang="fr-FR" sz="1800" b="0" i="1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Objective: Defining a Joint R&amp;D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Programme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in the field of accelerator science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409518" y="5827955"/>
            <a:ext cx="86249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</a:tabLst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WP5: </a:t>
            </a:r>
            <a:r>
              <a:rPr kumimoji="0" lang="en-US" sz="18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Education and Training for accelerator sciences</a:t>
            </a:r>
            <a:r>
              <a:rPr kumimoji="0" lang="en-US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(SUPP)</a:t>
            </a:r>
            <a:endParaRPr kumimoji="0" lang="fr-FR" sz="1800" b="0" i="1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Objective: Promoting education and training for accelerator research in Europe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53927" y="3091013"/>
            <a:ext cx="6119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b="1" u="sng" dirty="0" smtClean="0">
                <a:solidFill>
                  <a:schemeClr val="bg1"/>
                </a:solidFill>
              </a:rPr>
              <a:t>2. General  Coordination and Support </a:t>
            </a:r>
            <a:r>
              <a:rPr lang="fr-FR" b="1" u="sng" dirty="0" err="1" smtClean="0">
                <a:solidFill>
                  <a:schemeClr val="bg1"/>
                </a:solidFill>
              </a:rPr>
              <a:t>Work</a:t>
            </a:r>
            <a:r>
              <a:rPr lang="fr-FR" b="1" u="sng" dirty="0" smtClean="0">
                <a:solidFill>
                  <a:schemeClr val="bg1"/>
                </a:solidFill>
              </a:rPr>
              <a:t> Packages</a:t>
            </a:r>
            <a:endParaRPr lang="fr-FR" b="1" u="sng" dirty="0">
              <a:solidFill>
                <a:schemeClr val="bg1"/>
              </a:solidFill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409518" y="1935183"/>
            <a:ext cx="72582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</a:tabLs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WP1:	</a:t>
            </a:r>
            <a:r>
              <a:rPr kumimoji="0" lang="en-US" sz="18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Management of the consortium</a:t>
            </a:r>
            <a:r>
              <a:rPr kumimoji="0" lang="en-US" sz="1800" b="1" i="1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(MGT)</a:t>
            </a:r>
            <a:endParaRPr lang="en-US" sz="1800" i="1" u="sng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43000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Objective: Organization of the Preparatory Phase</a:t>
            </a: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work,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43000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Dissemination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and outreach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82565" y="1545578"/>
            <a:ext cx="3443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b="1" u="sng" dirty="0" smtClean="0">
                <a:solidFill>
                  <a:schemeClr val="bg1"/>
                </a:solidFill>
              </a:rPr>
              <a:t>1. Management of TIARA-PP</a:t>
            </a:r>
            <a:endParaRPr lang="fr-FR" b="1" u="sng" dirty="0">
              <a:solidFill>
                <a:schemeClr val="bg1"/>
              </a:solidFill>
            </a:endParaRPr>
          </a:p>
        </p:txBody>
      </p:sp>
      <p:sp>
        <p:nvSpPr>
          <p:cNvPr id="10" name="Bouton d'action : Retour 9">
            <a:hlinkClick r:id="rId2" action="ppaction://hlinksldjump" highlightClick="1"/>
          </p:cNvPr>
          <p:cNvSpPr/>
          <p:nvPr/>
        </p:nvSpPr>
        <p:spPr bwMode="auto">
          <a:xfrm>
            <a:off x="8742357" y="6459579"/>
            <a:ext cx="401643" cy="398421"/>
          </a:xfrm>
          <a:prstGeom prst="actionButtonReturn">
            <a:avLst/>
          </a:prstGeom>
          <a:solidFill>
            <a:srgbClr val="FFFF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29560" y="76505"/>
            <a:ext cx="3906839" cy="646331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(cont’d)</a:t>
            </a:r>
            <a:endParaRPr lang="fr-FR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73005" y="2187558"/>
            <a:ext cx="70104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</a:tabLst>
            </a:pPr>
            <a:r>
              <a:rPr kumimoji="0" lang="en-US" sz="1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WP6: </a:t>
            </a:r>
            <a:r>
              <a:rPr kumimoji="0" lang="en-US" sz="18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SLS </a:t>
            </a:r>
            <a:r>
              <a:rPr kumimoji="0" lang="en-US" sz="1800" b="1" i="1" u="sng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Emittance</a:t>
            </a:r>
            <a:r>
              <a:rPr kumimoji="0" lang="en-US" sz="18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Tuning System Infrastructure (SVET)</a:t>
            </a:r>
            <a:endParaRPr kumimoji="0" lang="fr-FR" sz="1800" b="0" i="1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Objective: Upgrade of SLS at PSI for very low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emittance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studies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Main </a:t>
            </a:r>
            <a:r>
              <a:rPr kumimoji="0" lang="fr-FR" sz="1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interested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projects</a:t>
            </a:r>
            <a:r>
              <a:rPr lang="fr-FR" sz="1800" dirty="0" smtClean="0">
                <a:solidFill>
                  <a:schemeClr val="bg1"/>
                </a:solidFill>
                <a:latin typeface="Arial" pitchFamily="34" charset="0"/>
              </a:rPr>
              <a:t>: CLIC, Light Sources, </a:t>
            </a:r>
            <a:r>
              <a:rPr lang="fr-FR" sz="1800" dirty="0" err="1" smtClean="0">
                <a:solidFill>
                  <a:schemeClr val="bg1"/>
                </a:solidFill>
                <a:latin typeface="Arial" pitchFamily="34" charset="0"/>
              </a:rPr>
              <a:t>SuperB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09518" y="3173409"/>
            <a:ext cx="81423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>
              <a:buFontTx/>
              <a:buChar char="•"/>
              <a:tabLst>
                <a:tab pos="1143000" algn="l"/>
              </a:tabLst>
            </a:pPr>
            <a:r>
              <a:rPr kumimoji="0" lang="fr-FR" sz="1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fr-FR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WP7: </a:t>
            </a:r>
            <a:r>
              <a:rPr kumimoji="0" lang="fr-FR" sz="18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Ionisation </a:t>
            </a:r>
            <a:r>
              <a:rPr kumimoji="0" lang="fr-FR" sz="1800" b="1" i="1" u="sng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Cooling</a:t>
            </a:r>
            <a:r>
              <a:rPr kumimoji="0" lang="fr-FR" sz="18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Test </a:t>
            </a:r>
            <a:r>
              <a:rPr kumimoji="0" lang="fr-FR" sz="1800" b="1" i="1" u="sng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Facility</a:t>
            </a:r>
            <a:r>
              <a:rPr lang="fr-FR" sz="1800" b="1" i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  (ICTF)</a:t>
            </a:r>
            <a:endParaRPr kumimoji="0" lang="fr-FR" sz="1800" b="1" i="1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algn="just">
              <a:tabLst>
                <a:tab pos="1143000" algn="l"/>
              </a:tabLst>
            </a:pP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Objective: Upgrade of Test Infrastructure at RAL for </a:t>
            </a:r>
            <a:r>
              <a:rPr lang="en-US" sz="1800" dirty="0" err="1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ionisation</a:t>
            </a: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 cooling studies</a:t>
            </a:r>
          </a:p>
          <a:p>
            <a:pPr algn="just">
              <a:tabLst>
                <a:tab pos="1143000" algn="l"/>
              </a:tabLst>
            </a:pP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</a:rPr>
              <a:t>Main interested projects: Neutrino Factory</a:t>
            </a:r>
            <a:endParaRPr lang="fr-FR" sz="18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09519" y="4258294"/>
            <a:ext cx="839799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</a:tabLst>
            </a:pPr>
            <a:r>
              <a:rPr kumimoji="0" lang="en-US" sz="16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WP8: </a:t>
            </a:r>
            <a:r>
              <a:rPr kumimoji="0" lang="en-US" sz="18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High </a:t>
            </a:r>
            <a:r>
              <a:rPr kumimoji="0" lang="en-US" sz="1800" b="1" i="1" u="sng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Gradiant</a:t>
            </a:r>
            <a:r>
              <a:rPr kumimoji="0" lang="en-US" sz="18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Acceleration </a:t>
            </a:r>
            <a:r>
              <a:rPr lang="en-US" sz="1800" b="1" i="1" u="sng" dirty="0" err="1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Infrastrcuture</a:t>
            </a:r>
            <a:r>
              <a:rPr lang="en-US" sz="1800" b="1" i="1" u="sng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(HGA)</a:t>
            </a:r>
            <a:endParaRPr kumimoji="0" lang="fr-FR" sz="1800" b="0" i="1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Objective: Construction at LNF of SC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C-Band High </a:t>
            </a:r>
            <a:r>
              <a:rPr kumimoji="0" lang="en-US" sz="18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Gradiant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Test Infrastructure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Main interested projects: </a:t>
            </a:r>
            <a:r>
              <a:rPr lang="en-US" sz="1800" dirty="0" err="1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SuperB</a:t>
            </a: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, FEL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409518" y="5324725"/>
            <a:ext cx="862494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143000" algn="l"/>
              </a:tabLst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WP9: </a:t>
            </a:r>
            <a:r>
              <a:rPr kumimoji="0" lang="en-US" sz="18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Test Infrastructure for High Power Accelerator Components </a:t>
            </a:r>
            <a:r>
              <a:rPr kumimoji="0" lang="en-US" sz="18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(TIHPAC)</a:t>
            </a:r>
            <a:endParaRPr kumimoji="0" lang="fr-FR" sz="1800" b="0" i="1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algn="just" eaLnBrk="0" hangingPunct="0">
              <a:tabLst>
                <a:tab pos="1143000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Objective: 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Design of </a:t>
            </a:r>
            <a:r>
              <a:rPr kumimoji="0" lang="en-US" sz="18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fr-FR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infrastructures for multi MW </a:t>
            </a:r>
            <a:r>
              <a:rPr lang="fr-FR" sz="1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target</a:t>
            </a:r>
            <a:r>
              <a:rPr lang="fr-FR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complex</a:t>
            </a:r>
            <a:r>
              <a:rPr lang="fr-FR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tests and</a:t>
            </a:r>
            <a:r>
              <a:rPr lang="fr-FR" sz="1800" b="1" dirty="0" smtClean="0"/>
              <a:t>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of </a:t>
            </a: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test cryostat for SC low beta SC cavity tests 	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43000" algn="l"/>
              </a:tabLst>
            </a:pPr>
            <a:r>
              <a:rPr lang="en-US" sz="1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Main interested projects: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EURISOL, ESS, MYRRHA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53927" y="1639863"/>
            <a:ext cx="3654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b="1" u="sng" dirty="0" smtClean="0">
                <a:solidFill>
                  <a:schemeClr val="bg1"/>
                </a:solidFill>
              </a:rPr>
              <a:t>3. </a:t>
            </a:r>
            <a:r>
              <a:rPr lang="fr-FR" b="1" u="sng" dirty="0" err="1" smtClean="0">
                <a:solidFill>
                  <a:schemeClr val="bg1"/>
                </a:solidFill>
              </a:rPr>
              <a:t>Specific</a:t>
            </a:r>
            <a:r>
              <a:rPr lang="fr-FR" b="1" u="sng" dirty="0" smtClean="0">
                <a:solidFill>
                  <a:schemeClr val="bg1"/>
                </a:solidFill>
              </a:rPr>
              <a:t> RTD </a:t>
            </a:r>
            <a:r>
              <a:rPr lang="fr-FR" b="1" u="sng" dirty="0" err="1" smtClean="0">
                <a:solidFill>
                  <a:schemeClr val="bg1"/>
                </a:solidFill>
              </a:rPr>
              <a:t>Work</a:t>
            </a:r>
            <a:r>
              <a:rPr lang="fr-FR" b="1" u="sng" dirty="0" smtClean="0">
                <a:solidFill>
                  <a:schemeClr val="bg1"/>
                </a:solidFill>
              </a:rPr>
              <a:t> Packages</a:t>
            </a:r>
            <a:endParaRPr lang="fr-FR" b="1" u="sng" dirty="0">
              <a:solidFill>
                <a:schemeClr val="bg1"/>
              </a:solidFill>
            </a:endParaRPr>
          </a:p>
        </p:txBody>
      </p:sp>
      <p:sp>
        <p:nvSpPr>
          <p:cNvPr id="8" name="Bouton d'action : Retour 7">
            <a:hlinkClick r:id="rId2" action="ppaction://hlinksldjump" highlightClick="1"/>
          </p:cNvPr>
          <p:cNvSpPr/>
          <p:nvPr/>
        </p:nvSpPr>
        <p:spPr bwMode="auto">
          <a:xfrm>
            <a:off x="8742357" y="6459579"/>
            <a:ext cx="401643" cy="398421"/>
          </a:xfrm>
          <a:prstGeom prst="actionButtonReturn">
            <a:avLst/>
          </a:prstGeom>
          <a:solidFill>
            <a:srgbClr val="FFFF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72374" y="76505"/>
            <a:ext cx="2621230" cy="646331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Deliverables</a:t>
            </a:r>
            <a:endParaRPr lang="fr-FR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5516" y="1403774"/>
            <a:ext cx="85690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2800" b="1" dirty="0" smtClean="0">
                <a:solidFill>
                  <a:schemeClr val="bg1"/>
                </a:solidFill>
              </a:rPr>
              <a:t>To </a:t>
            </a:r>
            <a:r>
              <a:rPr lang="fr-FR" sz="2800" b="1" dirty="0" err="1" smtClean="0">
                <a:solidFill>
                  <a:schemeClr val="bg1"/>
                </a:solidFill>
              </a:rPr>
              <a:t>achieve</a:t>
            </a:r>
            <a:r>
              <a:rPr lang="fr-FR" sz="2800" b="1" dirty="0" smtClean="0">
                <a:solidFill>
                  <a:schemeClr val="bg1"/>
                </a:solidFill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</a:rPr>
              <a:t>these</a:t>
            </a:r>
            <a:r>
              <a:rPr lang="fr-FR" sz="2800" b="1" dirty="0" smtClean="0">
                <a:solidFill>
                  <a:schemeClr val="bg1"/>
                </a:solidFill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</a:rPr>
              <a:t>ambitious</a:t>
            </a:r>
            <a:r>
              <a:rPr lang="fr-FR" sz="2800" b="1" dirty="0" smtClean="0">
                <a:solidFill>
                  <a:schemeClr val="bg1"/>
                </a:solidFill>
              </a:rPr>
              <a:t> and </a:t>
            </a:r>
            <a:r>
              <a:rPr lang="fr-FR" sz="2800" b="1" dirty="0" err="1" smtClean="0">
                <a:solidFill>
                  <a:schemeClr val="bg1"/>
                </a:solidFill>
              </a:rPr>
              <a:t>challenging</a:t>
            </a:r>
            <a:r>
              <a:rPr lang="fr-FR" sz="2800" b="1" dirty="0" smtClean="0">
                <a:solidFill>
                  <a:schemeClr val="bg1"/>
                </a:solidFill>
              </a:rPr>
              <a:t> objectives, </a:t>
            </a:r>
          </a:p>
          <a:p>
            <a:pPr algn="l"/>
            <a:r>
              <a:rPr lang="fr-FR" sz="2800" b="1" dirty="0" err="1">
                <a:solidFill>
                  <a:schemeClr val="bg1"/>
                </a:solidFill>
              </a:rPr>
              <a:t>t</a:t>
            </a:r>
            <a:r>
              <a:rPr lang="fr-FR" sz="2800" b="1" dirty="0" err="1" smtClean="0">
                <a:solidFill>
                  <a:schemeClr val="bg1"/>
                </a:solidFill>
              </a:rPr>
              <a:t>wo</a:t>
            </a:r>
            <a:r>
              <a:rPr lang="fr-FR" sz="2800" b="1" dirty="0" smtClean="0">
                <a:solidFill>
                  <a:schemeClr val="bg1"/>
                </a:solidFill>
              </a:rPr>
              <a:t> main </a:t>
            </a:r>
            <a:r>
              <a:rPr lang="fr-FR" sz="2800" b="1" dirty="0" err="1" smtClean="0">
                <a:solidFill>
                  <a:schemeClr val="bg1"/>
                </a:solidFill>
              </a:rPr>
              <a:t>deliverables</a:t>
            </a:r>
            <a:r>
              <a:rPr lang="fr-FR" sz="2800" b="1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935596" y="2744924"/>
            <a:ext cx="737580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2800" b="1" dirty="0" smtClean="0">
                <a:solidFill>
                  <a:schemeClr val="bg1"/>
                </a:solidFill>
              </a:rPr>
              <a:t>« Final </a:t>
            </a:r>
            <a:r>
              <a:rPr lang="fr-FR" sz="2800" b="1" dirty="0" err="1" smtClean="0">
                <a:solidFill>
                  <a:schemeClr val="bg1"/>
                </a:solidFill>
              </a:rPr>
              <a:t>memorandum</a:t>
            </a:r>
            <a:r>
              <a:rPr lang="fr-FR" sz="2800" b="1" dirty="0" smtClean="0">
                <a:solidFill>
                  <a:schemeClr val="bg1"/>
                </a:solidFill>
              </a:rPr>
              <a:t> of Agreement »,</a:t>
            </a:r>
            <a:r>
              <a:rPr lang="fr-FR" sz="2800" b="1" dirty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detailing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</a:p>
          <a:p>
            <a:pPr algn="l"/>
            <a:r>
              <a:rPr lang="fr-FR" sz="2400" b="1" dirty="0" smtClean="0">
                <a:solidFill>
                  <a:schemeClr val="bg1"/>
                </a:solidFill>
              </a:rPr>
              <a:t>the structure, </a:t>
            </a:r>
            <a:r>
              <a:rPr lang="fr-FR" sz="2400" b="1" dirty="0" err="1" smtClean="0">
                <a:solidFill>
                  <a:schemeClr val="bg1"/>
                </a:solidFill>
              </a:rPr>
              <a:t>methods</a:t>
            </a:r>
            <a:r>
              <a:rPr lang="fr-FR" sz="2400" b="1" dirty="0" smtClean="0">
                <a:solidFill>
                  <a:schemeClr val="bg1"/>
                </a:solidFill>
              </a:rPr>
              <a:t> and </a:t>
            </a:r>
            <a:r>
              <a:rPr lang="fr-FR" sz="2400" b="1" dirty="0" err="1" smtClean="0">
                <a:solidFill>
                  <a:schemeClr val="bg1"/>
                </a:solidFill>
              </a:rPr>
              <a:t>means</a:t>
            </a:r>
            <a:r>
              <a:rPr lang="fr-FR" sz="2400" b="1" dirty="0" smtClean="0">
                <a:solidFill>
                  <a:schemeClr val="bg1"/>
                </a:solidFill>
              </a:rPr>
              <a:t> of </a:t>
            </a:r>
            <a:r>
              <a:rPr lang="fr-FR" sz="2400" b="1" dirty="0" err="1" smtClean="0">
                <a:solidFill>
                  <a:schemeClr val="bg1"/>
                </a:solidFill>
              </a:rPr>
              <a:t>operation</a:t>
            </a:r>
            <a:r>
              <a:rPr lang="fr-FR" sz="2400" b="1" dirty="0" smtClean="0">
                <a:solidFill>
                  <a:schemeClr val="bg1"/>
                </a:solidFill>
              </a:rPr>
              <a:t> TIARA</a:t>
            </a:r>
          </a:p>
          <a:p>
            <a:pPr algn="l"/>
            <a:r>
              <a:rPr lang="fr-FR" sz="2400" b="1" dirty="0" smtClean="0">
                <a:solidFill>
                  <a:schemeClr val="bg1"/>
                </a:solidFill>
              </a:rPr>
              <a:t>(</a:t>
            </a:r>
            <a:r>
              <a:rPr lang="fr-FR" sz="2400" b="1" dirty="0" err="1" smtClean="0">
                <a:solidFill>
                  <a:schemeClr val="bg1"/>
                </a:solidFill>
              </a:rPr>
              <a:t>requires</a:t>
            </a:r>
            <a:r>
              <a:rPr lang="fr-FR" sz="2400" b="1" dirty="0" smtClean="0">
                <a:solidFill>
                  <a:schemeClr val="bg1"/>
                </a:solidFill>
              </a:rPr>
              <a:t> the input of WP2-5)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047328" y="4365104"/>
            <a:ext cx="7770910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2800" b="1" dirty="0" smtClean="0">
                <a:solidFill>
                  <a:schemeClr val="bg1"/>
                </a:solidFill>
              </a:rPr>
              <a:t>« Upgrade, design and/or construction of </a:t>
            </a:r>
            <a:r>
              <a:rPr lang="fr-FR" sz="2800" b="1" dirty="0" err="1" smtClean="0">
                <a:solidFill>
                  <a:schemeClr val="bg1"/>
                </a:solidFill>
              </a:rPr>
              <a:t>some</a:t>
            </a:r>
            <a:r>
              <a:rPr lang="fr-FR" sz="2800" b="1" dirty="0" smtClean="0">
                <a:solidFill>
                  <a:schemeClr val="bg1"/>
                </a:solidFill>
              </a:rPr>
              <a:t> </a:t>
            </a:r>
          </a:p>
          <a:p>
            <a:pPr algn="l"/>
            <a:r>
              <a:rPr lang="fr-FR" sz="2800" b="1" dirty="0" err="1" smtClean="0">
                <a:solidFill>
                  <a:schemeClr val="bg1"/>
                </a:solidFill>
              </a:rPr>
              <a:t>specific</a:t>
            </a:r>
            <a:r>
              <a:rPr lang="fr-FR" sz="2800" b="1" dirty="0" smtClean="0">
                <a:solidFill>
                  <a:schemeClr val="bg1"/>
                </a:solidFill>
              </a:rPr>
              <a:t>  (not exhaustive) R&amp;D infrastructures »,</a:t>
            </a:r>
          </a:p>
          <a:p>
            <a:pPr algn="l"/>
            <a:r>
              <a:rPr lang="fr-FR" sz="2400" b="1" dirty="0" smtClean="0">
                <a:solidFill>
                  <a:schemeClr val="bg1"/>
                </a:solidFill>
              </a:rPr>
              <a:t>(WP6-9) to </a:t>
            </a:r>
            <a:r>
              <a:rPr lang="fr-FR" sz="2400" b="1" dirty="0" err="1" smtClean="0">
                <a:solidFill>
                  <a:schemeClr val="bg1"/>
                </a:solidFill>
              </a:rPr>
              <a:t>be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included</a:t>
            </a:r>
            <a:r>
              <a:rPr lang="fr-FR" sz="2400" b="1" dirty="0" smtClean="0">
                <a:solidFill>
                  <a:schemeClr val="bg1"/>
                </a:solidFill>
              </a:rPr>
              <a:t> in TIARA,  </a:t>
            </a:r>
            <a:r>
              <a:rPr lang="fr-FR" sz="2400" b="1" dirty="0" err="1">
                <a:solidFill>
                  <a:schemeClr val="bg1"/>
                </a:solidFill>
              </a:rPr>
              <a:t>a</a:t>
            </a:r>
            <a:r>
              <a:rPr lang="fr-FR" sz="2400" b="1" dirty="0" err="1" smtClean="0">
                <a:solidFill>
                  <a:schemeClr val="bg1"/>
                </a:solidFill>
              </a:rPr>
              <a:t>nticipating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its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formal</a:t>
            </a:r>
            <a:endParaRPr lang="fr-FR" sz="2400" b="1" dirty="0">
              <a:solidFill>
                <a:schemeClr val="bg1"/>
              </a:solidFill>
            </a:endParaRPr>
          </a:p>
          <a:p>
            <a:pPr algn="l"/>
            <a:r>
              <a:rPr lang="fr-FR" sz="2400" b="1" dirty="0" smtClean="0">
                <a:solidFill>
                  <a:schemeClr val="bg1"/>
                </a:solidFill>
              </a:rPr>
              <a:t>establishment. </a:t>
            </a:r>
          </a:p>
        </p:txBody>
      </p:sp>
      <p:sp>
        <p:nvSpPr>
          <p:cNvPr id="3" name="Étoile à 4 branches 2"/>
          <p:cNvSpPr/>
          <p:nvPr/>
        </p:nvSpPr>
        <p:spPr bwMode="auto">
          <a:xfrm>
            <a:off x="215516" y="2726050"/>
            <a:ext cx="540060" cy="630942"/>
          </a:xfrm>
          <a:prstGeom prst="star4">
            <a:avLst/>
          </a:prstGeom>
          <a:solidFill>
            <a:srgbClr val="FFFF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Étoile à 4 branches 16"/>
          <p:cNvSpPr/>
          <p:nvPr/>
        </p:nvSpPr>
        <p:spPr bwMode="auto">
          <a:xfrm>
            <a:off x="215516" y="4329100"/>
            <a:ext cx="540060" cy="630942"/>
          </a:xfrm>
          <a:prstGeom prst="star4">
            <a:avLst/>
          </a:prstGeom>
          <a:solidFill>
            <a:srgbClr val="FFFF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0408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400" y="76505"/>
            <a:ext cx="4301178" cy="646331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Deliverables (cont’d)</a:t>
            </a:r>
            <a:endParaRPr lang="fr-FR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D:\TEMP\TIARA\TIARA contract\WP1\TIARA-deliverabl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520" y="2304169"/>
            <a:ext cx="7327900" cy="4077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Connecteur droit avec flèche 12"/>
          <p:cNvCxnSpPr/>
          <p:nvPr/>
        </p:nvCxnSpPr>
        <p:spPr bwMode="auto">
          <a:xfrm>
            <a:off x="2176648" y="3465004"/>
            <a:ext cx="0" cy="1368152"/>
          </a:xfrm>
          <a:prstGeom prst="straightConnector1">
            <a:avLst/>
          </a:prstGeom>
          <a:solidFill>
            <a:srgbClr val="FFFF00">
              <a:alpha val="67000"/>
            </a:srgbClr>
          </a:solidFill>
          <a:ln w="38100" cap="flat" cmpd="sng" algn="ctr">
            <a:solidFill>
              <a:schemeClr val="hlink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Connecteur droit avec flèche 14"/>
          <p:cNvCxnSpPr/>
          <p:nvPr/>
        </p:nvCxnSpPr>
        <p:spPr bwMode="auto">
          <a:xfrm>
            <a:off x="4588916" y="3465004"/>
            <a:ext cx="0" cy="936104"/>
          </a:xfrm>
          <a:prstGeom prst="straightConnector1">
            <a:avLst/>
          </a:prstGeom>
          <a:solidFill>
            <a:srgbClr val="FFFF00">
              <a:alpha val="67000"/>
            </a:srgbClr>
          </a:solidFill>
          <a:ln w="38100" cap="flat" cmpd="sng" algn="ctr">
            <a:solidFill>
              <a:schemeClr val="hlink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ZoneTexte 13"/>
          <p:cNvSpPr txBox="1"/>
          <p:nvPr/>
        </p:nvSpPr>
        <p:spPr>
          <a:xfrm>
            <a:off x="1834246" y="3095205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Now</a:t>
            </a:r>
            <a:endParaRPr lang="fr-FR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3974004" y="2741262"/>
            <a:ext cx="1229824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fr-FR" b="1" dirty="0" err="1" smtClean="0"/>
              <a:t>Mid</a:t>
            </a:r>
            <a:r>
              <a:rPr lang="fr-FR" b="1" dirty="0" smtClean="0"/>
              <a:t> </a:t>
            </a:r>
            <a:r>
              <a:rPr lang="fr-FR" b="1" dirty="0" err="1" smtClean="0"/>
              <a:t>term</a:t>
            </a:r>
            <a:endParaRPr lang="fr-FR" b="1" dirty="0" smtClean="0"/>
          </a:p>
          <a:p>
            <a:r>
              <a:rPr lang="fr-FR" b="1" dirty="0" smtClean="0"/>
              <a:t>report</a:t>
            </a:r>
            <a:endParaRPr lang="fr-FR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579500" y="1457357"/>
            <a:ext cx="78925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2400" b="1" dirty="0" smtClean="0">
                <a:solidFill>
                  <a:schemeClr val="bg1"/>
                </a:solidFill>
              </a:rPr>
              <a:t>To </a:t>
            </a:r>
            <a:r>
              <a:rPr lang="fr-FR" sz="2400" b="1" dirty="0" err="1" smtClean="0">
                <a:solidFill>
                  <a:schemeClr val="bg1"/>
                </a:solidFill>
              </a:rPr>
              <a:t>get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there</a:t>
            </a:r>
            <a:r>
              <a:rPr lang="fr-FR" sz="2400" b="1" dirty="0" smtClean="0">
                <a:solidFill>
                  <a:schemeClr val="bg1"/>
                </a:solidFill>
              </a:rPr>
              <a:t>, 41 </a:t>
            </a:r>
            <a:r>
              <a:rPr lang="fr-FR" sz="2400" b="1" dirty="0" err="1" smtClean="0">
                <a:solidFill>
                  <a:schemeClr val="bg1"/>
                </a:solidFill>
              </a:rPr>
              <a:t>deliverables</a:t>
            </a:r>
            <a:r>
              <a:rPr lang="fr-FR" sz="2400" b="1" dirty="0" smtClean="0">
                <a:solidFill>
                  <a:schemeClr val="bg1"/>
                </a:solidFill>
              </a:rPr>
              <a:t>, (</a:t>
            </a:r>
            <a:r>
              <a:rPr lang="fr-FR" sz="2400" b="1" dirty="0" err="1" smtClean="0">
                <a:solidFill>
                  <a:schemeClr val="bg1"/>
                </a:solidFill>
              </a:rPr>
              <a:t>with</a:t>
            </a:r>
            <a:r>
              <a:rPr lang="fr-FR" sz="2400" b="1" dirty="0" smtClean="0">
                <a:solidFill>
                  <a:schemeClr val="bg1"/>
                </a:solidFill>
              </a:rPr>
              <a:t> 16 till </a:t>
            </a:r>
            <a:r>
              <a:rPr lang="fr-FR" sz="2400" b="1" dirty="0" err="1" smtClean="0">
                <a:solidFill>
                  <a:schemeClr val="bg1"/>
                </a:solidFill>
              </a:rPr>
              <a:t>mid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term</a:t>
            </a:r>
            <a:r>
              <a:rPr lang="fr-FR" sz="2400" b="1" dirty="0" smtClean="0">
                <a:solidFill>
                  <a:schemeClr val="bg1"/>
                </a:solidFill>
              </a:rPr>
              <a:t> report) </a:t>
            </a:r>
          </a:p>
          <a:p>
            <a:pPr algn="l"/>
            <a:r>
              <a:rPr lang="fr-FR" sz="2400" b="1" dirty="0" smtClean="0">
                <a:solidFill>
                  <a:schemeClr val="bg1"/>
                </a:solidFill>
              </a:rPr>
              <a:t>have to </a:t>
            </a:r>
            <a:r>
              <a:rPr lang="fr-FR" sz="2400" b="1" dirty="0" err="1" smtClean="0">
                <a:solidFill>
                  <a:schemeClr val="bg1"/>
                </a:solidFill>
              </a:rPr>
              <a:t>be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achieved</a:t>
            </a:r>
            <a:endParaRPr lang="fr-FR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7701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400" y="76505"/>
            <a:ext cx="4301178" cy="646331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Deliverables (cont’d)</a:t>
            </a:r>
            <a:endParaRPr lang="fr-FR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215199"/>
              </p:ext>
            </p:extLst>
          </p:nvPr>
        </p:nvGraphicFramePr>
        <p:xfrm>
          <a:off x="703549" y="1123234"/>
          <a:ext cx="7772398" cy="50287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3245"/>
                <a:gridCol w="733245"/>
                <a:gridCol w="733245"/>
                <a:gridCol w="4106173"/>
                <a:gridCol w="733245"/>
                <a:gridCol w="733245"/>
              </a:tblGrid>
              <a:tr h="357457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 dirty="0" err="1">
                          <a:effectLst/>
                        </a:rPr>
                        <a:t>Num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sng" strike="noStrike">
                          <a:effectLst/>
                          <a:hlinkClick r:id="rId2" action="ppaction://hlinkfile"/>
                        </a:rPr>
                        <a:t>Nat[1]</a:t>
                      </a:r>
                      <a:endParaRPr lang="fr-FR" sz="1400" b="1" i="0" u="sng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Short name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Description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month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 anchor="b"/>
                </a:tc>
              </a:tr>
              <a:tr h="210808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D1.1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 dirty="0">
                          <a:effectLst/>
                        </a:rPr>
                        <a:t>O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OWSF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>
                          <a:effectLst/>
                        </a:rPr>
                        <a:t>Overall Web Site Frame ready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PU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</a:tr>
              <a:tr h="21997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D1.2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 dirty="0">
                          <a:effectLst/>
                        </a:rPr>
                        <a:t>O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 dirty="0">
                          <a:effectLst/>
                        </a:rPr>
                        <a:t>CAP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>
                          <a:effectLst/>
                        </a:rPr>
                        <a:t>Consortium Agreement between participants ready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CO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</a:tr>
              <a:tr h="265801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D1.3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O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 dirty="0">
                          <a:effectLst/>
                        </a:rPr>
                        <a:t>CCE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>
                          <a:effectLst/>
                        </a:rPr>
                        <a:t>Contract of the Consortium with the EC signed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CO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</a:tr>
              <a:tr h="21997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D1.4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O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OKM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effectLst/>
                        </a:rPr>
                        <a:t>Organization of the Kickoff meeting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CO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</a:tr>
              <a:tr h="21997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D1.5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O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IWSF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effectLst/>
                        </a:rPr>
                        <a:t>Internal Web Site Frame Ready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2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CO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</a:tr>
              <a:tr h="331793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D4.1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R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KIR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sz="1400" b="1" u="none" strike="noStrike" dirty="0">
                          <a:effectLst/>
                        </a:rPr>
                        <a:t>General Report on Key Accelerator Research Areas and Key R&amp;D Issues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5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PU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</a:tr>
              <a:tr h="331793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D6.1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R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D_SLS_NOW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effectLst/>
                        </a:rPr>
                        <a:t>Report on existing hardware limitations and needed upgrades.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9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PU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</a:tr>
              <a:tr h="219974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D5.1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R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ETR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effectLst/>
                        </a:rPr>
                        <a:t>Education and Training  Survey Report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10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PU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</a:tr>
              <a:tr h="256636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D2.1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O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>
                          <a:effectLst/>
                        </a:rPr>
                        <a:t>MoA-GI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u="none" strike="noStrike" dirty="0">
                          <a:effectLst/>
                        </a:rPr>
                        <a:t>Memorandum of Agreement on General Issues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>
                          <a:effectLst/>
                        </a:rPr>
                        <a:t>12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>
                          <a:effectLst/>
                        </a:rPr>
                        <a:t>CO</a:t>
                      </a:r>
                      <a:endParaRPr lang="fr-FR" sz="1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 anchor="b"/>
                </a:tc>
              </a:tr>
              <a:tr h="274967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 dirty="0">
                          <a:effectLst/>
                        </a:rPr>
                        <a:t>D3.1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 dirty="0">
                          <a:effectLst/>
                        </a:rPr>
                        <a:t>R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 dirty="0">
                          <a:effectLst/>
                        </a:rPr>
                        <a:t>ISR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u="none" strike="noStrike" dirty="0">
                          <a:effectLst/>
                        </a:rPr>
                        <a:t>Infrastructure Survey Report.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 dirty="0">
                          <a:effectLst/>
                        </a:rPr>
                        <a:t>12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u="none" strike="noStrike" dirty="0">
                          <a:effectLst/>
                        </a:rPr>
                        <a:t>PU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166" marR="9166" marT="9166" marB="0"/>
                </a:tc>
              </a:tr>
              <a:tr h="274967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D5.2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ETD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Education and Training resources Database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PU</a:t>
                      </a:r>
                    </a:p>
                  </a:txBody>
                  <a:tcPr marL="9525" marR="9525" marT="9525" marB="0"/>
                </a:tc>
              </a:tr>
              <a:tr h="274967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D7.1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RFSysV-Spec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Report on the design and specification of ICTF RF power distribution system for MICE Step V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PU</a:t>
                      </a:r>
                    </a:p>
                  </a:txBody>
                  <a:tcPr marL="9525" marR="9525" marT="9525" marB="0"/>
                </a:tc>
              </a:tr>
              <a:tr h="274967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D3.2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IWD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Infrastructure Web-</a:t>
                      </a:r>
                      <a:r>
                        <a:rPr lang="fr-FR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based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fr-FR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Database</a:t>
                      </a:r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PU</a:t>
                      </a:r>
                    </a:p>
                  </a:txBody>
                  <a:tcPr marL="9525" marR="9525" marT="9525" marB="0"/>
                </a:tc>
              </a:tr>
              <a:tr h="274967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D1.6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TTR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Midterm Report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</a:t>
                      </a:r>
                    </a:p>
                  </a:txBody>
                  <a:tcPr marL="9525" marR="9525" marT="9525" marB="0"/>
                </a:tc>
              </a:tr>
              <a:tr h="274967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D2.3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COB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Report on Collaboration with Other Bodies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</a:t>
                      </a:r>
                    </a:p>
                  </a:txBody>
                  <a:tcPr marL="9525" marR="9525" marT="9525" marB="0" anchor="b"/>
                </a:tc>
              </a:tr>
              <a:tr h="274967"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D6.2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D_SPEC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Specifications ready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PU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pic>
        <p:nvPicPr>
          <p:cNvPr id="4" name="Picture 2" descr="C:\Documents and Settings\aleksan\Local Settings\Temporary Internet Files\Content.IE5\8J9IUFCP\MC90043471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534" y="1556792"/>
            <a:ext cx="388854" cy="25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Documents and Settings\aleksan\Local Settings\Temporary Internet Files\Content.IE5\WVVR9Q2T\MM90018558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627" y="1812923"/>
            <a:ext cx="392756" cy="23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467544" y="6177498"/>
            <a:ext cx="8244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b="1" dirty="0" smtClean="0">
                <a:solidFill>
                  <a:schemeClr val="bg1"/>
                </a:solidFill>
              </a:rPr>
              <a:t>D1.2: CA </a:t>
            </a:r>
            <a:r>
              <a:rPr lang="fr-FR" b="1" dirty="0" err="1" smtClean="0">
                <a:solidFill>
                  <a:schemeClr val="bg1"/>
                </a:solidFill>
              </a:rPr>
              <a:t>is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written</a:t>
            </a:r>
            <a:r>
              <a:rPr lang="fr-FR" b="1" dirty="0" smtClean="0">
                <a:solidFill>
                  <a:schemeClr val="bg1"/>
                </a:solidFill>
              </a:rPr>
              <a:t>, final version </a:t>
            </a:r>
            <a:r>
              <a:rPr lang="fr-FR" b="1" dirty="0" err="1" smtClean="0">
                <a:solidFill>
                  <a:schemeClr val="bg1"/>
                </a:solidFill>
              </a:rPr>
              <a:t>awaiting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approval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from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beneficiaries</a:t>
            </a:r>
            <a:endParaRPr lang="fr-FR" b="1" dirty="0" smtClean="0">
              <a:solidFill>
                <a:schemeClr val="bg1"/>
              </a:solidFill>
            </a:endParaRPr>
          </a:p>
          <a:p>
            <a:pPr algn="l"/>
            <a:r>
              <a:rPr lang="fr-FR" b="1" dirty="0" smtClean="0">
                <a:solidFill>
                  <a:schemeClr val="bg1"/>
                </a:solidFill>
              </a:rPr>
              <a:t>D1.5: </a:t>
            </a:r>
            <a:r>
              <a:rPr lang="fr-FR" b="1" dirty="0" err="1" smtClean="0">
                <a:solidFill>
                  <a:schemeClr val="bg1"/>
                </a:solidFill>
              </a:rPr>
              <a:t>being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done</a:t>
            </a:r>
            <a:r>
              <a:rPr lang="fr-FR" b="1" dirty="0" smtClean="0">
                <a:solidFill>
                  <a:schemeClr val="bg1"/>
                </a:solidFill>
              </a:rPr>
              <a:t> (</a:t>
            </a:r>
            <a:r>
              <a:rPr lang="fr-FR" b="1" dirty="0" err="1" smtClean="0">
                <a:solidFill>
                  <a:schemeClr val="bg1"/>
                </a:solidFill>
              </a:rPr>
              <a:t>see</a:t>
            </a:r>
            <a:r>
              <a:rPr lang="fr-FR" b="1" dirty="0" smtClean="0">
                <a:solidFill>
                  <a:schemeClr val="bg1"/>
                </a:solidFill>
              </a:rPr>
              <a:t> C. Tanguy)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10" name="Picture 2" descr="C:\Documents and Settings\aleksan\Local Settings\Temporary Internet Files\Content.IE5\8J9IUFCP\MC90043471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84" y="2062022"/>
            <a:ext cx="388854" cy="25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Documents and Settings\aleksan\Local Settings\Temporary Internet Files\Content.IE5\8J9IUFCP\MC90043471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84" y="2278046"/>
            <a:ext cx="388854" cy="25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aleksan\Local Settings\Temporary Internet Files\Content.IE5\WVVR9Q2T\MM900185588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84" y="2511972"/>
            <a:ext cx="392756" cy="23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093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782598" y="76505"/>
            <a:ext cx="2800767" cy="646331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</a:t>
            </a:r>
            <a:endParaRPr lang="fr-FR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67544" y="1217947"/>
            <a:ext cx="802181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Most of the logistics aspects are (or close to being) in place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Grant Agreement/Consortium </a:t>
            </a:r>
            <a:r>
              <a:rPr lang="en-US" sz="2400" b="1" dirty="0" smtClean="0">
                <a:solidFill>
                  <a:schemeClr val="bg1"/>
                </a:solidFill>
              </a:rPr>
              <a:t>Agreement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Web site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Documentation database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EC Funding received and transferred to Beneficiaries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-180528" y="5985284"/>
            <a:ext cx="9482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i="1" dirty="0" smtClean="0">
                <a:solidFill>
                  <a:schemeClr val="bg1"/>
                </a:solidFill>
              </a:rPr>
              <a:t>…</a:t>
            </a:r>
            <a:r>
              <a:rPr lang="fr-FR" sz="3600" b="1" i="1" dirty="0" err="1">
                <a:solidFill>
                  <a:schemeClr val="bg1"/>
                </a:solidFill>
              </a:rPr>
              <a:t>n</a:t>
            </a:r>
            <a:r>
              <a:rPr lang="fr-FR" sz="3600" b="1" i="1" dirty="0" err="1" smtClean="0">
                <a:solidFill>
                  <a:schemeClr val="bg1"/>
                </a:solidFill>
              </a:rPr>
              <a:t>ow</a:t>
            </a:r>
            <a:r>
              <a:rPr lang="fr-FR" sz="3600" b="1" i="1" dirty="0" smtClean="0">
                <a:solidFill>
                  <a:schemeClr val="bg1"/>
                </a:solidFill>
              </a:rPr>
              <a:t> </a:t>
            </a:r>
            <a:r>
              <a:rPr lang="fr-FR" sz="3600" b="1" i="1" dirty="0" err="1" smtClean="0">
                <a:solidFill>
                  <a:schemeClr val="bg1"/>
                </a:solidFill>
              </a:rPr>
              <a:t>we</a:t>
            </a:r>
            <a:r>
              <a:rPr lang="fr-FR" sz="3600" b="1" i="1" dirty="0" smtClean="0">
                <a:solidFill>
                  <a:schemeClr val="bg1"/>
                </a:solidFill>
              </a:rPr>
              <a:t> </a:t>
            </a:r>
            <a:r>
              <a:rPr lang="fr-FR" sz="3600" b="1" i="1" dirty="0" err="1" smtClean="0">
                <a:solidFill>
                  <a:schemeClr val="bg1"/>
                </a:solidFill>
              </a:rPr>
              <a:t>need</a:t>
            </a:r>
            <a:r>
              <a:rPr lang="fr-FR" sz="3600" b="1" i="1" dirty="0" smtClean="0">
                <a:solidFill>
                  <a:schemeClr val="bg1"/>
                </a:solidFill>
              </a:rPr>
              <a:t> to do the </a:t>
            </a:r>
            <a:r>
              <a:rPr lang="fr-FR" sz="3600" b="1" i="1" dirty="0" err="1" smtClean="0">
                <a:solidFill>
                  <a:schemeClr val="bg1"/>
                </a:solidFill>
              </a:rPr>
              <a:t>work</a:t>
            </a:r>
            <a:r>
              <a:rPr lang="fr-FR" sz="3600" b="1" i="1" dirty="0" smtClean="0">
                <a:solidFill>
                  <a:schemeClr val="bg1"/>
                </a:solidFill>
              </a:rPr>
              <a:t> </a:t>
            </a:r>
            <a:r>
              <a:rPr lang="fr-FR" sz="3600" b="1" i="1" dirty="0" err="1" smtClean="0">
                <a:solidFill>
                  <a:schemeClr val="bg1"/>
                </a:solidFill>
              </a:rPr>
              <a:t>we</a:t>
            </a:r>
            <a:r>
              <a:rPr lang="fr-FR" sz="3600" b="1" i="1" dirty="0" smtClean="0">
                <a:solidFill>
                  <a:schemeClr val="bg1"/>
                </a:solidFill>
              </a:rPr>
              <a:t> have </a:t>
            </a:r>
            <a:r>
              <a:rPr lang="fr-FR" sz="3600" b="1" i="1" dirty="0" err="1" smtClean="0">
                <a:solidFill>
                  <a:schemeClr val="bg1"/>
                </a:solidFill>
              </a:rPr>
              <a:t>promised</a:t>
            </a:r>
            <a:endParaRPr lang="fr-FR" sz="3600" b="1" i="1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67544" y="3609020"/>
            <a:ext cx="83295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Communication actions should be (are) starting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Articles (such as CERN courier, local courier…)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Editing of brochure on impact of accelerators on society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…</a:t>
            </a:r>
          </a:p>
          <a:p>
            <a:pPr lvl="1" algn="l"/>
            <a:r>
              <a:rPr lang="en-US" sz="2400" b="1" dirty="0" smtClean="0">
                <a:solidFill>
                  <a:schemeClr val="bg1"/>
                </a:solidFill>
              </a:rPr>
              <a:t>Your help/suggestions will be needed</a:t>
            </a:r>
          </a:p>
        </p:txBody>
      </p:sp>
    </p:spTree>
    <p:extLst>
      <p:ext uri="{BB962C8B-B14F-4D97-AF65-F5344CB8AC3E}">
        <p14:creationId xmlns:p14="http://schemas.microsoft.com/office/powerpoint/2010/main" val="1088986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7" name="Text Box 7"/>
          <p:cNvSpPr txBox="1">
            <a:spLocks noChangeArrowheads="1"/>
          </p:cNvSpPr>
          <p:nvPr/>
        </p:nvSpPr>
        <p:spPr bwMode="auto">
          <a:xfrm>
            <a:off x="2570163" y="0"/>
            <a:ext cx="3741737" cy="519113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2800" b="1" dirty="0"/>
              <a:t>The use of Accelerators</a:t>
            </a:r>
            <a:endParaRPr lang="fr-FR" sz="2800" b="1" dirty="0"/>
          </a:p>
        </p:txBody>
      </p:sp>
      <p:sp>
        <p:nvSpPr>
          <p:cNvPr id="363528" name="Text Box 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07950" y="580986"/>
            <a:ext cx="8027988" cy="710067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b="1" dirty="0"/>
              <a:t>The development of state of the art accelerators is essential for many </a:t>
            </a:r>
            <a:r>
              <a:rPr lang="en-US" b="1" dirty="0" err="1" smtClean="0"/>
              <a:t>many</a:t>
            </a:r>
            <a:r>
              <a:rPr lang="en-US" b="1" dirty="0" smtClean="0"/>
              <a:t> </a:t>
            </a:r>
            <a:r>
              <a:rPr lang="en-US" b="1" dirty="0"/>
              <a:t>fields of science</a:t>
            </a:r>
            <a:r>
              <a:rPr lang="en-US" dirty="0"/>
              <a:t> </a:t>
            </a:r>
            <a:r>
              <a:rPr lang="en-US" b="1" dirty="0"/>
              <a:t>(fundamental, applied or industrial)</a:t>
            </a:r>
          </a:p>
        </p:txBody>
      </p:sp>
      <p:sp>
        <p:nvSpPr>
          <p:cNvPr id="363529" name="Text Box 9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79388" y="2079552"/>
            <a:ext cx="8785225" cy="1017844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Particle </a:t>
            </a:r>
            <a:r>
              <a:rPr lang="en-US" b="1" dirty="0" smtClean="0">
                <a:solidFill>
                  <a:srgbClr val="FF0000"/>
                </a:solidFill>
              </a:rPr>
              <a:t>Physics</a:t>
            </a:r>
            <a:r>
              <a:rPr lang="en-US" b="1" dirty="0" smtClean="0"/>
              <a:t>, Nuclear Physics, Research </a:t>
            </a:r>
            <a:r>
              <a:rPr lang="en-US" b="1" dirty="0"/>
              <a:t>fields using light </a:t>
            </a:r>
            <a:r>
              <a:rPr lang="en-US" b="1" dirty="0" smtClean="0"/>
              <a:t>source, Research </a:t>
            </a:r>
            <a:r>
              <a:rPr lang="en-US" b="1" dirty="0"/>
              <a:t>fields using</a:t>
            </a:r>
            <a:r>
              <a:rPr lang="en-US" dirty="0"/>
              <a:t> </a:t>
            </a:r>
            <a:r>
              <a:rPr lang="en-US" b="1" dirty="0" err="1"/>
              <a:t>spallation</a:t>
            </a:r>
            <a:r>
              <a:rPr lang="en-US" b="1" dirty="0"/>
              <a:t> neutron </a:t>
            </a:r>
            <a:r>
              <a:rPr lang="en-US" b="1" dirty="0" smtClean="0"/>
              <a:t>sources,</a:t>
            </a:r>
            <a:r>
              <a:rPr lang="en-US" b="1" dirty="0"/>
              <a:t> </a:t>
            </a:r>
            <a:r>
              <a:rPr lang="en-US" b="1" dirty="0" smtClean="0"/>
              <a:t>Study </a:t>
            </a:r>
            <a:r>
              <a:rPr lang="en-US" b="1" dirty="0"/>
              <a:t>of material for </a:t>
            </a:r>
            <a:r>
              <a:rPr lang="en-US" b="1" dirty="0" smtClean="0"/>
              <a:t>fusion, Study </a:t>
            </a:r>
            <a:r>
              <a:rPr lang="en-US" b="1" dirty="0"/>
              <a:t>of </a:t>
            </a:r>
            <a:r>
              <a:rPr lang="en-US" b="1" dirty="0" smtClean="0"/>
              <a:t>transmutation…</a:t>
            </a:r>
            <a:endParaRPr lang="en-US" b="1" dirty="0"/>
          </a:p>
        </p:txBody>
      </p:sp>
      <p:grpSp>
        <p:nvGrpSpPr>
          <p:cNvPr id="17" name="Groupe 16"/>
          <p:cNvGrpSpPr/>
          <p:nvPr/>
        </p:nvGrpSpPr>
        <p:grpSpPr>
          <a:xfrm>
            <a:off x="107950" y="1495344"/>
            <a:ext cx="3786188" cy="539750"/>
            <a:chOff x="107950" y="1592263"/>
            <a:chExt cx="3786188" cy="539750"/>
          </a:xfrm>
        </p:grpSpPr>
        <p:sp>
          <p:nvSpPr>
            <p:cNvPr id="363542" name="Text Box 22"/>
            <p:cNvSpPr txBox="1">
              <a:spLocks noChangeArrowheads="1"/>
            </p:cNvSpPr>
            <p:nvPr/>
          </p:nvSpPr>
          <p:spPr bwMode="auto">
            <a:xfrm>
              <a:off x="863600" y="1665288"/>
              <a:ext cx="3030538" cy="457200"/>
            </a:xfrm>
            <a:prstGeom prst="rect">
              <a:avLst/>
            </a:prstGeom>
            <a:solidFill>
              <a:srgbClr val="FFCC00">
                <a:alpha val="67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fr-FR" sz="2400" b="1"/>
                <a:t>Research accelerators</a:t>
              </a:r>
            </a:p>
          </p:txBody>
        </p:sp>
        <p:sp>
          <p:nvSpPr>
            <p:cNvPr id="363543" name="AutoShape 23"/>
            <p:cNvSpPr>
              <a:spLocks noChangeArrowheads="1"/>
            </p:cNvSpPr>
            <p:nvPr/>
          </p:nvSpPr>
          <p:spPr bwMode="auto">
            <a:xfrm>
              <a:off x="107950" y="1592263"/>
              <a:ext cx="503238" cy="539750"/>
            </a:xfrm>
            <a:prstGeom prst="star4">
              <a:avLst>
                <a:gd name="adj" fmla="val 12500"/>
              </a:avLst>
            </a:prstGeom>
            <a:solidFill>
              <a:srgbClr val="FFFF00">
                <a:alpha val="67000"/>
              </a:srgbClr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fr-FR"/>
            </a:p>
          </p:txBody>
        </p:sp>
      </p:grpSp>
      <p:sp>
        <p:nvSpPr>
          <p:cNvPr id="19" name="ZoneTexte 18"/>
          <p:cNvSpPr txBox="1"/>
          <p:nvPr/>
        </p:nvSpPr>
        <p:spPr>
          <a:xfrm>
            <a:off x="190440" y="3174942"/>
            <a:ext cx="8763120" cy="646331"/>
          </a:xfrm>
          <a:prstGeom prst="rect">
            <a:avLst/>
          </a:prstGeom>
          <a:solidFill>
            <a:srgbClr val="00CCFF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chemeClr val="bg1"/>
                </a:solidFill>
              </a:rPr>
              <a:t>In past 50 years, about 1/3 of Physics Nobel Prizes are rewarding work based on or carried out with accelerators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0" name="Text Box 68"/>
          <p:cNvSpPr txBox="1">
            <a:spLocks noChangeArrowheads="1"/>
          </p:cNvSpPr>
          <p:nvPr/>
        </p:nvSpPr>
        <p:spPr bwMode="auto">
          <a:xfrm>
            <a:off x="854075" y="4598301"/>
            <a:ext cx="2843212" cy="457200"/>
          </a:xfrm>
          <a:prstGeom prst="rect">
            <a:avLst/>
          </a:prstGeom>
          <a:solidFill>
            <a:srgbClr val="FFCC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1"/>
              <a:t>Clinical accelerators</a:t>
            </a:r>
          </a:p>
        </p:txBody>
      </p:sp>
      <p:sp>
        <p:nvSpPr>
          <p:cNvPr id="11" name="AutoShape 69"/>
          <p:cNvSpPr>
            <a:spLocks noChangeArrowheads="1"/>
          </p:cNvSpPr>
          <p:nvPr/>
        </p:nvSpPr>
        <p:spPr bwMode="auto">
          <a:xfrm>
            <a:off x="0" y="4525276"/>
            <a:ext cx="503237" cy="53975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09613" y="5511774"/>
            <a:ext cx="3133725" cy="457200"/>
          </a:xfrm>
          <a:prstGeom prst="rect">
            <a:avLst/>
          </a:prstGeom>
          <a:solidFill>
            <a:srgbClr val="FFCC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1"/>
              <a:t>Industrial accelerators</a:t>
            </a: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0" y="5438749"/>
            <a:ext cx="503238" cy="53975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4" name="Text Box 6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097332" y="4562436"/>
            <a:ext cx="4162482" cy="710067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b="1" dirty="0"/>
              <a:t> </a:t>
            </a:r>
            <a:r>
              <a:rPr lang="en-US" b="1" dirty="0" smtClean="0"/>
              <a:t>radiotherapy, electron therapy, </a:t>
            </a:r>
          </a:p>
          <a:p>
            <a:pPr algn="l"/>
            <a:r>
              <a:rPr lang="en-US" b="1" dirty="0" smtClean="0"/>
              <a:t>   </a:t>
            </a:r>
            <a:r>
              <a:rPr lang="en-US" b="1" dirty="0" err="1" smtClean="0"/>
              <a:t>hadron</a:t>
            </a:r>
            <a:r>
              <a:rPr lang="en-US" b="1" dirty="0" smtClean="0"/>
              <a:t> (proton/ion)therapy…</a:t>
            </a:r>
            <a:endParaRPr lang="fr-FR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190440" y="3941715"/>
            <a:ext cx="895356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b="1" dirty="0" smtClean="0"/>
              <a:t>This « </a:t>
            </a:r>
            <a:r>
              <a:rPr lang="fr-FR" b="1" dirty="0" err="1" smtClean="0"/>
              <a:t>market</a:t>
            </a:r>
            <a:r>
              <a:rPr lang="fr-FR" b="1" dirty="0" smtClean="0"/>
              <a:t> » </a:t>
            </a:r>
            <a:r>
              <a:rPr lang="fr-FR" b="1" dirty="0" err="1" smtClean="0"/>
              <a:t>represents</a:t>
            </a:r>
            <a:r>
              <a:rPr lang="fr-FR" b="1" dirty="0" smtClean="0"/>
              <a:t> ~15 000 M€ for the </a:t>
            </a:r>
            <a:r>
              <a:rPr lang="fr-FR" b="1" dirty="0" err="1" smtClean="0"/>
              <a:t>next</a:t>
            </a:r>
            <a:r>
              <a:rPr lang="fr-FR" b="1" dirty="0" smtClean="0"/>
              <a:t> 15 </a:t>
            </a:r>
            <a:r>
              <a:rPr lang="fr-FR" b="1" dirty="0" err="1" smtClean="0"/>
              <a:t>years</a:t>
            </a:r>
            <a:r>
              <a:rPr lang="fr-FR" b="1" dirty="0" smtClean="0"/>
              <a:t>, i.e. </a:t>
            </a:r>
            <a:r>
              <a:rPr lang="fr-FR" b="1" dirty="0" smtClean="0">
                <a:solidFill>
                  <a:srgbClr val="FF0000"/>
                </a:solidFill>
              </a:rPr>
              <a:t>~1 000M€/</a:t>
            </a:r>
            <a:r>
              <a:rPr lang="fr-FR" b="1" dirty="0" err="1" smtClean="0">
                <a:solidFill>
                  <a:srgbClr val="FF0000"/>
                </a:solidFill>
              </a:rPr>
              <a:t>year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 Box 13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097330" y="5445214"/>
            <a:ext cx="4856229" cy="710067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b="1" dirty="0"/>
              <a:t> ion </a:t>
            </a:r>
            <a:r>
              <a:rPr lang="en-US" b="1" dirty="0" smtClean="0"/>
              <a:t>implanters, electron </a:t>
            </a:r>
            <a:r>
              <a:rPr lang="en-US" b="1" dirty="0"/>
              <a:t>beam and X-ray </a:t>
            </a:r>
            <a:r>
              <a:rPr lang="en-US" b="1" dirty="0" smtClean="0"/>
              <a:t>irradiators, radioisotope production</a:t>
            </a:r>
            <a:r>
              <a:rPr lang="fr-FR" b="1" dirty="0" smtClean="0"/>
              <a:t>…</a:t>
            </a:r>
            <a:endParaRPr lang="fr-FR" b="1" dirty="0"/>
          </a:p>
        </p:txBody>
      </p:sp>
      <p:sp>
        <p:nvSpPr>
          <p:cNvPr id="21" name="ZoneTexte 20">
            <a:hlinkClick r:id="rId7" action="ppaction://hlinksldjump"/>
          </p:cNvPr>
          <p:cNvSpPr txBox="1"/>
          <p:nvPr/>
        </p:nvSpPr>
        <p:spPr>
          <a:xfrm>
            <a:off x="190440" y="6315060"/>
            <a:ext cx="895356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l"/>
            <a:r>
              <a:rPr lang="fr-FR" b="1" dirty="0" smtClean="0"/>
              <a:t>This </a:t>
            </a:r>
            <a:r>
              <a:rPr lang="fr-FR" b="1" dirty="0" err="1" smtClean="0"/>
              <a:t>market</a:t>
            </a:r>
            <a:r>
              <a:rPr lang="fr-FR" b="1" dirty="0" smtClean="0"/>
              <a:t> </a:t>
            </a:r>
            <a:r>
              <a:rPr lang="fr-FR" b="1" dirty="0" err="1" smtClean="0"/>
              <a:t>represents</a:t>
            </a:r>
            <a:r>
              <a:rPr lang="fr-FR" b="1" dirty="0" smtClean="0"/>
              <a:t>  </a:t>
            </a:r>
            <a:r>
              <a:rPr lang="fr-FR" b="1" dirty="0" smtClean="0">
                <a:solidFill>
                  <a:srgbClr val="FF0000"/>
                </a:solidFill>
              </a:rPr>
              <a:t>~3 000M€/</a:t>
            </a:r>
            <a:r>
              <a:rPr lang="fr-FR" b="1" dirty="0" err="1" smtClean="0">
                <a:solidFill>
                  <a:srgbClr val="FF0000"/>
                </a:solidFill>
              </a:rPr>
              <a:t>year</a:t>
            </a:r>
            <a:r>
              <a:rPr lang="fr-FR" b="1" dirty="0" smtClean="0">
                <a:solidFill>
                  <a:srgbClr val="FF0000"/>
                </a:solidFill>
              </a:rPr>
              <a:t>  </a:t>
            </a:r>
            <a:r>
              <a:rPr lang="fr-FR" b="1" dirty="0" smtClean="0"/>
              <a:t>and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increasing</a:t>
            </a:r>
            <a:r>
              <a:rPr lang="fr-FR" b="1" dirty="0" smtClean="0"/>
              <a:t> </a:t>
            </a:r>
            <a:r>
              <a:rPr lang="fr-FR" b="1" dirty="0" err="1" smtClean="0"/>
              <a:t>at</a:t>
            </a:r>
            <a:r>
              <a:rPr lang="fr-FR" b="1" dirty="0" smtClean="0"/>
              <a:t> a rate of </a:t>
            </a:r>
            <a:r>
              <a:rPr lang="fr-FR" b="1" dirty="0" smtClean="0">
                <a:solidFill>
                  <a:srgbClr val="FF0000"/>
                </a:solidFill>
              </a:rPr>
              <a:t>~10% /</a:t>
            </a:r>
            <a:r>
              <a:rPr lang="fr-FR" b="1" dirty="0" err="1" smtClean="0">
                <a:solidFill>
                  <a:srgbClr val="FF0000"/>
                </a:solidFill>
              </a:rPr>
              <a:t>year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20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647564" y="1160748"/>
            <a:ext cx="82107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2400" b="1" dirty="0" smtClean="0">
                <a:solidFill>
                  <a:schemeClr val="bg1"/>
                </a:solidFill>
              </a:rPr>
              <a:t>Date: </a:t>
            </a:r>
            <a:r>
              <a:rPr lang="fr-FR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February</a:t>
            </a:r>
            <a:r>
              <a:rPr lang="fr-FR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23-24, 2011</a:t>
            </a:r>
          </a:p>
          <a:p>
            <a:pPr algn="l"/>
            <a:r>
              <a:rPr lang="fr-FR" sz="2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Website</a:t>
            </a:r>
            <a:r>
              <a:rPr lang="fr-FR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http://indico.cern.ch/internalPage.py?pageId=0&amp;confId=117195 </a:t>
            </a:r>
            <a:endParaRPr lang="fr-FR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0137" y="1991745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t"/>
            <a:r>
              <a:rPr lang="en-US" b="1" dirty="0">
                <a:solidFill>
                  <a:schemeClr val="bg1"/>
                </a:solidFill>
              </a:rPr>
              <a:t>Feb. 23: </a:t>
            </a:r>
            <a:endParaRPr lang="en-US" dirty="0">
              <a:solidFill>
                <a:schemeClr val="bg1"/>
              </a:solidFill>
            </a:endParaRPr>
          </a:p>
          <a:p>
            <a:pPr algn="l" fontAlgn="t"/>
            <a:r>
              <a:rPr lang="en-US" b="1" dirty="0" smtClean="0">
                <a:solidFill>
                  <a:schemeClr val="bg1"/>
                </a:solidFill>
              </a:rPr>
              <a:t>14:00-15:30 </a:t>
            </a:r>
            <a:r>
              <a:rPr lang="en-US" b="1" dirty="0">
                <a:solidFill>
                  <a:schemeClr val="bg1"/>
                </a:solidFill>
              </a:rPr>
              <a:t>: Plenary session (general TIARA </a:t>
            </a:r>
            <a:r>
              <a:rPr lang="en-US" b="1" dirty="0" err="1">
                <a:solidFill>
                  <a:schemeClr val="bg1"/>
                </a:solidFill>
              </a:rPr>
              <a:t>informations</a:t>
            </a:r>
            <a:r>
              <a:rPr lang="en-US" b="1" dirty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  <a:p>
            <a:pPr algn="l" fontAlgn="t"/>
            <a:r>
              <a:rPr lang="en-US" b="1" dirty="0">
                <a:solidFill>
                  <a:schemeClr val="bg1"/>
                </a:solidFill>
              </a:rPr>
              <a:t>16:00-18:30 : Parallel sessions for the Work Packages </a:t>
            </a:r>
            <a:r>
              <a:rPr lang="en-US" b="1" dirty="0" smtClean="0">
                <a:solidFill>
                  <a:schemeClr val="bg1"/>
                </a:solidFill>
              </a:rPr>
              <a:t>activities</a:t>
            </a:r>
          </a:p>
          <a:p>
            <a:pPr algn="l" fontAlgn="t"/>
            <a:r>
              <a:rPr lang="en-US" b="1" dirty="0" smtClean="0">
                <a:solidFill>
                  <a:schemeClr val="bg1"/>
                </a:solidFill>
              </a:rPr>
              <a:t>19:30: Dinner</a:t>
            </a:r>
            <a:endParaRPr lang="en-US" dirty="0">
              <a:solidFill>
                <a:schemeClr val="bg1"/>
              </a:solidFill>
            </a:endParaRPr>
          </a:p>
          <a:p>
            <a:pPr algn="l" fontAlgn="t"/>
            <a:r>
              <a:rPr lang="en-US" b="1" dirty="0">
                <a:solidFill>
                  <a:schemeClr val="bg1"/>
                </a:solidFill>
              </a:rPr>
              <a:t> </a:t>
            </a:r>
            <a:endParaRPr lang="en-US" dirty="0">
              <a:solidFill>
                <a:schemeClr val="bg1"/>
              </a:solidFill>
            </a:endParaRPr>
          </a:p>
          <a:p>
            <a:pPr algn="l" fontAlgn="t"/>
            <a:r>
              <a:rPr lang="en-US" b="1" dirty="0">
                <a:solidFill>
                  <a:schemeClr val="bg1"/>
                </a:solidFill>
              </a:rPr>
              <a:t>Feb. 24:</a:t>
            </a:r>
            <a:endParaRPr lang="en-US" dirty="0">
              <a:solidFill>
                <a:schemeClr val="bg1"/>
              </a:solidFill>
            </a:endParaRPr>
          </a:p>
          <a:p>
            <a:pPr algn="l" fontAlgn="t"/>
            <a:r>
              <a:rPr lang="en-US" b="1" dirty="0" smtClean="0">
                <a:solidFill>
                  <a:schemeClr val="bg1"/>
                </a:solidFill>
              </a:rPr>
              <a:t>8:30-10:00 </a:t>
            </a:r>
            <a:r>
              <a:rPr lang="en-US" b="1" dirty="0">
                <a:solidFill>
                  <a:schemeClr val="bg1"/>
                </a:solidFill>
              </a:rPr>
              <a:t>: Parallel sessions for the Work Packages activities</a:t>
            </a:r>
            <a:endParaRPr lang="en-US" dirty="0">
              <a:solidFill>
                <a:schemeClr val="bg1"/>
              </a:solidFill>
            </a:endParaRPr>
          </a:p>
          <a:p>
            <a:pPr algn="l" fontAlgn="t"/>
            <a:r>
              <a:rPr lang="en-US" b="1" dirty="0" smtClean="0">
                <a:solidFill>
                  <a:schemeClr val="bg1"/>
                </a:solidFill>
              </a:rPr>
              <a:t>10:30-12:30 </a:t>
            </a:r>
            <a:r>
              <a:rPr lang="en-US" b="1" dirty="0">
                <a:solidFill>
                  <a:schemeClr val="bg1"/>
                </a:solidFill>
              </a:rPr>
              <a:t>: Plenary session (Reports from the Work Packages)</a:t>
            </a:r>
            <a:endParaRPr lang="en-US" dirty="0">
              <a:solidFill>
                <a:schemeClr val="bg1"/>
              </a:solidFill>
            </a:endParaRPr>
          </a:p>
          <a:p>
            <a:pPr algn="l" fontAlgn="t"/>
            <a:r>
              <a:rPr lang="en-US" b="1" dirty="0" smtClean="0">
                <a:solidFill>
                  <a:schemeClr val="bg1"/>
                </a:solidFill>
              </a:rPr>
              <a:t>14:00-16:00 </a:t>
            </a:r>
            <a:r>
              <a:rPr lang="en-US" b="1" dirty="0">
                <a:solidFill>
                  <a:schemeClr val="bg1"/>
                </a:solidFill>
              </a:rPr>
              <a:t>: Plenary session (Reports from the WP packages)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Box 24"/>
          <p:cNvSpPr txBox="1">
            <a:spLocks noChangeArrowheads="1"/>
          </p:cNvSpPr>
          <p:nvPr/>
        </p:nvSpPr>
        <p:spPr bwMode="auto">
          <a:xfrm>
            <a:off x="2065554" y="33291"/>
            <a:ext cx="4401974" cy="58477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TIARA Kickoff meeting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23082" y="4854067"/>
            <a:ext cx="2773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b="1" dirty="0" err="1" smtClean="0">
                <a:solidFill>
                  <a:schemeClr val="bg1"/>
                </a:solidFill>
              </a:rPr>
              <a:t>Parallel</a:t>
            </a:r>
            <a:r>
              <a:rPr lang="fr-FR" b="1" dirty="0" smtClean="0">
                <a:solidFill>
                  <a:schemeClr val="bg1"/>
                </a:solidFill>
              </a:rPr>
              <a:t> sessions </a:t>
            </a:r>
            <a:r>
              <a:rPr lang="fr-FR" b="1" dirty="0" err="1" smtClean="0">
                <a:solidFill>
                  <a:schemeClr val="bg1"/>
                </a:solidFill>
              </a:rPr>
              <a:t>Rooms</a:t>
            </a:r>
            <a:endParaRPr lang="fr-FR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27427"/>
              </p:ext>
            </p:extLst>
          </p:nvPr>
        </p:nvGraphicFramePr>
        <p:xfrm>
          <a:off x="652635" y="5257322"/>
          <a:ext cx="839079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1377618"/>
                <a:gridCol w="746618"/>
                <a:gridCol w="1351080"/>
                <a:gridCol w="701148"/>
                <a:gridCol w="1396550"/>
                <a:gridCol w="691682"/>
                <a:gridCol w="140601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WP2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61:1-007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WP3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60/2-023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WP4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72/1-020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WP5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61/1-017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WP6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14/3-021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WP7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4/3-021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WP8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72/R-036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WP9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60/R-006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444111" y="6147606"/>
            <a:ext cx="861768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2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fr-FR" sz="26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</a:t>
            </a:r>
            <a:r>
              <a:rPr lang="fr-FR" sz="2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6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</a:t>
            </a:r>
            <a:r>
              <a:rPr lang="fr-FR" sz="2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6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</a:t>
            </a:r>
            <a:r>
              <a:rPr lang="fr-FR" sz="2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Nathalie Gouriou, Anders Unnervik</a:t>
            </a:r>
            <a:endParaRPr lang="fr-FR" sz="2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5962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657600" y="7938"/>
            <a:ext cx="1789113" cy="48577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b="1"/>
              <a:t>Conclusions</a:t>
            </a:r>
            <a:endParaRPr lang="fr-FR" sz="2400" b="1"/>
          </a:p>
        </p:txBody>
      </p:sp>
      <p:pic>
        <p:nvPicPr>
          <p:cNvPr id="15" name="Picture 17" descr="In Microcosm, CERN's science cent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4889520"/>
            <a:ext cx="9109075" cy="1968480"/>
          </a:xfrm>
          <a:prstGeom prst="rect">
            <a:avLst/>
          </a:prstGeom>
          <a:noFill/>
        </p:spPr>
      </p:pic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792796" y="630228"/>
            <a:ext cx="8243860" cy="1569660"/>
          </a:xfrm>
          <a:prstGeom prst="rect">
            <a:avLst/>
          </a:prstGeom>
          <a:solidFill>
            <a:srgbClr val="66FF66">
              <a:alpha val="81000"/>
            </a:srgbClr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/>
              <a:t>After having established an accelerator R&amp;D strategy, </a:t>
            </a:r>
          </a:p>
          <a:p>
            <a:pPr algn="l"/>
            <a:r>
              <a:rPr lang="en-US" sz="2400" b="1" dirty="0"/>
              <a:t>i</a:t>
            </a:r>
            <a:r>
              <a:rPr lang="en-US" sz="2400" b="1" dirty="0" smtClean="0"/>
              <a:t>mplemented through several projects in FP6 and FP7,</a:t>
            </a:r>
          </a:p>
          <a:p>
            <a:pPr algn="l"/>
            <a:r>
              <a:rPr lang="en-US" sz="2400" b="1" dirty="0" smtClean="0"/>
              <a:t>ESGARD is proposing to go one step further with the TIARA</a:t>
            </a:r>
          </a:p>
          <a:p>
            <a:pPr algn="l"/>
            <a:r>
              <a:rPr lang="en-US" sz="2400" b="1" dirty="0" smtClean="0"/>
              <a:t>Concept, submitted to the EC as a </a:t>
            </a:r>
            <a:r>
              <a:rPr lang="en-US" sz="2400" b="1" dirty="0"/>
              <a:t>P</a:t>
            </a:r>
            <a:r>
              <a:rPr lang="en-US" sz="2400" b="1" dirty="0" smtClean="0"/>
              <a:t>reparatory Phase project</a:t>
            </a:r>
            <a:endParaRPr lang="en-US" sz="2400" b="1" dirty="0"/>
          </a:p>
        </p:txBody>
      </p:sp>
      <p:sp>
        <p:nvSpPr>
          <p:cNvPr id="26" name="AutoShape 16"/>
          <p:cNvSpPr>
            <a:spLocks noChangeArrowheads="1"/>
          </p:cNvSpPr>
          <p:nvPr/>
        </p:nvSpPr>
        <p:spPr bwMode="auto">
          <a:xfrm>
            <a:off x="143508" y="593715"/>
            <a:ext cx="396875" cy="468313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793214" y="2285903"/>
            <a:ext cx="7710829" cy="1200329"/>
          </a:xfrm>
          <a:prstGeom prst="rect">
            <a:avLst/>
          </a:prstGeom>
          <a:solidFill>
            <a:srgbClr val="66FF66">
              <a:alpha val="81000"/>
            </a:srgbClr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/>
              <a:t>The CERN member states are supporting this initiative.</a:t>
            </a:r>
          </a:p>
          <a:p>
            <a:pPr algn="l"/>
            <a:r>
              <a:rPr lang="en-US" sz="2400" b="1" dirty="0" smtClean="0"/>
              <a:t>EC has approved TIARA with an EC funding of 3.9 M€.</a:t>
            </a:r>
          </a:p>
          <a:p>
            <a:pPr algn="l"/>
            <a:r>
              <a:rPr lang="en-US" sz="2400" b="1" dirty="0" smtClean="0"/>
              <a:t>The project is on track for signing the contract in the fall.</a:t>
            </a:r>
            <a:endParaRPr lang="en-US" sz="2400" b="1" dirty="0"/>
          </a:p>
        </p:txBody>
      </p:sp>
      <p:sp>
        <p:nvSpPr>
          <p:cNvPr id="28" name="AutoShape 16"/>
          <p:cNvSpPr>
            <a:spLocks noChangeArrowheads="1"/>
          </p:cNvSpPr>
          <p:nvPr/>
        </p:nvSpPr>
        <p:spPr bwMode="auto">
          <a:xfrm>
            <a:off x="143926" y="2213895"/>
            <a:ext cx="396875" cy="468313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822441" y="3560819"/>
            <a:ext cx="8321559" cy="1200329"/>
          </a:xfrm>
          <a:prstGeom prst="rect">
            <a:avLst/>
          </a:prstGeom>
          <a:solidFill>
            <a:srgbClr val="66FF66">
              <a:alpha val="81000"/>
            </a:srgbClr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/>
              <a:t>TIARA will hopefully establish the groundwork for supporting sustainably Accelerator R&amp;D and infrastructures in Europe through “program funding” in FP8</a:t>
            </a:r>
            <a:endParaRPr lang="en-US" sz="2400" b="1" dirty="0"/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auto">
          <a:xfrm>
            <a:off x="173153" y="3536751"/>
            <a:ext cx="396875" cy="468313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2869520" y="4889520"/>
            <a:ext cx="527824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Accelerator science is a powerful mean</a:t>
            </a:r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toward scientific, technical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and industrial breakthroughs…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2429304" y="6077652"/>
            <a:ext cx="67199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2400" b="1" dirty="0" smtClean="0">
                <a:solidFill>
                  <a:schemeClr val="bg1"/>
                </a:solidFill>
              </a:rPr>
              <a:t>TIARA </a:t>
            </a:r>
            <a:r>
              <a:rPr lang="fr-FR" sz="2400" b="1" dirty="0" err="1" smtClean="0">
                <a:solidFill>
                  <a:schemeClr val="bg1"/>
                </a:solidFill>
              </a:rPr>
              <a:t>will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strengthen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significantly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this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</a:rPr>
              <a:t>potential</a:t>
            </a:r>
            <a:endParaRPr lang="fr-FR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Text Box 2"/>
          <p:cNvSpPr txBox="1">
            <a:spLocks noChangeArrowheads="1"/>
          </p:cNvSpPr>
          <p:nvPr/>
        </p:nvSpPr>
        <p:spPr bwMode="auto">
          <a:xfrm>
            <a:off x="2570163" y="0"/>
            <a:ext cx="3741737" cy="519113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2800" b="1" dirty="0"/>
              <a:t>The use of Accelerators</a:t>
            </a:r>
            <a:endParaRPr lang="fr-FR" sz="2800" b="1" dirty="0"/>
          </a:p>
        </p:txBody>
      </p:sp>
      <p:sp>
        <p:nvSpPr>
          <p:cNvPr id="390161" name="Text Box 17"/>
          <p:cNvSpPr txBox="1">
            <a:spLocks noChangeArrowheads="1"/>
          </p:cNvSpPr>
          <p:nvPr/>
        </p:nvSpPr>
        <p:spPr bwMode="auto">
          <a:xfrm>
            <a:off x="274638" y="6062663"/>
            <a:ext cx="8591550" cy="822325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1" dirty="0"/>
              <a:t>This « </a:t>
            </a:r>
            <a:r>
              <a:rPr lang="fr-FR" sz="2400" b="1" dirty="0" err="1"/>
              <a:t>market</a:t>
            </a:r>
            <a:r>
              <a:rPr lang="fr-FR" sz="2400" b="1" dirty="0"/>
              <a:t> » </a:t>
            </a:r>
            <a:r>
              <a:rPr lang="fr-FR" sz="2400" b="1" dirty="0" err="1"/>
              <a:t>represents</a:t>
            </a:r>
            <a:r>
              <a:rPr lang="fr-FR" sz="2400" b="1" dirty="0"/>
              <a:t> ~15 000 M€ for the </a:t>
            </a:r>
            <a:r>
              <a:rPr lang="fr-FR" sz="2400" b="1" dirty="0" err="1"/>
              <a:t>next</a:t>
            </a:r>
            <a:r>
              <a:rPr lang="fr-FR" sz="2400" b="1" dirty="0"/>
              <a:t> 15 </a:t>
            </a:r>
            <a:r>
              <a:rPr lang="fr-FR" sz="2400" b="1" dirty="0" err="1"/>
              <a:t>years</a:t>
            </a:r>
            <a:r>
              <a:rPr lang="fr-FR" sz="2400" b="1" dirty="0"/>
              <a:t>, i.e. </a:t>
            </a:r>
          </a:p>
          <a:p>
            <a:r>
              <a:rPr lang="fr-FR" sz="2400" b="1" dirty="0">
                <a:solidFill>
                  <a:srgbClr val="FF0000"/>
                </a:solidFill>
              </a:rPr>
              <a:t>~1 000M€/</a:t>
            </a:r>
            <a:r>
              <a:rPr lang="fr-FR" sz="2400" b="1" dirty="0" err="1">
                <a:solidFill>
                  <a:srgbClr val="FF0000"/>
                </a:solidFill>
              </a:rPr>
              <a:t>year</a:t>
            </a:r>
            <a:endParaRPr lang="fr-FR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390229" name="Group 85"/>
          <p:cNvGraphicFramePr>
            <a:graphicFrameLocks noGrp="1"/>
          </p:cNvGraphicFramePr>
          <p:nvPr/>
        </p:nvGraphicFramePr>
        <p:xfrm>
          <a:off x="519057" y="1493811"/>
          <a:ext cx="8097895" cy="2911311"/>
        </p:xfrm>
        <a:graphic>
          <a:graphicData uri="http://schemas.openxmlformats.org/drawingml/2006/table">
            <a:tbl>
              <a:tblPr/>
              <a:tblGrid>
                <a:gridCol w="1497033"/>
                <a:gridCol w="2117754"/>
                <a:gridCol w="2300319"/>
                <a:gridCol w="2182789"/>
              </a:tblGrid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projects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Science field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Beam type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Estimated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  <a:tr h="4079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LHC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Particle Physics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proton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3700M€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FAIR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Nuclear Physics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Proton /ion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1200M€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  <a:tr h="4413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XFEL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multi fields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electron </a:t>
                      </a: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Wingdings 3" pitchFamily="18" charset="2"/>
                        </a:rPr>
                        <a:t>a</a:t>
                      </a: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photon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Wingdings 3" pitchFamily="18" charset="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1050M€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ESS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multi fields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Proton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Wingdings 3" pitchFamily="18" charset="2"/>
                        </a:rPr>
                        <a:t>a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neutron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1300M$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  <a:tr h="249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IFMIF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Fusion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Deuton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Wingdings 3" pitchFamily="18" charset="2"/>
                        </a:rPr>
                        <a:t>a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neutron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1000M€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  <a:tr h="249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MYRRHA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Transmutation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Proton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Wingdings 3" pitchFamily="18" charset="2"/>
                        </a:rPr>
                        <a:t>a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neutron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700M€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90201" name="Text Box 57"/>
          <p:cNvSpPr txBox="1">
            <a:spLocks noChangeArrowheads="1"/>
          </p:cNvSpPr>
          <p:nvPr/>
        </p:nvSpPr>
        <p:spPr bwMode="auto">
          <a:xfrm>
            <a:off x="373005" y="873090"/>
            <a:ext cx="1238250" cy="396875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b="1"/>
              <a:t>Examples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63466" y="5108598"/>
            <a:ext cx="8687058" cy="830997"/>
          </a:xfrm>
          <a:prstGeom prst="rect">
            <a:avLst/>
          </a:prstGeom>
          <a:solidFill>
            <a:srgbClr val="00CCFF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In past 50 years, about 1/3 of Physics Nobel Prizes are rewarding</a:t>
            </a:r>
          </a:p>
          <a:p>
            <a:pPr algn="l"/>
            <a:r>
              <a:rPr lang="en-US" sz="2400" b="1" dirty="0" smtClean="0">
                <a:solidFill>
                  <a:schemeClr val="bg1"/>
                </a:solidFill>
              </a:rPr>
              <a:t>work based on or carried out with accelerators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Bouton d'action : Retour 1">
            <a:hlinkClick r:id="rId3" action="ppaction://hlinksldjump" highlightClick="1"/>
          </p:cNvPr>
          <p:cNvSpPr/>
          <p:nvPr/>
        </p:nvSpPr>
        <p:spPr bwMode="auto">
          <a:xfrm>
            <a:off x="8748464" y="6473825"/>
            <a:ext cx="395536" cy="384175"/>
          </a:xfrm>
          <a:prstGeom prst="actionButtonReturn">
            <a:avLst/>
          </a:prstGeom>
          <a:solidFill>
            <a:srgbClr val="FF00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610" name="Text Box 6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23850" y="800100"/>
            <a:ext cx="3779838" cy="1017844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b="1" dirty="0"/>
              <a:t> </a:t>
            </a:r>
            <a:r>
              <a:rPr lang="en-US" b="1" dirty="0" smtClean="0"/>
              <a:t>radiotherapy</a:t>
            </a:r>
            <a:endParaRPr lang="en-US" b="1" dirty="0"/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electron therapy</a:t>
            </a:r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</a:t>
            </a:r>
            <a:r>
              <a:rPr lang="en-US" b="1" dirty="0" err="1" smtClean="0"/>
              <a:t>hadron</a:t>
            </a:r>
            <a:r>
              <a:rPr lang="en-US" b="1" dirty="0" smtClean="0"/>
              <a:t> (proton/ion)therapy</a:t>
            </a:r>
            <a:endParaRPr lang="fr-FR" b="1" dirty="0"/>
          </a:p>
        </p:txBody>
      </p:sp>
      <p:sp>
        <p:nvSpPr>
          <p:cNvPr id="364612" name="Text Box 68"/>
          <p:cNvSpPr txBox="1">
            <a:spLocks noChangeArrowheads="1"/>
          </p:cNvSpPr>
          <p:nvPr/>
        </p:nvSpPr>
        <p:spPr bwMode="auto">
          <a:xfrm>
            <a:off x="973138" y="80963"/>
            <a:ext cx="2843212" cy="457200"/>
          </a:xfrm>
          <a:prstGeom prst="rect">
            <a:avLst/>
          </a:prstGeom>
          <a:solidFill>
            <a:srgbClr val="FFCC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1"/>
              <a:t>Clinical accelerators</a:t>
            </a:r>
          </a:p>
        </p:txBody>
      </p:sp>
      <p:sp>
        <p:nvSpPr>
          <p:cNvPr id="364613" name="AutoShape 69"/>
          <p:cNvSpPr>
            <a:spLocks noChangeArrowheads="1"/>
          </p:cNvSpPr>
          <p:nvPr/>
        </p:nvSpPr>
        <p:spPr bwMode="auto">
          <a:xfrm>
            <a:off x="119063" y="7938"/>
            <a:ext cx="503237" cy="53975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5146675" y="73025"/>
            <a:ext cx="3133725" cy="457200"/>
          </a:xfrm>
          <a:prstGeom prst="rect">
            <a:avLst/>
          </a:prstGeom>
          <a:solidFill>
            <a:srgbClr val="FFCC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1"/>
              <a:t>Industrial accelerators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>
            <a:off x="4437062" y="0"/>
            <a:ext cx="503238" cy="53975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20" name="Text Box 1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570412" y="757238"/>
            <a:ext cx="4573588" cy="1633397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b="1" dirty="0"/>
              <a:t> ion </a:t>
            </a:r>
            <a:r>
              <a:rPr lang="en-US" b="1" dirty="0" smtClean="0"/>
              <a:t>implanters</a:t>
            </a:r>
            <a:endParaRPr lang="en-US" b="1" dirty="0"/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electron </a:t>
            </a:r>
            <a:r>
              <a:rPr lang="en-US" b="1" dirty="0" err="1"/>
              <a:t>cutting&amp;welding</a:t>
            </a:r>
            <a:endParaRPr lang="en-US" b="1" dirty="0"/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electron beam and X-ray irradiators</a:t>
            </a:r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radioisotope production</a:t>
            </a:r>
          </a:p>
          <a:p>
            <a:pPr algn="l">
              <a:buFont typeface="Wingdings" pitchFamily="2" charset="2"/>
              <a:buChar char="§"/>
            </a:pPr>
            <a:r>
              <a:rPr lang="fr-FR" b="1" dirty="0"/>
              <a:t> …</a:t>
            </a:r>
          </a:p>
        </p:txBody>
      </p:sp>
      <p:graphicFrame>
        <p:nvGraphicFramePr>
          <p:cNvPr id="21" name="Group 2"/>
          <p:cNvGraphicFramePr>
            <a:graphicFrameLocks noGrp="1"/>
          </p:cNvGraphicFramePr>
          <p:nvPr/>
        </p:nvGraphicFramePr>
        <p:xfrm>
          <a:off x="80901" y="2479662"/>
          <a:ext cx="8964612" cy="3679200"/>
        </p:xfrm>
        <a:graphic>
          <a:graphicData uri="http://schemas.openxmlformats.org/drawingml/2006/table">
            <a:tbl>
              <a:tblPr/>
              <a:tblGrid>
                <a:gridCol w="4032250"/>
                <a:gridCol w="1703387"/>
                <a:gridCol w="1036638"/>
                <a:gridCol w="1035050"/>
                <a:gridCol w="1157287"/>
              </a:tblGrid>
              <a:tr h="4000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Application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systems (2007) approx.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System sold/yr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Sales/yr ($M)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System price ($M)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Cancer Therapy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9100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2.0 - 5.0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Ion Implantation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9500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1.5 - 2.5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 cutting and welding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0.5 - 2.5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Electron beam and X-ray irradiators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75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0.2 - 8.0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Radioisotope production (incl. PET)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1.0 - 30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Non-destructive testing (incl. security)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0.3 - 2.0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Ion beam analysis (incl. AMS)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0.4 - 1.5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Neutron generators (incl. sealed tubes)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0.1 - 3.0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27500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1400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3680</a:t>
                      </a:r>
                      <a:endParaRPr kumimoji="0" lang="fr-FR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2" name="Text Box 57"/>
          <p:cNvSpPr txBox="1">
            <a:spLocks noChangeArrowheads="1"/>
          </p:cNvSpPr>
          <p:nvPr/>
        </p:nvSpPr>
        <p:spPr bwMode="auto">
          <a:xfrm>
            <a:off x="628596" y="6400800"/>
            <a:ext cx="7896225" cy="457200"/>
          </a:xfrm>
          <a:prstGeom prst="rect">
            <a:avLst/>
          </a:prstGeom>
          <a:solidFill>
            <a:srgbClr val="99FF33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400" b="1" dirty="0"/>
              <a:t>Total accelerators sales increasing more than 10% per year</a:t>
            </a:r>
            <a:endParaRPr lang="fr-FR" sz="24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7309845" y="6130962"/>
            <a:ext cx="183415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Courtesy</a:t>
            </a:r>
            <a:r>
              <a:rPr lang="fr-FR" sz="1600" dirty="0" smtClean="0"/>
              <a:t>: R. Hamm</a:t>
            </a:r>
            <a:endParaRPr lang="fr-FR" sz="1600" dirty="0"/>
          </a:p>
        </p:txBody>
      </p:sp>
      <p:sp>
        <p:nvSpPr>
          <p:cNvPr id="11" name="Bouton d'action : Retour 10">
            <a:hlinkClick r:id="rId5" action="ppaction://hlinksldjump" highlightClick="1"/>
          </p:cNvPr>
          <p:cNvSpPr/>
          <p:nvPr/>
        </p:nvSpPr>
        <p:spPr bwMode="auto">
          <a:xfrm>
            <a:off x="8742357" y="6459579"/>
            <a:ext cx="401643" cy="398421"/>
          </a:xfrm>
          <a:prstGeom prst="actionButtonReturn">
            <a:avLst/>
          </a:prstGeom>
          <a:solidFill>
            <a:srgbClr val="FF00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610" name="Text Box 66"/>
          <p:cNvSpPr txBox="1">
            <a:spLocks noChangeArrowheads="1"/>
          </p:cNvSpPr>
          <p:nvPr/>
        </p:nvSpPr>
        <p:spPr bwMode="auto">
          <a:xfrm>
            <a:off x="323850" y="800100"/>
            <a:ext cx="3779838" cy="1017844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b="1" dirty="0"/>
              <a:t> </a:t>
            </a:r>
            <a:r>
              <a:rPr lang="en-US" b="1" dirty="0" smtClean="0"/>
              <a:t>radiotherapy</a:t>
            </a:r>
            <a:endParaRPr lang="en-US" b="1" dirty="0"/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electron therapy</a:t>
            </a:r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</a:t>
            </a:r>
            <a:r>
              <a:rPr lang="en-US" b="1" dirty="0" err="1" smtClean="0"/>
              <a:t>hadron</a:t>
            </a:r>
            <a:r>
              <a:rPr lang="en-US" b="1" dirty="0" smtClean="0"/>
              <a:t> (proton/ion)therapy</a:t>
            </a:r>
            <a:endParaRPr lang="fr-FR" b="1" dirty="0"/>
          </a:p>
        </p:txBody>
      </p:sp>
      <p:sp>
        <p:nvSpPr>
          <p:cNvPr id="364612" name="Text Box 68"/>
          <p:cNvSpPr txBox="1">
            <a:spLocks noChangeArrowheads="1"/>
          </p:cNvSpPr>
          <p:nvPr/>
        </p:nvSpPr>
        <p:spPr bwMode="auto">
          <a:xfrm>
            <a:off x="973138" y="80963"/>
            <a:ext cx="2843212" cy="457200"/>
          </a:xfrm>
          <a:prstGeom prst="rect">
            <a:avLst/>
          </a:prstGeom>
          <a:solidFill>
            <a:srgbClr val="FFCC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1"/>
              <a:t>Clinical accelerators</a:t>
            </a:r>
          </a:p>
        </p:txBody>
      </p:sp>
      <p:sp>
        <p:nvSpPr>
          <p:cNvPr id="364613" name="AutoShape 69"/>
          <p:cNvSpPr>
            <a:spLocks noChangeArrowheads="1"/>
          </p:cNvSpPr>
          <p:nvPr/>
        </p:nvSpPr>
        <p:spPr bwMode="auto">
          <a:xfrm>
            <a:off x="119063" y="7938"/>
            <a:ext cx="503237" cy="53975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0" y="2903538"/>
            <a:ext cx="5913438" cy="3954462"/>
            <a:chOff x="0" y="1829"/>
            <a:chExt cx="3725" cy="2491"/>
          </a:xfrm>
        </p:grpSpPr>
        <p:pic>
          <p:nvPicPr>
            <p:cNvPr id="364619" name="Picture 7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829"/>
              <a:ext cx="3725" cy="2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4620" name="Text Box 76"/>
            <p:cNvSpPr txBox="1">
              <a:spLocks noChangeArrowheads="1"/>
            </p:cNvSpPr>
            <p:nvPr/>
          </p:nvSpPr>
          <p:spPr bwMode="auto">
            <a:xfrm>
              <a:off x="2426" y="4006"/>
              <a:ext cx="123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fr-FR"/>
                <a:t>HIT (Heidelberg)</a:t>
              </a:r>
            </a:p>
          </p:txBody>
        </p:sp>
      </p:grpSp>
      <p:grpSp>
        <p:nvGrpSpPr>
          <p:cNvPr id="3" name="Group 81"/>
          <p:cNvGrpSpPr>
            <a:grpSpLocks/>
          </p:cNvGrpSpPr>
          <p:nvPr/>
        </p:nvGrpSpPr>
        <p:grpSpPr bwMode="auto">
          <a:xfrm>
            <a:off x="5995988" y="3465513"/>
            <a:ext cx="3148012" cy="3201987"/>
            <a:chOff x="3777" y="2183"/>
            <a:chExt cx="1983" cy="2017"/>
          </a:xfrm>
        </p:grpSpPr>
        <p:pic>
          <p:nvPicPr>
            <p:cNvPr id="364618" name="Picture 7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7" y="2183"/>
              <a:ext cx="1983" cy="2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4621" name="Text Box 77"/>
            <p:cNvSpPr txBox="1">
              <a:spLocks noChangeArrowheads="1"/>
            </p:cNvSpPr>
            <p:nvPr/>
          </p:nvSpPr>
          <p:spPr bwMode="auto">
            <a:xfrm>
              <a:off x="4931" y="2205"/>
              <a:ext cx="8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fr-FR"/>
                <a:t>Gantry PSI</a:t>
              </a:r>
            </a:p>
          </p:txBody>
        </p:sp>
      </p:grpSp>
      <p:grpSp>
        <p:nvGrpSpPr>
          <p:cNvPr id="4" name="Group 80"/>
          <p:cNvGrpSpPr>
            <a:grpSpLocks/>
          </p:cNvGrpSpPr>
          <p:nvPr/>
        </p:nvGrpSpPr>
        <p:grpSpPr bwMode="auto">
          <a:xfrm>
            <a:off x="6405563" y="0"/>
            <a:ext cx="2738437" cy="3095625"/>
            <a:chOff x="4035" y="0"/>
            <a:chExt cx="1725" cy="1950"/>
          </a:xfrm>
        </p:grpSpPr>
        <p:pic>
          <p:nvPicPr>
            <p:cNvPr id="364617" name="Picture 7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5" y="0"/>
              <a:ext cx="1725" cy="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4622" name="Text Box 78"/>
            <p:cNvSpPr txBox="1">
              <a:spLocks noChangeArrowheads="1"/>
            </p:cNvSpPr>
            <p:nvPr/>
          </p:nvSpPr>
          <p:spPr bwMode="auto">
            <a:xfrm>
              <a:off x="4435" y="1684"/>
              <a:ext cx="132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fr-FR"/>
                <a:t>Radiotherapy linac</a:t>
              </a:r>
            </a:p>
          </p:txBody>
        </p:sp>
        <p:sp>
          <p:nvSpPr>
            <p:cNvPr id="364623" name="Text Box 79"/>
            <p:cNvSpPr txBox="1">
              <a:spLocks noChangeArrowheads="1"/>
            </p:cNvSpPr>
            <p:nvPr/>
          </p:nvSpPr>
          <p:spPr bwMode="auto">
            <a:xfrm>
              <a:off x="5211" y="0"/>
              <a:ext cx="54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fr-FR"/>
                <a:t>Varian</a:t>
              </a:r>
            </a:p>
          </p:txBody>
        </p:sp>
      </p:grpSp>
      <p:sp>
        <p:nvSpPr>
          <p:cNvPr id="15" name="Bouton d'action : Retour 14">
            <a:hlinkClick r:id="rId6" action="ppaction://hlinksldjump" highlightClick="1"/>
          </p:cNvPr>
          <p:cNvSpPr/>
          <p:nvPr/>
        </p:nvSpPr>
        <p:spPr bwMode="auto">
          <a:xfrm>
            <a:off x="8742357" y="6459579"/>
            <a:ext cx="401643" cy="398421"/>
          </a:xfrm>
          <a:prstGeom prst="actionButtonReturn">
            <a:avLst/>
          </a:prstGeom>
          <a:solidFill>
            <a:srgbClr val="FF00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6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22" name="Group 2"/>
          <p:cNvGrpSpPr>
            <a:grpSpLocks/>
          </p:cNvGrpSpPr>
          <p:nvPr/>
        </p:nvGrpSpPr>
        <p:grpSpPr bwMode="auto">
          <a:xfrm>
            <a:off x="215900" y="2425700"/>
            <a:ext cx="3338513" cy="2479675"/>
            <a:chOff x="0" y="527"/>
            <a:chExt cx="2987" cy="2256"/>
          </a:xfrm>
        </p:grpSpPr>
        <p:pic>
          <p:nvPicPr>
            <p:cNvPr id="38912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7" y="527"/>
              <a:ext cx="2790" cy="1937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89124" name="Text Box 4"/>
            <p:cNvSpPr txBox="1">
              <a:spLocks noChangeArrowheads="1"/>
            </p:cNvSpPr>
            <p:nvPr/>
          </p:nvSpPr>
          <p:spPr bwMode="auto">
            <a:xfrm>
              <a:off x="1183" y="2477"/>
              <a:ext cx="1006" cy="306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600" b="1"/>
                <a:t>Atoms/cm²</a:t>
              </a:r>
              <a:endParaRPr lang="fr-FR" sz="1600" b="1"/>
            </a:p>
          </p:txBody>
        </p:sp>
        <p:sp>
          <p:nvSpPr>
            <p:cNvPr id="389125" name="Text Box 5"/>
            <p:cNvSpPr txBox="1">
              <a:spLocks noChangeArrowheads="1"/>
            </p:cNvSpPr>
            <p:nvPr/>
          </p:nvSpPr>
          <p:spPr bwMode="auto">
            <a:xfrm rot="-5400000">
              <a:off x="-484" y="1365"/>
              <a:ext cx="1269" cy="301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600" b="1"/>
                <a:t>Energy (KeV)</a:t>
              </a:r>
              <a:endParaRPr lang="fr-FR" sz="1600" b="1"/>
            </a:p>
          </p:txBody>
        </p:sp>
      </p:grpSp>
      <p:pic>
        <p:nvPicPr>
          <p:cNvPr id="389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2376488"/>
            <a:ext cx="3060700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28" name="Text Box 8"/>
          <p:cNvSpPr txBox="1">
            <a:spLocks noChangeArrowheads="1"/>
          </p:cNvSpPr>
          <p:nvPr/>
        </p:nvSpPr>
        <p:spPr bwMode="auto">
          <a:xfrm>
            <a:off x="3665538" y="2555875"/>
            <a:ext cx="1749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Ion Implatation</a:t>
            </a:r>
          </a:p>
          <a:p>
            <a:r>
              <a:rPr lang="en-US">
                <a:solidFill>
                  <a:schemeClr val="bg1"/>
                </a:solidFill>
              </a:rPr>
              <a:t>accelerators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389131" name="Text Box 11"/>
          <p:cNvSpPr txBox="1">
            <a:spLocks noChangeArrowheads="1"/>
          </p:cNvSpPr>
          <p:nvPr/>
        </p:nvSpPr>
        <p:spPr bwMode="auto">
          <a:xfrm>
            <a:off x="935038" y="117475"/>
            <a:ext cx="3133725" cy="457200"/>
          </a:xfrm>
          <a:prstGeom prst="rect">
            <a:avLst/>
          </a:prstGeom>
          <a:solidFill>
            <a:srgbClr val="FFCC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fr-FR" sz="2400" b="1"/>
              <a:t>Industrial accelerators</a:t>
            </a:r>
          </a:p>
        </p:txBody>
      </p:sp>
      <p:sp>
        <p:nvSpPr>
          <p:cNvPr id="389132" name="AutoShape 12"/>
          <p:cNvSpPr>
            <a:spLocks noChangeArrowheads="1"/>
          </p:cNvSpPr>
          <p:nvPr/>
        </p:nvSpPr>
        <p:spPr bwMode="auto">
          <a:xfrm>
            <a:off x="225425" y="44450"/>
            <a:ext cx="503238" cy="539750"/>
          </a:xfrm>
          <a:prstGeom prst="star4">
            <a:avLst>
              <a:gd name="adj" fmla="val 12500"/>
            </a:avLst>
          </a:prstGeom>
          <a:solidFill>
            <a:srgbClr val="FFFF00">
              <a:alpha val="67000"/>
            </a:srgbClr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389133" name="Text Box 13"/>
          <p:cNvSpPr txBox="1">
            <a:spLocks noChangeArrowheads="1"/>
          </p:cNvSpPr>
          <p:nvPr/>
        </p:nvSpPr>
        <p:spPr bwMode="auto">
          <a:xfrm>
            <a:off x="358775" y="801688"/>
            <a:ext cx="4573588" cy="1633397"/>
          </a:xfrm>
          <a:prstGeom prst="rect">
            <a:avLst/>
          </a:prstGeom>
          <a:solidFill>
            <a:srgbClr val="FFFF00">
              <a:alpha val="6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b="1" dirty="0"/>
              <a:t> ion </a:t>
            </a:r>
            <a:r>
              <a:rPr lang="en-US" b="1" dirty="0" smtClean="0"/>
              <a:t>implanters</a:t>
            </a:r>
            <a:endParaRPr lang="en-US" b="1" dirty="0"/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electron </a:t>
            </a:r>
            <a:r>
              <a:rPr lang="en-US" b="1" dirty="0" err="1"/>
              <a:t>cutting&amp;welding</a:t>
            </a:r>
            <a:endParaRPr lang="en-US" b="1" dirty="0"/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electron beam and X-ray irradiators</a:t>
            </a:r>
          </a:p>
          <a:p>
            <a:pPr algn="l">
              <a:buFont typeface="Wingdings" pitchFamily="2" charset="2"/>
              <a:buChar char="§"/>
            </a:pPr>
            <a:r>
              <a:rPr lang="en-US" b="1" dirty="0"/>
              <a:t> radioisotope production</a:t>
            </a:r>
          </a:p>
          <a:p>
            <a:pPr algn="l">
              <a:buFont typeface="Wingdings" pitchFamily="2" charset="2"/>
              <a:buChar char="§"/>
            </a:pPr>
            <a:r>
              <a:rPr lang="fr-FR" b="1" dirty="0"/>
              <a:t> …</a:t>
            </a:r>
          </a:p>
        </p:txBody>
      </p:sp>
      <p:pic>
        <p:nvPicPr>
          <p:cNvPr id="389135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1582" y="4657725"/>
            <a:ext cx="493077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36" name="Text Box 16"/>
          <p:cNvSpPr txBox="1">
            <a:spLocks noChangeArrowheads="1"/>
          </p:cNvSpPr>
          <p:nvPr/>
        </p:nvSpPr>
        <p:spPr bwMode="auto">
          <a:xfrm>
            <a:off x="1146170" y="6156325"/>
            <a:ext cx="25606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Security and inspection</a:t>
            </a:r>
          </a:p>
          <a:p>
            <a:r>
              <a:rPr lang="en-US">
                <a:solidFill>
                  <a:schemeClr val="bg1"/>
                </a:solidFill>
              </a:rPr>
              <a:t>X-ray accelerators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13" name="Bouton d'action : Retour 12">
            <a:hlinkClick r:id="rId6" action="ppaction://hlinksldjump" highlightClick="1"/>
          </p:cNvPr>
          <p:cNvSpPr/>
          <p:nvPr/>
        </p:nvSpPr>
        <p:spPr bwMode="auto">
          <a:xfrm>
            <a:off x="8742357" y="6459579"/>
            <a:ext cx="401643" cy="398421"/>
          </a:xfrm>
          <a:prstGeom prst="actionButtonReturn">
            <a:avLst/>
          </a:prstGeom>
          <a:solidFill>
            <a:srgbClr val="FF00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89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89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9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89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9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8" grpId="0"/>
      <p:bldP spid="389133" grpId="0" animBg="1"/>
      <p:bldP spid="3891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503" name="Text Box 7"/>
          <p:cNvSpPr txBox="1">
            <a:spLocks noChangeArrowheads="1"/>
          </p:cNvSpPr>
          <p:nvPr/>
        </p:nvSpPr>
        <p:spPr bwMode="auto">
          <a:xfrm>
            <a:off x="-108335" y="45811"/>
            <a:ext cx="9340034" cy="1941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The LHC is the most recent illustration of</a:t>
            </a:r>
          </a:p>
          <a:p>
            <a:r>
              <a:rPr lang="en-US" sz="4000" b="1" dirty="0">
                <a:solidFill>
                  <a:schemeClr val="bg1"/>
                </a:solidFill>
              </a:rPr>
              <a:t>a state of the art </a:t>
            </a:r>
            <a:r>
              <a:rPr lang="en-US" sz="4000" b="1" dirty="0" smtClean="0">
                <a:solidFill>
                  <a:schemeClr val="bg1"/>
                </a:solidFill>
              </a:rPr>
              <a:t>research accelerator </a:t>
            </a:r>
          </a:p>
          <a:p>
            <a:r>
              <a:rPr lang="en-US" sz="4000" b="1" dirty="0" smtClean="0">
                <a:solidFill>
                  <a:schemeClr val="bg1"/>
                </a:solidFill>
              </a:rPr>
              <a:t>for High Energy Physics</a:t>
            </a:r>
            <a:endParaRPr lang="fr-FR" sz="4000" b="1" dirty="0">
              <a:solidFill>
                <a:schemeClr val="bg1"/>
              </a:solidFill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-65546" y="1869790"/>
            <a:ext cx="9254458" cy="95410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800" b="1" dirty="0">
                <a:solidFill>
                  <a:srgbClr val="FF9933"/>
                </a:solidFill>
                <a:latin typeface="Arial" pitchFamily="34" charset="0"/>
              </a:rPr>
              <a:t>The LHC results will </a:t>
            </a:r>
            <a:r>
              <a:rPr lang="en-US" sz="2800" b="1" dirty="0" smtClean="0">
                <a:solidFill>
                  <a:srgbClr val="FF9933"/>
                </a:solidFill>
                <a:latin typeface="Arial" pitchFamily="34" charset="0"/>
              </a:rPr>
              <a:t>largely determine the </a:t>
            </a:r>
            <a:r>
              <a:rPr lang="en-US" sz="2800" b="1" dirty="0">
                <a:solidFill>
                  <a:srgbClr val="FF9933"/>
                </a:solidFill>
                <a:latin typeface="Arial" pitchFamily="34" charset="0"/>
              </a:rPr>
              <a:t>future </a:t>
            </a:r>
            <a:endParaRPr lang="en-US" sz="2800" b="1" dirty="0" smtClean="0">
              <a:solidFill>
                <a:srgbClr val="FF9933"/>
              </a:solidFill>
              <a:latin typeface="Arial" pitchFamily="34" charset="0"/>
            </a:endParaRPr>
          </a:p>
          <a:p>
            <a:pPr eaLnBrk="0" hangingPunct="0"/>
            <a:r>
              <a:rPr lang="en-US" sz="2800" b="1" dirty="0" smtClean="0">
                <a:solidFill>
                  <a:srgbClr val="FF9933"/>
                </a:solidFill>
                <a:latin typeface="Arial" pitchFamily="34" charset="0"/>
              </a:rPr>
              <a:t>course of HEP… and the next accelerators to be built</a:t>
            </a:r>
            <a:endParaRPr lang="en-US" sz="2800" b="1" dirty="0">
              <a:solidFill>
                <a:srgbClr val="FF9933"/>
              </a:solidFill>
              <a:latin typeface="Arial" pitchFamily="34" charset="0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201700" y="2852936"/>
            <a:ext cx="8993168" cy="353943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800" b="1" dirty="0" smtClean="0">
                <a:solidFill>
                  <a:srgbClr val="FF9933"/>
                </a:solidFill>
                <a:latin typeface="Arial" pitchFamily="34" charset="0"/>
              </a:rPr>
              <a:t>… but not only</a:t>
            </a:r>
          </a:p>
          <a:p>
            <a:pPr algn="l" eaLnBrk="0" hangingPunct="0"/>
            <a:r>
              <a:rPr lang="en-US" sz="2800" b="1" dirty="0" smtClean="0">
                <a:solidFill>
                  <a:srgbClr val="FF9933"/>
                </a:solidFill>
                <a:latin typeface="Arial" pitchFamily="34" charset="0"/>
              </a:rPr>
              <a:t>For example, results from </a:t>
            </a:r>
          </a:p>
          <a:p>
            <a:pPr marL="457200" indent="-457200" algn="l" eaLnBrk="0" hangingPunct="0"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FF9933"/>
                </a:solidFill>
                <a:latin typeface="Symbol" pitchFamily="18" charset="2"/>
              </a:rPr>
              <a:t>n-</a:t>
            </a:r>
            <a:r>
              <a:rPr lang="en-US" sz="2800" b="1" dirty="0" smtClean="0">
                <a:solidFill>
                  <a:srgbClr val="FF9933"/>
                </a:solidFill>
                <a:latin typeface="Arial" pitchFamily="34" charset="0"/>
              </a:rPr>
              <a:t>experiments </a:t>
            </a:r>
          </a:p>
          <a:p>
            <a:pPr marL="914400" lvl="1" indent="-457200" algn="l" eaLnBrk="0" hangingPunct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FF9933"/>
                </a:solidFill>
                <a:latin typeface="Arial" pitchFamily="34" charset="0"/>
              </a:rPr>
              <a:t>(</a:t>
            </a:r>
            <a:r>
              <a:rPr lang="en-US" sz="2800" b="1" dirty="0" err="1" smtClean="0">
                <a:solidFill>
                  <a:srgbClr val="FF9933"/>
                </a:solidFill>
                <a:latin typeface="Arial" pitchFamily="34" charset="0"/>
              </a:rPr>
              <a:t>Doublechooz</a:t>
            </a:r>
            <a:r>
              <a:rPr lang="en-US" sz="2800" b="1" dirty="0" smtClean="0">
                <a:solidFill>
                  <a:srgbClr val="FF9933"/>
                </a:solidFill>
                <a:latin typeface="Arial" pitchFamily="34" charset="0"/>
              </a:rPr>
              <a:t>, Minos, OPERA, T2K…)</a:t>
            </a:r>
          </a:p>
          <a:p>
            <a:pPr marL="914400" lvl="1" indent="-457200" algn="l" eaLnBrk="0" hangingPunct="0"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FF9933"/>
                </a:solidFill>
                <a:latin typeface="Arial" pitchFamily="34" charset="0"/>
              </a:rPr>
              <a:t>(CUORE, NEMO…)</a:t>
            </a:r>
          </a:p>
          <a:p>
            <a:pPr marL="457200" indent="-457200" algn="l" eaLnBrk="0" hangingPunct="0"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FF9933"/>
                </a:solidFill>
                <a:latin typeface="Arial" pitchFamily="34" charset="0"/>
              </a:rPr>
              <a:t>WIMPS searches (CDMS, Edelweiss, Xenon100…</a:t>
            </a:r>
          </a:p>
          <a:p>
            <a:pPr marL="457200" indent="-457200" algn="l" eaLnBrk="0" hangingPunct="0"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FF9933"/>
                </a:solidFill>
                <a:latin typeface="Arial" pitchFamily="34" charset="0"/>
              </a:rPr>
              <a:t>Others … </a:t>
            </a:r>
          </a:p>
          <a:p>
            <a:pPr algn="l" eaLnBrk="0" hangingPunct="0"/>
            <a:r>
              <a:rPr lang="en-US" sz="2800" b="1" dirty="0" smtClean="0">
                <a:solidFill>
                  <a:srgbClr val="FF9933"/>
                </a:solidFill>
                <a:latin typeface="Arial" pitchFamily="34" charset="0"/>
              </a:rPr>
              <a:t>may have </a:t>
            </a:r>
            <a:r>
              <a:rPr lang="en-US" sz="2800" b="1" dirty="0" smtClean="0">
                <a:solidFill>
                  <a:srgbClr val="FF9933"/>
                </a:solidFill>
                <a:latin typeface="Arial" pitchFamily="34" charset="0"/>
                <a:hlinkClick r:id="rId3" action="ppaction://hlinksldjump"/>
              </a:rPr>
              <a:t>consequences for future accelerators</a:t>
            </a:r>
            <a:endParaRPr lang="en-US" sz="2800" b="1" dirty="0">
              <a:solidFill>
                <a:srgbClr val="FF9933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Text Box 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50825" y="260350"/>
            <a:ext cx="860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sz="2400" b="1" dirty="0">
                <a:solidFill>
                  <a:schemeClr val="bg1"/>
                </a:solidFill>
              </a:rPr>
              <a:t>Unraveling the fundamental mysteries of the universe requires</a:t>
            </a:r>
          </a:p>
        </p:txBody>
      </p:sp>
      <p:sp>
        <p:nvSpPr>
          <p:cNvPr id="360453" name="Text Box 5"/>
          <p:cNvSpPr txBox="1">
            <a:spLocks noChangeArrowheads="1"/>
          </p:cNvSpPr>
          <p:nvPr/>
        </p:nvSpPr>
        <p:spPr bwMode="auto">
          <a:xfrm>
            <a:off x="305343" y="5557838"/>
            <a:ext cx="8301866" cy="83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These infrastructures and technology  can be useful (vital)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to </a:t>
            </a:r>
            <a:r>
              <a:rPr lang="en-US" sz="2400" b="1" dirty="0" smtClean="0">
                <a:solidFill>
                  <a:schemeClr val="bg1"/>
                </a:solidFill>
              </a:rPr>
              <a:t>many research fields, </a:t>
            </a:r>
            <a:r>
              <a:rPr lang="en-US" sz="2400" b="1" dirty="0">
                <a:solidFill>
                  <a:schemeClr val="bg1"/>
                </a:solidFill>
              </a:rPr>
              <a:t>as well as for industrial developments 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360455" name="Text Box 7"/>
          <p:cNvSpPr txBox="1">
            <a:spLocks noChangeArrowheads="1"/>
          </p:cNvSpPr>
          <p:nvPr/>
        </p:nvSpPr>
        <p:spPr bwMode="auto">
          <a:xfrm>
            <a:off x="592083" y="2816225"/>
            <a:ext cx="8490251" cy="1202510"/>
          </a:xfrm>
          <a:prstGeom prst="rect">
            <a:avLst/>
          </a:prstGeom>
          <a:solidFill>
            <a:srgbClr val="FFFF00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400" b="1" dirty="0"/>
              <a:t> </a:t>
            </a:r>
            <a:r>
              <a:rPr lang="en-US" sz="2400" b="1" dirty="0" smtClean="0"/>
              <a:t>“Energy Frontier” able </a:t>
            </a:r>
            <a:r>
              <a:rPr lang="en-US" sz="2400" b="1" dirty="0"/>
              <a:t>to reach higher </a:t>
            </a:r>
            <a:r>
              <a:rPr lang="en-US" sz="2400" b="1" dirty="0" smtClean="0"/>
              <a:t>energy </a:t>
            </a:r>
            <a:endParaRPr lang="en-US" sz="2400" b="1" dirty="0"/>
          </a:p>
          <a:p>
            <a:pPr algn="l">
              <a:buFont typeface="Wingdings" pitchFamily="2" charset="2"/>
              <a:buChar char="Ø"/>
            </a:pPr>
            <a:r>
              <a:rPr lang="en-US" sz="2400" b="1" dirty="0"/>
              <a:t> </a:t>
            </a:r>
            <a:r>
              <a:rPr lang="en-US" sz="2400" b="1" dirty="0" smtClean="0"/>
              <a:t>“Intensity/Power Frontier” able </a:t>
            </a:r>
            <a:r>
              <a:rPr lang="en-US" sz="2400" b="1" dirty="0"/>
              <a:t>to produce higher luminosity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b="1" dirty="0"/>
              <a:t> </a:t>
            </a:r>
            <a:r>
              <a:rPr lang="en-US" sz="2400" b="1" dirty="0" smtClean="0"/>
              <a:t>with different accelerated “Probes”</a:t>
            </a:r>
            <a:endParaRPr lang="fr-FR" sz="2400" b="1" dirty="0"/>
          </a:p>
        </p:txBody>
      </p:sp>
      <p:sp>
        <p:nvSpPr>
          <p:cNvPr id="360456" name="Rectangle 8"/>
          <p:cNvSpPr>
            <a:spLocks noChangeArrowheads="1"/>
          </p:cNvSpPr>
          <p:nvPr/>
        </p:nvSpPr>
        <p:spPr bwMode="auto">
          <a:xfrm>
            <a:off x="595313" y="2205038"/>
            <a:ext cx="3767137" cy="457200"/>
          </a:xfrm>
          <a:prstGeom prst="rect">
            <a:avLst/>
          </a:prstGeom>
          <a:solidFill>
            <a:srgbClr val="FFFF00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US" sz="2400" b="1" dirty="0"/>
              <a:t>State of the art accelerators</a:t>
            </a:r>
            <a:endParaRPr lang="fr-FR" sz="2400" b="1" dirty="0"/>
          </a:p>
        </p:txBody>
      </p:sp>
      <p:sp>
        <p:nvSpPr>
          <p:cNvPr id="360457" name="Rectangle 9"/>
          <p:cNvSpPr>
            <a:spLocks noChangeArrowheads="1"/>
          </p:cNvSpPr>
          <p:nvPr/>
        </p:nvSpPr>
        <p:spPr bwMode="auto">
          <a:xfrm>
            <a:off x="647700" y="4545013"/>
            <a:ext cx="7950200" cy="822325"/>
          </a:xfrm>
          <a:prstGeom prst="rect">
            <a:avLst/>
          </a:prstGeom>
          <a:solidFill>
            <a:srgbClr val="FFFF00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2400" b="1" dirty="0"/>
              <a:t>State of the art accelerator technology, instrumentation and</a:t>
            </a:r>
          </a:p>
          <a:p>
            <a:pPr algn="l"/>
            <a:r>
              <a:rPr lang="en-US" sz="2400" b="1" dirty="0"/>
              <a:t>test facilities </a:t>
            </a:r>
            <a:endParaRPr lang="fr-FR" sz="2400" b="1" dirty="0"/>
          </a:p>
        </p:txBody>
      </p:sp>
      <p:sp>
        <p:nvSpPr>
          <p:cNvPr id="360459" name="Rectangle 11"/>
          <p:cNvSpPr>
            <a:spLocks noChangeArrowheads="1"/>
          </p:cNvSpPr>
          <p:nvPr/>
        </p:nvSpPr>
        <p:spPr bwMode="auto">
          <a:xfrm>
            <a:off x="900113" y="800100"/>
            <a:ext cx="73977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sz="2400" b="1" dirty="0">
                <a:solidFill>
                  <a:schemeClr val="bg1"/>
                </a:solidFill>
              </a:rPr>
              <a:t>to “recreate” the initial conditions of the “Big Bang”, </a:t>
            </a:r>
          </a:p>
          <a:p>
            <a:pPr algn="l">
              <a:buFont typeface="Wingdings" pitchFamily="2" charset="2"/>
              <a:buChar char="§"/>
            </a:pPr>
            <a:r>
              <a:rPr lang="en-US" sz="2400" b="1" dirty="0">
                <a:solidFill>
                  <a:schemeClr val="bg1"/>
                </a:solidFill>
              </a:rPr>
              <a:t> to search for rare events,</a:t>
            </a:r>
          </a:p>
        </p:txBody>
      </p:sp>
      <p:sp>
        <p:nvSpPr>
          <p:cNvPr id="8" name="Bouton d'action : Retour 7">
            <a:hlinkClick r:id="rId4" action="ppaction://hlinksldjump" highlightClick="1"/>
          </p:cNvPr>
          <p:cNvSpPr/>
          <p:nvPr/>
        </p:nvSpPr>
        <p:spPr bwMode="auto">
          <a:xfrm>
            <a:off x="8742357" y="6459579"/>
            <a:ext cx="401643" cy="398421"/>
          </a:xfrm>
          <a:prstGeom prst="actionButtonReturn">
            <a:avLst/>
          </a:prstGeom>
          <a:solidFill>
            <a:srgbClr val="FF0000">
              <a:alpha val="67000"/>
            </a:srgbClr>
          </a:solidFill>
          <a:ln w="952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876814" y="57766"/>
            <a:ext cx="3581366" cy="523220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r>
              <a:rPr lang="en-US" sz="2800" b="1" dirty="0" smtClean="0"/>
              <a:t>The Virtuous Triangle</a:t>
            </a:r>
            <a:endParaRPr lang="fr-FR" sz="2800" dirty="0"/>
          </a:p>
        </p:txBody>
      </p:sp>
      <p:graphicFrame>
        <p:nvGraphicFramePr>
          <p:cNvPr id="14" name="Diagramme 13"/>
          <p:cNvGraphicFramePr/>
          <p:nvPr/>
        </p:nvGraphicFramePr>
        <p:xfrm>
          <a:off x="446031" y="715981"/>
          <a:ext cx="8359806" cy="6142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Groupe 6"/>
          <p:cNvGrpSpPr/>
          <p:nvPr/>
        </p:nvGrpSpPr>
        <p:grpSpPr>
          <a:xfrm>
            <a:off x="0" y="783697"/>
            <a:ext cx="3261907" cy="1466644"/>
            <a:chOff x="0" y="783697"/>
            <a:chExt cx="3261907" cy="1466644"/>
          </a:xfrm>
        </p:grpSpPr>
        <p:sp>
          <p:nvSpPr>
            <p:cNvPr id="2" name="Rectangle à coins arrondis 1"/>
            <p:cNvSpPr/>
            <p:nvPr/>
          </p:nvSpPr>
          <p:spPr bwMode="auto">
            <a:xfrm>
              <a:off x="0" y="783697"/>
              <a:ext cx="2390348" cy="1466644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Innovations for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b="1" dirty="0" smtClean="0"/>
                <a:t>Cultural, </a:t>
              </a:r>
              <a:r>
                <a:rPr lang="fr-FR" b="1" dirty="0" err="1" smtClean="0"/>
                <a:t>Medical</a:t>
              </a:r>
              <a:r>
                <a:rPr lang="fr-FR" b="1" dirty="0" smtClean="0"/>
                <a:t>,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b="1" dirty="0" err="1" smtClean="0"/>
                <a:t>Industrial</a:t>
              </a:r>
              <a:r>
                <a:rPr lang="fr-FR" b="1" dirty="0" smtClean="0"/>
                <a:t>…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b="1" dirty="0" smtClean="0"/>
                <a:t>applications</a:t>
              </a:r>
              <a:endPara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" name="Flèche gauche 2"/>
            <p:cNvSpPr/>
            <p:nvPr/>
          </p:nvSpPr>
          <p:spPr bwMode="auto">
            <a:xfrm>
              <a:off x="2390348" y="1276391"/>
              <a:ext cx="871559" cy="481256"/>
            </a:xfrm>
            <a:prstGeom prst="leftArrow">
              <a:avLst/>
            </a:prstGeom>
            <a:solidFill>
              <a:srgbClr val="99FFCC"/>
            </a:solidFill>
            <a:ln w="9525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6145453" y="783697"/>
            <a:ext cx="2869404" cy="1466644"/>
            <a:chOff x="6145453" y="783697"/>
            <a:chExt cx="2869404" cy="1466644"/>
          </a:xfrm>
        </p:grpSpPr>
        <p:sp>
          <p:nvSpPr>
            <p:cNvPr id="10" name="Rectangle à coins arrondis 9"/>
            <p:cNvSpPr/>
            <p:nvPr/>
          </p:nvSpPr>
          <p:spPr bwMode="auto">
            <a:xfrm>
              <a:off x="7020272" y="783697"/>
              <a:ext cx="1994585" cy="1466644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Innovations for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b="1" dirty="0" err="1" smtClean="0"/>
                <a:t>Fundamental</a:t>
              </a:r>
              <a:r>
                <a:rPr lang="fr-FR" b="1" dirty="0" smtClean="0"/>
                <a:t>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b="1" dirty="0" err="1" smtClean="0"/>
                <a:t>Research</a:t>
              </a:r>
              <a:endParaRPr lang="fr-FR" b="1" dirty="0"/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b="1" dirty="0" smtClean="0"/>
                <a:t>Infrastructures</a:t>
              </a:r>
            </a:p>
          </p:txBody>
        </p:sp>
        <p:sp>
          <p:nvSpPr>
            <p:cNvPr id="12" name="Flèche gauche 11"/>
            <p:cNvSpPr/>
            <p:nvPr/>
          </p:nvSpPr>
          <p:spPr bwMode="auto">
            <a:xfrm rot="10800000">
              <a:off x="6145453" y="1276391"/>
              <a:ext cx="887120" cy="481256"/>
            </a:xfrm>
            <a:prstGeom prst="leftArrow">
              <a:avLst/>
            </a:prstGeom>
            <a:solidFill>
              <a:srgbClr val="99FFCC"/>
            </a:solidFill>
            <a:ln w="9525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1537350" y="2187558"/>
            <a:ext cx="5990770" cy="3231392"/>
            <a:chOff x="1537350" y="2187558"/>
            <a:chExt cx="5990770" cy="3231392"/>
          </a:xfrm>
        </p:grpSpPr>
        <p:grpSp>
          <p:nvGrpSpPr>
            <p:cNvPr id="19" name="Groupe 18"/>
            <p:cNvGrpSpPr/>
            <p:nvPr/>
          </p:nvGrpSpPr>
          <p:grpSpPr>
            <a:xfrm>
              <a:off x="3111480" y="2187558"/>
              <a:ext cx="2994066" cy="3231392"/>
              <a:chOff x="3111480" y="2187558"/>
              <a:chExt cx="2994066" cy="3231392"/>
            </a:xfrm>
          </p:grpSpPr>
          <p:sp>
            <p:nvSpPr>
              <p:cNvPr id="15" name="Ellipse 14"/>
              <p:cNvSpPr/>
              <p:nvPr/>
            </p:nvSpPr>
            <p:spPr bwMode="auto">
              <a:xfrm>
                <a:off x="3111480" y="2516175"/>
                <a:ext cx="2994066" cy="2902775"/>
              </a:xfrm>
              <a:prstGeom prst="ellipse">
                <a:avLst/>
              </a:prstGeom>
              <a:solidFill>
                <a:srgbClr val="0099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32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</a:rPr>
                  <a:t>Coordination and </a:t>
                </a:r>
                <a:r>
                  <a:rPr kumimoji="0" lang="fr-FR" sz="3200" b="0" i="0" u="none" strike="noStrike" cap="none" normalizeH="0" baseline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</a:rPr>
                  <a:t>Funding</a:t>
                </a:r>
                <a:r>
                  <a:rPr kumimoji="0" lang="fr-FR" sz="32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</a:rPr>
                  <a:t> </a:t>
                </a:r>
                <a:r>
                  <a:rPr kumimoji="0" lang="fr-FR" sz="3200" b="0" i="0" u="none" strike="noStrike" cap="none" normalizeH="0" baseline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imes New Roman" pitchFamily="18" charset="0"/>
                  </a:rPr>
                  <a:t>Mechanis</a:t>
                </a:r>
                <a:r>
                  <a:rPr lang="fr-FR" sz="3200" dirty="0" err="1" smtClean="0">
                    <a:solidFill>
                      <a:schemeClr val="bg1"/>
                    </a:solidFill>
                  </a:rPr>
                  <a:t>m</a:t>
                </a:r>
                <a:endParaRPr kumimoji="0" lang="fr-FR" sz="3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6" name="Flèche vers le haut 15"/>
              <p:cNvSpPr/>
              <p:nvPr/>
            </p:nvSpPr>
            <p:spPr bwMode="auto">
              <a:xfrm>
                <a:off x="4352922" y="2187558"/>
                <a:ext cx="547695" cy="693747"/>
              </a:xfrm>
              <a:prstGeom prst="upArrow">
                <a:avLst/>
              </a:prstGeom>
              <a:solidFill>
                <a:srgbClr val="0099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7" name="Flèche vers le bas 16"/>
              <p:cNvSpPr/>
              <p:nvPr/>
            </p:nvSpPr>
            <p:spPr bwMode="auto">
              <a:xfrm rot="2640000">
                <a:off x="3266113" y="4846055"/>
                <a:ext cx="511182" cy="526791"/>
              </a:xfrm>
              <a:prstGeom prst="downArrow">
                <a:avLst/>
              </a:prstGeom>
              <a:solidFill>
                <a:srgbClr val="0099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8" name="Flèche vers le bas 17"/>
              <p:cNvSpPr/>
              <p:nvPr/>
            </p:nvSpPr>
            <p:spPr bwMode="auto">
              <a:xfrm rot="-2640000">
                <a:off x="5523035" y="4810578"/>
                <a:ext cx="511182" cy="526791"/>
              </a:xfrm>
              <a:prstGeom prst="downArrow">
                <a:avLst/>
              </a:prstGeom>
              <a:solidFill>
                <a:srgbClr val="0099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5" name="Flèche gauche 4"/>
            <p:cNvSpPr/>
            <p:nvPr/>
          </p:nvSpPr>
          <p:spPr bwMode="auto">
            <a:xfrm rot="2340000">
              <a:off x="1537350" y="2747217"/>
              <a:ext cx="2139880" cy="610570"/>
            </a:xfrm>
            <a:prstGeom prst="leftArrow">
              <a:avLst/>
            </a:prstGeom>
            <a:solidFill>
              <a:srgbClr val="0099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Flèche gauche 19"/>
            <p:cNvSpPr/>
            <p:nvPr/>
          </p:nvSpPr>
          <p:spPr bwMode="auto">
            <a:xfrm rot="8460000">
              <a:off x="5388240" y="2732266"/>
              <a:ext cx="2139880" cy="610570"/>
            </a:xfrm>
            <a:prstGeom prst="leftArrow">
              <a:avLst/>
            </a:prstGeom>
            <a:solidFill>
              <a:srgbClr val="0099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21" name="Picture 2" descr="D:\TEMP\ESGARD\Acc RandD Sustainability\Administration\TIARA-logo\Tiara 4_8 sans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90348" y="3032165"/>
            <a:ext cx="4857926" cy="242819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L Talk template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SL Talk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L Talk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 Talk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Conception personnalisée">
  <a:themeElements>
    <a:clrScheme name="4_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4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Modèle par défaut">
  <a:themeElements>
    <a:clrScheme name="2_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2_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Modèle par défaut">
  <a:themeElements>
    <a:clrScheme name="3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3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67000"/>
          </a:srgbClr>
        </a:solidFill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23960</TotalTime>
  <Words>1603</Words>
  <Application>Microsoft Office PowerPoint</Application>
  <PresentationFormat>Affichage à l'écran (4:3)</PresentationFormat>
  <Paragraphs>421</Paragraphs>
  <Slides>21</Slides>
  <Notes>0</Notes>
  <HiddenSlides>9</HiddenSlides>
  <MMClips>0</MMClips>
  <ScaleCrop>false</ScaleCrop>
  <HeadingPairs>
    <vt:vector size="4" baseType="variant">
      <vt:variant>
        <vt:lpstr>Thème</vt:lpstr>
      </vt:variant>
      <vt:variant>
        <vt:i4>7</vt:i4>
      </vt:variant>
      <vt:variant>
        <vt:lpstr>Titres des diapositives</vt:lpstr>
      </vt:variant>
      <vt:variant>
        <vt:i4>21</vt:i4>
      </vt:variant>
    </vt:vector>
  </HeadingPairs>
  <TitlesOfParts>
    <vt:vector size="28" baseType="lpstr">
      <vt:lpstr>Modèle par défaut</vt:lpstr>
      <vt:lpstr>SL Talk template</vt:lpstr>
      <vt:lpstr>4_Conception personnalisée</vt:lpstr>
      <vt:lpstr>2_Modèle par défaut</vt:lpstr>
      <vt:lpstr>3_Modèle par défaut</vt:lpstr>
      <vt:lpstr>4_Modèle par défaut</vt:lpstr>
      <vt:lpstr>5_Modèle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CEA/DSM/DAPNIA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</dc:creator>
  <cp:lastModifiedBy>Aleksan</cp:lastModifiedBy>
  <cp:revision>994</cp:revision>
  <dcterms:created xsi:type="dcterms:W3CDTF">2002-09-23T10:15:47Z</dcterms:created>
  <dcterms:modified xsi:type="dcterms:W3CDTF">2011-02-23T06:19:11Z</dcterms:modified>
</cp:coreProperties>
</file>