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71" r:id="rId3"/>
    <p:sldId id="258" r:id="rId4"/>
    <p:sldId id="268" r:id="rId5"/>
    <p:sldId id="257" r:id="rId6"/>
    <p:sldId id="259" r:id="rId7"/>
    <p:sldId id="267" r:id="rId8"/>
    <p:sldId id="262" r:id="rId9"/>
    <p:sldId id="273" r:id="rId10"/>
    <p:sldId id="272" r:id="rId11"/>
    <p:sldId id="263" r:id="rId12"/>
    <p:sldId id="265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0C61"/>
    <a:srgbClr val="EB3F1D"/>
    <a:srgbClr val="A71AB6"/>
    <a:srgbClr val="E25110"/>
    <a:srgbClr val="261CE8"/>
    <a:srgbClr val="21066E"/>
    <a:srgbClr val="1506DC"/>
    <a:srgbClr val="282CC6"/>
    <a:srgbClr val="EEE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-tiara.eu/information/index.php?id=17" TargetMode="External"/><Relationship Id="rId2" Type="http://schemas.openxmlformats.org/officeDocument/2006/relationships/hyperlink" Target="http://www.eu-tiara.eu/management/deliverables.php" TargetMode="External"/><Relationship Id="rId1" Type="http://schemas.openxmlformats.org/officeDocument/2006/relationships/hyperlink" Target="http://www.eu-tiara.eu/" TargetMode="External"/><Relationship Id="rId4" Type="http://schemas.openxmlformats.org/officeDocument/2006/relationships/hyperlink" Target="http://www.eu-tiara.eu/Communication/index.php?id=49" TargetMode="Externa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image" Target="../media/image9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-tiara.eu/information/index.php?id=17" TargetMode="External"/><Relationship Id="rId2" Type="http://schemas.openxmlformats.org/officeDocument/2006/relationships/hyperlink" Target="http://www.eu-tiara.eu/management/deliverables.php" TargetMode="External"/><Relationship Id="rId1" Type="http://schemas.openxmlformats.org/officeDocument/2006/relationships/hyperlink" Target="http://www.eu-tiara.eu/" TargetMode="External"/><Relationship Id="rId4" Type="http://schemas.openxmlformats.org/officeDocument/2006/relationships/hyperlink" Target="http://www.eu-tiara.eu/Communication/index.php?id=49" TargetMode="External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image" Target="../media/image9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1764D7-A3D5-4781-B248-31D8087099A8}" type="doc">
      <dgm:prSet loTypeId="urn:microsoft.com/office/officeart/2005/8/layout/matrix1" loCatId="matrix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fr-FR"/>
        </a:p>
      </dgm:t>
    </dgm:pt>
    <dgm:pt modelId="{4BBA073B-6114-4627-A10D-A1FA33D96410}">
      <dgm:prSet phldrT="[Texte]" custT="1"/>
      <dgm:spPr/>
      <dgm:t>
        <a:bodyPr/>
        <a:lstStyle/>
        <a:p>
          <a:r>
            <a:rPr lang="fr-FR" sz="2800" u="none" dirty="0" smtClean="0">
              <a:solidFill>
                <a:schemeClr val="tx1"/>
              </a:solidFill>
            </a:rPr>
            <a:t>TIARA </a:t>
          </a:r>
          <a:br>
            <a:rPr lang="fr-FR" sz="2800" u="none" dirty="0" smtClean="0">
              <a:solidFill>
                <a:schemeClr val="tx1"/>
              </a:solidFill>
            </a:rPr>
          </a:br>
          <a:r>
            <a:rPr lang="fr-FR" sz="2800" u="none" dirty="0" err="1" smtClean="0">
              <a:solidFill>
                <a:schemeClr val="tx1"/>
              </a:solidFill>
            </a:rPr>
            <a:t>Website</a:t>
          </a:r>
          <a:endParaRPr lang="fr-FR" sz="2800" u="none" dirty="0">
            <a:solidFill>
              <a:schemeClr val="tx1"/>
            </a:solidFill>
          </a:endParaRPr>
        </a:p>
      </dgm:t>
    </dgm:pt>
    <dgm:pt modelId="{C874A682-4478-431B-98E5-6363D66DF160}" type="parTrans" cxnId="{8142ADD7-FED3-4CDE-BBE4-7F363CAA85EF}">
      <dgm:prSet/>
      <dgm:spPr/>
      <dgm:t>
        <a:bodyPr/>
        <a:lstStyle/>
        <a:p>
          <a:endParaRPr lang="fr-FR" u="none">
            <a:solidFill>
              <a:schemeClr val="bg1"/>
            </a:solidFill>
          </a:endParaRPr>
        </a:p>
      </dgm:t>
    </dgm:pt>
    <dgm:pt modelId="{DE2B9154-A406-447C-B623-67059765F6E2}" type="sibTrans" cxnId="{8142ADD7-FED3-4CDE-BBE4-7F363CAA85EF}">
      <dgm:prSet/>
      <dgm:spPr/>
      <dgm:t>
        <a:bodyPr/>
        <a:lstStyle/>
        <a:p>
          <a:endParaRPr lang="fr-FR" u="none">
            <a:solidFill>
              <a:schemeClr val="bg1"/>
            </a:solidFill>
          </a:endParaRPr>
        </a:p>
      </dgm:t>
    </dgm:pt>
    <dgm:pt modelId="{9A9F8378-0046-4636-9759-EBB7724DE6F1}">
      <dgm:prSet phldrT="[Texte]" custT="1"/>
      <dgm:spPr/>
      <dgm:t>
        <a:bodyPr/>
        <a:lstStyle/>
        <a:p>
          <a:r>
            <a:rPr lang="fr-FR" sz="2800" u="none" dirty="0" smtClean="0">
              <a:solidFill>
                <a:schemeClr val="bg1"/>
              </a:solidFill>
              <a:hlinkClick xmlns:r="http://schemas.openxmlformats.org/officeDocument/2006/relationships" r:id="rId1"/>
            </a:rPr>
            <a:t>News, agenda </a:t>
          </a:r>
          <a:br>
            <a:rPr lang="fr-FR" sz="2800" u="none" dirty="0" smtClean="0">
              <a:solidFill>
                <a:schemeClr val="bg1"/>
              </a:solidFill>
              <a:hlinkClick xmlns:r="http://schemas.openxmlformats.org/officeDocument/2006/relationships" r:id="rId1"/>
            </a:rPr>
          </a:br>
          <a:r>
            <a:rPr lang="fr-FR" sz="2800" u="none" dirty="0" smtClean="0">
              <a:solidFill>
                <a:schemeClr val="bg1"/>
              </a:solidFill>
              <a:hlinkClick xmlns:r="http://schemas.openxmlformats.org/officeDocument/2006/relationships" r:id="rId1"/>
            </a:rPr>
            <a:t>meeting dates</a:t>
          </a:r>
          <a:endParaRPr lang="fr-FR" sz="2800" u="none" dirty="0">
            <a:solidFill>
              <a:schemeClr val="bg1"/>
            </a:solidFill>
          </a:endParaRPr>
        </a:p>
      </dgm:t>
    </dgm:pt>
    <dgm:pt modelId="{F814CBA3-2C04-4698-A5A2-F5C4F276553B}" type="parTrans" cxnId="{32F13E54-F856-4469-AE1F-312E40747DDF}">
      <dgm:prSet/>
      <dgm:spPr/>
      <dgm:t>
        <a:bodyPr/>
        <a:lstStyle/>
        <a:p>
          <a:endParaRPr lang="fr-FR" u="none">
            <a:solidFill>
              <a:schemeClr val="bg1"/>
            </a:solidFill>
          </a:endParaRPr>
        </a:p>
      </dgm:t>
    </dgm:pt>
    <dgm:pt modelId="{781E06A4-D440-45A7-8C18-15118DC8DA67}" type="sibTrans" cxnId="{32F13E54-F856-4469-AE1F-312E40747DDF}">
      <dgm:prSet/>
      <dgm:spPr/>
      <dgm:t>
        <a:bodyPr/>
        <a:lstStyle/>
        <a:p>
          <a:endParaRPr lang="fr-FR" u="none">
            <a:solidFill>
              <a:schemeClr val="bg1"/>
            </a:solidFill>
          </a:endParaRPr>
        </a:p>
      </dgm:t>
    </dgm:pt>
    <dgm:pt modelId="{7EF8E9D9-7A9C-45CF-9D4E-46D5CA302DF2}">
      <dgm:prSet phldrT="[Texte]" custT="1"/>
      <dgm:spPr/>
      <dgm:t>
        <a:bodyPr/>
        <a:lstStyle/>
        <a:p>
          <a:r>
            <a:rPr lang="fr-FR" sz="2800" u="none" dirty="0" err="1" smtClean="0">
              <a:solidFill>
                <a:schemeClr val="bg1"/>
              </a:solidFill>
              <a:hlinkClick xmlns:r="http://schemas.openxmlformats.org/officeDocument/2006/relationships" r:id="rId2"/>
            </a:rPr>
            <a:t>Deliverables</a:t>
          </a:r>
          <a:r>
            <a:rPr lang="fr-FR" sz="2800" u="none" dirty="0" smtClean="0">
              <a:solidFill>
                <a:schemeClr val="bg1"/>
              </a:solidFill>
              <a:hlinkClick xmlns:r="http://schemas.openxmlformats.org/officeDocument/2006/relationships" r:id="rId2"/>
            </a:rPr>
            <a:t> </a:t>
          </a:r>
          <a:br>
            <a:rPr lang="fr-FR" sz="2800" u="none" dirty="0" smtClean="0">
              <a:solidFill>
                <a:schemeClr val="bg1"/>
              </a:solidFill>
              <a:hlinkClick xmlns:r="http://schemas.openxmlformats.org/officeDocument/2006/relationships" r:id="rId2"/>
            </a:rPr>
          </a:br>
          <a:r>
            <a:rPr lang="fr-FR" sz="2800" u="none" dirty="0" smtClean="0">
              <a:solidFill>
                <a:schemeClr val="bg1"/>
              </a:solidFill>
              <a:hlinkClick xmlns:r="http://schemas.openxmlformats.org/officeDocument/2006/relationships" r:id="rId2"/>
            </a:rPr>
            <a:t>&amp; </a:t>
          </a:r>
          <a:r>
            <a:rPr lang="fr-FR" sz="2800" u="none" dirty="0" err="1" smtClean="0">
              <a:solidFill>
                <a:schemeClr val="bg1"/>
              </a:solidFill>
              <a:hlinkClick xmlns:r="http://schemas.openxmlformats.org/officeDocument/2006/relationships" r:id="rId2"/>
            </a:rPr>
            <a:t>milestones</a:t>
          </a:r>
          <a:endParaRPr lang="fr-FR" sz="2800" u="none" dirty="0">
            <a:solidFill>
              <a:schemeClr val="bg1"/>
            </a:solidFill>
          </a:endParaRPr>
        </a:p>
      </dgm:t>
    </dgm:pt>
    <dgm:pt modelId="{682B01A2-12DA-45B0-BF7B-57652B0C6A45}" type="parTrans" cxnId="{BD5FB3C8-7BB3-493A-A523-2E10C59E1532}">
      <dgm:prSet/>
      <dgm:spPr/>
      <dgm:t>
        <a:bodyPr/>
        <a:lstStyle/>
        <a:p>
          <a:endParaRPr lang="fr-FR" u="none">
            <a:solidFill>
              <a:schemeClr val="bg1"/>
            </a:solidFill>
          </a:endParaRPr>
        </a:p>
      </dgm:t>
    </dgm:pt>
    <dgm:pt modelId="{4D76DAB4-4571-45FA-A08B-5B0F702E33E1}" type="sibTrans" cxnId="{BD5FB3C8-7BB3-493A-A523-2E10C59E1532}">
      <dgm:prSet/>
      <dgm:spPr/>
      <dgm:t>
        <a:bodyPr/>
        <a:lstStyle/>
        <a:p>
          <a:endParaRPr lang="fr-FR" u="none">
            <a:solidFill>
              <a:schemeClr val="bg1"/>
            </a:solidFill>
          </a:endParaRPr>
        </a:p>
      </dgm:t>
    </dgm:pt>
    <dgm:pt modelId="{5CABD9A2-70BB-4E1D-9144-E77AF40A608C}">
      <dgm:prSet phldrT="[Texte]" custT="1"/>
      <dgm:spPr/>
      <dgm:t>
        <a:bodyPr/>
        <a:lstStyle/>
        <a:p>
          <a:r>
            <a:rPr lang="fr-FR" sz="2800" u="none" dirty="0" smtClean="0">
              <a:solidFill>
                <a:schemeClr val="bg1"/>
              </a:solidFill>
              <a:hlinkClick xmlns:r="http://schemas.openxmlformats.org/officeDocument/2006/relationships" r:id="rId3"/>
            </a:rPr>
            <a:t>General information &amp; </a:t>
          </a:r>
          <a:r>
            <a:rPr lang="fr-FR" sz="2800" u="none" dirty="0" err="1" smtClean="0">
              <a:solidFill>
                <a:schemeClr val="bg1"/>
              </a:solidFill>
              <a:hlinkClick xmlns:r="http://schemas.openxmlformats.org/officeDocument/2006/relationships" r:id="rId3"/>
            </a:rPr>
            <a:t>useful</a:t>
          </a:r>
          <a:r>
            <a:rPr lang="fr-FR" sz="2800" u="none" dirty="0" smtClean="0">
              <a:solidFill>
                <a:schemeClr val="bg1"/>
              </a:solidFill>
              <a:hlinkClick xmlns:r="http://schemas.openxmlformats.org/officeDocument/2006/relationships" r:id="rId3"/>
            </a:rPr>
            <a:t> links</a:t>
          </a:r>
          <a:endParaRPr lang="fr-FR" sz="2800" u="none" dirty="0">
            <a:solidFill>
              <a:schemeClr val="bg1"/>
            </a:solidFill>
          </a:endParaRPr>
        </a:p>
      </dgm:t>
    </dgm:pt>
    <dgm:pt modelId="{C74DA48F-61BD-4D74-A735-F1A8C6B64D04}" type="parTrans" cxnId="{2B18ADAC-0447-4E53-B638-94CA8B69771C}">
      <dgm:prSet/>
      <dgm:spPr/>
      <dgm:t>
        <a:bodyPr/>
        <a:lstStyle/>
        <a:p>
          <a:endParaRPr lang="fr-FR" u="none">
            <a:solidFill>
              <a:schemeClr val="bg1"/>
            </a:solidFill>
          </a:endParaRPr>
        </a:p>
      </dgm:t>
    </dgm:pt>
    <dgm:pt modelId="{345924BA-D84E-436E-9297-46F6B3DB2100}" type="sibTrans" cxnId="{2B18ADAC-0447-4E53-B638-94CA8B69771C}">
      <dgm:prSet/>
      <dgm:spPr/>
      <dgm:t>
        <a:bodyPr/>
        <a:lstStyle/>
        <a:p>
          <a:endParaRPr lang="fr-FR" u="none">
            <a:solidFill>
              <a:schemeClr val="bg1"/>
            </a:solidFill>
          </a:endParaRPr>
        </a:p>
      </dgm:t>
    </dgm:pt>
    <dgm:pt modelId="{64FBAEF2-2C90-4FDC-AAEC-DC698E86B78F}">
      <dgm:prSet phldrT="[Texte]" custT="1"/>
      <dgm:spPr/>
      <dgm:t>
        <a:bodyPr/>
        <a:lstStyle/>
        <a:p>
          <a:r>
            <a:rPr lang="fr-FR" sz="2800" u="none" dirty="0" smtClean="0">
              <a:solidFill>
                <a:schemeClr val="bg1"/>
              </a:solidFill>
              <a:hlinkClick xmlns:r="http://schemas.openxmlformats.org/officeDocument/2006/relationships" r:id="rId4"/>
            </a:rPr>
            <a:t>Documentation </a:t>
          </a:r>
          <a:r>
            <a:rPr lang="fr-FR" sz="2800" u="none" dirty="0" err="1" smtClean="0">
              <a:solidFill>
                <a:schemeClr val="bg1"/>
              </a:solidFill>
              <a:hlinkClick xmlns:r="http://schemas.openxmlformats.org/officeDocument/2006/relationships" r:id="rId4"/>
            </a:rPr>
            <a:t>database</a:t>
          </a:r>
          <a:endParaRPr lang="fr-FR" sz="2800" u="none" dirty="0">
            <a:solidFill>
              <a:schemeClr val="bg1"/>
            </a:solidFill>
          </a:endParaRPr>
        </a:p>
      </dgm:t>
    </dgm:pt>
    <dgm:pt modelId="{32CD06BE-1F2F-4919-BDB4-6EC4291EC879}" type="parTrans" cxnId="{30558BD0-8D08-4BBF-B767-38DC69622827}">
      <dgm:prSet/>
      <dgm:spPr/>
      <dgm:t>
        <a:bodyPr/>
        <a:lstStyle/>
        <a:p>
          <a:endParaRPr lang="fr-FR" u="none">
            <a:solidFill>
              <a:schemeClr val="bg1"/>
            </a:solidFill>
          </a:endParaRPr>
        </a:p>
      </dgm:t>
    </dgm:pt>
    <dgm:pt modelId="{27944CAC-E04B-49D5-BC8F-CAC1874A8B65}" type="sibTrans" cxnId="{30558BD0-8D08-4BBF-B767-38DC69622827}">
      <dgm:prSet/>
      <dgm:spPr/>
      <dgm:t>
        <a:bodyPr/>
        <a:lstStyle/>
        <a:p>
          <a:endParaRPr lang="fr-FR" u="none">
            <a:solidFill>
              <a:schemeClr val="bg1"/>
            </a:solidFill>
          </a:endParaRPr>
        </a:p>
      </dgm:t>
    </dgm:pt>
    <dgm:pt modelId="{D223705C-E96E-4991-842E-71047F84FF40}" type="pres">
      <dgm:prSet presAssocID="{471764D7-A3D5-4781-B248-31D8087099A8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88231FD-278F-4A5A-9E49-8C749F55388A}" type="pres">
      <dgm:prSet presAssocID="{471764D7-A3D5-4781-B248-31D8087099A8}" presName="matrix" presStyleCnt="0"/>
      <dgm:spPr/>
    </dgm:pt>
    <dgm:pt modelId="{F06F51A7-6326-4B20-92E3-4022373E915C}" type="pres">
      <dgm:prSet presAssocID="{471764D7-A3D5-4781-B248-31D8087099A8}" presName="tile1" presStyleLbl="node1" presStyleIdx="0" presStyleCnt="4"/>
      <dgm:spPr/>
      <dgm:t>
        <a:bodyPr/>
        <a:lstStyle/>
        <a:p>
          <a:endParaRPr lang="fr-FR"/>
        </a:p>
      </dgm:t>
    </dgm:pt>
    <dgm:pt modelId="{23EB4573-785F-493D-99C3-C93B5E847A05}" type="pres">
      <dgm:prSet presAssocID="{471764D7-A3D5-4781-B248-31D8087099A8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7E6B0F7-32BF-45FA-B9AC-8EFDFA9A2164}" type="pres">
      <dgm:prSet presAssocID="{471764D7-A3D5-4781-B248-31D8087099A8}" presName="tile2" presStyleLbl="node1" presStyleIdx="1" presStyleCnt="4"/>
      <dgm:spPr/>
      <dgm:t>
        <a:bodyPr/>
        <a:lstStyle/>
        <a:p>
          <a:endParaRPr lang="fr-FR"/>
        </a:p>
      </dgm:t>
    </dgm:pt>
    <dgm:pt modelId="{34FA2CCE-6A00-4A8B-BC1B-A4B7B063248B}" type="pres">
      <dgm:prSet presAssocID="{471764D7-A3D5-4781-B248-31D8087099A8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8613B01-1E1C-4E28-9B10-A15D1E4F183D}" type="pres">
      <dgm:prSet presAssocID="{471764D7-A3D5-4781-B248-31D8087099A8}" presName="tile3" presStyleLbl="node1" presStyleIdx="2" presStyleCnt="4"/>
      <dgm:spPr/>
      <dgm:t>
        <a:bodyPr/>
        <a:lstStyle/>
        <a:p>
          <a:endParaRPr lang="fr-FR"/>
        </a:p>
      </dgm:t>
    </dgm:pt>
    <dgm:pt modelId="{9E918F53-42CE-402F-B09F-78FCC75C5E95}" type="pres">
      <dgm:prSet presAssocID="{471764D7-A3D5-4781-B248-31D8087099A8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F66ACE3-F1D6-41B9-8795-1B5D128AAF28}" type="pres">
      <dgm:prSet presAssocID="{471764D7-A3D5-4781-B248-31D8087099A8}" presName="tile4" presStyleLbl="node1" presStyleIdx="3" presStyleCnt="4"/>
      <dgm:spPr/>
      <dgm:t>
        <a:bodyPr/>
        <a:lstStyle/>
        <a:p>
          <a:endParaRPr lang="fr-FR"/>
        </a:p>
      </dgm:t>
    </dgm:pt>
    <dgm:pt modelId="{B4EA1908-9EA7-46A6-ABF1-BD0DC0B65610}" type="pres">
      <dgm:prSet presAssocID="{471764D7-A3D5-4781-B248-31D8087099A8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AF3255A-025C-48A2-B561-4C25D3F83C0D}" type="pres">
      <dgm:prSet presAssocID="{471764D7-A3D5-4781-B248-31D8087099A8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fr-FR"/>
        </a:p>
      </dgm:t>
    </dgm:pt>
  </dgm:ptLst>
  <dgm:cxnLst>
    <dgm:cxn modelId="{30558BD0-8D08-4BBF-B767-38DC69622827}" srcId="{4BBA073B-6114-4627-A10D-A1FA33D96410}" destId="{64FBAEF2-2C90-4FDC-AAEC-DC698E86B78F}" srcOrd="3" destOrd="0" parTransId="{32CD06BE-1F2F-4919-BDB4-6EC4291EC879}" sibTransId="{27944CAC-E04B-49D5-BC8F-CAC1874A8B65}"/>
    <dgm:cxn modelId="{2B18ADAC-0447-4E53-B638-94CA8B69771C}" srcId="{4BBA073B-6114-4627-A10D-A1FA33D96410}" destId="{5CABD9A2-70BB-4E1D-9144-E77AF40A608C}" srcOrd="2" destOrd="0" parTransId="{C74DA48F-61BD-4D74-A735-F1A8C6B64D04}" sibTransId="{345924BA-D84E-436E-9297-46F6B3DB2100}"/>
    <dgm:cxn modelId="{A43AAECA-CD96-4D39-BC86-6924BC61E27A}" type="presOf" srcId="{7EF8E9D9-7A9C-45CF-9D4E-46D5CA302DF2}" destId="{34FA2CCE-6A00-4A8B-BC1B-A4B7B063248B}" srcOrd="1" destOrd="0" presId="urn:microsoft.com/office/officeart/2005/8/layout/matrix1"/>
    <dgm:cxn modelId="{19418365-997D-4803-A165-8EC8BF9E7AD4}" type="presOf" srcId="{5CABD9A2-70BB-4E1D-9144-E77AF40A608C}" destId="{9E918F53-42CE-402F-B09F-78FCC75C5E95}" srcOrd="1" destOrd="0" presId="urn:microsoft.com/office/officeart/2005/8/layout/matrix1"/>
    <dgm:cxn modelId="{8142ADD7-FED3-4CDE-BBE4-7F363CAA85EF}" srcId="{471764D7-A3D5-4781-B248-31D8087099A8}" destId="{4BBA073B-6114-4627-A10D-A1FA33D96410}" srcOrd="0" destOrd="0" parTransId="{C874A682-4478-431B-98E5-6363D66DF160}" sibTransId="{DE2B9154-A406-447C-B623-67059765F6E2}"/>
    <dgm:cxn modelId="{E53A0081-3EF2-4D0A-8899-3DD63876BF40}" type="presOf" srcId="{5CABD9A2-70BB-4E1D-9144-E77AF40A608C}" destId="{78613B01-1E1C-4E28-9B10-A15D1E4F183D}" srcOrd="0" destOrd="0" presId="urn:microsoft.com/office/officeart/2005/8/layout/matrix1"/>
    <dgm:cxn modelId="{0614D6BD-7116-459A-80CD-3170D9DA9588}" type="presOf" srcId="{64FBAEF2-2C90-4FDC-AAEC-DC698E86B78F}" destId="{B4EA1908-9EA7-46A6-ABF1-BD0DC0B65610}" srcOrd="1" destOrd="0" presId="urn:microsoft.com/office/officeart/2005/8/layout/matrix1"/>
    <dgm:cxn modelId="{0DBBE223-E1C9-427C-A600-EA4DDC98526F}" type="presOf" srcId="{9A9F8378-0046-4636-9759-EBB7724DE6F1}" destId="{23EB4573-785F-493D-99C3-C93B5E847A05}" srcOrd="1" destOrd="0" presId="urn:microsoft.com/office/officeart/2005/8/layout/matrix1"/>
    <dgm:cxn modelId="{C94DDE6D-469A-45C1-8BA3-17CD3749BD33}" type="presOf" srcId="{4BBA073B-6114-4627-A10D-A1FA33D96410}" destId="{EAF3255A-025C-48A2-B561-4C25D3F83C0D}" srcOrd="0" destOrd="0" presId="urn:microsoft.com/office/officeart/2005/8/layout/matrix1"/>
    <dgm:cxn modelId="{C3D31278-4822-49FE-A9A8-16564622269B}" type="presOf" srcId="{471764D7-A3D5-4781-B248-31D8087099A8}" destId="{D223705C-E96E-4991-842E-71047F84FF40}" srcOrd="0" destOrd="0" presId="urn:microsoft.com/office/officeart/2005/8/layout/matrix1"/>
    <dgm:cxn modelId="{D8ED5B2A-D961-4363-9AB9-D39326D61081}" type="presOf" srcId="{9A9F8378-0046-4636-9759-EBB7724DE6F1}" destId="{F06F51A7-6326-4B20-92E3-4022373E915C}" srcOrd="0" destOrd="0" presId="urn:microsoft.com/office/officeart/2005/8/layout/matrix1"/>
    <dgm:cxn modelId="{3F6CB917-2017-49AA-ADD9-897693DBB77C}" type="presOf" srcId="{7EF8E9D9-7A9C-45CF-9D4E-46D5CA302DF2}" destId="{D7E6B0F7-32BF-45FA-B9AC-8EFDFA9A2164}" srcOrd="0" destOrd="0" presId="urn:microsoft.com/office/officeart/2005/8/layout/matrix1"/>
    <dgm:cxn modelId="{32F13E54-F856-4469-AE1F-312E40747DDF}" srcId="{4BBA073B-6114-4627-A10D-A1FA33D96410}" destId="{9A9F8378-0046-4636-9759-EBB7724DE6F1}" srcOrd="0" destOrd="0" parTransId="{F814CBA3-2C04-4698-A5A2-F5C4F276553B}" sibTransId="{781E06A4-D440-45A7-8C18-15118DC8DA67}"/>
    <dgm:cxn modelId="{BA239C0C-7134-42B5-B426-2A7E1807B620}" type="presOf" srcId="{64FBAEF2-2C90-4FDC-AAEC-DC698E86B78F}" destId="{BF66ACE3-F1D6-41B9-8795-1B5D128AAF28}" srcOrd="0" destOrd="0" presId="urn:microsoft.com/office/officeart/2005/8/layout/matrix1"/>
    <dgm:cxn modelId="{BD5FB3C8-7BB3-493A-A523-2E10C59E1532}" srcId="{4BBA073B-6114-4627-A10D-A1FA33D96410}" destId="{7EF8E9D9-7A9C-45CF-9D4E-46D5CA302DF2}" srcOrd="1" destOrd="0" parTransId="{682B01A2-12DA-45B0-BF7B-57652B0C6A45}" sibTransId="{4D76DAB4-4571-45FA-A08B-5B0F702E33E1}"/>
    <dgm:cxn modelId="{BCD1C605-06BD-4A0A-96A0-ABB4786EACE8}" type="presParOf" srcId="{D223705C-E96E-4991-842E-71047F84FF40}" destId="{B88231FD-278F-4A5A-9E49-8C749F55388A}" srcOrd="0" destOrd="0" presId="urn:microsoft.com/office/officeart/2005/8/layout/matrix1"/>
    <dgm:cxn modelId="{D5B86657-A343-44C9-AC4D-8309581FBB66}" type="presParOf" srcId="{B88231FD-278F-4A5A-9E49-8C749F55388A}" destId="{F06F51A7-6326-4B20-92E3-4022373E915C}" srcOrd="0" destOrd="0" presId="urn:microsoft.com/office/officeart/2005/8/layout/matrix1"/>
    <dgm:cxn modelId="{E5D985FD-7AFC-4D99-9F24-26A4C0ED964E}" type="presParOf" srcId="{B88231FD-278F-4A5A-9E49-8C749F55388A}" destId="{23EB4573-785F-493D-99C3-C93B5E847A05}" srcOrd="1" destOrd="0" presId="urn:microsoft.com/office/officeart/2005/8/layout/matrix1"/>
    <dgm:cxn modelId="{C4E41239-6AF5-4B25-A743-DFBA6C07AE02}" type="presParOf" srcId="{B88231FD-278F-4A5A-9E49-8C749F55388A}" destId="{D7E6B0F7-32BF-45FA-B9AC-8EFDFA9A2164}" srcOrd="2" destOrd="0" presId="urn:microsoft.com/office/officeart/2005/8/layout/matrix1"/>
    <dgm:cxn modelId="{9402E973-9DB6-4585-A1D0-E5DCA38FE1D6}" type="presParOf" srcId="{B88231FD-278F-4A5A-9E49-8C749F55388A}" destId="{34FA2CCE-6A00-4A8B-BC1B-A4B7B063248B}" srcOrd="3" destOrd="0" presId="urn:microsoft.com/office/officeart/2005/8/layout/matrix1"/>
    <dgm:cxn modelId="{BAB7DF59-77BA-4D62-BBE2-E6E2D67F84B8}" type="presParOf" srcId="{B88231FD-278F-4A5A-9E49-8C749F55388A}" destId="{78613B01-1E1C-4E28-9B10-A15D1E4F183D}" srcOrd="4" destOrd="0" presId="urn:microsoft.com/office/officeart/2005/8/layout/matrix1"/>
    <dgm:cxn modelId="{91B40BA5-4D8F-4717-B6BE-7B1F116C41DC}" type="presParOf" srcId="{B88231FD-278F-4A5A-9E49-8C749F55388A}" destId="{9E918F53-42CE-402F-B09F-78FCC75C5E95}" srcOrd="5" destOrd="0" presId="urn:microsoft.com/office/officeart/2005/8/layout/matrix1"/>
    <dgm:cxn modelId="{568BC62D-FA87-420A-B033-A6515BDE92D3}" type="presParOf" srcId="{B88231FD-278F-4A5A-9E49-8C749F55388A}" destId="{BF66ACE3-F1D6-41B9-8795-1B5D128AAF28}" srcOrd="6" destOrd="0" presId="urn:microsoft.com/office/officeart/2005/8/layout/matrix1"/>
    <dgm:cxn modelId="{2B25D6F3-DF85-4465-BB99-03620D9BC85F}" type="presParOf" srcId="{B88231FD-278F-4A5A-9E49-8C749F55388A}" destId="{B4EA1908-9EA7-46A6-ABF1-BD0DC0B65610}" srcOrd="7" destOrd="0" presId="urn:microsoft.com/office/officeart/2005/8/layout/matrix1"/>
    <dgm:cxn modelId="{334E3817-CA6C-442A-B88A-B28CF8F8E4CE}" type="presParOf" srcId="{D223705C-E96E-4991-842E-71047F84FF40}" destId="{EAF3255A-025C-48A2-B561-4C25D3F83C0D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6CB3AF-3F56-40E0-8D4C-A1A07BBC4AA1}" type="doc">
      <dgm:prSet loTypeId="urn:microsoft.com/office/officeart/2005/8/layout/h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fr-FR"/>
        </a:p>
      </dgm:t>
    </dgm:pt>
    <dgm:pt modelId="{D0C2B6F1-2087-44B3-8FAB-9648663A270D}">
      <dgm:prSet phldrT="[Texte]"/>
      <dgm:spPr/>
      <dgm:t>
        <a:bodyPr/>
        <a:lstStyle/>
        <a:p>
          <a:r>
            <a:rPr lang="fr-FR" dirty="0" smtClean="0">
              <a:solidFill>
                <a:srgbClr val="00B050"/>
              </a:solidFill>
            </a:rPr>
            <a:t>Public</a:t>
          </a:r>
          <a:endParaRPr lang="fr-FR" dirty="0">
            <a:solidFill>
              <a:srgbClr val="00B050"/>
            </a:solidFill>
          </a:endParaRPr>
        </a:p>
      </dgm:t>
    </dgm:pt>
    <dgm:pt modelId="{60F10883-B0B4-4FDE-9014-FE2ED6D74B48}" type="parTrans" cxnId="{613FF493-6A57-449E-BF9F-281A9876548E}">
      <dgm:prSet/>
      <dgm:spPr/>
      <dgm:t>
        <a:bodyPr/>
        <a:lstStyle/>
        <a:p>
          <a:endParaRPr lang="fr-FR"/>
        </a:p>
      </dgm:t>
    </dgm:pt>
    <dgm:pt modelId="{96C839AA-95E8-4190-8E25-12A008AE2DBE}" type="sibTrans" cxnId="{613FF493-6A57-449E-BF9F-281A9876548E}">
      <dgm:prSet/>
      <dgm:spPr/>
      <dgm:t>
        <a:bodyPr/>
        <a:lstStyle/>
        <a:p>
          <a:endParaRPr lang="fr-FR"/>
        </a:p>
      </dgm:t>
    </dgm:pt>
    <dgm:pt modelId="{FCF8ABB8-224B-40A4-9603-9790E1B99BC3}">
      <dgm:prSet phldrT="[Texte]"/>
      <dgm:spPr/>
      <dgm:t>
        <a:bodyPr/>
        <a:lstStyle/>
        <a:p>
          <a:r>
            <a:rPr lang="fr-FR" dirty="0" smtClean="0"/>
            <a:t>Notes</a:t>
          </a:r>
          <a:endParaRPr lang="fr-FR" dirty="0"/>
        </a:p>
      </dgm:t>
    </dgm:pt>
    <dgm:pt modelId="{1A5D83BB-EF08-4681-92AF-0D874E15850E}" type="parTrans" cxnId="{7FFF8239-29DF-4BFB-8FFF-07F80726AF8E}">
      <dgm:prSet/>
      <dgm:spPr/>
      <dgm:t>
        <a:bodyPr/>
        <a:lstStyle/>
        <a:p>
          <a:endParaRPr lang="fr-FR"/>
        </a:p>
      </dgm:t>
    </dgm:pt>
    <dgm:pt modelId="{F1345A79-3F68-46C7-9929-F3B422D32A57}" type="sibTrans" cxnId="{7FFF8239-29DF-4BFB-8FFF-07F80726AF8E}">
      <dgm:prSet/>
      <dgm:spPr/>
      <dgm:t>
        <a:bodyPr/>
        <a:lstStyle/>
        <a:p>
          <a:endParaRPr lang="fr-FR"/>
        </a:p>
      </dgm:t>
    </dgm:pt>
    <dgm:pt modelId="{EDF27A78-1F89-4094-93EB-EB2EEBB99B21}">
      <dgm:prSet phldrT="[Texte]"/>
      <dgm:spPr/>
      <dgm:t>
        <a:bodyPr/>
        <a:lstStyle/>
        <a:p>
          <a:r>
            <a:rPr lang="fr-FR" dirty="0" smtClean="0"/>
            <a:t>Reports</a:t>
          </a:r>
          <a:endParaRPr lang="fr-FR" dirty="0"/>
        </a:p>
      </dgm:t>
    </dgm:pt>
    <dgm:pt modelId="{4300BB9A-76F3-4D7D-8FDA-CAAE3C078425}" type="parTrans" cxnId="{2459B3F7-F541-470A-9066-0F97AAA46205}">
      <dgm:prSet/>
      <dgm:spPr/>
      <dgm:t>
        <a:bodyPr/>
        <a:lstStyle/>
        <a:p>
          <a:endParaRPr lang="fr-FR"/>
        </a:p>
      </dgm:t>
    </dgm:pt>
    <dgm:pt modelId="{DFADB980-F249-430C-BE8B-F04A4875496C}" type="sibTrans" cxnId="{2459B3F7-F541-470A-9066-0F97AAA46205}">
      <dgm:prSet/>
      <dgm:spPr/>
      <dgm:t>
        <a:bodyPr/>
        <a:lstStyle/>
        <a:p>
          <a:endParaRPr lang="fr-FR"/>
        </a:p>
      </dgm:t>
    </dgm:pt>
    <dgm:pt modelId="{19BB76FD-00C1-42E9-8E8A-404B535E9FD5}">
      <dgm:prSet phldrT="[Texte]"/>
      <dgm:spPr/>
      <dgm:t>
        <a:bodyPr/>
        <a:lstStyle/>
        <a:p>
          <a:r>
            <a:rPr lang="fr-FR" dirty="0" err="1" smtClean="0">
              <a:solidFill>
                <a:srgbClr val="FF0000"/>
              </a:solidFill>
            </a:rPr>
            <a:t>Confidential</a:t>
          </a:r>
          <a:endParaRPr lang="fr-FR" dirty="0">
            <a:solidFill>
              <a:srgbClr val="FF0000"/>
            </a:solidFill>
          </a:endParaRPr>
        </a:p>
      </dgm:t>
    </dgm:pt>
    <dgm:pt modelId="{B0193F33-DCE3-4703-8263-743373224E93}" type="parTrans" cxnId="{2A02AF5D-ACFE-4142-874E-B76B7B42DF46}">
      <dgm:prSet/>
      <dgm:spPr/>
      <dgm:t>
        <a:bodyPr/>
        <a:lstStyle/>
        <a:p>
          <a:endParaRPr lang="fr-FR"/>
        </a:p>
      </dgm:t>
    </dgm:pt>
    <dgm:pt modelId="{2F25A415-9513-46F8-8C45-2B93876606D6}" type="sibTrans" cxnId="{2A02AF5D-ACFE-4142-874E-B76B7B42DF46}">
      <dgm:prSet/>
      <dgm:spPr/>
      <dgm:t>
        <a:bodyPr/>
        <a:lstStyle/>
        <a:p>
          <a:endParaRPr lang="fr-FR"/>
        </a:p>
      </dgm:t>
    </dgm:pt>
    <dgm:pt modelId="{BB78B8B3-F594-4866-978D-3D2981563E6C}">
      <dgm:prSet phldrT="[Texte]"/>
      <dgm:spPr/>
      <dgm:t>
        <a:bodyPr/>
        <a:lstStyle/>
        <a:p>
          <a:r>
            <a:rPr lang="fr-FR" dirty="0" smtClean="0"/>
            <a:t>Minutes</a:t>
          </a:r>
          <a:endParaRPr lang="fr-FR" dirty="0"/>
        </a:p>
      </dgm:t>
    </dgm:pt>
    <dgm:pt modelId="{DB6F9EA7-2E90-4CB3-B860-7E0D52F92BEC}" type="parTrans" cxnId="{A25158A3-8D49-4602-BA10-183231DDAF96}">
      <dgm:prSet/>
      <dgm:spPr/>
      <dgm:t>
        <a:bodyPr/>
        <a:lstStyle/>
        <a:p>
          <a:endParaRPr lang="fr-FR"/>
        </a:p>
      </dgm:t>
    </dgm:pt>
    <dgm:pt modelId="{73FF0FA6-3973-4D35-AF66-C306B94A5CAD}" type="sibTrans" cxnId="{A25158A3-8D49-4602-BA10-183231DDAF96}">
      <dgm:prSet/>
      <dgm:spPr/>
      <dgm:t>
        <a:bodyPr/>
        <a:lstStyle/>
        <a:p>
          <a:endParaRPr lang="fr-FR"/>
        </a:p>
      </dgm:t>
    </dgm:pt>
    <dgm:pt modelId="{5AD7828F-7D4B-412F-BEAC-0A0281830438}">
      <dgm:prSet phldrT="[Texte]"/>
      <dgm:spPr/>
      <dgm:t>
        <a:bodyPr/>
        <a:lstStyle/>
        <a:p>
          <a:r>
            <a:rPr lang="fr-FR" dirty="0" err="1" smtClean="0"/>
            <a:t>Conference</a:t>
          </a:r>
          <a:r>
            <a:rPr lang="fr-FR" dirty="0" smtClean="0"/>
            <a:t> </a:t>
          </a:r>
          <a:r>
            <a:rPr lang="fr-FR" dirty="0" err="1" smtClean="0"/>
            <a:t>papers</a:t>
          </a:r>
          <a:endParaRPr lang="fr-FR" dirty="0"/>
        </a:p>
      </dgm:t>
    </dgm:pt>
    <dgm:pt modelId="{35D3D0C4-7476-47BC-A18B-9D39C3CD1728}" type="parTrans" cxnId="{BA4083A8-6933-41A5-B87C-FEEF01338224}">
      <dgm:prSet/>
      <dgm:spPr/>
      <dgm:t>
        <a:bodyPr/>
        <a:lstStyle/>
        <a:p>
          <a:endParaRPr lang="fr-FR"/>
        </a:p>
      </dgm:t>
    </dgm:pt>
    <dgm:pt modelId="{10B6BA8C-2106-4E01-B2D6-CED8481CAD9A}" type="sibTrans" cxnId="{BA4083A8-6933-41A5-B87C-FEEF01338224}">
      <dgm:prSet/>
      <dgm:spPr/>
      <dgm:t>
        <a:bodyPr/>
        <a:lstStyle/>
        <a:p>
          <a:endParaRPr lang="fr-FR"/>
        </a:p>
      </dgm:t>
    </dgm:pt>
    <dgm:pt modelId="{E0448050-72B1-4815-982D-D0E48A953B82}">
      <dgm:prSet phldrT="[Texte]"/>
      <dgm:spPr/>
      <dgm:t>
        <a:bodyPr/>
        <a:lstStyle/>
        <a:p>
          <a:r>
            <a:rPr lang="fr-FR" dirty="0" smtClean="0"/>
            <a:t>Publications</a:t>
          </a:r>
          <a:endParaRPr lang="fr-FR" dirty="0"/>
        </a:p>
      </dgm:t>
    </dgm:pt>
    <dgm:pt modelId="{C9C0AA61-B450-4814-AB5B-38524D9AA744}" type="parTrans" cxnId="{5C6A13D5-FF1C-4FB8-BE04-23F51EDD5CAE}">
      <dgm:prSet/>
      <dgm:spPr/>
      <dgm:t>
        <a:bodyPr/>
        <a:lstStyle/>
        <a:p>
          <a:endParaRPr lang="fr-FR"/>
        </a:p>
      </dgm:t>
    </dgm:pt>
    <dgm:pt modelId="{66E2047D-D2FE-42F8-B913-17628180E841}" type="sibTrans" cxnId="{5C6A13D5-FF1C-4FB8-BE04-23F51EDD5CAE}">
      <dgm:prSet/>
      <dgm:spPr/>
      <dgm:t>
        <a:bodyPr/>
        <a:lstStyle/>
        <a:p>
          <a:endParaRPr lang="fr-FR"/>
        </a:p>
      </dgm:t>
    </dgm:pt>
    <dgm:pt modelId="{75C08135-5F88-4807-9855-8373417DF69B}">
      <dgm:prSet phldrT="[Texte]"/>
      <dgm:spPr/>
      <dgm:t>
        <a:bodyPr/>
        <a:lstStyle/>
        <a:p>
          <a:r>
            <a:rPr lang="fr-FR" dirty="0" smtClean="0"/>
            <a:t>(</a:t>
          </a:r>
          <a:r>
            <a:rPr lang="fr-FR" dirty="0" err="1" smtClean="0"/>
            <a:t>thesis</a:t>
          </a:r>
          <a:r>
            <a:rPr lang="fr-FR" dirty="0" smtClean="0"/>
            <a:t>)</a:t>
          </a:r>
          <a:endParaRPr lang="fr-FR" dirty="0"/>
        </a:p>
      </dgm:t>
    </dgm:pt>
    <dgm:pt modelId="{69ACDEE7-1C86-4A1B-BCA4-3C6CC597F818}" type="parTrans" cxnId="{E70DF28D-1E2A-47F7-9E4E-2BA834C6E409}">
      <dgm:prSet/>
      <dgm:spPr/>
      <dgm:t>
        <a:bodyPr/>
        <a:lstStyle/>
        <a:p>
          <a:endParaRPr lang="fr-FR"/>
        </a:p>
      </dgm:t>
    </dgm:pt>
    <dgm:pt modelId="{EB9C90BA-F842-47D3-B7CB-2EF2398E26FA}" type="sibTrans" cxnId="{E70DF28D-1E2A-47F7-9E4E-2BA834C6E409}">
      <dgm:prSet/>
      <dgm:spPr/>
      <dgm:t>
        <a:bodyPr/>
        <a:lstStyle/>
        <a:p>
          <a:endParaRPr lang="fr-FR"/>
        </a:p>
      </dgm:t>
    </dgm:pt>
    <dgm:pt modelId="{4575B978-D23F-4FB0-BD43-E476E703CC7D}">
      <dgm:prSet phldrT="[Texte]"/>
      <dgm:spPr/>
      <dgm:t>
        <a:bodyPr/>
        <a:lstStyle/>
        <a:p>
          <a:r>
            <a:rPr lang="fr-FR" dirty="0" smtClean="0"/>
            <a:t>Reports</a:t>
          </a:r>
          <a:endParaRPr lang="fr-FR" dirty="0"/>
        </a:p>
      </dgm:t>
    </dgm:pt>
    <dgm:pt modelId="{AED9D803-2476-4D83-AECF-BBFF6904836C}" type="parTrans" cxnId="{086F1D2E-E373-404A-90E2-1C7631B902FB}">
      <dgm:prSet/>
      <dgm:spPr/>
      <dgm:t>
        <a:bodyPr/>
        <a:lstStyle/>
        <a:p>
          <a:endParaRPr lang="fr-FR"/>
        </a:p>
      </dgm:t>
    </dgm:pt>
    <dgm:pt modelId="{85248A95-DB90-40DE-BE4A-44AD1AE3FFAB}" type="sibTrans" cxnId="{086F1D2E-E373-404A-90E2-1C7631B902FB}">
      <dgm:prSet/>
      <dgm:spPr/>
      <dgm:t>
        <a:bodyPr/>
        <a:lstStyle/>
        <a:p>
          <a:endParaRPr lang="fr-FR"/>
        </a:p>
      </dgm:t>
    </dgm:pt>
    <dgm:pt modelId="{6259197F-7D93-46A8-8F45-9B68C3C6E328}">
      <dgm:prSet phldrT="[Texte]"/>
      <dgm:spPr/>
      <dgm:t>
        <a:bodyPr/>
        <a:lstStyle/>
        <a:p>
          <a:r>
            <a:rPr lang="fr-FR" dirty="0" err="1" smtClean="0"/>
            <a:t>Conference</a:t>
          </a:r>
          <a:r>
            <a:rPr lang="fr-FR" dirty="0" smtClean="0"/>
            <a:t> </a:t>
          </a:r>
          <a:r>
            <a:rPr lang="fr-FR" dirty="0" err="1" smtClean="0"/>
            <a:t>papers</a:t>
          </a:r>
          <a:endParaRPr lang="fr-FR" dirty="0"/>
        </a:p>
      </dgm:t>
    </dgm:pt>
    <dgm:pt modelId="{FD05BAB4-9F8C-4596-BE41-D0972F6442F0}" type="parTrans" cxnId="{65556FAC-F08F-4496-AAFB-B2DB3B9E6032}">
      <dgm:prSet/>
      <dgm:spPr/>
      <dgm:t>
        <a:bodyPr/>
        <a:lstStyle/>
        <a:p>
          <a:endParaRPr lang="fr-FR"/>
        </a:p>
      </dgm:t>
    </dgm:pt>
    <dgm:pt modelId="{BEBFBFBE-97C8-4EA7-9AB8-6AE91F037624}" type="sibTrans" cxnId="{65556FAC-F08F-4496-AAFB-B2DB3B9E6032}">
      <dgm:prSet/>
      <dgm:spPr/>
      <dgm:t>
        <a:bodyPr/>
        <a:lstStyle/>
        <a:p>
          <a:endParaRPr lang="fr-FR"/>
        </a:p>
      </dgm:t>
    </dgm:pt>
    <dgm:pt modelId="{91EBA934-54BA-44F6-A627-028B62E44693}">
      <dgm:prSet phldrT="[Texte]"/>
      <dgm:spPr/>
      <dgm:t>
        <a:bodyPr/>
        <a:lstStyle/>
        <a:p>
          <a:r>
            <a:rPr lang="fr-FR" dirty="0" smtClean="0"/>
            <a:t>Publications</a:t>
          </a:r>
          <a:endParaRPr lang="fr-FR" dirty="0"/>
        </a:p>
      </dgm:t>
    </dgm:pt>
    <dgm:pt modelId="{839A1AE9-9A2F-4CE7-AA92-FD0717F0B4C2}" type="parTrans" cxnId="{AC01A1B1-D765-4BE5-BC5E-1EC7DC4415F8}">
      <dgm:prSet/>
      <dgm:spPr/>
      <dgm:t>
        <a:bodyPr/>
        <a:lstStyle/>
        <a:p>
          <a:endParaRPr lang="fr-FR"/>
        </a:p>
      </dgm:t>
    </dgm:pt>
    <dgm:pt modelId="{45AE10C7-D91E-4AF8-88B7-8A4F18F5AD20}" type="sibTrans" cxnId="{AC01A1B1-D765-4BE5-BC5E-1EC7DC4415F8}">
      <dgm:prSet/>
      <dgm:spPr/>
      <dgm:t>
        <a:bodyPr/>
        <a:lstStyle/>
        <a:p>
          <a:endParaRPr lang="fr-FR"/>
        </a:p>
      </dgm:t>
    </dgm:pt>
    <dgm:pt modelId="{81111C54-8E6C-4899-8758-37A1D8BFE53B}">
      <dgm:prSet phldrT="[Texte]"/>
      <dgm:spPr/>
      <dgm:t>
        <a:bodyPr/>
        <a:lstStyle/>
        <a:p>
          <a:r>
            <a:rPr lang="fr-FR" dirty="0" smtClean="0"/>
            <a:t>(</a:t>
          </a:r>
          <a:r>
            <a:rPr lang="fr-FR" dirty="0" err="1" smtClean="0"/>
            <a:t>thesis</a:t>
          </a:r>
          <a:r>
            <a:rPr lang="fr-FR" dirty="0" smtClean="0"/>
            <a:t>)</a:t>
          </a:r>
          <a:endParaRPr lang="fr-FR" dirty="0"/>
        </a:p>
      </dgm:t>
    </dgm:pt>
    <dgm:pt modelId="{1EBCCEE6-4986-4062-B108-83F822069BF8}" type="parTrans" cxnId="{882B6C57-51D2-4F5C-B2DC-15F1E027800D}">
      <dgm:prSet/>
      <dgm:spPr/>
      <dgm:t>
        <a:bodyPr/>
        <a:lstStyle/>
        <a:p>
          <a:endParaRPr lang="fr-FR"/>
        </a:p>
      </dgm:t>
    </dgm:pt>
    <dgm:pt modelId="{4EEE7C80-9E11-4055-8A83-80A698CDA281}" type="sibTrans" cxnId="{882B6C57-51D2-4F5C-B2DC-15F1E027800D}">
      <dgm:prSet/>
      <dgm:spPr/>
      <dgm:t>
        <a:bodyPr/>
        <a:lstStyle/>
        <a:p>
          <a:endParaRPr lang="fr-FR"/>
        </a:p>
      </dgm:t>
    </dgm:pt>
    <dgm:pt modelId="{95AB7188-9167-4AA5-9C9C-4C89CB9AB0A5}">
      <dgm:prSet phldrT="[Texte]"/>
      <dgm:spPr/>
      <dgm:t>
        <a:bodyPr/>
        <a:lstStyle/>
        <a:p>
          <a:r>
            <a:rPr lang="fr-FR" dirty="0" smtClean="0"/>
            <a:t>Notes</a:t>
          </a:r>
          <a:endParaRPr lang="fr-FR" dirty="0"/>
        </a:p>
      </dgm:t>
    </dgm:pt>
    <dgm:pt modelId="{530FFDB6-295F-4C9A-A292-D8F90119A1E1}" type="parTrans" cxnId="{102BA9FB-92A5-4448-9540-D162AC0F9910}">
      <dgm:prSet/>
      <dgm:spPr/>
      <dgm:t>
        <a:bodyPr/>
        <a:lstStyle/>
        <a:p>
          <a:endParaRPr lang="fr-FR"/>
        </a:p>
      </dgm:t>
    </dgm:pt>
    <dgm:pt modelId="{6F04AC6A-9711-4945-A281-A600C1BF2545}" type="sibTrans" cxnId="{102BA9FB-92A5-4448-9540-D162AC0F9910}">
      <dgm:prSet/>
      <dgm:spPr/>
      <dgm:t>
        <a:bodyPr/>
        <a:lstStyle/>
        <a:p>
          <a:endParaRPr lang="fr-FR"/>
        </a:p>
      </dgm:t>
    </dgm:pt>
    <dgm:pt modelId="{1D7F3534-E0BB-4EF4-946D-F271CC6D5A36}" type="pres">
      <dgm:prSet presAssocID="{336CB3AF-3F56-40E0-8D4C-A1A07BBC4AA1}" presName="linearFlow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E661020C-EF3E-4FDE-8AF8-87A906B445BC}" type="pres">
      <dgm:prSet presAssocID="{D0C2B6F1-2087-44B3-8FAB-9648663A270D}" presName="compositeNode" presStyleCnt="0">
        <dgm:presLayoutVars>
          <dgm:bulletEnabled val="1"/>
        </dgm:presLayoutVars>
      </dgm:prSet>
      <dgm:spPr/>
    </dgm:pt>
    <dgm:pt modelId="{F90F44BC-29FD-46B9-99AD-6702A99A3947}" type="pres">
      <dgm:prSet presAssocID="{D0C2B6F1-2087-44B3-8FAB-9648663A270D}" presName="image" presStyleLbl="fgImgPlace1" presStyleIdx="0" presStyleCnt="2" custScaleX="70670" custScaleY="6520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B67904A-1D4A-4F58-AB98-98BBF23F9953}" type="pres">
      <dgm:prSet presAssocID="{D0C2B6F1-2087-44B3-8FAB-9648663A270D}" presName="child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9A6153C-40B6-4D52-BB51-DC5A8B9119BE}" type="pres">
      <dgm:prSet presAssocID="{D0C2B6F1-2087-44B3-8FAB-9648663A270D}" presName="parentNode" presStyleLbl="revTx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A1C02FF-9D20-4CD4-B097-D84DF62F4E8F}" type="pres">
      <dgm:prSet presAssocID="{96C839AA-95E8-4190-8E25-12A008AE2DBE}" presName="sibTrans" presStyleCnt="0"/>
      <dgm:spPr/>
    </dgm:pt>
    <dgm:pt modelId="{E51AEC9C-7E34-4465-819D-B440CA13A442}" type="pres">
      <dgm:prSet presAssocID="{19BB76FD-00C1-42E9-8E8A-404B535E9FD5}" presName="compositeNode" presStyleCnt="0">
        <dgm:presLayoutVars>
          <dgm:bulletEnabled val="1"/>
        </dgm:presLayoutVars>
      </dgm:prSet>
      <dgm:spPr/>
    </dgm:pt>
    <dgm:pt modelId="{9D75D714-B6C4-4D59-BA46-2298F2ACE87C}" type="pres">
      <dgm:prSet presAssocID="{19BB76FD-00C1-42E9-8E8A-404B535E9FD5}" presName="image" presStyleLbl="fgImgPlace1" presStyleIdx="1" presStyleCnt="2" custScaleX="72719" custScaleY="6550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709BF199-C31E-4714-BEAF-6365E895805B}" type="pres">
      <dgm:prSet presAssocID="{19BB76FD-00C1-42E9-8E8A-404B535E9FD5}" presName="child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9CABC1-C44F-46FF-B1F1-D67487F87A90}" type="pres">
      <dgm:prSet presAssocID="{19BB76FD-00C1-42E9-8E8A-404B535E9FD5}" presName="parentNode" presStyleLbl="revTx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7ACBAB3-32C7-47CB-8807-593174C12B4A}" type="presOf" srcId="{FCF8ABB8-224B-40A4-9603-9790E1B99BC3}" destId="{5B67904A-1D4A-4F58-AB98-98BBF23F9953}" srcOrd="0" destOrd="0" presId="urn:microsoft.com/office/officeart/2005/8/layout/hList2"/>
    <dgm:cxn modelId="{268FB175-8346-4421-B663-387CED474D36}" type="presOf" srcId="{81111C54-8E6C-4899-8758-37A1D8BFE53B}" destId="{709BF199-C31E-4714-BEAF-6365E895805B}" srcOrd="0" destOrd="5" presId="urn:microsoft.com/office/officeart/2005/8/layout/hList2"/>
    <dgm:cxn modelId="{F45B5DD1-8488-43ED-B2CF-F5CE63BA85B2}" type="presOf" srcId="{EDF27A78-1F89-4094-93EB-EB2EEBB99B21}" destId="{5B67904A-1D4A-4F58-AB98-98BBF23F9953}" srcOrd="0" destOrd="1" presId="urn:microsoft.com/office/officeart/2005/8/layout/hList2"/>
    <dgm:cxn modelId="{65556FAC-F08F-4496-AAFB-B2DB3B9E6032}" srcId="{19BB76FD-00C1-42E9-8E8A-404B535E9FD5}" destId="{6259197F-7D93-46A8-8F45-9B68C3C6E328}" srcOrd="3" destOrd="0" parTransId="{FD05BAB4-9F8C-4596-BE41-D0972F6442F0}" sibTransId="{BEBFBFBE-97C8-4EA7-9AB8-6AE91F037624}"/>
    <dgm:cxn modelId="{B650180D-AC72-4636-B471-E01B9C5FF38D}" type="presOf" srcId="{D0C2B6F1-2087-44B3-8FAB-9648663A270D}" destId="{49A6153C-40B6-4D52-BB51-DC5A8B9119BE}" srcOrd="0" destOrd="0" presId="urn:microsoft.com/office/officeart/2005/8/layout/hList2"/>
    <dgm:cxn modelId="{E70DF28D-1E2A-47F7-9E4E-2BA834C6E409}" srcId="{D0C2B6F1-2087-44B3-8FAB-9648663A270D}" destId="{75C08135-5F88-4807-9855-8373417DF69B}" srcOrd="4" destOrd="0" parTransId="{69ACDEE7-1C86-4A1B-BCA4-3C6CC597F818}" sibTransId="{EB9C90BA-F842-47D3-B7CB-2EF2398E26FA}"/>
    <dgm:cxn modelId="{2459B3F7-F541-470A-9066-0F97AAA46205}" srcId="{D0C2B6F1-2087-44B3-8FAB-9648663A270D}" destId="{EDF27A78-1F89-4094-93EB-EB2EEBB99B21}" srcOrd="1" destOrd="0" parTransId="{4300BB9A-76F3-4D7D-8FDA-CAAE3C078425}" sibTransId="{DFADB980-F249-430C-BE8B-F04A4875496C}"/>
    <dgm:cxn modelId="{1C6474DA-0D84-46AE-8609-FC74F667491C}" type="presOf" srcId="{75C08135-5F88-4807-9855-8373417DF69B}" destId="{5B67904A-1D4A-4F58-AB98-98BBF23F9953}" srcOrd="0" destOrd="4" presId="urn:microsoft.com/office/officeart/2005/8/layout/hList2"/>
    <dgm:cxn modelId="{17F34F20-6822-4D5D-A997-BEED4A4776C3}" type="presOf" srcId="{4575B978-D23F-4FB0-BD43-E476E703CC7D}" destId="{709BF199-C31E-4714-BEAF-6365E895805B}" srcOrd="0" destOrd="2" presId="urn:microsoft.com/office/officeart/2005/8/layout/hList2"/>
    <dgm:cxn modelId="{59F03FB3-DD38-403F-8FE1-2DAFC2BCF587}" type="presOf" srcId="{BB78B8B3-F594-4866-978D-3D2981563E6C}" destId="{709BF199-C31E-4714-BEAF-6365E895805B}" srcOrd="0" destOrd="0" presId="urn:microsoft.com/office/officeart/2005/8/layout/hList2"/>
    <dgm:cxn modelId="{649669B3-C47C-4287-85B4-63B85DCA4704}" type="presOf" srcId="{336CB3AF-3F56-40E0-8D4C-A1A07BBC4AA1}" destId="{1D7F3534-E0BB-4EF4-946D-F271CC6D5A36}" srcOrd="0" destOrd="0" presId="urn:microsoft.com/office/officeart/2005/8/layout/hList2"/>
    <dgm:cxn modelId="{BA4083A8-6933-41A5-B87C-FEEF01338224}" srcId="{D0C2B6F1-2087-44B3-8FAB-9648663A270D}" destId="{5AD7828F-7D4B-412F-BEAC-0A0281830438}" srcOrd="2" destOrd="0" parTransId="{35D3D0C4-7476-47BC-A18B-9D39C3CD1728}" sibTransId="{10B6BA8C-2106-4E01-B2D6-CED8481CAD9A}"/>
    <dgm:cxn modelId="{5C6A13D5-FF1C-4FB8-BE04-23F51EDD5CAE}" srcId="{D0C2B6F1-2087-44B3-8FAB-9648663A270D}" destId="{E0448050-72B1-4815-982D-D0E48A953B82}" srcOrd="3" destOrd="0" parTransId="{C9C0AA61-B450-4814-AB5B-38524D9AA744}" sibTransId="{66E2047D-D2FE-42F8-B913-17628180E841}"/>
    <dgm:cxn modelId="{882B6C57-51D2-4F5C-B2DC-15F1E027800D}" srcId="{19BB76FD-00C1-42E9-8E8A-404B535E9FD5}" destId="{81111C54-8E6C-4899-8758-37A1D8BFE53B}" srcOrd="5" destOrd="0" parTransId="{1EBCCEE6-4986-4062-B108-83F822069BF8}" sibTransId="{4EEE7C80-9E11-4055-8A83-80A698CDA281}"/>
    <dgm:cxn modelId="{2A02AF5D-ACFE-4142-874E-B76B7B42DF46}" srcId="{336CB3AF-3F56-40E0-8D4C-A1A07BBC4AA1}" destId="{19BB76FD-00C1-42E9-8E8A-404B535E9FD5}" srcOrd="1" destOrd="0" parTransId="{B0193F33-DCE3-4703-8263-743373224E93}" sibTransId="{2F25A415-9513-46F8-8C45-2B93876606D6}"/>
    <dgm:cxn modelId="{5272A21F-73EF-4D4B-B5E8-47B5EE585C5E}" type="presOf" srcId="{E0448050-72B1-4815-982D-D0E48A953B82}" destId="{5B67904A-1D4A-4F58-AB98-98BBF23F9953}" srcOrd="0" destOrd="3" presId="urn:microsoft.com/office/officeart/2005/8/layout/hList2"/>
    <dgm:cxn modelId="{613FF493-6A57-449E-BF9F-281A9876548E}" srcId="{336CB3AF-3F56-40E0-8D4C-A1A07BBC4AA1}" destId="{D0C2B6F1-2087-44B3-8FAB-9648663A270D}" srcOrd="0" destOrd="0" parTransId="{60F10883-B0B4-4FDE-9014-FE2ED6D74B48}" sibTransId="{96C839AA-95E8-4190-8E25-12A008AE2DBE}"/>
    <dgm:cxn modelId="{086F1D2E-E373-404A-90E2-1C7631B902FB}" srcId="{19BB76FD-00C1-42E9-8E8A-404B535E9FD5}" destId="{4575B978-D23F-4FB0-BD43-E476E703CC7D}" srcOrd="2" destOrd="0" parTransId="{AED9D803-2476-4D83-AECF-BBFF6904836C}" sibTransId="{85248A95-DB90-40DE-BE4A-44AD1AE3FFAB}"/>
    <dgm:cxn modelId="{08FF8A46-319A-4F9E-83CF-606DC396839D}" type="presOf" srcId="{6259197F-7D93-46A8-8F45-9B68C3C6E328}" destId="{709BF199-C31E-4714-BEAF-6365E895805B}" srcOrd="0" destOrd="3" presId="urn:microsoft.com/office/officeart/2005/8/layout/hList2"/>
    <dgm:cxn modelId="{E08FD893-16E3-4439-8B7D-9B78BA68C860}" type="presOf" srcId="{5AD7828F-7D4B-412F-BEAC-0A0281830438}" destId="{5B67904A-1D4A-4F58-AB98-98BBF23F9953}" srcOrd="0" destOrd="2" presId="urn:microsoft.com/office/officeart/2005/8/layout/hList2"/>
    <dgm:cxn modelId="{A25158A3-8D49-4602-BA10-183231DDAF96}" srcId="{19BB76FD-00C1-42E9-8E8A-404B535E9FD5}" destId="{BB78B8B3-F594-4866-978D-3D2981563E6C}" srcOrd="0" destOrd="0" parTransId="{DB6F9EA7-2E90-4CB3-B860-7E0D52F92BEC}" sibTransId="{73FF0FA6-3973-4D35-AF66-C306B94A5CAD}"/>
    <dgm:cxn modelId="{102BA9FB-92A5-4448-9540-D162AC0F9910}" srcId="{19BB76FD-00C1-42E9-8E8A-404B535E9FD5}" destId="{95AB7188-9167-4AA5-9C9C-4C89CB9AB0A5}" srcOrd="1" destOrd="0" parTransId="{530FFDB6-295F-4C9A-A292-D8F90119A1E1}" sibTransId="{6F04AC6A-9711-4945-A281-A600C1BF2545}"/>
    <dgm:cxn modelId="{7CE01EA1-D058-4748-870A-0462EC059F07}" type="presOf" srcId="{91EBA934-54BA-44F6-A627-028B62E44693}" destId="{709BF199-C31E-4714-BEAF-6365E895805B}" srcOrd="0" destOrd="4" presId="urn:microsoft.com/office/officeart/2005/8/layout/hList2"/>
    <dgm:cxn modelId="{AC01A1B1-D765-4BE5-BC5E-1EC7DC4415F8}" srcId="{19BB76FD-00C1-42E9-8E8A-404B535E9FD5}" destId="{91EBA934-54BA-44F6-A627-028B62E44693}" srcOrd="4" destOrd="0" parTransId="{839A1AE9-9A2F-4CE7-AA92-FD0717F0B4C2}" sibTransId="{45AE10C7-D91E-4AF8-88B7-8A4F18F5AD20}"/>
    <dgm:cxn modelId="{98EA1193-5C59-4B54-81B8-3160B8AB98E9}" type="presOf" srcId="{95AB7188-9167-4AA5-9C9C-4C89CB9AB0A5}" destId="{709BF199-C31E-4714-BEAF-6365E895805B}" srcOrd="0" destOrd="1" presId="urn:microsoft.com/office/officeart/2005/8/layout/hList2"/>
    <dgm:cxn modelId="{7FFF8239-29DF-4BFB-8FFF-07F80726AF8E}" srcId="{D0C2B6F1-2087-44B3-8FAB-9648663A270D}" destId="{FCF8ABB8-224B-40A4-9603-9790E1B99BC3}" srcOrd="0" destOrd="0" parTransId="{1A5D83BB-EF08-4681-92AF-0D874E15850E}" sibTransId="{F1345A79-3F68-46C7-9929-F3B422D32A57}"/>
    <dgm:cxn modelId="{17B3C71B-2186-400B-BFD3-E42327D115B4}" type="presOf" srcId="{19BB76FD-00C1-42E9-8E8A-404B535E9FD5}" destId="{E49CABC1-C44F-46FF-B1F1-D67487F87A90}" srcOrd="0" destOrd="0" presId="urn:microsoft.com/office/officeart/2005/8/layout/hList2"/>
    <dgm:cxn modelId="{F4D96A5E-6316-49D4-A013-9A383E041100}" type="presParOf" srcId="{1D7F3534-E0BB-4EF4-946D-F271CC6D5A36}" destId="{E661020C-EF3E-4FDE-8AF8-87A906B445BC}" srcOrd="0" destOrd="0" presId="urn:microsoft.com/office/officeart/2005/8/layout/hList2"/>
    <dgm:cxn modelId="{13E1824A-FF0C-4155-9763-700C9C93CFEE}" type="presParOf" srcId="{E661020C-EF3E-4FDE-8AF8-87A906B445BC}" destId="{F90F44BC-29FD-46B9-99AD-6702A99A3947}" srcOrd="0" destOrd="0" presId="urn:microsoft.com/office/officeart/2005/8/layout/hList2"/>
    <dgm:cxn modelId="{831F09A7-0BDE-4E12-888A-FA9D5094A77C}" type="presParOf" srcId="{E661020C-EF3E-4FDE-8AF8-87A906B445BC}" destId="{5B67904A-1D4A-4F58-AB98-98BBF23F9953}" srcOrd="1" destOrd="0" presId="urn:microsoft.com/office/officeart/2005/8/layout/hList2"/>
    <dgm:cxn modelId="{6827E0D5-8862-4FF5-A23B-E78E70909D34}" type="presParOf" srcId="{E661020C-EF3E-4FDE-8AF8-87A906B445BC}" destId="{49A6153C-40B6-4D52-BB51-DC5A8B9119BE}" srcOrd="2" destOrd="0" presId="urn:microsoft.com/office/officeart/2005/8/layout/hList2"/>
    <dgm:cxn modelId="{979F4115-4B39-451C-9F96-0227DBD1C2F5}" type="presParOf" srcId="{1D7F3534-E0BB-4EF4-946D-F271CC6D5A36}" destId="{0A1C02FF-9D20-4CD4-B097-D84DF62F4E8F}" srcOrd="1" destOrd="0" presId="urn:microsoft.com/office/officeart/2005/8/layout/hList2"/>
    <dgm:cxn modelId="{2DAF299E-DDE9-40F1-A4A0-D84577E357CD}" type="presParOf" srcId="{1D7F3534-E0BB-4EF4-946D-F271CC6D5A36}" destId="{E51AEC9C-7E34-4465-819D-B440CA13A442}" srcOrd="2" destOrd="0" presId="urn:microsoft.com/office/officeart/2005/8/layout/hList2"/>
    <dgm:cxn modelId="{55DA1D20-0DCB-41C3-AB9E-4EA33E81DF8B}" type="presParOf" srcId="{E51AEC9C-7E34-4465-819D-B440CA13A442}" destId="{9D75D714-B6C4-4D59-BA46-2298F2ACE87C}" srcOrd="0" destOrd="0" presId="urn:microsoft.com/office/officeart/2005/8/layout/hList2"/>
    <dgm:cxn modelId="{4A37DE14-FBC3-47AF-B79C-90CAF9BE2362}" type="presParOf" srcId="{E51AEC9C-7E34-4465-819D-B440CA13A442}" destId="{709BF199-C31E-4714-BEAF-6365E895805B}" srcOrd="1" destOrd="0" presId="urn:microsoft.com/office/officeart/2005/8/layout/hList2"/>
    <dgm:cxn modelId="{91D08B1E-E767-449A-BDE2-FBB0EE5D6B9D}" type="presParOf" srcId="{E51AEC9C-7E34-4465-819D-B440CA13A442}" destId="{E49CABC1-C44F-46FF-B1F1-D67487F87A90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6F51A7-6326-4B20-92E3-4022373E915C}">
      <dsp:nvSpPr>
        <dsp:cNvPr id="0" name=""/>
        <dsp:cNvSpPr/>
      </dsp:nvSpPr>
      <dsp:spPr>
        <a:xfrm rot="16200000">
          <a:off x="609600" y="-609600"/>
          <a:ext cx="1676400" cy="2895600"/>
        </a:xfrm>
        <a:prstGeom prst="round1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u="none" kern="1200" dirty="0" smtClean="0">
              <a:solidFill>
                <a:schemeClr val="bg1"/>
              </a:solidFill>
              <a:hlinkClick xmlns:r="http://schemas.openxmlformats.org/officeDocument/2006/relationships" r:id="rId1"/>
            </a:rPr>
            <a:t>News, agenda </a:t>
          </a:r>
          <a:br>
            <a:rPr lang="fr-FR" sz="2800" u="none" kern="1200" dirty="0" smtClean="0">
              <a:solidFill>
                <a:schemeClr val="bg1"/>
              </a:solidFill>
              <a:hlinkClick xmlns:r="http://schemas.openxmlformats.org/officeDocument/2006/relationships" r:id="rId1"/>
            </a:rPr>
          </a:br>
          <a:r>
            <a:rPr lang="fr-FR" sz="2800" u="none" kern="1200" dirty="0" smtClean="0">
              <a:solidFill>
                <a:schemeClr val="bg1"/>
              </a:solidFill>
              <a:hlinkClick xmlns:r="http://schemas.openxmlformats.org/officeDocument/2006/relationships" r:id="rId1"/>
            </a:rPr>
            <a:t>meeting dates</a:t>
          </a:r>
          <a:endParaRPr lang="fr-FR" sz="2800" u="none" kern="1200" dirty="0">
            <a:solidFill>
              <a:schemeClr val="bg1"/>
            </a:solidFill>
          </a:endParaRPr>
        </a:p>
      </dsp:txBody>
      <dsp:txXfrm rot="5400000">
        <a:off x="0" y="0"/>
        <a:ext cx="2895600" cy="1257300"/>
      </dsp:txXfrm>
    </dsp:sp>
    <dsp:sp modelId="{D7E6B0F7-32BF-45FA-B9AC-8EFDFA9A2164}">
      <dsp:nvSpPr>
        <dsp:cNvPr id="0" name=""/>
        <dsp:cNvSpPr/>
      </dsp:nvSpPr>
      <dsp:spPr>
        <a:xfrm>
          <a:off x="2895600" y="0"/>
          <a:ext cx="2895600" cy="1676400"/>
        </a:xfrm>
        <a:prstGeom prst="round1Rect">
          <a:avLst/>
        </a:prstGeom>
        <a:gradFill rotWithShape="0">
          <a:gsLst>
            <a:gs pos="0">
              <a:schemeClr val="accent3">
                <a:hueOff val="3750088"/>
                <a:satOff val="-5627"/>
                <a:lumOff val="-915"/>
                <a:alphaOff val="0"/>
                <a:shade val="51000"/>
                <a:satMod val="130000"/>
              </a:schemeClr>
            </a:gs>
            <a:gs pos="80000">
              <a:schemeClr val="accent3">
                <a:hueOff val="3750088"/>
                <a:satOff val="-5627"/>
                <a:lumOff val="-915"/>
                <a:alphaOff val="0"/>
                <a:shade val="93000"/>
                <a:satMod val="130000"/>
              </a:schemeClr>
            </a:gs>
            <a:gs pos="100000">
              <a:schemeClr val="accent3">
                <a:hueOff val="3750088"/>
                <a:satOff val="-5627"/>
                <a:lumOff val="-91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u="none" kern="1200" dirty="0" err="1" smtClean="0">
              <a:solidFill>
                <a:schemeClr val="bg1"/>
              </a:solidFill>
              <a:hlinkClick xmlns:r="http://schemas.openxmlformats.org/officeDocument/2006/relationships" r:id="rId2"/>
            </a:rPr>
            <a:t>Deliverables</a:t>
          </a:r>
          <a:r>
            <a:rPr lang="fr-FR" sz="2800" u="none" kern="1200" dirty="0" smtClean="0">
              <a:solidFill>
                <a:schemeClr val="bg1"/>
              </a:solidFill>
              <a:hlinkClick xmlns:r="http://schemas.openxmlformats.org/officeDocument/2006/relationships" r:id="rId2"/>
            </a:rPr>
            <a:t> </a:t>
          </a:r>
          <a:br>
            <a:rPr lang="fr-FR" sz="2800" u="none" kern="1200" dirty="0" smtClean="0">
              <a:solidFill>
                <a:schemeClr val="bg1"/>
              </a:solidFill>
              <a:hlinkClick xmlns:r="http://schemas.openxmlformats.org/officeDocument/2006/relationships" r:id="rId2"/>
            </a:rPr>
          </a:br>
          <a:r>
            <a:rPr lang="fr-FR" sz="2800" u="none" kern="1200" dirty="0" smtClean="0">
              <a:solidFill>
                <a:schemeClr val="bg1"/>
              </a:solidFill>
              <a:hlinkClick xmlns:r="http://schemas.openxmlformats.org/officeDocument/2006/relationships" r:id="rId2"/>
            </a:rPr>
            <a:t>&amp; </a:t>
          </a:r>
          <a:r>
            <a:rPr lang="fr-FR" sz="2800" u="none" kern="1200" dirty="0" err="1" smtClean="0">
              <a:solidFill>
                <a:schemeClr val="bg1"/>
              </a:solidFill>
              <a:hlinkClick xmlns:r="http://schemas.openxmlformats.org/officeDocument/2006/relationships" r:id="rId2"/>
            </a:rPr>
            <a:t>milestones</a:t>
          </a:r>
          <a:endParaRPr lang="fr-FR" sz="2800" u="none" kern="1200" dirty="0">
            <a:solidFill>
              <a:schemeClr val="bg1"/>
            </a:solidFill>
          </a:endParaRPr>
        </a:p>
      </dsp:txBody>
      <dsp:txXfrm>
        <a:off x="2895600" y="0"/>
        <a:ext cx="2895600" cy="1257300"/>
      </dsp:txXfrm>
    </dsp:sp>
    <dsp:sp modelId="{78613B01-1E1C-4E28-9B10-A15D1E4F183D}">
      <dsp:nvSpPr>
        <dsp:cNvPr id="0" name=""/>
        <dsp:cNvSpPr/>
      </dsp:nvSpPr>
      <dsp:spPr>
        <a:xfrm rot="10800000">
          <a:off x="0" y="1676400"/>
          <a:ext cx="2895600" cy="1676400"/>
        </a:xfrm>
        <a:prstGeom prst="round1Rect">
          <a:avLst/>
        </a:prstGeom>
        <a:gradFill rotWithShape="0">
          <a:gsLst>
            <a:gs pos="0">
              <a:schemeClr val="accent3">
                <a:hueOff val="7500176"/>
                <a:satOff val="-11253"/>
                <a:lumOff val="-1830"/>
                <a:alphaOff val="0"/>
                <a:shade val="51000"/>
                <a:satMod val="130000"/>
              </a:schemeClr>
            </a:gs>
            <a:gs pos="80000">
              <a:schemeClr val="accent3">
                <a:hueOff val="7500176"/>
                <a:satOff val="-11253"/>
                <a:lumOff val="-1830"/>
                <a:alphaOff val="0"/>
                <a:shade val="93000"/>
                <a:satMod val="130000"/>
              </a:schemeClr>
            </a:gs>
            <a:gs pos="100000">
              <a:schemeClr val="accent3">
                <a:hueOff val="7500176"/>
                <a:satOff val="-11253"/>
                <a:lumOff val="-18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u="none" kern="1200" dirty="0" smtClean="0">
              <a:solidFill>
                <a:schemeClr val="bg1"/>
              </a:solidFill>
              <a:hlinkClick xmlns:r="http://schemas.openxmlformats.org/officeDocument/2006/relationships" r:id="rId3"/>
            </a:rPr>
            <a:t>General information &amp; </a:t>
          </a:r>
          <a:r>
            <a:rPr lang="fr-FR" sz="2800" u="none" kern="1200" dirty="0" err="1" smtClean="0">
              <a:solidFill>
                <a:schemeClr val="bg1"/>
              </a:solidFill>
              <a:hlinkClick xmlns:r="http://schemas.openxmlformats.org/officeDocument/2006/relationships" r:id="rId3"/>
            </a:rPr>
            <a:t>useful</a:t>
          </a:r>
          <a:r>
            <a:rPr lang="fr-FR" sz="2800" u="none" kern="1200" dirty="0" smtClean="0">
              <a:solidFill>
                <a:schemeClr val="bg1"/>
              </a:solidFill>
              <a:hlinkClick xmlns:r="http://schemas.openxmlformats.org/officeDocument/2006/relationships" r:id="rId3"/>
            </a:rPr>
            <a:t> links</a:t>
          </a:r>
          <a:endParaRPr lang="fr-FR" sz="2800" u="none" kern="1200" dirty="0">
            <a:solidFill>
              <a:schemeClr val="bg1"/>
            </a:solidFill>
          </a:endParaRPr>
        </a:p>
      </dsp:txBody>
      <dsp:txXfrm rot="10800000">
        <a:off x="0" y="2095500"/>
        <a:ext cx="2895600" cy="1257300"/>
      </dsp:txXfrm>
    </dsp:sp>
    <dsp:sp modelId="{BF66ACE3-F1D6-41B9-8795-1B5D128AAF28}">
      <dsp:nvSpPr>
        <dsp:cNvPr id="0" name=""/>
        <dsp:cNvSpPr/>
      </dsp:nvSpPr>
      <dsp:spPr>
        <a:xfrm rot="5400000">
          <a:off x="3505200" y="1066800"/>
          <a:ext cx="1676400" cy="2895600"/>
        </a:xfrm>
        <a:prstGeom prst="round1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u="none" kern="1200" dirty="0" smtClean="0">
              <a:solidFill>
                <a:schemeClr val="bg1"/>
              </a:solidFill>
              <a:hlinkClick xmlns:r="http://schemas.openxmlformats.org/officeDocument/2006/relationships" r:id="rId4"/>
            </a:rPr>
            <a:t>Documentation </a:t>
          </a:r>
          <a:r>
            <a:rPr lang="fr-FR" sz="2800" u="none" kern="1200" dirty="0" err="1" smtClean="0">
              <a:solidFill>
                <a:schemeClr val="bg1"/>
              </a:solidFill>
              <a:hlinkClick xmlns:r="http://schemas.openxmlformats.org/officeDocument/2006/relationships" r:id="rId4"/>
            </a:rPr>
            <a:t>database</a:t>
          </a:r>
          <a:endParaRPr lang="fr-FR" sz="2800" u="none" kern="1200" dirty="0">
            <a:solidFill>
              <a:schemeClr val="bg1"/>
            </a:solidFill>
          </a:endParaRPr>
        </a:p>
      </dsp:txBody>
      <dsp:txXfrm rot="-5400000">
        <a:off x="2895600" y="2095500"/>
        <a:ext cx="2895600" cy="1257300"/>
      </dsp:txXfrm>
    </dsp:sp>
    <dsp:sp modelId="{EAF3255A-025C-48A2-B561-4C25D3F83C0D}">
      <dsp:nvSpPr>
        <dsp:cNvPr id="0" name=""/>
        <dsp:cNvSpPr/>
      </dsp:nvSpPr>
      <dsp:spPr>
        <a:xfrm>
          <a:off x="2026919" y="1257300"/>
          <a:ext cx="1737360" cy="838200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u="none" kern="1200" dirty="0" smtClean="0">
              <a:solidFill>
                <a:schemeClr val="tx1"/>
              </a:solidFill>
            </a:rPr>
            <a:t>TIARA </a:t>
          </a:r>
          <a:br>
            <a:rPr lang="fr-FR" sz="2800" u="none" kern="1200" dirty="0" smtClean="0">
              <a:solidFill>
                <a:schemeClr val="tx1"/>
              </a:solidFill>
            </a:rPr>
          </a:br>
          <a:r>
            <a:rPr lang="fr-FR" sz="2800" u="none" kern="1200" dirty="0" err="1" smtClean="0">
              <a:solidFill>
                <a:schemeClr val="tx1"/>
              </a:solidFill>
            </a:rPr>
            <a:t>Website</a:t>
          </a:r>
          <a:endParaRPr lang="fr-FR" sz="2800" u="none" kern="1200" dirty="0">
            <a:solidFill>
              <a:schemeClr val="tx1"/>
            </a:solidFill>
          </a:endParaRPr>
        </a:p>
      </dsp:txBody>
      <dsp:txXfrm>
        <a:off x="2067837" y="1298218"/>
        <a:ext cx="1655524" cy="7563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A6153C-40B6-4D52-BB51-DC5A8B9119BE}">
      <dsp:nvSpPr>
        <dsp:cNvPr id="0" name=""/>
        <dsp:cNvSpPr/>
      </dsp:nvSpPr>
      <dsp:spPr>
        <a:xfrm rot="16200000">
          <a:off x="-1190548" y="1822553"/>
          <a:ext cx="2852928" cy="4040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56334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smtClean="0">
              <a:solidFill>
                <a:srgbClr val="00B050"/>
              </a:solidFill>
            </a:rPr>
            <a:t>Public</a:t>
          </a:r>
          <a:endParaRPr lang="fr-FR" sz="2800" kern="1200" dirty="0">
            <a:solidFill>
              <a:srgbClr val="00B050"/>
            </a:solidFill>
          </a:endParaRPr>
        </a:p>
      </dsp:txBody>
      <dsp:txXfrm>
        <a:off x="-1190548" y="1822553"/>
        <a:ext cx="2852928" cy="404032"/>
      </dsp:txXfrm>
    </dsp:sp>
    <dsp:sp modelId="{5B67904A-1D4A-4F58-AB98-98BBF23F9953}">
      <dsp:nvSpPr>
        <dsp:cNvPr id="0" name=""/>
        <dsp:cNvSpPr/>
      </dsp:nvSpPr>
      <dsp:spPr>
        <a:xfrm>
          <a:off x="437931" y="598105"/>
          <a:ext cx="2012508" cy="2852928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2024" tIns="356334" rIns="192024" bIns="192024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Notes</a:t>
          </a:r>
          <a:endParaRPr lang="fr-F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Reports</a:t>
          </a:r>
          <a:endParaRPr lang="fr-F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err="1" smtClean="0"/>
            <a:t>Conference</a:t>
          </a:r>
          <a:r>
            <a:rPr lang="fr-FR" sz="2100" kern="1200" dirty="0" smtClean="0"/>
            <a:t> </a:t>
          </a:r>
          <a:r>
            <a:rPr lang="fr-FR" sz="2100" kern="1200" dirty="0" err="1" smtClean="0"/>
            <a:t>papers</a:t>
          </a:r>
          <a:endParaRPr lang="fr-F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Publications</a:t>
          </a:r>
          <a:endParaRPr lang="fr-F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(</a:t>
          </a:r>
          <a:r>
            <a:rPr lang="fr-FR" sz="2100" kern="1200" dirty="0" err="1" smtClean="0"/>
            <a:t>thesis</a:t>
          </a:r>
          <a:r>
            <a:rPr lang="fr-FR" sz="2100" kern="1200" dirty="0" smtClean="0"/>
            <a:t>)</a:t>
          </a:r>
          <a:endParaRPr lang="fr-FR" sz="2100" kern="1200" dirty="0"/>
        </a:p>
      </dsp:txBody>
      <dsp:txXfrm>
        <a:off x="437931" y="598105"/>
        <a:ext cx="2012508" cy="2852928"/>
      </dsp:txXfrm>
    </dsp:sp>
    <dsp:sp modelId="{F90F44BC-29FD-46B9-99AD-6702A99A3947}">
      <dsp:nvSpPr>
        <dsp:cNvPr id="0" name=""/>
        <dsp:cNvSpPr/>
      </dsp:nvSpPr>
      <dsp:spPr>
        <a:xfrm>
          <a:off x="152402" y="205370"/>
          <a:ext cx="571059" cy="52689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49CABC1-C44F-46FF-B1F1-D67487F87A90}">
      <dsp:nvSpPr>
        <dsp:cNvPr id="0" name=""/>
        <dsp:cNvSpPr/>
      </dsp:nvSpPr>
      <dsp:spPr>
        <a:xfrm rot="16200000">
          <a:off x="1735311" y="1823749"/>
          <a:ext cx="2852928" cy="4040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56334" bIns="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err="1" smtClean="0">
              <a:solidFill>
                <a:srgbClr val="FF0000"/>
              </a:solidFill>
            </a:rPr>
            <a:t>Confidential</a:t>
          </a:r>
          <a:endParaRPr lang="fr-FR" sz="2800" kern="1200" dirty="0">
            <a:solidFill>
              <a:srgbClr val="FF0000"/>
            </a:solidFill>
          </a:endParaRPr>
        </a:p>
      </dsp:txBody>
      <dsp:txXfrm>
        <a:off x="1735311" y="1823749"/>
        <a:ext cx="2852928" cy="404032"/>
      </dsp:txXfrm>
    </dsp:sp>
    <dsp:sp modelId="{709BF199-C31E-4714-BEAF-6365E895805B}">
      <dsp:nvSpPr>
        <dsp:cNvPr id="0" name=""/>
        <dsp:cNvSpPr/>
      </dsp:nvSpPr>
      <dsp:spPr>
        <a:xfrm>
          <a:off x="3363791" y="599301"/>
          <a:ext cx="2012508" cy="2852928"/>
        </a:xfrm>
        <a:prstGeom prst="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2024" tIns="356334" rIns="192024" bIns="192024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Minutes</a:t>
          </a:r>
          <a:endParaRPr lang="fr-F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Notes</a:t>
          </a:r>
          <a:endParaRPr lang="fr-F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Reports</a:t>
          </a:r>
          <a:endParaRPr lang="fr-F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err="1" smtClean="0"/>
            <a:t>Conference</a:t>
          </a:r>
          <a:r>
            <a:rPr lang="fr-FR" sz="2100" kern="1200" dirty="0" smtClean="0"/>
            <a:t> </a:t>
          </a:r>
          <a:r>
            <a:rPr lang="fr-FR" sz="2100" kern="1200" dirty="0" err="1" smtClean="0"/>
            <a:t>papers</a:t>
          </a:r>
          <a:endParaRPr lang="fr-F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Publications</a:t>
          </a:r>
          <a:endParaRPr lang="fr-FR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100" kern="1200" dirty="0" smtClean="0"/>
            <a:t>(</a:t>
          </a:r>
          <a:r>
            <a:rPr lang="fr-FR" sz="2100" kern="1200" dirty="0" err="1" smtClean="0"/>
            <a:t>thesis</a:t>
          </a:r>
          <a:r>
            <a:rPr lang="fr-FR" sz="2100" kern="1200" dirty="0" smtClean="0"/>
            <a:t>)</a:t>
          </a:r>
          <a:endParaRPr lang="fr-FR" sz="2100" kern="1200" dirty="0"/>
        </a:p>
      </dsp:txBody>
      <dsp:txXfrm>
        <a:off x="3363791" y="599301"/>
        <a:ext cx="2012508" cy="2852928"/>
      </dsp:txXfrm>
    </dsp:sp>
    <dsp:sp modelId="{9D75D714-B6C4-4D59-BA46-2298F2ACE87C}">
      <dsp:nvSpPr>
        <dsp:cNvPr id="0" name=""/>
        <dsp:cNvSpPr/>
      </dsp:nvSpPr>
      <dsp:spPr>
        <a:xfrm>
          <a:off x="3069983" y="205370"/>
          <a:ext cx="587616" cy="529282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FF3DFC-DE29-4528-BFF0-C1C2501DB224}" type="datetimeFigureOut">
              <a:rPr lang="fr-FR" smtClean="0"/>
              <a:t>18/02/2011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FC6FA6-5FCF-49B8-824E-1C9E75E180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3560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Show :</a:t>
            </a:r>
            <a:r>
              <a:rPr lang="fr-FR" baseline="0" dirty="0" smtClean="0"/>
              <a:t> Home, Agenda, Structure, </a:t>
            </a:r>
            <a:r>
              <a:rPr lang="fr-FR" baseline="0" dirty="0" err="1" smtClean="0"/>
              <a:t>WPs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deliverables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milestones</a:t>
            </a:r>
            <a:r>
              <a:rPr lang="fr-FR" baseline="0" dirty="0" smtClean="0"/>
              <a:t> and data base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C6FA6-5FCF-49B8-824E-1C9E75E18011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890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Document </a:t>
            </a:r>
            <a:r>
              <a:rPr lang="fr-FR" dirty="0" err="1" smtClean="0"/>
              <a:t>mailbox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in </a:t>
            </a:r>
            <a:r>
              <a:rPr lang="fr-FR" dirty="0" err="1" smtClean="0"/>
              <a:t>particular</a:t>
            </a:r>
            <a:r>
              <a:rPr lang="fr-FR" dirty="0" smtClean="0"/>
              <a:t> case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C6FA6-5FCF-49B8-824E-1C9E75E18011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890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Solution pour consulter les documents d’ici la mise en place de CDS pour TIARA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C6FA6-5FCF-49B8-824E-1C9E75E18011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890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C6FA6-5FCF-49B8-824E-1C9E75E18011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890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C6FA6-5FCF-49B8-824E-1C9E75E18011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8900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Document </a:t>
            </a:r>
            <a:r>
              <a:rPr lang="fr-FR" dirty="0" err="1" smtClean="0"/>
              <a:t>mailbox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in </a:t>
            </a:r>
            <a:r>
              <a:rPr lang="fr-FR" dirty="0" err="1" smtClean="0"/>
              <a:t>particular</a:t>
            </a:r>
            <a:r>
              <a:rPr lang="fr-FR" dirty="0" smtClean="0"/>
              <a:t> case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C6FA6-5FCF-49B8-824E-1C9E75E18011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890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Contact de </a:t>
            </a:r>
            <a:r>
              <a:rPr lang="fr-FR" dirty="0" err="1" smtClean="0"/>
              <a:t>journeaux</a:t>
            </a:r>
            <a:r>
              <a:rPr lang="fr-FR" dirty="0" smtClean="0"/>
              <a:t> locaux (Les </a:t>
            </a:r>
            <a:r>
              <a:rPr lang="fr-FR" dirty="0" err="1" smtClean="0"/>
              <a:t>echos</a:t>
            </a:r>
            <a:r>
              <a:rPr lang="fr-FR" dirty="0" smtClean="0"/>
              <a:t>?), quotidiens : le monde, </a:t>
            </a:r>
            <a:r>
              <a:rPr lang="fr-FR" dirty="0" err="1" smtClean="0"/>
              <a:t>liberation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C6FA6-5FCF-49B8-824E-1C9E75E18011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8900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Brochure :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put in place an </a:t>
            </a:r>
            <a:r>
              <a:rPr lang="fr-FR" dirty="0" err="1" smtClean="0"/>
              <a:t>editorial</a:t>
            </a:r>
            <a:r>
              <a:rPr lang="fr-FR" dirty="0" smtClean="0"/>
              <a:t> </a:t>
            </a:r>
            <a:r>
              <a:rPr lang="fr-FR" dirty="0" err="1" smtClean="0"/>
              <a:t>board</a:t>
            </a:r>
            <a:r>
              <a:rPr lang="fr-FR" dirty="0" smtClean="0"/>
              <a:t> </a:t>
            </a:r>
            <a:r>
              <a:rPr lang="fr-FR" dirty="0" err="1" smtClean="0"/>
              <a:t>composed</a:t>
            </a:r>
            <a:r>
              <a:rPr lang="fr-FR" dirty="0" smtClean="0"/>
              <a:t> of a </a:t>
            </a:r>
            <a:r>
              <a:rPr lang="fr-FR" dirty="0" err="1" smtClean="0"/>
              <a:t>representative</a:t>
            </a:r>
            <a:r>
              <a:rPr lang="fr-FR" dirty="0" smtClean="0"/>
              <a:t> per </a:t>
            </a:r>
            <a:r>
              <a:rPr lang="fr-FR" dirty="0" err="1" smtClean="0"/>
              <a:t>insitute</a:t>
            </a:r>
            <a:r>
              <a:rPr lang="fr-FR" dirty="0" smtClean="0"/>
              <a:t> or </a:t>
            </a:r>
            <a:r>
              <a:rPr lang="fr-FR" dirty="0" err="1" smtClean="0"/>
              <a:t>at</a:t>
            </a:r>
            <a:r>
              <a:rPr lang="fr-FR" dirty="0" smtClean="0"/>
              <a:t> least country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C6FA6-5FCF-49B8-824E-1C9E75E18011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8900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C6FA6-5FCF-49B8-824E-1C9E75E18011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7890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February, 23rd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Céline Tanguy – CEA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February, 23rd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Céline Tanguy – CEA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February, 23rd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Céline Tanguy – CEA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February, 23rd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Céline Tanguy – CEA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February, 23rd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Céline Tanguy – CEA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February, 23rd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Céline Tanguy – CEA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February, 23rd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Céline Tanguy – CEA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February, 23rd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Céline Tanguy – CEA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February, 23rd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Céline Tanguy – CEA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February, 23rd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Céline Tanguy – CEA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February, 23rd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Céline Tanguy – CEA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February, 23rd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Céline Tanguy – CEA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3.png"/><Relationship Id="rId7" Type="http://schemas.openxmlformats.org/officeDocument/2006/relationships/image" Target="../media/image1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../media/image3.png"/><Relationship Id="rId7" Type="http://schemas.openxmlformats.org/officeDocument/2006/relationships/image" Target="../media/image18.gif"/><Relationship Id="rId12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11" Type="http://schemas.openxmlformats.org/officeDocument/2006/relationships/image" Target="../media/image22.gif"/><Relationship Id="rId5" Type="http://schemas.openxmlformats.org/officeDocument/2006/relationships/image" Target="../media/image17.jpeg"/><Relationship Id="rId15" Type="http://schemas.openxmlformats.org/officeDocument/2006/relationships/image" Target="../media/image26.jpeg"/><Relationship Id="rId10" Type="http://schemas.openxmlformats.org/officeDocument/2006/relationships/image" Target="../media/image21.png"/><Relationship Id="rId4" Type="http://schemas.openxmlformats.org/officeDocument/2006/relationships/image" Target="../media/image16.jpeg"/><Relationship Id="rId9" Type="http://schemas.openxmlformats.org/officeDocument/2006/relationships/image" Target="../media/image20.png"/><Relationship Id="rId14" Type="http://schemas.openxmlformats.org/officeDocument/2006/relationships/image" Target="../media/image2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hyperlink" Target="http://www.eu-tiara.eu/" TargetMode="External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u-tiara.e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dsweb.cern.ch/collection/EuCARD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hyperlink" Target="http://www.eu-tiara.eu/Communication/index.php?id=49" TargetMode="External"/><Relationship Id="rId7" Type="http://schemas.openxmlformats.org/officeDocument/2006/relationships/diagramLayout" Target="../diagrams/layou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5" Type="http://schemas.openxmlformats.org/officeDocument/2006/relationships/image" Target="../media/image3.png"/><Relationship Id="rId10" Type="http://schemas.microsoft.com/office/2007/relationships/diagramDrawing" Target="../diagrams/drawing2.xml"/><Relationship Id="rId4" Type="http://schemas.openxmlformats.org/officeDocument/2006/relationships/hyperlink" Target="http://cdsweb.cern.ch/collection/EuCARD" TargetMode="External"/><Relationship Id="rId9" Type="http://schemas.openxmlformats.org/officeDocument/2006/relationships/diagramColors" Target="../diagrams/colors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dsweb.cern.ch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celine.tanguy@cea.fr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0C61"/>
            </a:gs>
            <a:gs pos="80000">
              <a:schemeClr val="bg1"/>
            </a:gs>
            <a:gs pos="98000">
              <a:srgbClr val="030C61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38200" y="1958975"/>
            <a:ext cx="7772400" cy="1774825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Communication, </a:t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</a:b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sto MT" pitchFamily="18" charset="0"/>
              </a:rPr>
              <a:t>Dissemination &amp; Outreach</a:t>
            </a:r>
            <a:endParaRPr lang="fr-FR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sto MT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334000" y="4267200"/>
            <a:ext cx="2819400" cy="1305209"/>
          </a:xfr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fr-FR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sto MT" pitchFamily="18" charset="0"/>
              </a:rPr>
              <a:t>Céline Tanguy</a:t>
            </a:r>
          </a:p>
          <a:p>
            <a:pPr algn="l"/>
            <a:r>
              <a:rPr lang="fr-FR" sz="20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itchFamily="18" charset="0"/>
              </a:rPr>
              <a:t>February</a:t>
            </a:r>
            <a:r>
              <a:rPr lang="fr-F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itchFamily="18" charset="0"/>
              </a:rPr>
              <a:t> 23</a:t>
            </a:r>
            <a:r>
              <a:rPr lang="fr-FR" sz="20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itchFamily="18" charset="0"/>
              </a:rPr>
              <a:t>rd</a:t>
            </a:r>
            <a:r>
              <a:rPr lang="fr-FR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itchFamily="18" charset="0"/>
              </a:rPr>
              <a:t>, 2011</a:t>
            </a:r>
          </a:p>
        </p:txBody>
      </p:sp>
      <p:pic>
        <p:nvPicPr>
          <p:cNvPr id="1027" name="Picture 3" descr="Z:\Images\Tiara_4_8_san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-1"/>
            <a:ext cx="3969227" cy="1981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Dapdc5\ctanguy\Desktop\Logo_Europ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5985833"/>
            <a:ext cx="1104900" cy="757770"/>
          </a:xfrm>
          <a:prstGeom prst="rect">
            <a:avLst/>
          </a:prstGeom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-76200" y="6355903"/>
            <a:ext cx="845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latin typeface="Calisto MT" pitchFamily="18" charset="0"/>
              </a:rPr>
              <a:t>TIARA : Test Infrastructure and Accelerator </a:t>
            </a:r>
            <a:r>
              <a:rPr lang="fr-FR" sz="1600" dirty="0" err="1" smtClean="0">
                <a:latin typeface="Calisto MT" pitchFamily="18" charset="0"/>
              </a:rPr>
              <a:t>Research</a:t>
            </a:r>
            <a:r>
              <a:rPr lang="fr-FR" sz="1600" dirty="0" smtClean="0">
                <a:latin typeface="Calisto MT" pitchFamily="18" charset="0"/>
              </a:rPr>
              <a:t> Area / Kick-off meeting</a:t>
            </a:r>
            <a:endParaRPr lang="fr-FR" sz="1600" dirty="0">
              <a:latin typeface="Calisto MT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0" y="1041586"/>
            <a:ext cx="2844000" cy="1332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18000">
                <a:srgbClr val="A71AB6">
                  <a:lumMod val="61000"/>
                  <a:lumOff val="39000"/>
                </a:srgbClr>
              </a:gs>
              <a:gs pos="0">
                <a:schemeClr val="bg1">
                  <a:alpha val="66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855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gradFill flip="none" rotWithShape="1">
            <a:gsLst>
              <a:gs pos="0">
                <a:srgbClr val="030C61"/>
              </a:gs>
              <a:gs pos="94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74613" y="1772827"/>
            <a:ext cx="2532832" cy="863102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250000"/>
              </a:lnSpc>
              <a:buNone/>
            </a:pP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TIARA </a:t>
            </a: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Website</a:t>
            </a:r>
            <a:endParaRPr lang="fr-FR" sz="2400" dirty="0" smtClean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February, 23rd 2011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Céline Tanguy – CEA 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3" descr="Z:\Images\Tiara_4_8_san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35186" cy="81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l"/>
            <a:r>
              <a:rPr lang="fr-FR" dirty="0" err="1" smtClean="0">
                <a:solidFill>
                  <a:srgbClr val="E25110"/>
                </a:solidFill>
                <a:latin typeface="Calisto MT" pitchFamily="18" charset="0"/>
              </a:rPr>
              <a:t>Outline</a:t>
            </a:r>
            <a:endParaRPr lang="fr-FR" dirty="0">
              <a:solidFill>
                <a:srgbClr val="E25110"/>
              </a:solidFill>
              <a:latin typeface="Calisto MT" pitchFamily="18" charset="0"/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1447800" y="457200"/>
            <a:ext cx="770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3810000" y="118646"/>
            <a:ext cx="532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TIARA </a:t>
            </a:r>
            <a:r>
              <a:rPr lang="fr-FR" sz="1600" dirty="0" err="1" smtClean="0">
                <a:solidFill>
                  <a:srgbClr val="030C61"/>
                </a:solidFill>
                <a:latin typeface="Calisto MT" pitchFamily="18" charset="0"/>
              </a:rPr>
              <a:t>Website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 </a:t>
            </a:r>
            <a:r>
              <a:rPr lang="en-US" sz="1600" dirty="0" smtClean="0">
                <a:solidFill>
                  <a:srgbClr val="030C61"/>
                </a:solidFill>
                <a:latin typeface="Calisto MT" pitchFamily="18" charset="0"/>
              </a:rPr>
              <a:t>| </a:t>
            </a:r>
            <a:r>
              <a:rPr lang="fr-FR" sz="1600" dirty="0">
                <a:solidFill>
                  <a:srgbClr val="030C61"/>
                </a:solidFill>
                <a:latin typeface="Calisto MT" pitchFamily="18" charset="0"/>
              </a:rPr>
              <a:t>Doc.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management system | Com</a:t>
            </a:r>
            <a:r>
              <a:rPr lang="fr-FR" sz="1600" dirty="0">
                <a:solidFill>
                  <a:srgbClr val="030C61"/>
                </a:solidFill>
                <a:latin typeface="Calisto MT" pitchFamily="18" charset="0"/>
              </a:rPr>
              <a:t>. &amp;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O</a:t>
            </a:r>
            <a:endParaRPr lang="fr-FR" sz="1600" dirty="0">
              <a:solidFill>
                <a:srgbClr val="030C61"/>
              </a:solidFill>
              <a:latin typeface="Calisto MT" pitchFamily="18" charset="0"/>
            </a:endParaRPr>
          </a:p>
        </p:txBody>
      </p:sp>
      <p:pic>
        <p:nvPicPr>
          <p:cNvPr id="12" name="Image 11"/>
          <p:cNvPicPr/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0616"/>
          <a:stretch/>
        </p:blipFill>
        <p:spPr bwMode="auto">
          <a:xfrm>
            <a:off x="1066927" y="1576038"/>
            <a:ext cx="1400810" cy="1256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 12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92815" y="4837389"/>
            <a:ext cx="1072370" cy="14244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Picture 2" descr="\\Dapdc5\ctanguy\Desktop\document_management_simples.jp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927" y="3267519"/>
            <a:ext cx="2241373" cy="1140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3429000" y="3352800"/>
            <a:ext cx="411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Document </a:t>
            </a:r>
            <a:r>
              <a:rPr lang="fr-FR" sz="24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management </a:t>
            </a: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system</a:t>
            </a:r>
            <a:endParaRPr lang="fr-FR" sz="24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149900" y="5410199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Arial" pitchFamily="34" charset="0"/>
                <a:cs typeface="Arial" pitchFamily="34" charset="0"/>
              </a:rPr>
              <a:t>Communication &amp; </a:t>
            </a:r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Outreach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02363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gradFill flip="none" rotWithShape="1">
            <a:gsLst>
              <a:gs pos="0">
                <a:srgbClr val="030C61"/>
              </a:gs>
              <a:gs pos="94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>
                <a:latin typeface="Arial" pitchFamily="34" charset="0"/>
                <a:cs typeface="Arial" pitchFamily="34" charset="0"/>
              </a:rPr>
              <a:t>Articles in </a:t>
            </a:r>
            <a:r>
              <a:rPr lang="fr-FR" sz="2800" dirty="0" err="1" smtClean="0">
                <a:latin typeface="Arial" pitchFamily="34" charset="0"/>
                <a:cs typeface="Arial" pitchFamily="34" charset="0"/>
              </a:rPr>
              <a:t>newspapers</a:t>
            </a:r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2800" dirty="0" err="1" smtClean="0">
                <a:latin typeface="Arial" pitchFamily="34" charset="0"/>
                <a:cs typeface="Arial" pitchFamily="34" charset="0"/>
              </a:rPr>
              <a:t>Other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800" dirty="0" err="1" smtClean="0">
                <a:latin typeface="Arial" pitchFamily="34" charset="0"/>
                <a:cs typeface="Arial" pitchFamily="34" charset="0"/>
              </a:rPr>
              <a:t>proposals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?</a:t>
            </a:r>
            <a:endParaRPr lang="fr-FR" sz="2800" dirty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February, 23rd 2011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Céline Tanguy – CEA 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3" descr="Z:\Images\Tiara_4_8_san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35186" cy="81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 smtClean="0">
                <a:solidFill>
                  <a:srgbClr val="E25110"/>
                </a:solidFill>
                <a:latin typeface="Calisto MT" pitchFamily="18" charset="0"/>
              </a:rPr>
              <a:t>Communication</a:t>
            </a:r>
            <a:endParaRPr lang="fr-FR" sz="3600" dirty="0">
              <a:solidFill>
                <a:srgbClr val="E25110"/>
              </a:solidFill>
              <a:latin typeface="Calisto MT" pitchFamily="18" charset="0"/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1447800" y="457200"/>
            <a:ext cx="770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3810000" y="118646"/>
            <a:ext cx="532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TIARA </a:t>
            </a:r>
            <a:r>
              <a:rPr lang="fr-FR" sz="1600" dirty="0" err="1" smtClean="0">
                <a:solidFill>
                  <a:srgbClr val="030C61"/>
                </a:solidFill>
                <a:latin typeface="Calisto MT" pitchFamily="18" charset="0"/>
              </a:rPr>
              <a:t>Website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 </a:t>
            </a:r>
            <a:r>
              <a:rPr lang="en-US" sz="1600" dirty="0" smtClean="0">
                <a:solidFill>
                  <a:srgbClr val="030C61"/>
                </a:solidFill>
                <a:latin typeface="Calisto MT" pitchFamily="18" charset="0"/>
              </a:rPr>
              <a:t>| </a:t>
            </a:r>
            <a:r>
              <a:rPr lang="fr-FR" sz="1600" dirty="0">
                <a:solidFill>
                  <a:srgbClr val="030C61"/>
                </a:solidFill>
                <a:latin typeface="Calisto MT" pitchFamily="18" charset="0"/>
              </a:rPr>
              <a:t>Doc.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management system | </a:t>
            </a:r>
            <a:r>
              <a:rPr lang="fr-FR" sz="1600" b="1" dirty="0" smtClean="0">
                <a:solidFill>
                  <a:schemeClr val="bg1"/>
                </a:solidFill>
                <a:latin typeface="Calisto MT" pitchFamily="18" charset="0"/>
              </a:rPr>
              <a:t>Com</a:t>
            </a:r>
            <a:r>
              <a:rPr lang="fr-FR" sz="1600" b="1" dirty="0">
                <a:solidFill>
                  <a:schemeClr val="bg1"/>
                </a:solidFill>
                <a:latin typeface="Calisto MT" pitchFamily="18" charset="0"/>
              </a:rPr>
              <a:t>. &amp; </a:t>
            </a:r>
            <a:r>
              <a:rPr lang="fr-FR" sz="1600" b="1" dirty="0" smtClean="0">
                <a:solidFill>
                  <a:schemeClr val="bg1"/>
                </a:solidFill>
                <a:latin typeface="Calisto MT" pitchFamily="18" charset="0"/>
              </a:rPr>
              <a:t>O</a:t>
            </a:r>
            <a:endParaRPr lang="fr-FR" sz="1600" b="1" dirty="0">
              <a:solidFill>
                <a:schemeClr val="bg1"/>
              </a:solidFill>
              <a:latin typeface="Calisto MT" pitchFamily="18" charset="0"/>
            </a:endParaRPr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762000" y="1905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Image 13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74000" y="2614136"/>
            <a:ext cx="1347010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Image 14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26602" y="2781338"/>
            <a:ext cx="1097597" cy="139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Image 16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43000" y="2502640"/>
            <a:ext cx="781686" cy="116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Ellipse 8"/>
          <p:cNvSpPr/>
          <p:nvPr/>
        </p:nvSpPr>
        <p:spPr>
          <a:xfrm>
            <a:off x="627671" y="2156936"/>
            <a:ext cx="3155696" cy="2362200"/>
          </a:xfrm>
          <a:prstGeom prst="ellipse">
            <a:avLst/>
          </a:prstGeom>
          <a:noFill/>
          <a:ln>
            <a:solidFill>
              <a:srgbClr val="EB3F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Picture 4" descr="Z:\Images\Page\2\logo_cea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3791" y="2305537"/>
            <a:ext cx="394206" cy="394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age 18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9600" y="2500453"/>
            <a:ext cx="1080000" cy="1506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774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gradFill flip="none" rotWithShape="1">
            <a:gsLst>
              <a:gs pos="0">
                <a:srgbClr val="030C61"/>
              </a:gs>
              <a:gs pos="94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February, 23rd 2011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Céline Tanguy – CEA 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3" descr="Z:\Images\Tiara_4_8_san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35186" cy="81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200" dirty="0" smtClean="0">
                <a:solidFill>
                  <a:srgbClr val="E25110"/>
                </a:solidFill>
                <a:latin typeface="Calisto MT" pitchFamily="18" charset="0"/>
              </a:rPr>
              <a:t>Communication: TIARA brochure</a:t>
            </a:r>
            <a:endParaRPr lang="fr-FR" sz="3200" dirty="0">
              <a:solidFill>
                <a:srgbClr val="E25110"/>
              </a:solidFill>
              <a:latin typeface="Calisto MT" pitchFamily="18" charset="0"/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1447800" y="457200"/>
            <a:ext cx="770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3810000" y="118646"/>
            <a:ext cx="532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TIARA </a:t>
            </a:r>
            <a:r>
              <a:rPr lang="fr-FR" sz="1600" dirty="0" err="1" smtClean="0">
                <a:solidFill>
                  <a:srgbClr val="030C61"/>
                </a:solidFill>
                <a:latin typeface="Calisto MT" pitchFamily="18" charset="0"/>
              </a:rPr>
              <a:t>Website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 </a:t>
            </a:r>
            <a:r>
              <a:rPr lang="en-US" sz="1600" dirty="0" smtClean="0">
                <a:solidFill>
                  <a:srgbClr val="030C61"/>
                </a:solidFill>
                <a:latin typeface="Calisto MT" pitchFamily="18" charset="0"/>
              </a:rPr>
              <a:t>| </a:t>
            </a:r>
            <a:r>
              <a:rPr lang="fr-FR" sz="1600" dirty="0">
                <a:solidFill>
                  <a:srgbClr val="030C61"/>
                </a:solidFill>
                <a:latin typeface="Calisto MT" pitchFamily="18" charset="0"/>
              </a:rPr>
              <a:t>Doc.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management system | </a:t>
            </a:r>
            <a:r>
              <a:rPr lang="fr-FR" sz="1600" b="1" dirty="0" smtClean="0">
                <a:solidFill>
                  <a:schemeClr val="bg1"/>
                </a:solidFill>
                <a:latin typeface="Calisto MT" pitchFamily="18" charset="0"/>
              </a:rPr>
              <a:t>Com</a:t>
            </a:r>
            <a:r>
              <a:rPr lang="fr-FR" sz="1600" b="1" dirty="0">
                <a:solidFill>
                  <a:schemeClr val="bg1"/>
                </a:solidFill>
                <a:latin typeface="Calisto MT" pitchFamily="18" charset="0"/>
              </a:rPr>
              <a:t>. &amp; </a:t>
            </a:r>
            <a:r>
              <a:rPr lang="fr-FR" sz="1600" b="1" dirty="0" smtClean="0">
                <a:solidFill>
                  <a:schemeClr val="bg1"/>
                </a:solidFill>
                <a:latin typeface="Calisto MT" pitchFamily="18" charset="0"/>
              </a:rPr>
              <a:t>O</a:t>
            </a:r>
            <a:endParaRPr lang="fr-FR" sz="1600" b="1" dirty="0">
              <a:solidFill>
                <a:schemeClr val="bg1"/>
              </a:solidFill>
              <a:latin typeface="Calisto MT" pitchFamily="18" charset="0"/>
            </a:endParaRPr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609600" y="13716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</a:pPr>
            <a:r>
              <a:rPr lang="fr-FR" sz="2900" dirty="0" err="1" smtClean="0">
                <a:latin typeface="Arial" pitchFamily="34" charset="0"/>
                <a:cs typeface="Arial" pitchFamily="34" charset="0"/>
              </a:rPr>
              <a:t>Subject</a:t>
            </a:r>
            <a:r>
              <a:rPr lang="fr-FR" sz="2900" dirty="0" smtClean="0">
                <a:latin typeface="Arial" pitchFamily="34" charset="0"/>
                <a:cs typeface="Arial" pitchFamily="34" charset="0"/>
              </a:rPr>
              <a:t>: the impact of Accelerator R&amp;D</a:t>
            </a:r>
          </a:p>
          <a:p>
            <a:pPr>
              <a:lnSpc>
                <a:spcPct val="170000"/>
              </a:lnSpc>
            </a:pPr>
            <a:r>
              <a:rPr lang="fr-FR" sz="2900" dirty="0" smtClean="0">
                <a:latin typeface="Arial" pitchFamily="34" charset="0"/>
                <a:cs typeface="Arial" pitchFamily="34" charset="0"/>
              </a:rPr>
              <a:t>Formation of an </a:t>
            </a:r>
            <a:r>
              <a:rPr lang="fr-FR" sz="2900" dirty="0">
                <a:latin typeface="Arial" pitchFamily="34" charset="0"/>
                <a:cs typeface="Arial" pitchFamily="34" charset="0"/>
              </a:rPr>
              <a:t>E</a:t>
            </a:r>
            <a:r>
              <a:rPr lang="fr-FR" sz="2900" dirty="0" smtClean="0">
                <a:latin typeface="Arial" pitchFamily="34" charset="0"/>
                <a:cs typeface="Arial" pitchFamily="34" charset="0"/>
              </a:rPr>
              <a:t>ditorial </a:t>
            </a:r>
            <a:r>
              <a:rPr lang="fr-FR" sz="2900" dirty="0" err="1">
                <a:latin typeface="Arial" pitchFamily="34" charset="0"/>
                <a:cs typeface="Arial" pitchFamily="34" charset="0"/>
              </a:rPr>
              <a:t>B</a:t>
            </a:r>
            <a:r>
              <a:rPr lang="fr-FR" sz="2900" dirty="0" err="1" smtClean="0">
                <a:latin typeface="Arial" pitchFamily="34" charset="0"/>
                <a:cs typeface="Arial" pitchFamily="34" charset="0"/>
              </a:rPr>
              <a:t>oard</a:t>
            </a:r>
            <a:endParaRPr lang="fr-FR" sz="29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pPr marL="457200" lvl="1" indent="0">
              <a:buNone/>
            </a:pPr>
            <a:endParaRPr lang="fr-FR" sz="2000" dirty="0" smtClean="0">
              <a:latin typeface="Arial" pitchFamily="34" charset="0"/>
              <a:cs typeface="Arial" pitchFamily="34" charset="0"/>
            </a:endParaRPr>
          </a:p>
          <a:p>
            <a:endParaRPr lang="fr-FR" sz="2400" dirty="0">
              <a:latin typeface="Arial" pitchFamily="34" charset="0"/>
              <a:cs typeface="Arial" pitchFamily="34" charset="0"/>
            </a:endParaRPr>
          </a:p>
          <a:p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endParaRPr lang="fr-FR" sz="26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2600" dirty="0" smtClean="0">
                <a:latin typeface="Arial" pitchFamily="34" charset="0"/>
                <a:cs typeface="Arial" pitchFamily="34" charset="0"/>
              </a:rPr>
              <a:t>Brochure </a:t>
            </a:r>
            <a:r>
              <a:rPr lang="fr-FR" sz="2600" dirty="0" err="1" smtClean="0">
                <a:latin typeface="Arial" pitchFamily="34" charset="0"/>
                <a:cs typeface="Arial" pitchFamily="34" charset="0"/>
              </a:rPr>
              <a:t>diffused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 by </a:t>
            </a:r>
            <a:r>
              <a:rPr lang="fr-FR" sz="2600" dirty="0" err="1" smtClean="0">
                <a:latin typeface="Arial" pitchFamily="34" charset="0"/>
                <a:cs typeface="Arial" pitchFamily="34" charset="0"/>
              </a:rPr>
              <a:t>december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 2011 (if possible)  </a:t>
            </a:r>
            <a:r>
              <a:rPr lang="fr-FR" sz="2600" dirty="0">
                <a:latin typeface="Arial" pitchFamily="34" charset="0"/>
                <a:cs typeface="Arial" pitchFamily="34" charset="0"/>
              </a:rPr>
              <a:t>	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fr-FR" sz="2600" dirty="0" err="1" smtClean="0">
                <a:latin typeface="Arial" pitchFamily="34" charset="0"/>
                <a:cs typeface="Arial" pitchFamily="34" charset="0"/>
              </a:rPr>
              <a:t>Creation</a:t>
            </a:r>
            <a:r>
              <a:rPr lang="fr-FR" sz="2600" dirty="0" smtClean="0">
                <a:latin typeface="Arial" pitchFamily="34" charset="0"/>
                <a:cs typeface="Arial" pitchFamily="34" charset="0"/>
              </a:rPr>
              <a:t> of DVD?</a:t>
            </a: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" name="Groupe 13"/>
          <p:cNvGrpSpPr/>
          <p:nvPr/>
        </p:nvGrpSpPr>
        <p:grpSpPr>
          <a:xfrm>
            <a:off x="761999" y="2133600"/>
            <a:ext cx="7876927" cy="3336036"/>
            <a:chOff x="129771" y="1921764"/>
            <a:chExt cx="8509156" cy="3488436"/>
          </a:xfrm>
        </p:grpSpPr>
        <p:pic>
          <p:nvPicPr>
            <p:cNvPr id="1026" name="Picture 2" descr="Z:\Images\Page\2\stfc-logo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58000" y="2683134"/>
              <a:ext cx="1780927" cy="4553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Z:\Images\Page\2\psi_logo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2649" y="2285379"/>
              <a:ext cx="895351" cy="5919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Z:\Images\Page\2\logo_cea.gif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4189" y="3276600"/>
              <a:ext cx="559813" cy="559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Z:\Images\Page\2\DESY-logo.gi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3252" y="2089805"/>
              <a:ext cx="552148" cy="5521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Z:\Images\Page\2\ifj_logo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1601" y="2241169"/>
              <a:ext cx="612599" cy="425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1" name="Picture 7" descr="Z:\Images\Page\2\INFN-Logo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7800" y="1921764"/>
              <a:ext cx="838200" cy="8214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Z:\Images\Page\2\GSI_Logo_rgb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800" y="2162151"/>
              <a:ext cx="1066800" cy="3375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3" name="Picture 9" descr="Z:\Images\Page\2\Uppsala-Logo.gif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1799" y="3190212"/>
              <a:ext cx="762001" cy="762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Z:\Images\Page\2\CNR-logoanglais.jpg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6374" y="2415974"/>
              <a:ext cx="555826" cy="5558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5" name="Picture 11" descr="\\Dapdc5\ctanguy\Desktop\CIEMAT-Logo.jpg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29771" y="3429000"/>
              <a:ext cx="1851429" cy="2831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\\Dapdc5\ctanguy\Desktop\CERN_logo_blue.gif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2198" y="2847971"/>
              <a:ext cx="716602" cy="5810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 descr="\\Dapdc5\ctanguy\Desktop\index.jpg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8685" y="4380487"/>
              <a:ext cx="1331912" cy="1029713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Z:\Images\Tiara_4_8_sans.png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5200" y="4495800"/>
              <a:ext cx="1331912" cy="6649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Flèche vers le bas 8"/>
            <p:cNvSpPr/>
            <p:nvPr/>
          </p:nvSpPr>
          <p:spPr>
            <a:xfrm>
              <a:off x="4038600" y="3950988"/>
              <a:ext cx="225929" cy="316212"/>
            </a:xfrm>
            <a:prstGeom prst="downArrow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rgbClr val="EB3F1D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Arc plein 12"/>
            <p:cNvSpPr/>
            <p:nvPr/>
          </p:nvSpPr>
          <p:spPr>
            <a:xfrm>
              <a:off x="1945771" y="2729820"/>
              <a:ext cx="4912229" cy="1384980"/>
            </a:xfrm>
            <a:prstGeom prst="blockArc">
              <a:avLst>
                <a:gd name="adj1" fmla="val 10587684"/>
                <a:gd name="adj2" fmla="val 183985"/>
                <a:gd name="adj3" fmla="val 30596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EB3F1D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858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gradFill flip="none" rotWithShape="1">
            <a:gsLst>
              <a:gs pos="0">
                <a:srgbClr val="030C61"/>
              </a:gs>
              <a:gs pos="94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February, 23rd 2011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Céline Tanguy – CEA 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3" descr="Z:\Images\Tiara_4_8_san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35186" cy="81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 smtClean="0">
                <a:solidFill>
                  <a:srgbClr val="E25110"/>
                </a:solidFill>
                <a:latin typeface="Calisto MT" pitchFamily="18" charset="0"/>
              </a:rPr>
              <a:t>Questions and </a:t>
            </a:r>
            <a:r>
              <a:rPr lang="fr-FR" sz="3600" dirty="0" err="1" smtClean="0">
                <a:solidFill>
                  <a:srgbClr val="E25110"/>
                </a:solidFill>
                <a:latin typeface="Calisto MT" pitchFamily="18" charset="0"/>
              </a:rPr>
              <a:t>comments</a:t>
            </a:r>
            <a:r>
              <a:rPr lang="fr-FR" sz="3600" dirty="0" smtClean="0">
                <a:solidFill>
                  <a:srgbClr val="E25110"/>
                </a:solidFill>
                <a:latin typeface="Calisto MT" pitchFamily="18" charset="0"/>
              </a:rPr>
              <a:t> </a:t>
            </a:r>
            <a:r>
              <a:rPr lang="fr-FR" sz="3600" dirty="0" err="1" smtClean="0">
                <a:solidFill>
                  <a:srgbClr val="E25110"/>
                </a:solidFill>
                <a:latin typeface="Calisto MT" pitchFamily="18" charset="0"/>
              </a:rPr>
              <a:t>welcome</a:t>
            </a:r>
            <a:endParaRPr lang="fr-FR" sz="3600" dirty="0">
              <a:solidFill>
                <a:srgbClr val="E25110"/>
              </a:solidFill>
              <a:latin typeface="Calisto MT" pitchFamily="18" charset="0"/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1447800" y="457200"/>
            <a:ext cx="770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3810000" y="118646"/>
            <a:ext cx="532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TIARA </a:t>
            </a:r>
            <a:r>
              <a:rPr lang="fr-FR" sz="1600" dirty="0" err="1" smtClean="0">
                <a:solidFill>
                  <a:srgbClr val="030C61"/>
                </a:solidFill>
                <a:latin typeface="Calisto MT" pitchFamily="18" charset="0"/>
              </a:rPr>
              <a:t>Website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 </a:t>
            </a:r>
            <a:r>
              <a:rPr lang="en-US" sz="1600" dirty="0" smtClean="0">
                <a:solidFill>
                  <a:srgbClr val="030C61"/>
                </a:solidFill>
                <a:latin typeface="Calisto MT" pitchFamily="18" charset="0"/>
              </a:rPr>
              <a:t>| </a:t>
            </a:r>
            <a:r>
              <a:rPr lang="fr-FR" sz="1600" dirty="0">
                <a:solidFill>
                  <a:srgbClr val="030C61"/>
                </a:solidFill>
                <a:latin typeface="Calisto MT" pitchFamily="18" charset="0"/>
              </a:rPr>
              <a:t>Doc.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management system | Com</a:t>
            </a:r>
            <a:r>
              <a:rPr lang="fr-FR" sz="1600" dirty="0">
                <a:solidFill>
                  <a:srgbClr val="030C61"/>
                </a:solidFill>
                <a:latin typeface="Calisto MT" pitchFamily="18" charset="0"/>
              </a:rPr>
              <a:t>. &amp;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O</a:t>
            </a:r>
            <a:endParaRPr lang="fr-FR" sz="1600" dirty="0">
              <a:solidFill>
                <a:srgbClr val="030C61"/>
              </a:solidFill>
              <a:latin typeface="Calisto MT" pitchFamily="18" charset="0"/>
            </a:endParaRPr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762000" y="19050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\\Dapdc5\ctanguy\Desktop\green-question-mark-8687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819400"/>
            <a:ext cx="2114550" cy="2107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20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gradFill flip="none" rotWithShape="1">
            <a:gsLst>
              <a:gs pos="0">
                <a:srgbClr val="030C61"/>
              </a:gs>
              <a:gs pos="94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4600" y="1576038"/>
            <a:ext cx="4953000" cy="1395762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fr-FR" sz="4400" b="1" dirty="0" smtClean="0">
                <a:latin typeface="Arial" pitchFamily="34" charset="0"/>
                <a:cs typeface="Arial" pitchFamily="34" charset="0"/>
              </a:rPr>
              <a:t>TIARA </a:t>
            </a:r>
            <a:r>
              <a:rPr lang="fr-FR" sz="4400" b="1" dirty="0" err="1" smtClean="0">
                <a:latin typeface="Arial" pitchFamily="34" charset="0"/>
                <a:cs typeface="Arial" pitchFamily="34" charset="0"/>
              </a:rPr>
              <a:t>Website</a:t>
            </a:r>
            <a:endParaRPr lang="fr-FR" sz="4400" b="1" dirty="0" smtClean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20000"/>
              </a:lnSpc>
            </a:pPr>
            <a:r>
              <a:rPr lang="fr-FR" sz="3600" dirty="0" err="1" smtClean="0">
                <a:latin typeface="Arial" pitchFamily="34" charset="0"/>
                <a:cs typeface="Arial" pitchFamily="34" charset="0"/>
              </a:rPr>
              <a:t>Deliverables</a:t>
            </a:r>
            <a:r>
              <a:rPr lang="fr-FR" sz="3600" dirty="0" smtClean="0">
                <a:latin typeface="Arial" pitchFamily="34" charset="0"/>
                <a:cs typeface="Arial" pitchFamily="34" charset="0"/>
              </a:rPr>
              <a:t> / </a:t>
            </a:r>
            <a:r>
              <a:rPr lang="fr-FR" sz="3600" dirty="0" err="1" smtClean="0">
                <a:latin typeface="Arial" pitchFamily="34" charset="0"/>
                <a:cs typeface="Arial" pitchFamily="34" charset="0"/>
              </a:rPr>
              <a:t>Milestones</a:t>
            </a:r>
            <a:r>
              <a:rPr lang="fr-FR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3600" dirty="0" err="1" smtClean="0">
                <a:latin typeface="Arial" pitchFamily="34" charset="0"/>
                <a:cs typeface="Arial" pitchFamily="34" charset="0"/>
              </a:rPr>
              <a:t>follow</a:t>
            </a:r>
            <a:r>
              <a:rPr lang="fr-FR" sz="3600" dirty="0" smtClean="0">
                <a:latin typeface="Arial" pitchFamily="34" charset="0"/>
                <a:cs typeface="Arial" pitchFamily="34" charset="0"/>
              </a:rPr>
              <a:t>-up</a:t>
            </a:r>
          </a:p>
          <a:p>
            <a:pPr lvl="1">
              <a:lnSpc>
                <a:spcPct val="120000"/>
              </a:lnSpc>
            </a:pPr>
            <a:r>
              <a:rPr lang="fr-FR" sz="3600" dirty="0" smtClean="0">
                <a:latin typeface="Arial" pitchFamily="34" charset="0"/>
                <a:cs typeface="Arial" pitchFamily="34" charset="0"/>
              </a:rPr>
              <a:t>Access to documentation </a:t>
            </a:r>
            <a:r>
              <a:rPr lang="fr-FR" sz="3600" dirty="0" err="1" smtClean="0">
                <a:latin typeface="Arial" pitchFamily="34" charset="0"/>
                <a:cs typeface="Arial" pitchFamily="34" charset="0"/>
              </a:rPr>
              <a:t>database</a:t>
            </a:r>
            <a:endParaRPr lang="fr-FR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February, 23rd 2011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Céline Tanguy – CEA 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8" name="Picture 3" descr="Z:\Images\Tiara_4_8_san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35186" cy="81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l"/>
            <a:r>
              <a:rPr lang="fr-FR" dirty="0" err="1" smtClean="0">
                <a:solidFill>
                  <a:srgbClr val="E25110"/>
                </a:solidFill>
                <a:latin typeface="Calisto MT" pitchFamily="18" charset="0"/>
              </a:rPr>
              <a:t>Outline</a:t>
            </a:r>
            <a:endParaRPr lang="fr-FR" dirty="0">
              <a:solidFill>
                <a:srgbClr val="E25110"/>
              </a:solidFill>
              <a:latin typeface="Calisto MT" pitchFamily="18" charset="0"/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1447800" y="457200"/>
            <a:ext cx="770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3810000" y="118646"/>
            <a:ext cx="532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TIARA </a:t>
            </a:r>
            <a:r>
              <a:rPr lang="fr-FR" sz="1600" dirty="0" err="1" smtClean="0">
                <a:solidFill>
                  <a:srgbClr val="030C61"/>
                </a:solidFill>
                <a:latin typeface="Calisto MT" pitchFamily="18" charset="0"/>
              </a:rPr>
              <a:t>Website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 </a:t>
            </a:r>
            <a:r>
              <a:rPr lang="en-US" sz="1600" dirty="0" smtClean="0">
                <a:solidFill>
                  <a:srgbClr val="030C61"/>
                </a:solidFill>
                <a:latin typeface="Calisto MT" pitchFamily="18" charset="0"/>
              </a:rPr>
              <a:t>|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Doc</a:t>
            </a:r>
            <a:r>
              <a:rPr lang="fr-FR" sz="1600" dirty="0">
                <a:solidFill>
                  <a:srgbClr val="030C61"/>
                </a:solidFill>
                <a:latin typeface="Calisto MT" pitchFamily="18" charset="0"/>
              </a:rPr>
              <a:t>.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management system | Com</a:t>
            </a:r>
            <a:r>
              <a:rPr lang="fr-FR" sz="1600" dirty="0">
                <a:solidFill>
                  <a:srgbClr val="030C61"/>
                </a:solidFill>
                <a:latin typeface="Calisto MT" pitchFamily="18" charset="0"/>
              </a:rPr>
              <a:t>. &amp;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O</a:t>
            </a:r>
            <a:endParaRPr lang="fr-FR" sz="1600" dirty="0">
              <a:solidFill>
                <a:srgbClr val="030C61"/>
              </a:solidFill>
              <a:latin typeface="Calisto MT" pitchFamily="18" charset="0"/>
            </a:endParaRPr>
          </a:p>
        </p:txBody>
      </p:sp>
      <p:pic>
        <p:nvPicPr>
          <p:cNvPr id="12" name="Image 1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0616"/>
          <a:stretch/>
        </p:blipFill>
        <p:spPr bwMode="auto">
          <a:xfrm>
            <a:off x="1066927" y="1576038"/>
            <a:ext cx="1400810" cy="1256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 12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92815" y="4837389"/>
            <a:ext cx="1072370" cy="1424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Picture 2" descr="\\Dapdc5\ctanguy\Desktop\document_management_simple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927" y="3267519"/>
            <a:ext cx="2241373" cy="1140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3429000" y="3352800"/>
            <a:ext cx="41148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latin typeface="Arial" pitchFamily="34" charset="0"/>
                <a:cs typeface="Arial" pitchFamily="34" charset="0"/>
              </a:rPr>
              <a:t>Document </a:t>
            </a:r>
            <a:r>
              <a:rPr lang="fr-FR" sz="2400" b="1" dirty="0">
                <a:latin typeface="Arial" pitchFamily="34" charset="0"/>
                <a:cs typeface="Arial" pitchFamily="34" charset="0"/>
              </a:rPr>
              <a:t>management 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system</a:t>
            </a:r>
          </a:p>
          <a:p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    CERN Document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S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erver</a:t>
            </a:r>
            <a:endParaRPr lang="fr-FR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149900" y="5410199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Arial" pitchFamily="34" charset="0"/>
                <a:cs typeface="Arial" pitchFamily="34" charset="0"/>
              </a:rPr>
              <a:t>Communication &amp; </a:t>
            </a:r>
            <a:r>
              <a:rPr lang="fr-FR" sz="2400" b="1" dirty="0" err="1" smtClean="0">
                <a:latin typeface="Arial" pitchFamily="34" charset="0"/>
                <a:cs typeface="Arial" pitchFamily="34" charset="0"/>
              </a:rPr>
              <a:t>Outreach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201460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gradFill flip="none" rotWithShape="1">
            <a:gsLst>
              <a:gs pos="0">
                <a:srgbClr val="030C61"/>
              </a:gs>
              <a:gs pos="94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9100" y="1143000"/>
            <a:ext cx="8305800" cy="47545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2400" dirty="0" smtClean="0">
              <a:latin typeface="Arial" pitchFamily="34" charset="0"/>
              <a:cs typeface="Arial" pitchFamily="34" charset="0"/>
              <a:hlinkClick r:id="rId3"/>
            </a:endParaRPr>
          </a:p>
          <a:p>
            <a:pPr marL="0" indent="0" algn="ctr">
              <a:buNone/>
            </a:pPr>
            <a:r>
              <a:rPr lang="fr-FR" sz="2400" dirty="0" smtClean="0">
                <a:latin typeface="Arial" pitchFamily="34" charset="0"/>
                <a:cs typeface="Arial" pitchFamily="34" charset="0"/>
                <a:hlinkClick r:id="rId3"/>
              </a:rPr>
              <a:t>http</a:t>
            </a:r>
            <a:r>
              <a:rPr lang="fr-FR" sz="2400" dirty="0">
                <a:latin typeface="Arial" pitchFamily="34" charset="0"/>
                <a:cs typeface="Arial" pitchFamily="34" charset="0"/>
                <a:hlinkClick r:id="rId3"/>
              </a:rPr>
              <a:t>://www.eu-tiara.eu</a:t>
            </a:r>
            <a:r>
              <a:rPr lang="fr-FR" sz="2400" dirty="0" smtClean="0">
                <a:latin typeface="Arial" pitchFamily="34" charset="0"/>
                <a:cs typeface="Arial" pitchFamily="34" charset="0"/>
                <a:hlinkClick r:id="rId3"/>
              </a:rPr>
              <a:t>/</a:t>
            </a:r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err="1" smtClean="0"/>
              <a:t>February</a:t>
            </a:r>
            <a:r>
              <a:rPr lang="fr-FR" dirty="0" smtClean="0"/>
              <a:t>, 23rd 2011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Céline Tanguy – CEA 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3" descr="Z:\Images\Tiara_4_8_san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35186" cy="81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 smtClean="0">
                <a:solidFill>
                  <a:srgbClr val="E25110"/>
                </a:solidFill>
                <a:latin typeface="Calisto MT" pitchFamily="18" charset="0"/>
              </a:rPr>
              <a:t>TIARA </a:t>
            </a:r>
            <a:r>
              <a:rPr lang="fr-FR" sz="3600" dirty="0" err="1" smtClean="0">
                <a:solidFill>
                  <a:srgbClr val="E25110"/>
                </a:solidFill>
                <a:latin typeface="Calisto MT" pitchFamily="18" charset="0"/>
              </a:rPr>
              <a:t>Website</a:t>
            </a:r>
            <a:r>
              <a:rPr lang="fr-FR" sz="3600" dirty="0" smtClean="0">
                <a:solidFill>
                  <a:srgbClr val="E25110"/>
                </a:solidFill>
                <a:latin typeface="Calisto MT" pitchFamily="18" charset="0"/>
              </a:rPr>
              <a:t>: How to use </a:t>
            </a:r>
            <a:r>
              <a:rPr lang="fr-FR" sz="3600" dirty="0" err="1" smtClean="0">
                <a:solidFill>
                  <a:srgbClr val="E25110"/>
                </a:solidFill>
                <a:latin typeface="Calisto MT" pitchFamily="18" charset="0"/>
              </a:rPr>
              <a:t>it</a:t>
            </a:r>
            <a:r>
              <a:rPr lang="fr-FR" sz="3600" dirty="0" smtClean="0">
                <a:solidFill>
                  <a:srgbClr val="E25110"/>
                </a:solidFill>
                <a:latin typeface="Calisto MT" pitchFamily="18" charset="0"/>
              </a:rPr>
              <a:t>?</a:t>
            </a:r>
            <a:endParaRPr lang="fr-FR" sz="3600" dirty="0">
              <a:solidFill>
                <a:srgbClr val="E25110"/>
              </a:solidFill>
              <a:latin typeface="Calisto MT" pitchFamily="18" charset="0"/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1447800" y="457200"/>
            <a:ext cx="770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3810000" y="118646"/>
            <a:ext cx="532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  <a:latin typeface="Calisto MT" pitchFamily="18" charset="0"/>
              </a:rPr>
              <a:t>TIARA </a:t>
            </a:r>
            <a:r>
              <a:rPr lang="fr-FR" sz="1600" b="1" dirty="0" err="1" smtClean="0">
                <a:solidFill>
                  <a:schemeClr val="bg1"/>
                </a:solidFill>
                <a:latin typeface="Calisto MT" pitchFamily="18" charset="0"/>
              </a:rPr>
              <a:t>Website</a:t>
            </a:r>
            <a:r>
              <a:rPr lang="fr-FR" sz="1600" b="1" dirty="0" smtClean="0">
                <a:solidFill>
                  <a:schemeClr val="bg1"/>
                </a:solidFill>
                <a:latin typeface="Calisto MT" pitchFamily="18" charset="0"/>
              </a:rPr>
              <a:t> </a:t>
            </a:r>
            <a:r>
              <a:rPr lang="en-US" sz="1600" dirty="0" smtClean="0">
                <a:solidFill>
                  <a:srgbClr val="030C61"/>
                </a:solidFill>
                <a:latin typeface="Calisto MT" pitchFamily="18" charset="0"/>
              </a:rPr>
              <a:t>| </a:t>
            </a:r>
            <a:r>
              <a:rPr lang="fr-FR" sz="1600" dirty="0">
                <a:solidFill>
                  <a:srgbClr val="030C61"/>
                </a:solidFill>
                <a:latin typeface="Calisto MT" pitchFamily="18" charset="0"/>
              </a:rPr>
              <a:t>Doc.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management system | Com</a:t>
            </a:r>
            <a:r>
              <a:rPr lang="fr-FR" sz="1600" dirty="0">
                <a:solidFill>
                  <a:srgbClr val="030C61"/>
                </a:solidFill>
                <a:latin typeface="Calisto MT" pitchFamily="18" charset="0"/>
              </a:rPr>
              <a:t>. &amp;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O</a:t>
            </a:r>
            <a:endParaRPr lang="fr-FR" sz="1600" dirty="0">
              <a:solidFill>
                <a:srgbClr val="030C61"/>
              </a:solidFill>
              <a:latin typeface="Calisto MT" pitchFamily="18" charset="0"/>
            </a:endParaRPr>
          </a:p>
        </p:txBody>
      </p:sp>
      <p:graphicFrame>
        <p:nvGraphicFramePr>
          <p:cNvPr id="12" name="Diagramme 11"/>
          <p:cNvGraphicFramePr/>
          <p:nvPr>
            <p:extLst>
              <p:ext uri="{D42A27DB-BD31-4B8C-83A1-F6EECF244321}">
                <p14:modId xmlns:p14="http://schemas.microsoft.com/office/powerpoint/2010/main" val="1058385447"/>
              </p:ext>
            </p:extLst>
          </p:nvPr>
        </p:nvGraphicFramePr>
        <p:xfrm>
          <a:off x="1524000" y="2438400"/>
          <a:ext cx="57912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411423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gradFill flip="none" rotWithShape="1">
            <a:gsLst>
              <a:gs pos="0">
                <a:srgbClr val="030C61"/>
              </a:gs>
              <a:gs pos="94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>
              <a:latin typeface="Arial" pitchFamily="34" charset="0"/>
              <a:cs typeface="Arial" pitchFamily="34" charset="0"/>
            </a:endParaRPr>
          </a:p>
          <a:p>
            <a:r>
              <a:rPr lang="en-US" sz="2800" dirty="0" smtClean="0">
                <a:latin typeface="Arial" pitchFamily="34" charset="0"/>
                <a:cs typeface="Arial" pitchFamily="34" charset="0"/>
                <a:hlinkClick r:id="rId3"/>
              </a:rPr>
              <a:t>Document mailbox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800" dirty="0" smtClean="0">
                <a:latin typeface="Arial" pitchFamily="34" charset="0"/>
                <a:cs typeface="Arial" pitchFamily="34" charset="0"/>
              </a:rPr>
            </a:br>
            <a:r>
              <a:rPr lang="en-US" sz="2400" dirty="0">
                <a:latin typeface="Arial" pitchFamily="34" charset="0"/>
                <a:cs typeface="Arial" pitchFamily="34" charset="0"/>
              </a:rPr>
              <a:t/>
            </a:r>
            <a:br>
              <a:rPr lang="en-US" sz="2400" dirty="0"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latin typeface="Arial" pitchFamily="34" charset="0"/>
                <a:cs typeface="Arial" pitchFamily="34" charset="0"/>
              </a:rPr>
              <a:t> 	to distribute documents </a:t>
            </a:r>
            <a:br>
              <a:rPr lang="en-US" sz="2400" dirty="0" smtClean="0">
                <a:latin typeface="Arial" pitchFamily="34" charset="0"/>
                <a:cs typeface="Arial" pitchFamily="34" charset="0"/>
              </a:rPr>
            </a:br>
            <a:r>
              <a:rPr lang="en-US" sz="2400" dirty="0" smtClean="0">
                <a:latin typeface="Arial" pitchFamily="34" charset="0"/>
                <a:cs typeface="Arial" pitchFamily="34" charset="0"/>
              </a:rPr>
              <a:t>	 temporarily</a:t>
            </a:r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February, 23rd 2011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Céline Tanguy – CEA 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3" descr="Z:\Images\Tiara_4_8_san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35186" cy="81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>
                <a:solidFill>
                  <a:srgbClr val="E25110"/>
                </a:solidFill>
                <a:latin typeface="Calisto MT" pitchFamily="18" charset="0"/>
              </a:rPr>
              <a:t>TIARA </a:t>
            </a:r>
            <a:r>
              <a:rPr lang="fr-FR" sz="3600" dirty="0" err="1">
                <a:solidFill>
                  <a:srgbClr val="E25110"/>
                </a:solidFill>
                <a:latin typeface="Calisto MT" pitchFamily="18" charset="0"/>
              </a:rPr>
              <a:t>Website</a:t>
            </a:r>
            <a:r>
              <a:rPr lang="fr-FR" sz="3600" dirty="0">
                <a:solidFill>
                  <a:srgbClr val="E25110"/>
                </a:solidFill>
                <a:latin typeface="Calisto MT" pitchFamily="18" charset="0"/>
              </a:rPr>
              <a:t>: How to use </a:t>
            </a:r>
            <a:r>
              <a:rPr lang="fr-FR" sz="3600" dirty="0" err="1">
                <a:solidFill>
                  <a:srgbClr val="E25110"/>
                </a:solidFill>
                <a:latin typeface="Calisto MT" pitchFamily="18" charset="0"/>
              </a:rPr>
              <a:t>it</a:t>
            </a:r>
            <a:r>
              <a:rPr lang="fr-FR" sz="3600" dirty="0">
                <a:solidFill>
                  <a:srgbClr val="E25110"/>
                </a:solidFill>
                <a:latin typeface="Calisto MT" pitchFamily="18" charset="0"/>
              </a:rPr>
              <a:t>?</a:t>
            </a:r>
          </a:p>
        </p:txBody>
      </p:sp>
      <p:cxnSp>
        <p:nvCxnSpPr>
          <p:cNvPr id="10" name="Connecteur droit 9"/>
          <p:cNvCxnSpPr/>
          <p:nvPr/>
        </p:nvCxnSpPr>
        <p:spPr>
          <a:xfrm>
            <a:off x="1447800" y="457200"/>
            <a:ext cx="770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3810000" y="118646"/>
            <a:ext cx="532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bg1"/>
                </a:solidFill>
                <a:latin typeface="Calisto MT" pitchFamily="18" charset="0"/>
              </a:rPr>
              <a:t>TIARA </a:t>
            </a:r>
            <a:r>
              <a:rPr lang="fr-FR" sz="1600" b="1" dirty="0" err="1" smtClean="0">
                <a:solidFill>
                  <a:schemeClr val="bg1"/>
                </a:solidFill>
                <a:latin typeface="Calisto MT" pitchFamily="18" charset="0"/>
              </a:rPr>
              <a:t>Website</a:t>
            </a:r>
            <a:r>
              <a:rPr lang="fr-FR" sz="1600" b="1" dirty="0" smtClean="0">
                <a:solidFill>
                  <a:schemeClr val="bg1"/>
                </a:solidFill>
                <a:latin typeface="Calisto MT" pitchFamily="18" charset="0"/>
              </a:rPr>
              <a:t> </a:t>
            </a:r>
            <a:r>
              <a:rPr lang="en-US" sz="1600" dirty="0" smtClean="0">
                <a:solidFill>
                  <a:srgbClr val="030C61"/>
                </a:solidFill>
                <a:latin typeface="Calisto MT" pitchFamily="18" charset="0"/>
              </a:rPr>
              <a:t>| </a:t>
            </a:r>
            <a:r>
              <a:rPr lang="fr-FR" sz="1600" dirty="0">
                <a:solidFill>
                  <a:srgbClr val="030C61"/>
                </a:solidFill>
                <a:latin typeface="Calisto MT" pitchFamily="18" charset="0"/>
              </a:rPr>
              <a:t>Doc.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management system | Com</a:t>
            </a:r>
            <a:r>
              <a:rPr lang="fr-FR" sz="1600" dirty="0">
                <a:solidFill>
                  <a:srgbClr val="030C61"/>
                </a:solidFill>
                <a:latin typeface="Calisto MT" pitchFamily="18" charset="0"/>
              </a:rPr>
              <a:t>. &amp;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O</a:t>
            </a:r>
            <a:endParaRPr lang="fr-FR" sz="1600" dirty="0">
              <a:solidFill>
                <a:srgbClr val="030C61"/>
              </a:solidFill>
              <a:latin typeface="Calisto MT" pitchFamily="18" charset="0"/>
            </a:endParaRPr>
          </a:p>
        </p:txBody>
      </p:sp>
      <p:pic>
        <p:nvPicPr>
          <p:cNvPr id="13" name="Image 12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9800" y="2209800"/>
            <a:ext cx="2461895" cy="26250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Flèche droite rayée 14"/>
          <p:cNvSpPr/>
          <p:nvPr/>
        </p:nvSpPr>
        <p:spPr>
          <a:xfrm>
            <a:off x="943052" y="3040972"/>
            <a:ext cx="431739" cy="228600"/>
          </a:xfrm>
          <a:prstGeom prst="striped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avec flèche 17"/>
          <p:cNvCxnSpPr/>
          <p:nvPr/>
        </p:nvCxnSpPr>
        <p:spPr>
          <a:xfrm>
            <a:off x="3962400" y="2507572"/>
            <a:ext cx="3962400" cy="1531028"/>
          </a:xfrm>
          <a:prstGeom prst="straightConnector1">
            <a:avLst/>
          </a:prstGeom>
          <a:ln w="44450" cmpd="dbl">
            <a:solidFill>
              <a:srgbClr val="C00000"/>
            </a:solidFill>
            <a:prstDash val="solid"/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014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gradFill flip="none" rotWithShape="1">
            <a:gsLst>
              <a:gs pos="0">
                <a:srgbClr val="030C61"/>
              </a:gs>
              <a:gs pos="94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74613" y="1772827"/>
            <a:ext cx="2532832" cy="863102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250000"/>
              </a:lnSpc>
              <a:buNone/>
            </a:pPr>
            <a:r>
              <a:rPr lang="fr-FR" sz="24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TIARA </a:t>
            </a: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Website</a:t>
            </a:r>
            <a:endParaRPr lang="fr-FR" sz="2400" dirty="0" smtClean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February, 23rd 2011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Céline Tanguy – CEA 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3" descr="Z:\Images\Tiara_4_8_san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35186" cy="81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l"/>
            <a:r>
              <a:rPr lang="fr-FR" dirty="0" err="1" smtClean="0">
                <a:solidFill>
                  <a:srgbClr val="E25110"/>
                </a:solidFill>
                <a:latin typeface="Calisto MT" pitchFamily="18" charset="0"/>
              </a:rPr>
              <a:t>Outline</a:t>
            </a:r>
            <a:endParaRPr lang="fr-FR" dirty="0">
              <a:solidFill>
                <a:srgbClr val="E25110"/>
              </a:solidFill>
              <a:latin typeface="Calisto MT" pitchFamily="18" charset="0"/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1447800" y="457200"/>
            <a:ext cx="770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3810000" y="118646"/>
            <a:ext cx="532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TIARA </a:t>
            </a:r>
            <a:r>
              <a:rPr lang="fr-FR" sz="1600" dirty="0" err="1" smtClean="0">
                <a:solidFill>
                  <a:srgbClr val="030C61"/>
                </a:solidFill>
                <a:latin typeface="Calisto MT" pitchFamily="18" charset="0"/>
              </a:rPr>
              <a:t>Website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 </a:t>
            </a:r>
            <a:r>
              <a:rPr lang="en-US" sz="1600" dirty="0" smtClean="0">
                <a:solidFill>
                  <a:srgbClr val="030C61"/>
                </a:solidFill>
                <a:latin typeface="Calisto MT" pitchFamily="18" charset="0"/>
              </a:rPr>
              <a:t>| </a:t>
            </a:r>
            <a:r>
              <a:rPr lang="fr-FR" sz="1600" dirty="0">
                <a:solidFill>
                  <a:srgbClr val="030C61"/>
                </a:solidFill>
                <a:latin typeface="Calisto MT" pitchFamily="18" charset="0"/>
              </a:rPr>
              <a:t>Doc.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management system | Com</a:t>
            </a:r>
            <a:r>
              <a:rPr lang="fr-FR" sz="1600" dirty="0">
                <a:solidFill>
                  <a:srgbClr val="030C61"/>
                </a:solidFill>
                <a:latin typeface="Calisto MT" pitchFamily="18" charset="0"/>
              </a:rPr>
              <a:t>. &amp;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O</a:t>
            </a:r>
            <a:endParaRPr lang="fr-FR" sz="1600" dirty="0">
              <a:solidFill>
                <a:srgbClr val="030C61"/>
              </a:solidFill>
              <a:latin typeface="Calisto MT" pitchFamily="18" charset="0"/>
            </a:endParaRPr>
          </a:p>
        </p:txBody>
      </p:sp>
      <p:pic>
        <p:nvPicPr>
          <p:cNvPr id="12" name="Image 11"/>
          <p:cNvPicPr/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0616"/>
          <a:stretch/>
        </p:blipFill>
        <p:spPr bwMode="auto">
          <a:xfrm>
            <a:off x="1066927" y="1576038"/>
            <a:ext cx="1400810" cy="1256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Image 12"/>
          <p:cNvPicPr/>
          <p:nvPr/>
        </p:nvPicPr>
        <p:blipFill rotWithShape="1"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92815" y="4837389"/>
            <a:ext cx="1072370" cy="1424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Picture 2" descr="\\Dapdc5\ctanguy\Desktop\document_management_simple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927" y="3267519"/>
            <a:ext cx="2241373" cy="1140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3429000" y="3352800"/>
            <a:ext cx="411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Arial" pitchFamily="34" charset="0"/>
                <a:cs typeface="Arial" pitchFamily="34" charset="0"/>
              </a:rPr>
              <a:t>Document </a:t>
            </a:r>
            <a:r>
              <a:rPr lang="fr-FR" sz="2400" dirty="0">
                <a:latin typeface="Arial" pitchFamily="34" charset="0"/>
                <a:cs typeface="Arial" pitchFamily="34" charset="0"/>
              </a:rPr>
              <a:t>management 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system</a:t>
            </a:r>
            <a:endParaRPr lang="fr-F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149900" y="5410199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Communication &amp; </a:t>
            </a:r>
            <a:r>
              <a:rPr lang="fr-FR" sz="2400" dirty="0" err="1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Outreach</a:t>
            </a:r>
            <a:endParaRPr lang="fr-FR" sz="24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67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gradFill flip="none" rotWithShape="1">
            <a:gsLst>
              <a:gs pos="0">
                <a:srgbClr val="030C61"/>
              </a:gs>
              <a:gs pos="94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r>
              <a:rPr lang="fr-FR" sz="2800" dirty="0" err="1" smtClean="0">
                <a:latin typeface="Arial" pitchFamily="34" charset="0"/>
                <a:cs typeface="Arial" pitchFamily="34" charset="0"/>
              </a:rPr>
              <a:t>Adapted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800" dirty="0" err="1" smtClean="0">
                <a:latin typeface="Arial" pitchFamily="34" charset="0"/>
                <a:cs typeface="Arial" pitchFamily="34" charset="0"/>
              </a:rPr>
              <a:t>tool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fr-FR" sz="2800" dirty="0">
                <a:latin typeface="Arial" pitchFamily="34" charset="0"/>
                <a:cs typeface="Arial" pitchFamily="34" charset="0"/>
              </a:rPr>
              <a:t>CERN Document Server 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fr-FR" sz="2800" dirty="0" smtClean="0">
                <a:latin typeface="Arial" pitchFamily="34" charset="0"/>
                <a:cs typeface="Arial" pitchFamily="34" charset="0"/>
                <a:hlinkClick r:id="rId3"/>
              </a:rPr>
              <a:t>CDS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0" indent="0">
              <a:buNone/>
            </a:pPr>
            <a:r>
              <a:rPr lang="fr-FR" sz="2800" dirty="0" smtClean="0">
                <a:latin typeface="Arial" pitchFamily="34" charset="0"/>
                <a:cs typeface="Arial" pitchFamily="34" charset="0"/>
              </a:rPr>
              <a:t>         </a:t>
            </a: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  <a:p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Available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within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3 </a:t>
            </a:r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months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fr-FR" sz="2400" dirty="0" smtClean="0">
                <a:latin typeface="Arial" pitchFamily="34" charset="0"/>
                <a:cs typeface="Arial" pitchFamily="34" charset="0"/>
              </a:rPr>
            </a:br>
            <a:r>
              <a:rPr lang="fr-FR" sz="2400" dirty="0" smtClean="0">
                <a:latin typeface="Arial" pitchFamily="34" charset="0"/>
                <a:cs typeface="Arial" pitchFamily="34" charset="0"/>
              </a:rPr>
              <a:t>(System </a:t>
            </a:r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being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implemented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by CERN CDS support)</a:t>
            </a: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February, 23rd 2011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Céline Tanguy – CEA 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3" descr="Z:\Images\Tiara_4_8_san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35186" cy="81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 smtClean="0">
                <a:solidFill>
                  <a:srgbClr val="E25110"/>
                </a:solidFill>
                <a:latin typeface="Calisto MT" pitchFamily="18" charset="0"/>
              </a:rPr>
              <a:t>Document management system</a:t>
            </a:r>
            <a:endParaRPr lang="fr-FR" sz="3600" dirty="0">
              <a:solidFill>
                <a:srgbClr val="E25110"/>
              </a:solidFill>
              <a:latin typeface="Calisto MT" pitchFamily="18" charset="0"/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1447800" y="457200"/>
            <a:ext cx="770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3810000" y="118646"/>
            <a:ext cx="532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TIARA </a:t>
            </a:r>
            <a:r>
              <a:rPr lang="fr-FR" sz="1600" dirty="0" err="1" smtClean="0">
                <a:solidFill>
                  <a:srgbClr val="030C61"/>
                </a:solidFill>
                <a:latin typeface="Calisto MT" pitchFamily="18" charset="0"/>
              </a:rPr>
              <a:t>Website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 </a:t>
            </a:r>
            <a:r>
              <a:rPr lang="en-US" sz="1600" dirty="0" smtClean="0">
                <a:solidFill>
                  <a:srgbClr val="030C61"/>
                </a:solidFill>
                <a:latin typeface="Calisto MT" pitchFamily="18" charset="0"/>
              </a:rPr>
              <a:t>| </a:t>
            </a:r>
            <a:r>
              <a:rPr lang="fr-FR" sz="1600" b="1" dirty="0">
                <a:solidFill>
                  <a:schemeClr val="bg1"/>
                </a:solidFill>
                <a:latin typeface="Calisto MT" pitchFamily="18" charset="0"/>
              </a:rPr>
              <a:t>Doc. </a:t>
            </a:r>
            <a:r>
              <a:rPr lang="fr-FR" sz="1600" b="1" dirty="0" smtClean="0">
                <a:solidFill>
                  <a:schemeClr val="bg1"/>
                </a:solidFill>
                <a:latin typeface="Calisto MT" pitchFamily="18" charset="0"/>
              </a:rPr>
              <a:t>management system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| Com</a:t>
            </a:r>
            <a:r>
              <a:rPr lang="fr-FR" sz="1600" dirty="0">
                <a:solidFill>
                  <a:srgbClr val="030C61"/>
                </a:solidFill>
                <a:latin typeface="Calisto MT" pitchFamily="18" charset="0"/>
              </a:rPr>
              <a:t>. &amp;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O</a:t>
            </a:r>
            <a:endParaRPr lang="fr-FR" sz="1600" dirty="0">
              <a:solidFill>
                <a:srgbClr val="030C61"/>
              </a:solidFill>
              <a:latin typeface="Calisto MT" pitchFamily="18" charset="0"/>
            </a:endParaRPr>
          </a:p>
        </p:txBody>
      </p:sp>
      <p:pic>
        <p:nvPicPr>
          <p:cNvPr id="14" name="Image 13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7" t="13041" r="1293" b="10461"/>
          <a:stretch/>
        </p:blipFill>
        <p:spPr bwMode="auto">
          <a:xfrm>
            <a:off x="2362200" y="2133600"/>
            <a:ext cx="5750560" cy="2819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3601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gradFill flip="none" rotWithShape="1">
            <a:gsLst>
              <a:gs pos="0">
                <a:srgbClr val="030C61"/>
              </a:gs>
              <a:gs pos="94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1981200"/>
          </a:xfrm>
        </p:spPr>
        <p:txBody>
          <a:bodyPr>
            <a:normAutofit/>
          </a:bodyPr>
          <a:lstStyle/>
          <a:p>
            <a:r>
              <a:rPr lang="fr-FR" sz="2800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fr-FR" sz="2800" dirty="0" err="1" smtClean="0">
                <a:latin typeface="Arial" pitchFamily="34" charset="0"/>
                <a:cs typeface="Arial" pitchFamily="34" charset="0"/>
              </a:rPr>
              <a:t>ways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 :</a:t>
            </a:r>
            <a:endParaRPr lang="fr-FR" sz="28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fr-FR" sz="2400" dirty="0" smtClean="0">
                <a:latin typeface="Arial" pitchFamily="34" charset="0"/>
                <a:cs typeface="Arial" pitchFamily="34" charset="0"/>
              </a:rPr>
              <a:t>Via </a:t>
            </a:r>
            <a:r>
              <a:rPr lang="fr-FR" sz="2400" dirty="0" smtClean="0">
                <a:latin typeface="Arial" pitchFamily="34" charset="0"/>
                <a:cs typeface="Arial" pitchFamily="34" charset="0"/>
                <a:hlinkClick r:id="rId3"/>
              </a:rPr>
              <a:t>TIARA </a:t>
            </a:r>
            <a:r>
              <a:rPr lang="fr-FR" sz="2400" dirty="0" err="1" smtClean="0">
                <a:latin typeface="Arial" pitchFamily="34" charset="0"/>
                <a:cs typeface="Arial" pitchFamily="34" charset="0"/>
                <a:hlinkClick r:id="rId3"/>
              </a:rPr>
              <a:t>Website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/ documentation </a:t>
            </a:r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database</a:t>
            </a:r>
            <a:endParaRPr lang="fr-FR" sz="2400" dirty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fr-FR" sz="2400" dirty="0" smtClean="0">
                <a:latin typeface="Arial" pitchFamily="34" charset="0"/>
                <a:cs typeface="Arial" pitchFamily="34" charset="0"/>
              </a:rPr>
              <a:t>Via </a:t>
            </a:r>
            <a:r>
              <a:rPr lang="fr-FR" sz="2400" dirty="0" smtClean="0">
                <a:latin typeface="Arial" pitchFamily="34" charset="0"/>
                <a:cs typeface="Arial" pitchFamily="34" charset="0"/>
                <a:hlinkClick r:id="rId4"/>
              </a:rPr>
              <a:t>CDS</a:t>
            </a:r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2800" dirty="0" smtClean="0">
                <a:latin typeface="Arial" pitchFamily="34" charset="0"/>
                <a:cs typeface="Arial" pitchFamily="34" charset="0"/>
              </a:rPr>
              <a:t>Access restrictions on documents</a:t>
            </a:r>
            <a:endParaRPr lang="fr-FR" sz="2800" dirty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February, 23rd 2011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Céline Tanguy – CEA 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3" descr="Z:\Images\Tiara_4_8_san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35186" cy="81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 smtClean="0">
                <a:solidFill>
                  <a:srgbClr val="E25110"/>
                </a:solidFill>
                <a:latin typeface="Calisto MT" pitchFamily="18" charset="0"/>
              </a:rPr>
              <a:t>To </a:t>
            </a:r>
            <a:r>
              <a:rPr lang="fr-FR" sz="3600" dirty="0" err="1" smtClean="0">
                <a:solidFill>
                  <a:srgbClr val="E25110"/>
                </a:solidFill>
                <a:latin typeface="Calisto MT" pitchFamily="18" charset="0"/>
              </a:rPr>
              <a:t>consult</a:t>
            </a:r>
            <a:r>
              <a:rPr lang="fr-FR" sz="3600" dirty="0" smtClean="0">
                <a:solidFill>
                  <a:srgbClr val="E25110"/>
                </a:solidFill>
                <a:latin typeface="Calisto MT" pitchFamily="18" charset="0"/>
              </a:rPr>
              <a:t> documents</a:t>
            </a:r>
            <a:endParaRPr lang="fr-FR" sz="3600" dirty="0">
              <a:solidFill>
                <a:srgbClr val="E25110"/>
              </a:solidFill>
              <a:latin typeface="Calisto MT" pitchFamily="18" charset="0"/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1447800" y="457200"/>
            <a:ext cx="770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3810000" y="118646"/>
            <a:ext cx="532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TIARA </a:t>
            </a:r>
            <a:r>
              <a:rPr lang="fr-FR" sz="1600" dirty="0" err="1" smtClean="0">
                <a:solidFill>
                  <a:srgbClr val="030C61"/>
                </a:solidFill>
                <a:latin typeface="Calisto MT" pitchFamily="18" charset="0"/>
              </a:rPr>
              <a:t>Website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 </a:t>
            </a:r>
            <a:r>
              <a:rPr lang="en-US" sz="1600" dirty="0" smtClean="0">
                <a:solidFill>
                  <a:srgbClr val="030C61"/>
                </a:solidFill>
                <a:latin typeface="Calisto MT" pitchFamily="18" charset="0"/>
              </a:rPr>
              <a:t>| </a:t>
            </a:r>
            <a:r>
              <a:rPr lang="fr-FR" sz="1600" b="1" dirty="0">
                <a:solidFill>
                  <a:schemeClr val="bg1"/>
                </a:solidFill>
                <a:latin typeface="Calisto MT" pitchFamily="18" charset="0"/>
              </a:rPr>
              <a:t>Doc. </a:t>
            </a:r>
            <a:r>
              <a:rPr lang="fr-FR" sz="1600" b="1" dirty="0" smtClean="0">
                <a:solidFill>
                  <a:schemeClr val="bg1"/>
                </a:solidFill>
                <a:latin typeface="Calisto MT" pitchFamily="18" charset="0"/>
              </a:rPr>
              <a:t>management system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| Com</a:t>
            </a:r>
            <a:r>
              <a:rPr lang="fr-FR" sz="1600" dirty="0">
                <a:solidFill>
                  <a:srgbClr val="030C61"/>
                </a:solidFill>
                <a:latin typeface="Calisto MT" pitchFamily="18" charset="0"/>
              </a:rPr>
              <a:t>. &amp;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O</a:t>
            </a:r>
            <a:endParaRPr lang="fr-FR" sz="1600" dirty="0">
              <a:solidFill>
                <a:srgbClr val="030C61"/>
              </a:solidFill>
              <a:latin typeface="Calisto MT" pitchFamily="18" charset="0"/>
            </a:endParaRPr>
          </a:p>
        </p:txBody>
      </p:sp>
      <p:graphicFrame>
        <p:nvGraphicFramePr>
          <p:cNvPr id="12" name="Diagramme 11"/>
          <p:cNvGraphicFramePr/>
          <p:nvPr>
            <p:extLst>
              <p:ext uri="{D42A27DB-BD31-4B8C-83A1-F6EECF244321}">
                <p14:modId xmlns:p14="http://schemas.microsoft.com/office/powerpoint/2010/main" val="4197374692"/>
              </p:ext>
            </p:extLst>
          </p:nvPr>
        </p:nvGraphicFramePr>
        <p:xfrm>
          <a:off x="1752600" y="2971800"/>
          <a:ext cx="5410200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37059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gradFill flip="none" rotWithShape="1">
            <a:gsLst>
              <a:gs pos="0">
                <a:srgbClr val="030C61"/>
              </a:gs>
              <a:gs pos="94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smtClean="0">
                <a:latin typeface="Arial" pitchFamily="34" charset="0"/>
                <a:cs typeface="Arial" pitchFamily="34" charset="0"/>
              </a:rPr>
              <a:t>To </a:t>
            </a:r>
            <a:r>
              <a:rPr lang="fr-FR" sz="2800" dirty="0" err="1" smtClean="0">
                <a:latin typeface="Arial" pitchFamily="34" charset="0"/>
                <a:cs typeface="Arial" pitchFamily="34" charset="0"/>
              </a:rPr>
              <a:t>access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 to </a:t>
            </a:r>
            <a:r>
              <a:rPr lang="fr-FR" sz="2800" dirty="0" err="1" smtClean="0">
                <a:latin typeface="Arial" pitchFamily="34" charset="0"/>
                <a:cs typeface="Arial" pitchFamily="34" charset="0"/>
              </a:rPr>
              <a:t>confidential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> documents</a:t>
            </a:r>
          </a:p>
          <a:p>
            <a:pPr lvl="1"/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Create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a CERN </a:t>
            </a:r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account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 (if </a:t>
            </a:r>
            <a:r>
              <a:rPr lang="fr-FR" sz="2000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 do not have one)</a:t>
            </a:r>
            <a:br>
              <a:rPr lang="fr-FR" sz="2000" dirty="0" smtClean="0">
                <a:latin typeface="Arial" pitchFamily="34" charset="0"/>
                <a:cs typeface="Arial" pitchFamily="34" charset="0"/>
              </a:rPr>
            </a:br>
            <a:r>
              <a:rPr lang="fr-FR" sz="2400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fr-FR" sz="2400" dirty="0" smtClean="0">
                <a:latin typeface="Arial" pitchFamily="34" charset="0"/>
                <a:cs typeface="Arial" pitchFamily="34" charset="0"/>
                <a:hlinkClick r:id="rId3"/>
              </a:rPr>
              <a:t>CDS Home page</a:t>
            </a:r>
            <a:r>
              <a:rPr lang="fr-FR" sz="2400" dirty="0">
                <a:latin typeface="Arial" pitchFamily="34" charset="0"/>
                <a:cs typeface="Arial" pitchFamily="34" charset="0"/>
              </a:rPr>
              <a:t>:</a:t>
            </a:r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fr-FR" sz="2000" dirty="0" smtClean="0">
                <a:latin typeface="Arial" pitchFamily="34" charset="0"/>
                <a:cs typeface="Arial" pitchFamily="34" charset="0"/>
              </a:rPr>
              <a:t>Login: </a:t>
            </a:r>
            <a:r>
              <a:rPr lang="fr-FR" sz="2000" dirty="0" err="1" smtClean="0">
                <a:latin typeface="Arial" pitchFamily="34" charset="0"/>
                <a:cs typeface="Arial" pitchFamily="34" charset="0"/>
              </a:rPr>
              <a:t>username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 or email </a:t>
            </a:r>
            <a:r>
              <a:rPr lang="fr-FR" sz="2000" dirty="0" err="1" smtClean="0">
                <a:latin typeface="Arial" pitchFamily="34" charset="0"/>
                <a:cs typeface="Arial" pitchFamily="34" charset="0"/>
              </a:rPr>
              <a:t>address</a:t>
            </a:r>
            <a:endParaRPr lang="fr-FR" sz="2000" dirty="0" smtClean="0">
              <a:latin typeface="Arial" pitchFamily="34" charset="0"/>
              <a:cs typeface="Arial" pitchFamily="34" charset="0"/>
            </a:endParaRPr>
          </a:p>
          <a:p>
            <a:pPr lvl="2"/>
            <a:r>
              <a:rPr lang="fr-FR" sz="2000" dirty="0" err="1" smtClean="0">
                <a:latin typeface="Arial" pitchFamily="34" charset="0"/>
                <a:cs typeface="Arial" pitchFamily="34" charset="0"/>
              </a:rPr>
              <a:t>Password</a:t>
            </a:r>
            <a:r>
              <a:rPr lang="fr-FR" sz="2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fr-FR" sz="2000" dirty="0" err="1" smtClean="0">
                <a:latin typeface="Arial" pitchFamily="34" charset="0"/>
                <a:cs typeface="Arial" pitchFamily="34" charset="0"/>
              </a:rPr>
              <a:t>xxxxxxxx</a:t>
            </a:r>
            <a:endParaRPr lang="fr-FR" sz="20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February, 23rd 2011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Céline Tanguy – CEA 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3" descr="Z:\Images\Tiara_4_8_san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35186" cy="81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 smtClean="0">
                <a:solidFill>
                  <a:srgbClr val="E25110"/>
                </a:solidFill>
                <a:latin typeface="Calisto MT" pitchFamily="18" charset="0"/>
              </a:rPr>
              <a:t>To </a:t>
            </a:r>
            <a:r>
              <a:rPr lang="fr-FR" sz="3600" dirty="0" err="1" smtClean="0">
                <a:solidFill>
                  <a:srgbClr val="E25110"/>
                </a:solidFill>
                <a:latin typeface="Calisto MT" pitchFamily="18" charset="0"/>
              </a:rPr>
              <a:t>consult</a:t>
            </a:r>
            <a:r>
              <a:rPr lang="fr-FR" sz="3600" dirty="0" smtClean="0">
                <a:solidFill>
                  <a:srgbClr val="E25110"/>
                </a:solidFill>
                <a:latin typeface="Calisto MT" pitchFamily="18" charset="0"/>
              </a:rPr>
              <a:t> documents</a:t>
            </a:r>
            <a:endParaRPr lang="fr-FR" sz="3600" dirty="0">
              <a:solidFill>
                <a:srgbClr val="E25110"/>
              </a:solidFill>
              <a:latin typeface="Calisto MT" pitchFamily="18" charset="0"/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1447800" y="457200"/>
            <a:ext cx="770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3810000" y="118646"/>
            <a:ext cx="532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TIARA </a:t>
            </a:r>
            <a:r>
              <a:rPr lang="fr-FR" sz="1600" dirty="0" err="1" smtClean="0">
                <a:solidFill>
                  <a:srgbClr val="030C61"/>
                </a:solidFill>
                <a:latin typeface="Calisto MT" pitchFamily="18" charset="0"/>
              </a:rPr>
              <a:t>Website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 </a:t>
            </a:r>
            <a:r>
              <a:rPr lang="en-US" sz="1600" dirty="0" smtClean="0">
                <a:solidFill>
                  <a:srgbClr val="030C61"/>
                </a:solidFill>
                <a:latin typeface="Calisto MT" pitchFamily="18" charset="0"/>
              </a:rPr>
              <a:t>| </a:t>
            </a:r>
            <a:r>
              <a:rPr lang="fr-FR" sz="1600" b="1" dirty="0">
                <a:solidFill>
                  <a:schemeClr val="bg1"/>
                </a:solidFill>
                <a:latin typeface="Calisto MT" pitchFamily="18" charset="0"/>
              </a:rPr>
              <a:t>Doc. </a:t>
            </a:r>
            <a:r>
              <a:rPr lang="fr-FR" sz="1600" b="1" dirty="0" smtClean="0">
                <a:solidFill>
                  <a:schemeClr val="bg1"/>
                </a:solidFill>
                <a:latin typeface="Calisto MT" pitchFamily="18" charset="0"/>
              </a:rPr>
              <a:t>management system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| Com</a:t>
            </a:r>
            <a:r>
              <a:rPr lang="fr-FR" sz="1600" dirty="0">
                <a:solidFill>
                  <a:srgbClr val="030C61"/>
                </a:solidFill>
                <a:latin typeface="Calisto MT" pitchFamily="18" charset="0"/>
              </a:rPr>
              <a:t>. &amp;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O</a:t>
            </a:r>
            <a:endParaRPr lang="fr-FR" sz="1600" dirty="0">
              <a:solidFill>
                <a:srgbClr val="030C61"/>
              </a:solidFill>
              <a:latin typeface="Calisto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047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  <a:gradFill flip="none" rotWithShape="1">
            <a:gsLst>
              <a:gs pos="0">
                <a:srgbClr val="030C61"/>
              </a:gs>
              <a:gs pos="94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endParaRPr lang="fr-FR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fr-FR" sz="2400" dirty="0" smtClean="0">
                <a:latin typeface="Arial" pitchFamily="34" charset="0"/>
                <a:cs typeface="Arial" pitchFamily="34" charset="0"/>
              </a:rPr>
              <a:t>Documents </a:t>
            </a:r>
            <a:r>
              <a:rPr lang="fr-FR" sz="2400" dirty="0" err="1" smtClean="0">
                <a:latin typeface="Arial" pitchFamily="34" charset="0"/>
                <a:cs typeface="Arial" pitchFamily="34" charset="0"/>
              </a:rPr>
              <a:t>submitted</a:t>
            </a:r>
            <a:r>
              <a:rPr lang="fr-FR" sz="2400" dirty="0" smtClean="0">
                <a:latin typeface="Arial" pitchFamily="34" charset="0"/>
                <a:cs typeface="Arial" pitchFamily="34" charset="0"/>
              </a:rPr>
              <a:t> on CDS by the management team</a:t>
            </a:r>
          </a:p>
          <a:p>
            <a:pPr marL="0" indent="0">
              <a:buNone/>
            </a:pPr>
            <a:r>
              <a:rPr lang="fr-FR" sz="2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/>
            <a:r>
              <a:rPr lang="fr-FR" sz="2000" dirty="0" smtClean="0">
                <a:latin typeface="Arial" pitchFamily="34" charset="0"/>
                <a:cs typeface="Arial" pitchFamily="34" charset="0"/>
              </a:rPr>
              <a:t>      Email to </a:t>
            </a:r>
            <a:r>
              <a:rPr lang="fr-FR" sz="2000" dirty="0" smtClean="0">
                <a:latin typeface="Arial" pitchFamily="34" charset="0"/>
                <a:cs typeface="Arial" pitchFamily="34" charset="0"/>
                <a:hlinkClick r:id="rId3"/>
              </a:rPr>
              <a:t>celine.tanguy@cea.fr</a:t>
            </a:r>
            <a:endParaRPr lang="fr-FR" sz="2000" dirty="0" smtClean="0">
              <a:latin typeface="Arial" pitchFamily="34" charset="0"/>
              <a:cs typeface="Arial" pitchFamily="34" charset="0"/>
            </a:endParaRPr>
          </a:p>
          <a:p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endParaRPr lang="en-US" sz="2800" dirty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  <a:p>
            <a:endParaRPr lang="fr-FR" sz="2800" dirty="0" smtClean="0">
              <a:latin typeface="Arial" pitchFamily="34" charset="0"/>
              <a:cs typeface="Arial" pitchFamily="34" charset="0"/>
            </a:endParaRPr>
          </a:p>
          <a:p>
            <a:endParaRPr lang="fr-FR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February, 23rd 2011</a:t>
            </a:r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Céline Tanguy – CEA 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3" descr="Z:\Images\Tiara_4_8_san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35186" cy="817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r-FR" sz="3600" dirty="0" smtClean="0">
                <a:solidFill>
                  <a:srgbClr val="E25110"/>
                </a:solidFill>
                <a:latin typeface="Calisto MT" pitchFamily="18" charset="0"/>
              </a:rPr>
              <a:t>To </a:t>
            </a:r>
            <a:r>
              <a:rPr lang="fr-FR" sz="3600" dirty="0" err="1" smtClean="0">
                <a:solidFill>
                  <a:srgbClr val="E25110"/>
                </a:solidFill>
                <a:latin typeface="Calisto MT" pitchFamily="18" charset="0"/>
              </a:rPr>
              <a:t>submit</a:t>
            </a:r>
            <a:r>
              <a:rPr lang="fr-FR" sz="3600" dirty="0" smtClean="0">
                <a:solidFill>
                  <a:srgbClr val="E25110"/>
                </a:solidFill>
                <a:latin typeface="Calisto MT" pitchFamily="18" charset="0"/>
              </a:rPr>
              <a:t> documents</a:t>
            </a:r>
            <a:endParaRPr lang="fr-FR" sz="3600" dirty="0">
              <a:solidFill>
                <a:srgbClr val="E25110"/>
              </a:solidFill>
              <a:latin typeface="Calisto MT" pitchFamily="18" charset="0"/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1447800" y="457200"/>
            <a:ext cx="7704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3810000" y="118646"/>
            <a:ext cx="532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TIARA </a:t>
            </a:r>
            <a:r>
              <a:rPr lang="fr-FR" sz="1600" dirty="0" err="1" smtClean="0">
                <a:solidFill>
                  <a:srgbClr val="030C61"/>
                </a:solidFill>
                <a:latin typeface="Calisto MT" pitchFamily="18" charset="0"/>
              </a:rPr>
              <a:t>Website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 </a:t>
            </a:r>
            <a:r>
              <a:rPr lang="en-US" sz="1600" dirty="0" smtClean="0">
                <a:solidFill>
                  <a:srgbClr val="030C61"/>
                </a:solidFill>
                <a:latin typeface="Calisto MT" pitchFamily="18" charset="0"/>
              </a:rPr>
              <a:t>| </a:t>
            </a:r>
            <a:r>
              <a:rPr lang="fr-FR" sz="1600" b="1" dirty="0">
                <a:solidFill>
                  <a:schemeClr val="bg1"/>
                </a:solidFill>
                <a:latin typeface="Calisto MT" pitchFamily="18" charset="0"/>
              </a:rPr>
              <a:t>Doc. </a:t>
            </a:r>
            <a:r>
              <a:rPr lang="fr-FR" sz="1600" b="1" dirty="0" smtClean="0">
                <a:solidFill>
                  <a:schemeClr val="bg1"/>
                </a:solidFill>
                <a:latin typeface="Calisto MT" pitchFamily="18" charset="0"/>
              </a:rPr>
              <a:t>management system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| Com</a:t>
            </a:r>
            <a:r>
              <a:rPr lang="fr-FR" sz="1600" dirty="0">
                <a:solidFill>
                  <a:srgbClr val="030C61"/>
                </a:solidFill>
                <a:latin typeface="Calisto MT" pitchFamily="18" charset="0"/>
              </a:rPr>
              <a:t>. &amp; </a:t>
            </a:r>
            <a:r>
              <a:rPr lang="fr-FR" sz="1600" dirty="0" smtClean="0">
                <a:solidFill>
                  <a:srgbClr val="030C61"/>
                </a:solidFill>
                <a:latin typeface="Calisto MT" pitchFamily="18" charset="0"/>
              </a:rPr>
              <a:t>O</a:t>
            </a:r>
            <a:endParaRPr lang="fr-FR" sz="1600" dirty="0">
              <a:solidFill>
                <a:srgbClr val="030C61"/>
              </a:solidFill>
              <a:latin typeface="Calisto MT" pitchFamily="18" charset="0"/>
            </a:endParaRPr>
          </a:p>
        </p:txBody>
      </p:sp>
      <p:pic>
        <p:nvPicPr>
          <p:cNvPr id="12" name="Image 11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02741" y="2895600"/>
            <a:ext cx="580707" cy="5105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5064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Personnalisé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7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884</TotalTime>
  <Words>554</Words>
  <Application>Microsoft Office PowerPoint</Application>
  <PresentationFormat>Affichage à l'écran (4:3)</PresentationFormat>
  <Paragraphs>189</Paragraphs>
  <Slides>13</Slides>
  <Notes>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Office Theme</vt:lpstr>
      <vt:lpstr>Communication,  Dissemination &amp; Outreach</vt:lpstr>
      <vt:lpstr>Outline</vt:lpstr>
      <vt:lpstr>TIARA Website: How to use it?</vt:lpstr>
      <vt:lpstr>TIARA Website: How to use it?</vt:lpstr>
      <vt:lpstr>Outline</vt:lpstr>
      <vt:lpstr>Document management system</vt:lpstr>
      <vt:lpstr>To consult documents</vt:lpstr>
      <vt:lpstr>To consult documents</vt:lpstr>
      <vt:lpstr>To submit documents</vt:lpstr>
      <vt:lpstr>Outline</vt:lpstr>
      <vt:lpstr>Communication</vt:lpstr>
      <vt:lpstr>Communication: TIARA brochure</vt:lpstr>
      <vt:lpstr>Questions and comments welcome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Communication, Dissemination &amp; Outreach</dc:title>
  <dc:creator>TANGUY Celine</dc:creator>
  <cp:lastModifiedBy>TANGUY Celine</cp:lastModifiedBy>
  <cp:revision>82</cp:revision>
  <dcterms:created xsi:type="dcterms:W3CDTF">2006-08-16T00:00:00Z</dcterms:created>
  <dcterms:modified xsi:type="dcterms:W3CDTF">2011-02-18T15:47:50Z</dcterms:modified>
</cp:coreProperties>
</file>