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6" r:id="rId3"/>
    <p:sldId id="265" r:id="rId4"/>
    <p:sldId id="260" r:id="rId5"/>
    <p:sldId id="263" r:id="rId6"/>
    <p:sldId id="272" r:id="rId7"/>
    <p:sldId id="281" r:id="rId8"/>
    <p:sldId id="276" r:id="rId9"/>
    <p:sldId id="280" r:id="rId10"/>
    <p:sldId id="277" r:id="rId11"/>
    <p:sldId id="279" r:id="rId12"/>
    <p:sldId id="273" r:id="rId13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8" autoAdjust="0"/>
    <p:restoredTop sz="94620" autoAdjust="0"/>
  </p:normalViewPr>
  <p:slideViewPr>
    <p:cSldViewPr>
      <p:cViewPr>
        <p:scale>
          <a:sx n="80" d="100"/>
          <a:sy n="80" d="100"/>
        </p:scale>
        <p:origin x="-216" y="10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60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2231B7-3C50-4ABA-854C-382D212C581E}" type="datetimeFigureOut">
              <a:rPr lang="en-US" smtClean="0"/>
              <a:pPr/>
              <a:t>2/24/2011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4E26A0-FDB8-4CB7-A691-12DB79A7F8E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85D5C-B486-4F66-A8FC-A4007B238358}" type="datetime1">
              <a:rPr lang="en-US" smtClean="0"/>
              <a:pPr/>
              <a:t>2/24/2011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Anders Unnervik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46E48-79A2-4AB0-921B-29076EEF36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D24FB-585E-41A1-A74D-DDFE62D02C4E}" type="datetime1">
              <a:rPr lang="en-US" smtClean="0"/>
              <a:pPr/>
              <a:t>2/24/2011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Anders Unnervik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46E48-79A2-4AB0-921B-29076EEF36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79945-0590-4B52-8506-316492E1ECA3}" type="datetime1">
              <a:rPr lang="en-US" smtClean="0"/>
              <a:pPr/>
              <a:t>2/24/2011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Anders Unnervik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46E48-79A2-4AB0-921B-29076EEF36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2440B-8655-4F02-B663-DD6A277FD025}" type="datetime1">
              <a:rPr lang="en-US" smtClean="0"/>
              <a:pPr/>
              <a:t>2/24/2011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Anders Unnervik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46E48-79A2-4AB0-921B-29076EEF36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8C727-4C6C-4430-9D8A-D5B47A620D0E}" type="datetime1">
              <a:rPr lang="en-US" smtClean="0"/>
              <a:pPr/>
              <a:t>2/24/2011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Anders Unnervik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46E48-79A2-4AB0-921B-29076EEF36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73F52-C0D4-4289-A4E8-0DC38EAA5B50}" type="datetime1">
              <a:rPr lang="en-US" smtClean="0"/>
              <a:pPr/>
              <a:t>2/24/2011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Anders Unnervik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46E48-79A2-4AB0-921B-29076EEF36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96414-A298-4843-B659-1A0ECD3A613C}" type="datetime1">
              <a:rPr lang="en-US" smtClean="0"/>
              <a:pPr/>
              <a:t>2/24/2011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Anders Unnervik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46E48-79A2-4AB0-921B-29076EEF36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A034A-60CA-4E4C-B71B-BB921DE83FF4}" type="datetime1">
              <a:rPr lang="en-US" smtClean="0"/>
              <a:pPr/>
              <a:t>2/24/2011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Anders Unnervik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46E48-79A2-4AB0-921B-29076EEF36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5C0DC-176D-4BBE-A7A6-653DD3D33B58}" type="datetime1">
              <a:rPr lang="en-US" smtClean="0"/>
              <a:pPr/>
              <a:t>2/24/2011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Anders Unnervik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46E48-79A2-4AB0-921B-29076EEF36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FC45E-B6E0-4AB4-A135-9E86C0092B4B}" type="datetime1">
              <a:rPr lang="en-US" smtClean="0"/>
              <a:pPr/>
              <a:t>2/24/2011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Anders Unnervik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46E48-79A2-4AB0-921B-29076EEF36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60346-0D62-4EA5-8F94-D856FA6BB99B}" type="datetime1">
              <a:rPr lang="en-US" smtClean="0"/>
              <a:pPr/>
              <a:t>2/24/2011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Anders Unnervik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46E48-79A2-4AB0-921B-29076EEF36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590A24-AF57-4CD8-84A9-27A9BD087353}" type="datetime1">
              <a:rPr lang="en-US" smtClean="0"/>
              <a:pPr/>
              <a:t>2/24/2011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Anders Unnervik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E46E48-79A2-4AB0-921B-29076EEF363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eu-tiara.eu/Images/Page/9/Tiara_4Fond_noir_.png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eu-tiara.eu/Images/Page/9/Tiara_4Fond_noir_.png" TargetMode="Externa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eu-tiara.eu/Images/Page/9/Tiara_4Fond_noir_.png" TargetMode="Externa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eu-tiara.eu/Images/Page/9/Tiara_4Fond_noir_.png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hyperlink" Target="http://harsharajgatty.files.wordpress.com/2009/11/thank_you_typewriter-700434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eu-tiara.eu/Images/Page/9/Tiara_4Fond_noir_.png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eu-tiara.eu/Images/Page/9/Tiara_4Fond_noir_.png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eu-tiara.eu/Images/Page/9/Tiara_4Fond_noir_.png" TargetMode="Externa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eu-tiara.eu/Images/Page/9/Tiara_4Fond_noir_.png" TargetMode="Externa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eu-tiara.eu/Images/Page/9/Tiara_4Fond_noir_.png" TargetMode="Externa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eu-tiara.eu/Images/Page/9/Tiara_4Fond_noir_.png" TargetMode="Externa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eu-tiara.eu/Images/Page/9/Tiara_4Fond_noir_.png" TargetMode="Externa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eu-tiara.eu/Images/Page/9/Tiara_4Fond_noir_.png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15616" y="1700808"/>
            <a:ext cx="6192688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TIARA</a:t>
            </a:r>
            <a:br>
              <a:rPr lang="en-US" dirty="0" smtClean="0"/>
            </a:br>
            <a:r>
              <a:rPr lang="en-US" dirty="0" smtClean="0"/>
              <a:t>Kick-off meeting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WP 3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23-24 February 2011</a:t>
            </a:r>
            <a:endParaRPr lang="en-US" sz="4400" dirty="0"/>
          </a:p>
        </p:txBody>
      </p:sp>
      <p:pic>
        <p:nvPicPr>
          <p:cNvPr id="1026" name="Picture 2" descr="Tiara 4Fond noir .png">
            <a:hlinkClick r:id="rId2" tooltip="Tiara 4Fond noir .png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0"/>
            <a:ext cx="2627784" cy="1270325"/>
          </a:xfrm>
          <a:prstGeom prst="rect">
            <a:avLst/>
          </a:prstGeom>
          <a:noFill/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2000" dirty="0" smtClean="0"/>
              <a:t>Anders Unnervik</a:t>
            </a:r>
            <a:endParaRPr lang="en-US" sz="20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46E48-79A2-4AB0-921B-29076EEF363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0"/>
            <a:ext cx="6192688" cy="1470025"/>
          </a:xfrm>
        </p:spPr>
        <p:txBody>
          <a:bodyPr>
            <a:noAutofit/>
          </a:bodyPr>
          <a:lstStyle/>
          <a:p>
            <a:r>
              <a:rPr lang="en-US" sz="3200" b="1" u="sng" dirty="0" smtClean="0"/>
              <a:t>Questions/information of interest</a:t>
            </a:r>
            <a:r>
              <a:rPr lang="en-US" sz="1800" dirty="0" smtClean="0"/>
              <a:t/>
            </a:r>
            <a:br>
              <a:rPr lang="en-US" sz="1800" dirty="0" smtClean="0"/>
            </a:br>
            <a:endParaRPr lang="en-US" sz="3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908720"/>
            <a:ext cx="8280920" cy="5544616"/>
          </a:xfrm>
        </p:spPr>
        <p:txBody>
          <a:bodyPr>
            <a:normAutofit fontScale="85000" lnSpcReduction="20000"/>
          </a:bodyPr>
          <a:lstStyle/>
          <a:p>
            <a:pPr lvl="0" algn="l">
              <a:buFont typeface="Arial" pitchFamily="34" charset="0"/>
              <a:buChar char="•"/>
            </a:pPr>
            <a:r>
              <a:rPr lang="en-US" sz="3100" dirty="0" smtClean="0"/>
              <a:t>Short introduction</a:t>
            </a:r>
          </a:p>
          <a:p>
            <a:pPr lvl="0" algn="l">
              <a:buFont typeface="Arial" pitchFamily="34" charset="0"/>
              <a:buChar char="•"/>
            </a:pPr>
            <a:r>
              <a:rPr lang="en-US" sz="3100" dirty="0" smtClean="0"/>
              <a:t>Already existing or planned?</a:t>
            </a:r>
          </a:p>
          <a:p>
            <a:pPr lvl="0" algn="l">
              <a:buFont typeface="Arial" pitchFamily="34" charset="0"/>
              <a:buChar char="•"/>
            </a:pPr>
            <a:r>
              <a:rPr lang="en-US" sz="3100" dirty="0" smtClean="0"/>
              <a:t>Unique features?</a:t>
            </a:r>
          </a:p>
          <a:p>
            <a:pPr lvl="0" algn="l">
              <a:buFont typeface="Arial" pitchFamily="34" charset="0"/>
              <a:buChar char="•"/>
            </a:pPr>
            <a:r>
              <a:rPr lang="en-US" sz="3100" dirty="0" smtClean="0"/>
              <a:t>Present situation/future changes/expected lifetime?</a:t>
            </a:r>
          </a:p>
          <a:p>
            <a:pPr lvl="0" algn="l">
              <a:buFont typeface="Arial" pitchFamily="34" charset="0"/>
              <a:buChar char="•"/>
            </a:pPr>
            <a:r>
              <a:rPr lang="fr-FR" sz="3100" dirty="0" smtClean="0"/>
              <a:t>Accelerator infrastructure/component test infrastructure?</a:t>
            </a:r>
          </a:p>
          <a:p>
            <a:pPr lvl="0" algn="l">
              <a:buFont typeface="Arial" pitchFamily="34" charset="0"/>
              <a:buChar char="•"/>
            </a:pPr>
            <a:r>
              <a:rPr lang="en-US" sz="3100" dirty="0" smtClean="0"/>
              <a:t>Exploitation level? Max capacity?</a:t>
            </a:r>
          </a:p>
          <a:p>
            <a:pPr lvl="0" algn="l">
              <a:buFont typeface="Arial" pitchFamily="34" charset="0"/>
              <a:buChar char="•"/>
            </a:pPr>
            <a:r>
              <a:rPr lang="en-US" sz="3100" dirty="0" smtClean="0"/>
              <a:t>Shared facility/infrastructure?</a:t>
            </a:r>
          </a:p>
          <a:p>
            <a:pPr lvl="0" algn="l">
              <a:buFont typeface="Arial" pitchFamily="34" charset="0"/>
              <a:buChar char="•"/>
            </a:pPr>
            <a:r>
              <a:rPr lang="en-US" sz="3100" dirty="0" smtClean="0"/>
              <a:t>Main user community. Open for external users?</a:t>
            </a:r>
          </a:p>
          <a:p>
            <a:pPr lvl="0" algn="l">
              <a:buFont typeface="Arial" pitchFamily="34" charset="0"/>
              <a:buChar char="•"/>
            </a:pPr>
            <a:r>
              <a:rPr lang="en-US" dirty="0" smtClean="0"/>
              <a:t>Contact </a:t>
            </a:r>
            <a:r>
              <a:rPr lang="en-US" dirty="0" smtClean="0"/>
              <a:t>details</a:t>
            </a:r>
            <a:endParaRPr lang="en-US" sz="2000" dirty="0" smtClean="0"/>
          </a:p>
          <a:p>
            <a:pPr lvl="0" algn="l">
              <a:buFont typeface="Arial" pitchFamily="34" charset="0"/>
              <a:buChar char="•"/>
            </a:pPr>
            <a:r>
              <a:rPr lang="en-US" dirty="0" smtClean="0"/>
              <a:t>If available: </a:t>
            </a:r>
            <a:endParaRPr lang="en-US" sz="2000" dirty="0" smtClean="0"/>
          </a:p>
          <a:p>
            <a:pPr lvl="1" algn="l">
              <a:buFont typeface="Arial" pitchFamily="34" charset="0"/>
              <a:buChar char="•"/>
            </a:pPr>
            <a:r>
              <a:rPr lang="en-US" dirty="0" smtClean="0"/>
              <a:t>Operation costs/budget? </a:t>
            </a:r>
            <a:endParaRPr lang="en-US" sz="1800" dirty="0" smtClean="0"/>
          </a:p>
          <a:p>
            <a:pPr lvl="1" algn="l">
              <a:buFont typeface="Arial" pitchFamily="34" charset="0"/>
              <a:buChar char="•"/>
            </a:pPr>
            <a:r>
              <a:rPr lang="en-US" dirty="0" smtClean="0"/>
              <a:t>Investment cost?</a:t>
            </a:r>
            <a:endParaRPr lang="en-US" sz="1800" dirty="0" smtClean="0"/>
          </a:p>
          <a:p>
            <a:pPr lvl="1" algn="l">
              <a:buFont typeface="Arial" pitchFamily="34" charset="0"/>
              <a:buChar char="•"/>
            </a:pPr>
            <a:r>
              <a:rPr lang="en-US" dirty="0" smtClean="0"/>
              <a:t>Costing model</a:t>
            </a:r>
            <a:r>
              <a:rPr lang="en-US" dirty="0" smtClean="0"/>
              <a:t>?</a:t>
            </a:r>
          </a:p>
          <a:p>
            <a:pPr lvl="1" algn="l">
              <a:buFont typeface="Arial" pitchFamily="34" charset="0"/>
              <a:buChar char="•"/>
            </a:pPr>
            <a:r>
              <a:rPr lang="en-US" dirty="0" smtClean="0"/>
              <a:t>Number of FTEs?</a:t>
            </a:r>
          </a:p>
          <a:p>
            <a:pPr lvl="1" algn="l">
              <a:buFont typeface="Arial" pitchFamily="34" charset="0"/>
              <a:buChar char="•"/>
            </a:pPr>
            <a:endParaRPr lang="en-US" sz="1800" dirty="0" smtClean="0"/>
          </a:p>
          <a:p>
            <a:pPr marL="457200" indent="-457200" algn="l">
              <a:buFont typeface="Arial" pitchFamily="34" charset="0"/>
              <a:buChar char="•"/>
            </a:pPr>
            <a:endParaRPr lang="en-US" sz="2000" dirty="0" smtClean="0"/>
          </a:p>
        </p:txBody>
      </p:sp>
      <p:pic>
        <p:nvPicPr>
          <p:cNvPr id="1026" name="Picture 2" descr="Tiara 4Fond noir .png">
            <a:hlinkClick r:id="rId2" tooltip="Tiara 4Fond noir .png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0"/>
            <a:ext cx="2627784" cy="1270325"/>
          </a:xfrm>
          <a:prstGeom prst="rect">
            <a:avLst/>
          </a:prstGeom>
          <a:noFill/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2000" smtClean="0"/>
              <a:t>Anders Unnervik</a:t>
            </a:r>
            <a:endParaRPr lang="en-US" sz="200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46E48-79A2-4AB0-921B-29076EEF363C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0"/>
            <a:ext cx="6192688" cy="1470025"/>
          </a:xfrm>
        </p:spPr>
        <p:txBody>
          <a:bodyPr>
            <a:noAutofit/>
          </a:bodyPr>
          <a:lstStyle/>
          <a:p>
            <a:r>
              <a:rPr lang="en-US" sz="3000" dirty="0" smtClean="0"/>
              <a:t>Progress so far and planned actions</a:t>
            </a:r>
            <a:endParaRPr lang="en-US" sz="3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1700808"/>
            <a:ext cx="8280920" cy="4752528"/>
          </a:xfrm>
        </p:spPr>
        <p:txBody>
          <a:bodyPr>
            <a:normAutofit/>
          </a:bodyPr>
          <a:lstStyle/>
          <a:p>
            <a:pPr algn="l"/>
            <a:r>
              <a:rPr lang="en-US" sz="2000" b="1" dirty="0" smtClean="0"/>
              <a:t> The following approach agreed:</a:t>
            </a:r>
          </a:p>
          <a:p>
            <a:pPr algn="l"/>
            <a:endParaRPr lang="en-US" sz="2000" b="1" dirty="0" smtClean="0"/>
          </a:p>
          <a:p>
            <a:pPr marL="457200" indent="-457200" algn="l">
              <a:buAutoNum type="arabicPeriod"/>
            </a:pPr>
            <a:r>
              <a:rPr lang="en-US" sz="2000" b="1" dirty="0" smtClean="0"/>
              <a:t>Establish list of European accelerator infrastructures (institutes, universities, projects, collaborations, companies, etc..).</a:t>
            </a:r>
          </a:p>
          <a:p>
            <a:pPr marL="457200" indent="-457200" algn="l">
              <a:buAutoNum type="arabicPeriod"/>
            </a:pPr>
            <a:r>
              <a:rPr lang="en-US" sz="2000" b="1" dirty="0" smtClean="0"/>
              <a:t>Prepare a complete set of questions  and templates for the survey, enabling consolidation of coherent information.</a:t>
            </a:r>
          </a:p>
          <a:p>
            <a:pPr marL="457200" indent="-457200" algn="l">
              <a:buAutoNum type="arabicPeriod"/>
            </a:pPr>
            <a:r>
              <a:rPr lang="en-US" sz="2000" b="1" dirty="0" smtClean="0">
                <a:solidFill>
                  <a:srgbClr val="FF0000"/>
                </a:solidFill>
              </a:rPr>
              <a:t>Divide the list of infrastructures in geographical areas. Representatives of the institutes in the WP3 to take responsibility for their respective area.</a:t>
            </a:r>
          </a:p>
          <a:p>
            <a:pPr marL="457200" indent="-457200" algn="l">
              <a:buAutoNum type="arabicPeriod"/>
            </a:pPr>
            <a:r>
              <a:rPr lang="en-US" sz="2000" b="1" dirty="0" smtClean="0">
                <a:solidFill>
                  <a:srgbClr val="FF0000"/>
                </a:solidFill>
              </a:rPr>
              <a:t>Survey to start in mid-March</a:t>
            </a:r>
          </a:p>
          <a:p>
            <a:pPr marL="457200" indent="-457200" algn="l"/>
            <a:endParaRPr lang="en-US" sz="2000" b="1" dirty="0" smtClean="0"/>
          </a:p>
          <a:p>
            <a:pPr marL="457200" indent="-457200" algn="l">
              <a:buAutoNum type="arabicPeriod"/>
            </a:pPr>
            <a:endParaRPr lang="en-US" sz="2000" dirty="0" smtClean="0"/>
          </a:p>
        </p:txBody>
      </p:sp>
      <p:pic>
        <p:nvPicPr>
          <p:cNvPr id="1026" name="Picture 2" descr="Tiara 4Fond noir .png">
            <a:hlinkClick r:id="rId2" tooltip="Tiara 4Fond noir .png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0"/>
            <a:ext cx="2627784" cy="1270325"/>
          </a:xfrm>
          <a:prstGeom prst="rect">
            <a:avLst/>
          </a:prstGeom>
          <a:noFill/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2000" smtClean="0"/>
              <a:t>Anders Unnervik</a:t>
            </a:r>
            <a:endParaRPr lang="en-US" sz="200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46E48-79A2-4AB0-921B-29076EEF363C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0"/>
            <a:ext cx="6192688" cy="1470025"/>
          </a:xfrm>
        </p:spPr>
        <p:txBody>
          <a:bodyPr>
            <a:noAutofit/>
          </a:bodyPr>
          <a:lstStyle/>
          <a:p>
            <a:endParaRPr lang="en-US" sz="3000" dirty="0"/>
          </a:p>
        </p:txBody>
      </p:sp>
      <p:pic>
        <p:nvPicPr>
          <p:cNvPr id="1026" name="Picture 2" descr="Tiara 4Fond noir .png">
            <a:hlinkClick r:id="rId2" tooltip="Tiara 4Fond noir .png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0"/>
            <a:ext cx="2627784" cy="1270325"/>
          </a:xfrm>
          <a:prstGeom prst="rect">
            <a:avLst/>
          </a:prstGeom>
          <a:noFill/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2000" smtClean="0"/>
              <a:t>Anders Unnervik</a:t>
            </a:r>
            <a:endParaRPr lang="en-US" sz="200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46E48-79A2-4AB0-921B-29076EEF363C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4" name="Picture 2" descr="Thank you!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87624" y="1628800"/>
            <a:ext cx="6728404" cy="4464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0"/>
            <a:ext cx="6192688" cy="1470025"/>
          </a:xfrm>
        </p:spPr>
        <p:txBody>
          <a:bodyPr/>
          <a:lstStyle/>
          <a:p>
            <a:r>
              <a:rPr lang="en-US" dirty="0" smtClean="0"/>
              <a:t>Partner institutes WP3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1484784"/>
            <a:ext cx="8568952" cy="4752528"/>
          </a:xfrm>
        </p:spPr>
        <p:txBody>
          <a:bodyPr>
            <a:normAutofit fontScale="55000" lnSpcReduction="20000"/>
          </a:bodyPr>
          <a:lstStyle/>
          <a:p>
            <a:pPr algn="l"/>
            <a:r>
              <a:rPr lang="en-US" sz="4400" dirty="0"/>
              <a:t>CEA:  </a:t>
            </a:r>
            <a:r>
              <a:rPr lang="en-US" sz="4400" dirty="0" smtClean="0"/>
              <a:t>		Antoine </a:t>
            </a:r>
            <a:r>
              <a:rPr lang="en-US" sz="4400" dirty="0" err="1" smtClean="0"/>
              <a:t>Daël</a:t>
            </a:r>
            <a:endParaRPr lang="en-US" sz="4400" dirty="0"/>
          </a:p>
          <a:p>
            <a:pPr algn="l"/>
            <a:r>
              <a:rPr lang="en-US" sz="4400" dirty="0"/>
              <a:t>CERN:                </a:t>
            </a:r>
            <a:r>
              <a:rPr lang="en-US" sz="4400" dirty="0" smtClean="0"/>
              <a:t>Anders </a:t>
            </a:r>
            <a:r>
              <a:rPr lang="en-US" sz="4400" dirty="0"/>
              <a:t>Unnervik (WP Coordinator)</a:t>
            </a:r>
          </a:p>
          <a:p>
            <a:pPr algn="l"/>
            <a:r>
              <a:rPr lang="en-US" sz="4400" dirty="0"/>
              <a:t>CNRS:                </a:t>
            </a:r>
            <a:r>
              <a:rPr lang="en-US" sz="4400" dirty="0" smtClean="0"/>
              <a:t>Landry Laurent (Repl. by </a:t>
            </a:r>
            <a:r>
              <a:rPr lang="en-US" sz="4400" dirty="0" err="1" smtClean="0"/>
              <a:t>Loïc</a:t>
            </a:r>
            <a:r>
              <a:rPr lang="en-US" sz="4400" dirty="0" smtClean="0"/>
              <a:t> </a:t>
            </a:r>
            <a:r>
              <a:rPr lang="en-US" sz="4400" dirty="0" err="1" smtClean="0"/>
              <a:t>Bordais</a:t>
            </a:r>
            <a:r>
              <a:rPr lang="en-US" sz="4400" dirty="0" smtClean="0"/>
              <a:t> in May 2011)</a:t>
            </a:r>
            <a:endParaRPr lang="en-US" sz="4400" dirty="0"/>
          </a:p>
          <a:p>
            <a:pPr algn="l"/>
            <a:r>
              <a:rPr lang="en-US" sz="4400" dirty="0"/>
              <a:t>CIEMAT:            </a:t>
            </a:r>
            <a:r>
              <a:rPr lang="en-US" sz="4400" dirty="0" smtClean="0"/>
              <a:t>Angel </a:t>
            </a:r>
            <a:r>
              <a:rPr lang="en-US" sz="4400" dirty="0"/>
              <a:t>Ibarra</a:t>
            </a:r>
          </a:p>
          <a:p>
            <a:pPr algn="l"/>
            <a:r>
              <a:rPr lang="en-US" sz="4400" dirty="0"/>
              <a:t>DESY:                 </a:t>
            </a:r>
            <a:r>
              <a:rPr lang="en-US" sz="4400" dirty="0" smtClean="0"/>
              <a:t>Hans </a:t>
            </a:r>
            <a:r>
              <a:rPr lang="en-US" sz="4400" dirty="0"/>
              <a:t>Weise</a:t>
            </a:r>
          </a:p>
          <a:p>
            <a:pPr algn="l"/>
            <a:r>
              <a:rPr lang="en-US" sz="4400" dirty="0"/>
              <a:t>GSI:                    </a:t>
            </a:r>
            <a:r>
              <a:rPr lang="en-US" sz="4400" dirty="0" smtClean="0"/>
              <a:t>Hans Mueller (replaced Carsten Muehle)</a:t>
            </a:r>
            <a:endParaRPr lang="en-US" sz="4400" dirty="0"/>
          </a:p>
          <a:p>
            <a:pPr algn="l"/>
            <a:r>
              <a:rPr lang="en-US" sz="4400" dirty="0"/>
              <a:t>INFN:                 </a:t>
            </a:r>
            <a:r>
              <a:rPr lang="en-US" sz="4400" dirty="0" smtClean="0"/>
              <a:t>Franco </a:t>
            </a:r>
            <a:r>
              <a:rPr lang="en-US" sz="4400" dirty="0"/>
              <a:t>Cervelli</a:t>
            </a:r>
          </a:p>
          <a:p>
            <a:pPr algn="l"/>
            <a:r>
              <a:rPr lang="en-US" sz="4400" dirty="0"/>
              <a:t>PSI:                     </a:t>
            </a:r>
            <a:r>
              <a:rPr lang="en-US" sz="4400" dirty="0" smtClean="0"/>
              <a:t>Hans </a:t>
            </a:r>
            <a:r>
              <a:rPr lang="en-US" sz="4400" dirty="0"/>
              <a:t>Braun (Deputy WP Coordinator)</a:t>
            </a:r>
          </a:p>
          <a:p>
            <a:pPr algn="l"/>
            <a:r>
              <a:rPr lang="en-US" sz="4400" dirty="0"/>
              <a:t>STFC:                 </a:t>
            </a:r>
            <a:r>
              <a:rPr lang="en-US" sz="4400" dirty="0" smtClean="0"/>
              <a:t> </a:t>
            </a:r>
            <a:r>
              <a:rPr lang="en-US" sz="4400" dirty="0"/>
              <a:t>Peter </a:t>
            </a:r>
            <a:r>
              <a:rPr lang="en-US" sz="4400" dirty="0" err="1"/>
              <a:t>Mcintosh</a:t>
            </a:r>
            <a:endParaRPr lang="en-US" sz="4400" dirty="0"/>
          </a:p>
          <a:p>
            <a:pPr algn="l"/>
            <a:r>
              <a:rPr lang="en-US" sz="4400" dirty="0"/>
              <a:t>Uppsala Univ</a:t>
            </a:r>
            <a:r>
              <a:rPr lang="en-US" sz="4400" dirty="0" smtClean="0"/>
              <a:t>.:  Roger </a:t>
            </a:r>
            <a:r>
              <a:rPr lang="en-US" sz="4400" dirty="0" err="1" smtClean="0"/>
              <a:t>Ruber</a:t>
            </a:r>
            <a:endParaRPr lang="en-US" sz="4400" dirty="0"/>
          </a:p>
          <a:p>
            <a:pPr algn="l"/>
            <a:r>
              <a:rPr lang="en-US" sz="4400" dirty="0"/>
              <a:t>IFJ PAN:             </a:t>
            </a:r>
            <a:r>
              <a:rPr lang="en-US" sz="4400" dirty="0" smtClean="0"/>
              <a:t> </a:t>
            </a:r>
            <a:r>
              <a:rPr lang="en-US" sz="4400" dirty="0" err="1" smtClean="0"/>
              <a:t>Slawomir</a:t>
            </a:r>
            <a:r>
              <a:rPr lang="en-US" sz="4400" dirty="0" smtClean="0"/>
              <a:t> Wronka</a:t>
            </a:r>
            <a:r>
              <a:rPr lang="en-US" sz="4400" dirty="0"/>
              <a:t>                </a:t>
            </a:r>
          </a:p>
          <a:p>
            <a:endParaRPr lang="en-US" sz="4400" dirty="0"/>
          </a:p>
        </p:txBody>
      </p:sp>
      <p:pic>
        <p:nvPicPr>
          <p:cNvPr id="1026" name="Picture 2" descr="Tiara 4Fond noir .png">
            <a:hlinkClick r:id="rId2" tooltip="Tiara 4Fond noir .png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0"/>
            <a:ext cx="2627784" cy="1270325"/>
          </a:xfrm>
          <a:prstGeom prst="rect">
            <a:avLst/>
          </a:prstGeom>
          <a:noFill/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2000" smtClean="0"/>
              <a:t>Anders Unnervik</a:t>
            </a:r>
            <a:endParaRPr lang="en-US" sz="20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46E48-79A2-4AB0-921B-29076EEF363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0"/>
            <a:ext cx="6192688" cy="1470025"/>
          </a:xfrm>
        </p:spPr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1340768"/>
            <a:ext cx="8280920" cy="4752528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en-US" sz="1800" dirty="0" smtClean="0"/>
              <a:t> </a:t>
            </a:r>
          </a:p>
          <a:p>
            <a:pPr algn="l"/>
            <a:r>
              <a:rPr lang="en-GB" sz="2400" u="sng" dirty="0" smtClean="0">
                <a:solidFill>
                  <a:srgbClr val="FF0000"/>
                </a:solidFill>
              </a:rPr>
              <a:t>WP3 Objective</a:t>
            </a:r>
          </a:p>
          <a:p>
            <a:pPr algn="just"/>
            <a:r>
              <a:rPr lang="en-US" sz="2400" dirty="0" smtClean="0"/>
              <a:t>The overall goal of this Work Package is to integrate and optimize the European infrastructures for accelerator R&amp;D.  </a:t>
            </a:r>
          </a:p>
          <a:p>
            <a:pPr algn="just"/>
            <a:r>
              <a:rPr lang="en-US" sz="2400" dirty="0" smtClean="0">
                <a:solidFill>
                  <a:srgbClr val="FF0000"/>
                </a:solidFill>
              </a:rPr>
              <a:t>The main objectives </a:t>
            </a:r>
            <a:r>
              <a:rPr lang="en-US" sz="2400" dirty="0" smtClean="0"/>
              <a:t>are to provide a </a:t>
            </a:r>
            <a:r>
              <a:rPr lang="en-US" sz="2400" dirty="0" smtClean="0">
                <a:solidFill>
                  <a:srgbClr val="FF0000"/>
                </a:solidFill>
              </a:rPr>
              <a:t>survey of the existing accelerator R&amp;D infrastructures and facilities</a:t>
            </a:r>
            <a:r>
              <a:rPr lang="en-US" sz="2400" dirty="0" smtClean="0"/>
              <a:t>, </a:t>
            </a:r>
            <a:r>
              <a:rPr lang="en-GB" sz="2400" dirty="0" smtClean="0"/>
              <a:t>to </a:t>
            </a:r>
            <a:r>
              <a:rPr lang="en-GB" sz="2400" dirty="0" smtClean="0">
                <a:solidFill>
                  <a:srgbClr val="FF0000"/>
                </a:solidFill>
              </a:rPr>
              <a:t>identify synergies </a:t>
            </a:r>
            <a:r>
              <a:rPr lang="en-GB" sz="2400" dirty="0" smtClean="0"/>
              <a:t>between existing infrastructures and to provide a </a:t>
            </a:r>
            <a:r>
              <a:rPr lang="en-GB" sz="2400" dirty="0" smtClean="0">
                <a:solidFill>
                  <a:srgbClr val="FF0000"/>
                </a:solidFill>
              </a:rPr>
              <a:t>costing model for their operation</a:t>
            </a:r>
            <a:r>
              <a:rPr lang="en-GB" sz="2400" dirty="0" smtClean="0"/>
              <a:t> for comparison, to </a:t>
            </a:r>
            <a:r>
              <a:rPr lang="en-GB" sz="2400" dirty="0" smtClean="0">
                <a:solidFill>
                  <a:srgbClr val="FF0000"/>
                </a:solidFill>
              </a:rPr>
              <a:t>identify discrepancies between the existing infrastructures and future needs for accelerator R&amp;D </a:t>
            </a:r>
            <a:r>
              <a:rPr lang="en-GB" sz="2400" dirty="0" smtClean="0"/>
              <a:t>and to ensure that the needs of a broad user community of accelerator R&amp;D infrastructures are adequately taken into account in the construction and operation of the TIARA distributed infrastructure.</a:t>
            </a:r>
            <a:endParaRPr lang="en-GB" sz="2400" dirty="0" smtClean="0">
              <a:solidFill>
                <a:srgbClr val="FF0000"/>
              </a:solidFill>
            </a:endParaRPr>
          </a:p>
          <a:p>
            <a:pPr algn="l"/>
            <a:endParaRPr lang="en-GB" sz="2400" dirty="0" smtClean="0">
              <a:solidFill>
                <a:srgbClr val="FF0000"/>
              </a:solidFill>
            </a:endParaRPr>
          </a:p>
          <a:p>
            <a:pPr algn="l"/>
            <a:r>
              <a:rPr lang="en-GB" sz="2400" dirty="0" smtClean="0">
                <a:solidFill>
                  <a:srgbClr val="FF0000"/>
                </a:solidFill>
              </a:rPr>
              <a:t>WP3.1</a:t>
            </a:r>
            <a:r>
              <a:rPr lang="en-GB" sz="2400" dirty="0" smtClean="0"/>
              <a:t> </a:t>
            </a:r>
            <a:r>
              <a:rPr lang="en-GB" sz="2400" dirty="0"/>
              <a:t>will generate a </a:t>
            </a:r>
            <a:r>
              <a:rPr lang="en-GB" sz="2400" dirty="0">
                <a:solidFill>
                  <a:srgbClr val="FF0000"/>
                </a:solidFill>
              </a:rPr>
              <a:t>web-based database </a:t>
            </a:r>
            <a:r>
              <a:rPr lang="en-GB" sz="2400" dirty="0"/>
              <a:t>of existing, currently developed and planned accelerator infrastructures </a:t>
            </a:r>
            <a:r>
              <a:rPr lang="en-GB" sz="2400" dirty="0" smtClean="0"/>
              <a:t>. </a:t>
            </a:r>
            <a:endParaRPr lang="en-GB" sz="2400" dirty="0" smtClean="0">
              <a:solidFill>
                <a:srgbClr val="FF0000"/>
              </a:solidFill>
            </a:endParaRPr>
          </a:p>
          <a:p>
            <a:pPr algn="l"/>
            <a:endParaRPr lang="en-GB" sz="2400" dirty="0" smtClean="0"/>
          </a:p>
          <a:p>
            <a:pPr algn="l"/>
            <a:r>
              <a:rPr lang="en-GB" sz="2400" dirty="0">
                <a:solidFill>
                  <a:srgbClr val="FF0000"/>
                </a:solidFill>
              </a:rPr>
              <a:t>WP3.2</a:t>
            </a:r>
            <a:r>
              <a:rPr lang="en-GB" sz="2400" dirty="0"/>
              <a:t> will evaluate the </a:t>
            </a:r>
            <a:r>
              <a:rPr lang="en-GB" sz="2400" dirty="0" smtClean="0"/>
              <a:t>needs of the user community</a:t>
            </a:r>
            <a:r>
              <a:rPr lang="en-GB" sz="2400" dirty="0"/>
              <a:t>, </a:t>
            </a:r>
            <a:r>
              <a:rPr lang="en-GB" sz="2400" dirty="0">
                <a:solidFill>
                  <a:schemeClr val="bg1">
                    <a:lumMod val="50000"/>
                  </a:schemeClr>
                </a:solidFill>
              </a:rPr>
              <a:t>in close interaction with WP4</a:t>
            </a:r>
            <a:r>
              <a:rPr lang="en-GB" sz="2400" dirty="0"/>
              <a:t>. It will </a:t>
            </a:r>
            <a:r>
              <a:rPr lang="en-GB" sz="2400" dirty="0">
                <a:solidFill>
                  <a:srgbClr val="FF0000"/>
                </a:solidFill>
              </a:rPr>
              <a:t>compare </a:t>
            </a:r>
            <a:r>
              <a:rPr lang="en-GB" sz="2400" dirty="0" smtClean="0">
                <a:solidFill>
                  <a:srgbClr val="FF0000"/>
                </a:solidFill>
              </a:rPr>
              <a:t>the </a:t>
            </a:r>
            <a:r>
              <a:rPr lang="en-GB" sz="2400" dirty="0">
                <a:solidFill>
                  <a:srgbClr val="FF0000"/>
                </a:solidFill>
              </a:rPr>
              <a:t>outcome of WP3.1 with the current and future needs for Accelerator </a:t>
            </a:r>
            <a:r>
              <a:rPr lang="en-GB" sz="2400" dirty="0" smtClean="0">
                <a:solidFill>
                  <a:srgbClr val="FF0000"/>
                </a:solidFill>
              </a:rPr>
              <a:t>R&amp;D</a:t>
            </a:r>
          </a:p>
          <a:p>
            <a:pPr algn="l"/>
            <a:endParaRPr lang="en-GB" sz="2400" dirty="0" smtClean="0"/>
          </a:p>
        </p:txBody>
      </p:sp>
      <p:pic>
        <p:nvPicPr>
          <p:cNvPr id="1026" name="Picture 2" descr="Tiara 4Fond noir .png">
            <a:hlinkClick r:id="rId2" tooltip="Tiara 4Fond noir .png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0"/>
            <a:ext cx="2627784" cy="1270325"/>
          </a:xfrm>
          <a:prstGeom prst="rect">
            <a:avLst/>
          </a:prstGeom>
          <a:noFill/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2000" smtClean="0"/>
              <a:t>Anders Unnervik</a:t>
            </a:r>
            <a:endParaRPr lang="en-US" sz="20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46E48-79A2-4AB0-921B-29076EEF363C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0"/>
            <a:ext cx="6192688" cy="1470025"/>
          </a:xfrm>
        </p:spPr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1484784"/>
            <a:ext cx="8280920" cy="4752528"/>
          </a:xfrm>
        </p:spPr>
        <p:txBody>
          <a:bodyPr>
            <a:noAutofit/>
          </a:bodyPr>
          <a:lstStyle/>
          <a:p>
            <a:pPr algn="l"/>
            <a:r>
              <a:rPr lang="en-GB" sz="1700" dirty="0" smtClean="0">
                <a:solidFill>
                  <a:srgbClr val="FF0000"/>
                </a:solidFill>
              </a:rPr>
              <a:t>WP3.3</a:t>
            </a:r>
            <a:r>
              <a:rPr lang="en-GB" sz="1700" dirty="0" smtClean="0"/>
              <a:t> will </a:t>
            </a:r>
            <a:r>
              <a:rPr lang="en-GB" sz="1700" dirty="0" smtClean="0">
                <a:solidFill>
                  <a:srgbClr val="FF0000"/>
                </a:solidFill>
              </a:rPr>
              <a:t>analyse</a:t>
            </a:r>
            <a:r>
              <a:rPr lang="en-GB" sz="1700" dirty="0" smtClean="0"/>
              <a:t> the different possible </a:t>
            </a:r>
            <a:r>
              <a:rPr lang="en-GB" sz="1700" dirty="0" smtClean="0">
                <a:solidFill>
                  <a:srgbClr val="FF0000"/>
                </a:solidFill>
              </a:rPr>
              <a:t>options for sharing R&amp;D infrastructures and developing joint R&amp;D Infrastructures with the industry</a:t>
            </a:r>
            <a:r>
              <a:rPr lang="en-GB" sz="1700" dirty="0" smtClean="0"/>
              <a:t>. It will analyse </a:t>
            </a:r>
            <a:r>
              <a:rPr lang="en-GB" sz="1700" dirty="0" smtClean="0">
                <a:solidFill>
                  <a:srgbClr val="FF0000"/>
                </a:solidFill>
              </a:rPr>
              <a:t>access modes for industry </a:t>
            </a:r>
            <a:r>
              <a:rPr lang="en-GB" sz="1700" dirty="0" smtClean="0"/>
              <a:t>to existing infrastructures in Europe and other regions</a:t>
            </a:r>
          </a:p>
          <a:p>
            <a:pPr algn="l"/>
            <a:endParaRPr lang="en-GB" sz="1700" dirty="0" smtClean="0"/>
          </a:p>
          <a:p>
            <a:pPr algn="l"/>
            <a:r>
              <a:rPr lang="en-GB" sz="1700" dirty="0" smtClean="0">
                <a:solidFill>
                  <a:srgbClr val="FF0000"/>
                </a:solidFill>
              </a:rPr>
              <a:t>WP3.4</a:t>
            </a:r>
            <a:r>
              <a:rPr lang="en-GB" sz="1700" dirty="0" smtClean="0"/>
              <a:t> will define a technology roadmap for the </a:t>
            </a:r>
            <a:r>
              <a:rPr lang="en-GB" sz="1700" dirty="0" smtClean="0">
                <a:solidFill>
                  <a:srgbClr val="FF0000"/>
                </a:solidFill>
              </a:rPr>
              <a:t>development of future accelerator components in industry</a:t>
            </a:r>
          </a:p>
          <a:p>
            <a:pPr algn="l"/>
            <a:endParaRPr lang="en-GB" sz="1700" dirty="0" smtClean="0">
              <a:solidFill>
                <a:srgbClr val="FF0000"/>
              </a:solidFill>
            </a:endParaRPr>
          </a:p>
          <a:p>
            <a:pPr algn="l"/>
            <a:r>
              <a:rPr lang="en-GB" sz="1700" dirty="0" smtClean="0">
                <a:solidFill>
                  <a:srgbClr val="FF0000"/>
                </a:solidFill>
              </a:rPr>
              <a:t>WP3.5</a:t>
            </a:r>
            <a:r>
              <a:rPr lang="en-GB" sz="1700" dirty="0" smtClean="0"/>
              <a:t> </a:t>
            </a:r>
            <a:r>
              <a:rPr lang="en-GB" sz="1700" dirty="0"/>
              <a:t>will propose appropriate structures that can ensure the </a:t>
            </a:r>
            <a:r>
              <a:rPr lang="en-GB" sz="1700" dirty="0">
                <a:solidFill>
                  <a:srgbClr val="FF0000"/>
                </a:solidFill>
              </a:rPr>
              <a:t>sustainability of the process described in WP3.2 </a:t>
            </a:r>
            <a:r>
              <a:rPr lang="en-GB" sz="1700" dirty="0"/>
              <a:t>and propose a </a:t>
            </a:r>
            <a:r>
              <a:rPr lang="en-GB" sz="1700" dirty="0">
                <a:solidFill>
                  <a:srgbClr val="FF0000"/>
                </a:solidFill>
              </a:rPr>
              <a:t>common costing method for the operation, upgrade and construction</a:t>
            </a:r>
            <a:r>
              <a:rPr lang="en-GB" sz="1700" dirty="0"/>
              <a:t> of individual large </a:t>
            </a:r>
            <a:r>
              <a:rPr lang="en-GB" sz="1700" dirty="0" smtClean="0"/>
              <a:t>infrastructures. </a:t>
            </a:r>
            <a:endParaRPr lang="en-GB" sz="1700" dirty="0" smtClean="0">
              <a:solidFill>
                <a:srgbClr val="FF0000"/>
              </a:solidFill>
            </a:endParaRPr>
          </a:p>
          <a:p>
            <a:pPr algn="l"/>
            <a:r>
              <a:rPr lang="en-GB" sz="1700" dirty="0" smtClean="0">
                <a:solidFill>
                  <a:srgbClr val="FF0000"/>
                </a:solidFill>
              </a:rPr>
              <a:t> </a:t>
            </a:r>
          </a:p>
          <a:p>
            <a:pPr algn="l"/>
            <a:r>
              <a:rPr lang="en-GB" sz="1700" dirty="0">
                <a:solidFill>
                  <a:srgbClr val="FF0000"/>
                </a:solidFill>
              </a:rPr>
              <a:t>WP3.6</a:t>
            </a:r>
            <a:r>
              <a:rPr lang="en-GB" sz="1700" dirty="0"/>
              <a:t> will address all issues related to access of the accelerator R&amp;D infrastructures. It will define </a:t>
            </a:r>
            <a:r>
              <a:rPr lang="en-GB" sz="1700" dirty="0">
                <a:solidFill>
                  <a:srgbClr val="FF0000"/>
                </a:solidFill>
              </a:rPr>
              <a:t>the general access policy and modalities for accessing R&amp;D infrastructures of </a:t>
            </a:r>
            <a:r>
              <a:rPr lang="en-GB" sz="1700" dirty="0" smtClean="0">
                <a:solidFill>
                  <a:srgbClr val="FF0000"/>
                </a:solidFill>
              </a:rPr>
              <a:t>TIARA</a:t>
            </a:r>
            <a:r>
              <a:rPr lang="en-GB" sz="1700" dirty="0" smtClean="0"/>
              <a:t>. </a:t>
            </a:r>
            <a:endParaRPr lang="en-GB" sz="1700" dirty="0" smtClean="0">
              <a:solidFill>
                <a:srgbClr val="FF0000"/>
              </a:solidFill>
            </a:endParaRPr>
          </a:p>
          <a:p>
            <a:pPr algn="l"/>
            <a:endParaRPr lang="en-GB" sz="1700" dirty="0" smtClean="0">
              <a:solidFill>
                <a:srgbClr val="FF0000"/>
              </a:solidFill>
            </a:endParaRPr>
          </a:p>
          <a:p>
            <a:pPr algn="l"/>
            <a:r>
              <a:rPr lang="en-US" sz="1700" dirty="0">
                <a:solidFill>
                  <a:srgbClr val="FF0000"/>
                </a:solidFill>
              </a:rPr>
              <a:t>WP3.7 </a:t>
            </a:r>
            <a:r>
              <a:rPr lang="en-US" sz="1700" dirty="0"/>
              <a:t>will investigate possible models for linking between them different levels of infrastructures and </a:t>
            </a:r>
            <a:r>
              <a:rPr lang="en-US" sz="1700" dirty="0">
                <a:solidFill>
                  <a:srgbClr val="FF0000"/>
                </a:solidFill>
              </a:rPr>
              <a:t>establish technical criteria and evaluation procedures for joining the TIARA distributed infrastructure</a:t>
            </a:r>
            <a:r>
              <a:rPr lang="en-US" sz="1700" dirty="0"/>
              <a:t> and propose their implementation in </a:t>
            </a:r>
            <a:r>
              <a:rPr lang="en-US" sz="1700" dirty="0" smtClean="0"/>
              <a:t>TIARA</a:t>
            </a:r>
          </a:p>
        </p:txBody>
      </p:sp>
      <p:pic>
        <p:nvPicPr>
          <p:cNvPr id="1026" name="Picture 2" descr="Tiara 4Fond noir .png">
            <a:hlinkClick r:id="rId2" tooltip="Tiara 4Fond noir .png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0"/>
            <a:ext cx="2627784" cy="1270325"/>
          </a:xfrm>
          <a:prstGeom prst="rect">
            <a:avLst/>
          </a:prstGeom>
          <a:noFill/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2000" smtClean="0"/>
              <a:t>Anders Unnervik</a:t>
            </a:r>
            <a:endParaRPr lang="en-US" sz="20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46E48-79A2-4AB0-921B-29076EEF363C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0"/>
            <a:ext cx="6192688" cy="1470025"/>
          </a:xfrm>
        </p:spPr>
        <p:txBody>
          <a:bodyPr/>
          <a:lstStyle/>
          <a:p>
            <a:r>
              <a:rPr lang="en-US" dirty="0" smtClean="0"/>
              <a:t>Planning, 24 months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1124744"/>
            <a:ext cx="8280920" cy="4752528"/>
          </a:xfrm>
        </p:spPr>
        <p:txBody>
          <a:bodyPr>
            <a:normAutofit/>
          </a:bodyPr>
          <a:lstStyle/>
          <a:p>
            <a:pPr algn="l"/>
            <a:r>
              <a:rPr lang="en-US" sz="2000" dirty="0" smtClean="0">
                <a:solidFill>
                  <a:srgbClr val="FF0000"/>
                </a:solidFill>
              </a:rPr>
              <a:t>	</a:t>
            </a:r>
            <a:endParaRPr lang="en-US" sz="2000" u="sng" dirty="0">
              <a:solidFill>
                <a:srgbClr val="FF0000"/>
              </a:solidFill>
            </a:endParaRPr>
          </a:p>
        </p:txBody>
      </p:sp>
      <p:pic>
        <p:nvPicPr>
          <p:cNvPr id="1026" name="Picture 2" descr="Tiara 4Fond noir .png">
            <a:hlinkClick r:id="rId2" tooltip="Tiara 4Fond noir .png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0"/>
            <a:ext cx="2627784" cy="1270325"/>
          </a:xfrm>
          <a:prstGeom prst="rect">
            <a:avLst/>
          </a:prstGeom>
          <a:noFill/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2000" smtClean="0"/>
              <a:t>Anders Unnervik</a:t>
            </a:r>
            <a:endParaRPr lang="en-US" sz="20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971600" y="1196752"/>
          <a:ext cx="6096000" cy="4729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504504"/>
                <a:gridCol w="155949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Milestone/ deliverable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Description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Date</a:t>
                      </a:r>
                      <a:endParaRPr lang="en-US" sz="13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Milestone MS 8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Nomination of WPC for each ARA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Jan 2011</a:t>
                      </a:r>
                      <a:endParaRPr lang="en-US" sz="1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i="1" dirty="0" smtClean="0">
                          <a:solidFill>
                            <a:srgbClr val="FF0000"/>
                          </a:solidFill>
                        </a:rPr>
                        <a:t>Milestone MS 13 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i="1" dirty="0" smtClean="0">
                          <a:solidFill>
                            <a:srgbClr val="FF0000"/>
                          </a:solidFill>
                        </a:rPr>
                        <a:t>Formation of study group for identification of  Key issues</a:t>
                      </a:r>
                      <a:endParaRPr lang="en-US" sz="1100" i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i="1" dirty="0" smtClean="0">
                          <a:solidFill>
                            <a:srgbClr val="FF0000"/>
                          </a:solidFill>
                        </a:rPr>
                        <a:t>Jan 2011</a:t>
                      </a:r>
                      <a:endParaRPr lang="en-US" sz="1100" i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100" i="1" dirty="0" smtClean="0">
                          <a:solidFill>
                            <a:srgbClr val="FF0000"/>
                          </a:solidFill>
                        </a:rPr>
                        <a:t>Deliverable D 4.1*</a:t>
                      </a:r>
                      <a:endParaRPr lang="en-US" sz="1100" i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i="1" dirty="0" smtClean="0">
                          <a:solidFill>
                            <a:srgbClr val="FF0000"/>
                          </a:solidFill>
                        </a:rPr>
                        <a:t>Report on key</a:t>
                      </a:r>
                      <a:r>
                        <a:rPr lang="en-US" sz="1100" i="1" baseline="0" dirty="0" smtClean="0">
                          <a:solidFill>
                            <a:srgbClr val="FF0000"/>
                          </a:solidFill>
                        </a:rPr>
                        <a:t> ARA and key R&amp;D issues</a:t>
                      </a:r>
                      <a:endParaRPr lang="en-US" sz="1100" i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i="1" dirty="0" smtClean="0">
                          <a:solidFill>
                            <a:srgbClr val="FF0000"/>
                          </a:solidFill>
                        </a:rPr>
                        <a:t>May 2011</a:t>
                      </a:r>
                      <a:endParaRPr lang="en-US" sz="1100" i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Milestone MS 9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Interim Infrastructure Survey report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August 2011</a:t>
                      </a:r>
                      <a:endParaRPr lang="en-US" sz="1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Deliverable D</a:t>
                      </a:r>
                      <a:r>
                        <a:rPr lang="en-US" sz="1100" baseline="0" dirty="0" smtClean="0"/>
                        <a:t> 3.1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Infrastructure Survey Report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December 2011</a:t>
                      </a:r>
                      <a:endParaRPr lang="en-US" sz="1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i="0" dirty="0" smtClean="0">
                          <a:solidFill>
                            <a:schemeClr val="tx1"/>
                          </a:solidFill>
                        </a:rPr>
                        <a:t>Deliverable D 3.2</a:t>
                      </a:r>
                      <a:endParaRPr lang="en-US" sz="1100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i="0" dirty="0" smtClean="0">
                          <a:solidFill>
                            <a:schemeClr val="tx1"/>
                          </a:solidFill>
                        </a:rPr>
                        <a:t>Infrastructure Web-based Database</a:t>
                      </a:r>
                      <a:endParaRPr lang="en-US" sz="1100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i="0" dirty="0" smtClean="0">
                          <a:solidFill>
                            <a:schemeClr val="tx1"/>
                          </a:solidFill>
                        </a:rPr>
                        <a:t>April 2012</a:t>
                      </a:r>
                      <a:endParaRPr lang="en-US" sz="1100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100" i="0" dirty="0" smtClean="0">
                          <a:solidFill>
                            <a:schemeClr val="tx1"/>
                          </a:solidFill>
                        </a:rPr>
                        <a:t>Milestone MS 10</a:t>
                      </a:r>
                      <a:endParaRPr lang="en-US" sz="1100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i="0" dirty="0" smtClean="0">
                          <a:solidFill>
                            <a:schemeClr val="tx1"/>
                          </a:solidFill>
                        </a:rPr>
                        <a:t>Presentation of the IWD to the TIARA collaborators</a:t>
                      </a:r>
                      <a:endParaRPr lang="en-US" sz="1100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i="0" dirty="0" smtClean="0">
                          <a:solidFill>
                            <a:schemeClr val="tx1"/>
                          </a:solidFill>
                        </a:rPr>
                        <a:t>May 2012</a:t>
                      </a:r>
                      <a:endParaRPr lang="en-US" sz="1100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100" i="0" dirty="0" smtClean="0">
                          <a:solidFill>
                            <a:schemeClr val="tx1"/>
                          </a:solidFill>
                        </a:rPr>
                        <a:t>Milestone MS 11</a:t>
                      </a:r>
                      <a:endParaRPr lang="en-US" sz="1100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i="0" dirty="0" smtClean="0">
                          <a:solidFill>
                            <a:schemeClr val="tx1"/>
                          </a:solidFill>
                        </a:rPr>
                        <a:t>Interim Infrastructure  Need and Resource comparison</a:t>
                      </a:r>
                      <a:endParaRPr lang="en-US" sz="1100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i="0" dirty="0" smtClean="0">
                          <a:solidFill>
                            <a:schemeClr val="tx1"/>
                          </a:solidFill>
                        </a:rPr>
                        <a:t>August 2012</a:t>
                      </a:r>
                      <a:endParaRPr lang="en-US" sz="1100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100" i="0" dirty="0" smtClean="0">
                          <a:solidFill>
                            <a:schemeClr val="tx1"/>
                          </a:solidFill>
                        </a:rPr>
                        <a:t>Milestone MS 12</a:t>
                      </a:r>
                      <a:endParaRPr lang="en-US" sz="1100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i="0" dirty="0" smtClean="0">
                          <a:solidFill>
                            <a:schemeClr val="tx1"/>
                          </a:solidFill>
                        </a:rPr>
                        <a:t>Presentation of structure proposals for joining TIARA</a:t>
                      </a:r>
                      <a:endParaRPr lang="en-US" sz="1100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i="0" dirty="0" smtClean="0">
                          <a:solidFill>
                            <a:schemeClr val="tx1"/>
                          </a:solidFill>
                        </a:rPr>
                        <a:t>September 2012</a:t>
                      </a:r>
                      <a:endParaRPr lang="en-US" sz="1100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100" i="0" dirty="0" smtClean="0">
                          <a:solidFill>
                            <a:schemeClr val="tx1"/>
                          </a:solidFill>
                        </a:rPr>
                        <a:t>Deliverable</a:t>
                      </a:r>
                      <a:r>
                        <a:rPr lang="en-US" sz="1100" i="0" baseline="0" dirty="0" smtClean="0">
                          <a:solidFill>
                            <a:schemeClr val="tx1"/>
                          </a:solidFill>
                        </a:rPr>
                        <a:t> D 3.3</a:t>
                      </a:r>
                      <a:endParaRPr lang="en-US" sz="1100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i="0" dirty="0" smtClean="0">
                          <a:solidFill>
                            <a:schemeClr val="tx1"/>
                          </a:solidFill>
                        </a:rPr>
                        <a:t>Infrastructure Need and resource comparison</a:t>
                      </a:r>
                      <a:endParaRPr lang="en-US" sz="1100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i="0" dirty="0" smtClean="0">
                          <a:solidFill>
                            <a:schemeClr val="tx1"/>
                          </a:solidFill>
                        </a:rPr>
                        <a:t>December 2012</a:t>
                      </a:r>
                      <a:endParaRPr lang="en-US" sz="1100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100" i="0" dirty="0" smtClean="0">
                          <a:solidFill>
                            <a:schemeClr val="tx1"/>
                          </a:solidFill>
                        </a:rPr>
                        <a:t>Deliverable</a:t>
                      </a:r>
                      <a:r>
                        <a:rPr lang="en-US" sz="1100" i="0" baseline="0" dirty="0" smtClean="0">
                          <a:solidFill>
                            <a:schemeClr val="tx1"/>
                          </a:solidFill>
                        </a:rPr>
                        <a:t>  D 3.4</a:t>
                      </a:r>
                      <a:endParaRPr lang="en-US" sz="1100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i="0" dirty="0" smtClean="0">
                          <a:solidFill>
                            <a:schemeClr val="tx1"/>
                          </a:solidFill>
                        </a:rPr>
                        <a:t>Infrastructure Access report</a:t>
                      </a:r>
                      <a:endParaRPr lang="en-US" sz="1100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i="0" dirty="0" smtClean="0">
                          <a:solidFill>
                            <a:schemeClr val="tx1"/>
                          </a:solidFill>
                        </a:rPr>
                        <a:t>December 2012</a:t>
                      </a:r>
                      <a:endParaRPr lang="en-US" sz="1100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043608" y="6093296"/>
            <a:ext cx="40104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* Action item from WP 4, work in close interaction with WP 3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46E48-79A2-4AB0-921B-29076EEF363C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0"/>
            <a:ext cx="6192688" cy="1470025"/>
          </a:xfrm>
        </p:spPr>
        <p:txBody>
          <a:bodyPr>
            <a:noAutofit/>
          </a:bodyPr>
          <a:lstStyle/>
          <a:p>
            <a:r>
              <a:rPr lang="en-US" sz="3000" dirty="0" smtClean="0"/>
              <a:t>Progress so far</a:t>
            </a:r>
            <a:endParaRPr lang="en-US" sz="3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1700808"/>
            <a:ext cx="8280920" cy="4752528"/>
          </a:xfrm>
        </p:spPr>
        <p:txBody>
          <a:bodyPr>
            <a:normAutofit/>
          </a:bodyPr>
          <a:lstStyle/>
          <a:p>
            <a:pPr algn="l"/>
            <a:r>
              <a:rPr lang="en-US" sz="2000" b="1" dirty="0" smtClean="0"/>
              <a:t> -Combined WP3/WP4 meeting held on 25 January 2011, to discuss the scope of work, including the drafting of a list of key R&amp;D issues</a:t>
            </a:r>
          </a:p>
          <a:p>
            <a:pPr algn="l"/>
            <a:r>
              <a:rPr lang="en-US" sz="2000" b="1" dirty="0" smtClean="0"/>
              <a:t> </a:t>
            </a:r>
          </a:p>
          <a:p>
            <a:pPr algn="l"/>
            <a:r>
              <a:rPr lang="en-US" sz="2000" b="1" dirty="0" smtClean="0"/>
              <a:t>  - WP3 kick-off , Discussed the organization of the Infrastructure Survey (who does  what,  templates, questionnaires, list of infrastructures, etc..), taking into account the sub-tasks in WP3.1:</a:t>
            </a:r>
          </a:p>
          <a:p>
            <a:pPr algn="l"/>
            <a:r>
              <a:rPr lang="en-US" sz="2000" b="1" dirty="0" smtClean="0"/>
              <a:t>Survey of existing and planned  accelerator R&amp;D infrastructures </a:t>
            </a:r>
          </a:p>
          <a:p>
            <a:pPr algn="l">
              <a:buFont typeface="Arial" pitchFamily="34" charset="0"/>
              <a:buChar char="•"/>
            </a:pPr>
            <a:r>
              <a:rPr lang="en-US" sz="2000" b="1" dirty="0" smtClean="0"/>
              <a:t>	user communities</a:t>
            </a:r>
          </a:p>
          <a:p>
            <a:pPr algn="l">
              <a:buFont typeface="Arial" pitchFamily="34" charset="0"/>
              <a:buChar char="•"/>
            </a:pPr>
            <a:r>
              <a:rPr lang="en-US" sz="2000" b="1" dirty="0" smtClean="0"/>
              <a:t>	capacities</a:t>
            </a:r>
          </a:p>
          <a:p>
            <a:pPr algn="l">
              <a:buFont typeface="Arial" pitchFamily="34" charset="0"/>
              <a:buChar char="•"/>
            </a:pPr>
            <a:r>
              <a:rPr lang="en-US" sz="2000" b="1" dirty="0" smtClean="0"/>
              <a:t>	operation costs, comparison of costing models</a:t>
            </a:r>
          </a:p>
          <a:p>
            <a:pPr algn="l">
              <a:buFont typeface="Arial" pitchFamily="34" charset="0"/>
              <a:buChar char="•"/>
            </a:pPr>
            <a:r>
              <a:rPr lang="en-US" sz="2000" b="1" dirty="0" smtClean="0"/>
              <a:t>	establish liaison with industry</a:t>
            </a:r>
          </a:p>
          <a:p>
            <a:pPr algn="l"/>
            <a:r>
              <a:rPr lang="en-US" sz="2000" b="1" dirty="0" smtClean="0"/>
              <a:t>	</a:t>
            </a:r>
          </a:p>
          <a:p>
            <a:pPr algn="l"/>
            <a:r>
              <a:rPr lang="en-US" sz="2000" b="1" dirty="0" smtClean="0"/>
              <a:t>	</a:t>
            </a:r>
          </a:p>
          <a:p>
            <a:pPr marL="457200" indent="-457200" algn="l">
              <a:buAutoNum type="arabicPeriod"/>
            </a:pPr>
            <a:endParaRPr lang="en-US" sz="2000" dirty="0" smtClean="0"/>
          </a:p>
        </p:txBody>
      </p:sp>
      <p:pic>
        <p:nvPicPr>
          <p:cNvPr id="1026" name="Picture 2" descr="Tiara 4Fond noir .png">
            <a:hlinkClick r:id="rId2" tooltip="Tiara 4Fond noir .png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0"/>
            <a:ext cx="2627784" cy="1270325"/>
          </a:xfrm>
          <a:prstGeom prst="rect">
            <a:avLst/>
          </a:prstGeom>
          <a:noFill/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2000" smtClean="0"/>
              <a:t>Anders Unnervik</a:t>
            </a:r>
            <a:endParaRPr lang="en-US" sz="200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46E48-79A2-4AB0-921B-29076EEF363C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0"/>
            <a:ext cx="6192688" cy="1470025"/>
          </a:xfrm>
        </p:spPr>
        <p:txBody>
          <a:bodyPr>
            <a:noAutofit/>
          </a:bodyPr>
          <a:lstStyle/>
          <a:p>
            <a:r>
              <a:rPr lang="en-US" sz="3000" dirty="0" smtClean="0"/>
              <a:t>Progress so far</a:t>
            </a:r>
            <a:endParaRPr lang="en-US" sz="3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1700808"/>
            <a:ext cx="8280920" cy="4752528"/>
          </a:xfrm>
        </p:spPr>
        <p:txBody>
          <a:bodyPr>
            <a:normAutofit/>
          </a:bodyPr>
          <a:lstStyle/>
          <a:p>
            <a:pPr algn="l"/>
            <a:r>
              <a:rPr lang="en-US" sz="2000" b="1" dirty="0" smtClean="0"/>
              <a:t> The following approach agreed:</a:t>
            </a:r>
          </a:p>
          <a:p>
            <a:pPr algn="l"/>
            <a:endParaRPr lang="en-US" sz="2000" b="1" dirty="0" smtClean="0"/>
          </a:p>
          <a:p>
            <a:pPr marL="457200" indent="-457200" algn="l">
              <a:buAutoNum type="arabicPeriod"/>
            </a:pPr>
            <a:r>
              <a:rPr lang="en-US" sz="2000" b="1" dirty="0" smtClean="0">
                <a:solidFill>
                  <a:srgbClr val="FF0000"/>
                </a:solidFill>
              </a:rPr>
              <a:t>Establish list of European accelerator infrastructures (institutes, universities, projects, collaborations, companies, etc..).</a:t>
            </a:r>
          </a:p>
          <a:p>
            <a:pPr marL="457200" indent="-457200" algn="l">
              <a:buAutoNum type="arabicPeriod"/>
            </a:pPr>
            <a:endParaRPr lang="en-US" sz="2000" dirty="0" smtClean="0"/>
          </a:p>
        </p:txBody>
      </p:sp>
      <p:pic>
        <p:nvPicPr>
          <p:cNvPr id="1026" name="Picture 2" descr="Tiara 4Fond noir .png">
            <a:hlinkClick r:id="rId2" tooltip="Tiara 4Fond noir .png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0"/>
            <a:ext cx="2627784" cy="1270325"/>
          </a:xfrm>
          <a:prstGeom prst="rect">
            <a:avLst/>
          </a:prstGeom>
          <a:noFill/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2000" smtClean="0"/>
              <a:t>Anders Unnervik</a:t>
            </a:r>
            <a:endParaRPr lang="en-US" sz="200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46E48-79A2-4AB0-921B-29076EEF363C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0"/>
            <a:ext cx="6192688" cy="1470025"/>
          </a:xfrm>
        </p:spPr>
        <p:txBody>
          <a:bodyPr>
            <a:noAutofit/>
          </a:bodyPr>
          <a:lstStyle/>
          <a:p>
            <a:endParaRPr lang="en-US" sz="3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44208" y="1916832"/>
            <a:ext cx="2592288" cy="2088232"/>
          </a:xfrm>
        </p:spPr>
        <p:txBody>
          <a:bodyPr>
            <a:normAutofit/>
          </a:bodyPr>
          <a:lstStyle/>
          <a:p>
            <a:pPr marL="457200" indent="-457200" algn="l"/>
            <a:r>
              <a:rPr lang="en-US" sz="2000" dirty="0" smtClean="0">
                <a:solidFill>
                  <a:srgbClr val="FF0000"/>
                </a:solidFill>
              </a:rPr>
              <a:t>Non-exhaustive list!!</a:t>
            </a:r>
          </a:p>
        </p:txBody>
      </p:sp>
      <p:pic>
        <p:nvPicPr>
          <p:cNvPr id="1026" name="Picture 2" descr="Tiara 4Fond noir .png">
            <a:hlinkClick r:id="rId2" tooltip="Tiara 4Fond noir .png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0"/>
            <a:ext cx="2627784" cy="1270325"/>
          </a:xfrm>
          <a:prstGeom prst="rect">
            <a:avLst/>
          </a:prstGeom>
          <a:noFill/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2000" smtClean="0"/>
              <a:t>Anders Unnervik</a:t>
            </a:r>
            <a:endParaRPr lang="en-US" sz="200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46E48-79A2-4AB0-921B-29076EEF363C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79512" y="260648"/>
          <a:ext cx="6336704" cy="6555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0931"/>
                <a:gridCol w="1108923"/>
                <a:gridCol w="1108923"/>
                <a:gridCol w="1108923"/>
                <a:gridCol w="1829004"/>
              </a:tblGrid>
              <a:tr h="10051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sng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Institutes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sng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Universities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sng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Projects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sng" strike="noStrike">
                          <a:solidFill>
                            <a:srgbClr val="000000"/>
                          </a:solidFill>
                          <a:latin typeface="Calibri"/>
                        </a:rPr>
                        <a:t>Collaborations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sng" strike="noStrike">
                          <a:solidFill>
                            <a:srgbClr val="000000"/>
                          </a:solidFill>
                          <a:latin typeface="Calibri"/>
                        </a:rPr>
                        <a:t>Industries</a:t>
                      </a:r>
                    </a:p>
                  </a:txBody>
                  <a:tcPr marL="7620" marR="7620" marT="7620" marB="0" anchor="b"/>
                </a:tc>
              </a:tr>
              <a:tr h="21267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CERN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HELSINKI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BERLIN PRO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MICE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IBA</a:t>
                      </a:r>
                    </a:p>
                  </a:txBody>
                  <a:tcPr marL="7620" marR="7620" marT="7620" marB="0" anchor="b"/>
                </a:tc>
              </a:tr>
              <a:tr h="21267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GSI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VALENCIA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MEDAUSTRON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ILC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SIEMENS</a:t>
                      </a:r>
                    </a:p>
                  </a:txBody>
                  <a:tcPr marL="7620" marR="7620" marT="7620" marB="0" anchor="b"/>
                </a:tc>
              </a:tr>
              <a:tr h="21267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DESY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MADRID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CLIC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CLIC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RI</a:t>
                      </a:r>
                    </a:p>
                  </a:txBody>
                  <a:tcPr marL="7620" marR="7620" marT="7620" marB="0" anchor="b"/>
                </a:tc>
              </a:tr>
              <a:tr h="21267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SACLAY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BILBAO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ILC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CTF 3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DANFYSIK</a:t>
                      </a:r>
                    </a:p>
                  </a:txBody>
                  <a:tcPr marL="7620" marR="7620" marT="7620" marB="0" anchor="b"/>
                </a:tc>
              </a:tr>
              <a:tr h="21267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INFN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EINDHOVEN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SLHC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TTC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OXFORD INSTR</a:t>
                      </a:r>
                    </a:p>
                  </a:txBody>
                  <a:tcPr marL="7620" marR="7620" marT="7620" marB="0" anchor="b"/>
                </a:tc>
              </a:tr>
              <a:tr h="21267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PSI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DUNDEE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FAIR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EUCARD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THALES</a:t>
                      </a:r>
                    </a:p>
                  </a:txBody>
                  <a:tcPr marL="7620" marR="7620" marT="7620" marB="0" anchor="b"/>
                </a:tc>
              </a:tr>
              <a:tr h="21267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ESRF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ZWIERK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XFEL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620" marR="7620" marT="7620" marB="0" anchor="b"/>
                </a:tc>
              </a:tr>
              <a:tr h="21267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COCKROFT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WARSAW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PETRA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620" marR="7620" marT="7620" marB="0" anchor="b"/>
                </a:tc>
              </a:tr>
              <a:tr h="21267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DARESBURY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KRAKOW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FLASH UPGRADE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620" marR="7620" marT="7620" marB="0" anchor="b"/>
                </a:tc>
              </a:tr>
              <a:tr h="21267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RUTHERFORD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FRANKFURT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SPIRAL 2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620" marR="7620" marT="7620" marB="0" anchor="b"/>
                </a:tc>
              </a:tr>
              <a:tr h="21267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DIAMOND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DARMSTADT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IFMIF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620" marR="7620" marT="7620" marB="0" anchor="b"/>
                </a:tc>
              </a:tr>
              <a:tr h="21267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SOLEIL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DORTMUND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MYRRAH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620" marR="7620" marT="7620" marB="0" anchor="b"/>
                </a:tc>
              </a:tr>
              <a:tr h="21267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BESSY/HZB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MAINZ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SWISSFEL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620" marR="7620" marT="7620" marB="0" anchor="b"/>
                </a:tc>
              </a:tr>
              <a:tr h="21267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KIT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BONN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SPARKS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620" marR="7620" marT="7620" marB="0" anchor="b"/>
                </a:tc>
              </a:tr>
              <a:tr h="21267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JUELICH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HAMBURG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FERMI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620" marR="7620" marT="7620" marB="0" anchor="b"/>
                </a:tc>
              </a:tr>
              <a:tr h="21267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CIEMAT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ORSAY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GANTRY 2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620" marR="7620" marT="7620" marB="0" anchor="b"/>
                </a:tc>
              </a:tr>
              <a:tr h="21267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CELLS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GANIL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PROTON HC UPGR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620" marR="7620" marT="7620" marB="0" anchor="b"/>
                </a:tc>
              </a:tr>
              <a:tr h="21267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MAXLAB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LEGNARO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EURISOL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620" marR="7620" marT="7620" marB="0" anchor="b"/>
                </a:tc>
              </a:tr>
              <a:tr h="21267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ELETTRA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LAUSANNE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SLS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620" marR="7620" marT="7620" marB="0" anchor="b"/>
                </a:tc>
              </a:tr>
              <a:tr h="21267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KVI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UPPSALA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ESRF UPGRADE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620" marR="7620" marT="7620" marB="0" anchor="b"/>
                </a:tc>
              </a:tr>
              <a:tr h="21267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AARHUS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LUND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HIE ISOLDE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620" marR="7620" marT="7620" marB="0" anchor="b"/>
                </a:tc>
              </a:tr>
              <a:tr h="21267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FZD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UCL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ISIS UPGRADE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620" marR="7620" marT="7620" marB="0" anchor="b"/>
                </a:tc>
              </a:tr>
              <a:tr h="21267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JOHN ADAMS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STRATHCLYDE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EMMA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620" marR="7620" marT="7620" marB="0" anchor="b"/>
                </a:tc>
              </a:tr>
              <a:tr h="21267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FOM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JYVÄSKYLÄ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MAX 4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620" marR="7620" marT="7620" marB="0" anchor="b"/>
                </a:tc>
              </a:tr>
              <a:tr h="21267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BELGIUM?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ALICE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620" marR="7620" marT="7620" marB="0" anchor="b"/>
                </a:tc>
              </a:tr>
              <a:tr h="21267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ELBE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620" marR="7620" marT="7620" marB="0" anchor="b"/>
                </a:tc>
              </a:tr>
              <a:tr h="21267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ZFEL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620" marR="7620" marT="7620" marB="0" anchor="b"/>
                </a:tc>
              </a:tr>
              <a:tr h="21267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ALPHA X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620" marR="7620" marT="7620" marB="0" anchor="b"/>
                </a:tc>
              </a:tr>
              <a:tr h="21267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FELIX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620" marR="7620" marT="7620" marB="0" anchor="b"/>
                </a:tc>
              </a:tr>
              <a:tr h="21267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FRASCATI SUPER B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0"/>
            <a:ext cx="6192688" cy="1470025"/>
          </a:xfrm>
        </p:spPr>
        <p:txBody>
          <a:bodyPr>
            <a:noAutofit/>
          </a:bodyPr>
          <a:lstStyle/>
          <a:p>
            <a:r>
              <a:rPr lang="en-US" sz="3000" dirty="0" smtClean="0"/>
              <a:t>Progress so far and planned actions</a:t>
            </a:r>
            <a:endParaRPr lang="en-US" sz="3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1700808"/>
            <a:ext cx="8280920" cy="4752528"/>
          </a:xfrm>
        </p:spPr>
        <p:txBody>
          <a:bodyPr>
            <a:normAutofit/>
          </a:bodyPr>
          <a:lstStyle/>
          <a:p>
            <a:pPr algn="l"/>
            <a:r>
              <a:rPr lang="en-US" sz="2000" b="1" dirty="0" smtClean="0"/>
              <a:t> The following approach agreed:</a:t>
            </a:r>
          </a:p>
          <a:p>
            <a:pPr algn="l"/>
            <a:endParaRPr lang="en-US" sz="2000" b="1" dirty="0" smtClean="0"/>
          </a:p>
          <a:p>
            <a:pPr marL="457200" indent="-457200" algn="l">
              <a:buAutoNum type="arabicPeriod"/>
            </a:pPr>
            <a:r>
              <a:rPr lang="en-US" sz="2000" b="1" dirty="0" smtClean="0"/>
              <a:t>Establish list of European accelerator infrastructures (institutes, universities, projects, collaborations, companies, etc..).</a:t>
            </a:r>
          </a:p>
          <a:p>
            <a:pPr marL="457200" indent="-457200" algn="l">
              <a:buAutoNum type="arabicPeriod"/>
            </a:pPr>
            <a:r>
              <a:rPr lang="en-US" sz="2000" b="1" dirty="0" smtClean="0">
                <a:solidFill>
                  <a:srgbClr val="FF0000"/>
                </a:solidFill>
              </a:rPr>
              <a:t>Prepare a complete set of questions  and templates for the survey, enabling consolidation of coherent information.</a:t>
            </a:r>
          </a:p>
          <a:p>
            <a:pPr marL="457200" indent="-457200" algn="l"/>
            <a:endParaRPr lang="en-US" sz="2000" b="1" dirty="0" smtClean="0"/>
          </a:p>
          <a:p>
            <a:pPr marL="457200" indent="-457200" algn="l">
              <a:buAutoNum type="arabicPeriod"/>
            </a:pPr>
            <a:endParaRPr lang="en-US" sz="2000" dirty="0" smtClean="0"/>
          </a:p>
        </p:txBody>
      </p:sp>
      <p:pic>
        <p:nvPicPr>
          <p:cNvPr id="1026" name="Picture 2" descr="Tiara 4Fond noir .png">
            <a:hlinkClick r:id="rId2" tooltip="Tiara 4Fond noir .png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0"/>
            <a:ext cx="2627784" cy="1270325"/>
          </a:xfrm>
          <a:prstGeom prst="rect">
            <a:avLst/>
          </a:prstGeom>
          <a:noFill/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2000" smtClean="0"/>
              <a:t>Anders Unnervik</a:t>
            </a:r>
            <a:endParaRPr lang="en-US" sz="200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46E48-79A2-4AB0-921B-29076EEF363C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537</TotalTime>
  <Words>529</Words>
  <Application>Microsoft Office PowerPoint</Application>
  <PresentationFormat>On-screen Show (4:3)</PresentationFormat>
  <Paragraphs>267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TIARA Kick-off meeting  WP 3  </vt:lpstr>
      <vt:lpstr>Partner institutes WP3</vt:lpstr>
      <vt:lpstr>Objectives</vt:lpstr>
      <vt:lpstr>Objectives</vt:lpstr>
      <vt:lpstr>Planning, 24 months</vt:lpstr>
      <vt:lpstr>Progress so far</vt:lpstr>
      <vt:lpstr>Progress so far</vt:lpstr>
      <vt:lpstr>Slide 8</vt:lpstr>
      <vt:lpstr>Progress so far and planned actions</vt:lpstr>
      <vt:lpstr>Questions/information of interest </vt:lpstr>
      <vt:lpstr>Progress so far and planned actions</vt:lpstr>
      <vt:lpstr>Slide 12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Unnervik</dc:creator>
  <cp:lastModifiedBy>Unnervik</cp:lastModifiedBy>
  <cp:revision>60</cp:revision>
  <dcterms:created xsi:type="dcterms:W3CDTF">2011-01-09T16:23:40Z</dcterms:created>
  <dcterms:modified xsi:type="dcterms:W3CDTF">2011-02-24T12:53:22Z</dcterms:modified>
</cp:coreProperties>
</file>