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545" r:id="rId2"/>
    <p:sldId id="546" r:id="rId3"/>
    <p:sldId id="548" r:id="rId4"/>
    <p:sldId id="547" r:id="rId5"/>
    <p:sldId id="549" r:id="rId6"/>
    <p:sldId id="550" r:id="rId7"/>
    <p:sldId id="551" r:id="rId8"/>
  </p:sldIdLst>
  <p:sldSz cx="9144000" cy="6858000" type="screen4x3"/>
  <p:notesSz cx="6746875" cy="9913938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00FF00"/>
    <a:srgbClr val="FFFF99"/>
    <a:srgbClr val="33CCFF"/>
    <a:srgbClr val="FF0000"/>
    <a:srgbClr val="FF9933"/>
    <a:srgbClr val="FFCC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>
      <p:cViewPr>
        <p:scale>
          <a:sx n="80" d="100"/>
          <a:sy n="80" d="100"/>
        </p:scale>
        <p:origin x="-1878" y="-8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5" d="100"/>
          <a:sy n="45" d="100"/>
        </p:scale>
        <p:origin x="-1710" y="-90"/>
      </p:cViewPr>
      <p:guideLst>
        <p:guide orient="horz" pos="3122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1950" cy="4603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vert="horz" wrap="square" lIns="91840" tIns="45920" rIns="91840" bIns="45920" numCol="1" anchor="t" anchorCtr="0" compatLnSpc="1">
            <a:prstTxWarp prst="textNoShape">
              <a:avLst/>
            </a:prstTxWarp>
          </a:bodyPr>
          <a:lstStyle>
            <a:lvl1pPr algn="l" defTabSz="9191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938" y="0"/>
            <a:ext cx="2901950" cy="4603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vert="horz" wrap="square" lIns="91840" tIns="45920" rIns="91840" bIns="45920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01950" cy="4603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vert="horz" wrap="square" lIns="91840" tIns="45920" rIns="91840" bIns="45920" numCol="1" anchor="b" anchorCtr="0" compatLnSpc="1">
            <a:prstTxWarp prst="textNoShape">
              <a:avLst/>
            </a:prstTxWarp>
          </a:bodyPr>
          <a:lstStyle>
            <a:lvl1pPr algn="l" defTabSz="9191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938" y="9428163"/>
            <a:ext cx="2901950" cy="4603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vert="horz" wrap="square" lIns="91840" tIns="45920" rIns="91840" bIns="45920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pPr>
              <a:defRPr/>
            </a:pPr>
            <a:fld id="{F16D8F4A-8126-43BC-B178-3F2C87A6121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981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0" tIns="45920" rIns="91840" bIns="45920" numCol="1" anchor="t" anchorCtr="0" compatLnSpc="1">
            <a:prstTxWarp prst="textNoShape">
              <a:avLst/>
            </a:prstTxWarp>
          </a:bodyPr>
          <a:lstStyle>
            <a:lvl1pPr algn="l" defTabSz="91916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2700" y="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0" tIns="45920" rIns="91840" bIns="45920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44538"/>
            <a:ext cx="4957763" cy="371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710113"/>
            <a:ext cx="4949825" cy="445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0" tIns="45920" rIns="91840" bIns="459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0" tIns="45920" rIns="91840" bIns="45920" numCol="1" anchor="b" anchorCtr="0" compatLnSpc="1">
            <a:prstTxWarp prst="textNoShape">
              <a:avLst/>
            </a:prstTxWarp>
          </a:bodyPr>
          <a:lstStyle>
            <a:lvl1pPr algn="l" defTabSz="91916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2700" y="9418638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0" tIns="45920" rIns="91840" bIns="45920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ADC4B14D-FE05-4DC7-A3F9-472CF9E2128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9592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C4B14D-FE05-4DC7-A3F9-472CF9E21283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suite"/>
          <p:cNvPicPr>
            <a:picLocks noChangeAspect="1" noChangeArrowheads="1"/>
          </p:cNvPicPr>
          <p:nvPr userDrawn="1"/>
        </p:nvPicPr>
        <p:blipFill>
          <a:blip r:embed="rId2" cstate="print"/>
          <a:srcRect t="3323" r="82500" b="80247"/>
          <a:stretch>
            <a:fillRect/>
          </a:stretch>
        </p:blipFill>
        <p:spPr bwMode="auto">
          <a:xfrm>
            <a:off x="7758113" y="71438"/>
            <a:ext cx="11001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Alex C. Mueller</a:t>
            </a:r>
            <a:endParaRPr lang="fr-FR" b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suite"/>
          <p:cNvPicPr>
            <a:picLocks noChangeAspect="1" noChangeArrowheads="1"/>
          </p:cNvPicPr>
          <p:nvPr userDrawn="1"/>
        </p:nvPicPr>
        <p:blipFill>
          <a:blip r:embed="rId2" cstate="print"/>
          <a:srcRect t="3323" r="82500" b="80247"/>
          <a:stretch>
            <a:fillRect/>
          </a:stretch>
        </p:blipFill>
        <p:spPr bwMode="auto">
          <a:xfrm>
            <a:off x="7758113" y="71438"/>
            <a:ext cx="11001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Alex C. Mueller</a:t>
            </a:r>
            <a:endParaRPr lang="fr-FR" b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uite"/>
          <p:cNvPicPr>
            <a:picLocks noChangeAspect="1" noChangeArrowheads="1"/>
          </p:cNvPicPr>
          <p:nvPr userDrawn="1"/>
        </p:nvPicPr>
        <p:blipFill>
          <a:blip r:embed="rId2" cstate="print"/>
          <a:srcRect t="3323" r="82500" b="80247"/>
          <a:stretch>
            <a:fillRect/>
          </a:stretch>
        </p:blipFill>
        <p:spPr bwMode="auto">
          <a:xfrm>
            <a:off x="7758113" y="71438"/>
            <a:ext cx="11001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Alex C. Mueller</a:t>
            </a:r>
            <a:endParaRPr lang="fr-FR" b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r>
              <a:rPr lang="it-IT"/>
              <a:t>Alex C. Mueller</a:t>
            </a:r>
            <a:endParaRPr lang="fr-FR" b="0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 flipV="1">
            <a:off x="304800" y="914400"/>
            <a:ext cx="8534400" cy="0"/>
          </a:xfrm>
          <a:prstGeom prst="line">
            <a:avLst/>
          </a:prstGeom>
          <a:noFill/>
          <a:ln w="38100">
            <a:solidFill>
              <a:srgbClr val="6666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8686800" y="6591300"/>
            <a:ext cx="381000" cy="152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  <a:defRPr/>
            </a:pPr>
            <a:fld id="{6C761BA8-A39F-422E-AFE0-4575849A1D23}" type="slidenum">
              <a:rPr lang="fr-FR" sz="1000"/>
              <a:pPr>
                <a:spcBef>
                  <a:spcPct val="50000"/>
                </a:spcBef>
                <a:defRPr/>
              </a:pPr>
              <a:t>‹#›</a:t>
            </a:fld>
            <a:endParaRPr lang="fr-FR" sz="1000"/>
          </a:p>
        </p:txBody>
      </p:sp>
      <p:sp>
        <p:nvSpPr>
          <p:cNvPr id="11" name="Rectangle 10"/>
          <p:cNvSpPr/>
          <p:nvPr userDrawn="1"/>
        </p:nvSpPr>
        <p:spPr>
          <a:xfrm>
            <a:off x="285750" y="6572250"/>
            <a:ext cx="5078413" cy="261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it-IT" sz="1100" b="1" baseline="0" dirty="0" smtClean="0"/>
              <a:t>TIARA Kick-off Meeting, CERN, Geneva</a:t>
            </a:r>
            <a:r>
              <a:rPr lang="it-IT" sz="1100" b="1" baseline="0" smtClean="0"/>
              <a:t>, 23-24 February </a:t>
            </a:r>
            <a:r>
              <a:rPr lang="it-IT" sz="1100" b="1" baseline="0" dirty="0" smtClean="0"/>
              <a:t>2011 </a:t>
            </a:r>
            <a:endParaRPr lang="fr-FR" sz="11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50" r:id="rId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66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66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66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66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0066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0066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0066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0066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2000">
          <a:solidFill>
            <a:srgbClr val="FF3300"/>
          </a:solidFill>
          <a:latin typeface="+mn-lt"/>
          <a:ea typeface="+mn-ea"/>
          <a:cs typeface="+mn-cs"/>
        </a:defRPr>
      </a:lvl1pPr>
      <a:lvl2pPr marL="381000" indent="-1905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762000" indent="-1905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143000" indent="-1905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1524000" indent="-1905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1981200" indent="-1905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438400" indent="-1905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895600" indent="-1905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352800" indent="-1905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gab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156176" y="260648"/>
            <a:ext cx="2878460" cy="719137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r-FR" sz="2000" i="1" dirty="0" smtClean="0">
                <a:solidFill>
                  <a:schemeClr val="tx1"/>
                </a:solidFill>
                <a:latin typeface="+mn-lt"/>
              </a:rPr>
              <a:t>Alex C. MUELLER</a:t>
            </a:r>
            <a:br>
              <a:rPr lang="fr-FR" sz="2000" i="1" dirty="0" smtClean="0">
                <a:solidFill>
                  <a:schemeClr val="tx1"/>
                </a:solidFill>
                <a:latin typeface="+mn-lt"/>
              </a:rPr>
            </a:br>
            <a:r>
              <a:rPr lang="fr-FR" sz="1600" i="1" dirty="0" err="1" smtClean="0">
                <a:solidFill>
                  <a:schemeClr val="tx1"/>
                </a:solidFill>
                <a:latin typeface="+mn-lt"/>
              </a:rPr>
              <a:t>Deputy</a:t>
            </a:r>
            <a:r>
              <a:rPr lang="fr-FR" sz="1600" i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fr-FR" sz="1600" i="1" dirty="0" err="1" smtClean="0">
                <a:solidFill>
                  <a:schemeClr val="tx1"/>
                </a:solidFill>
                <a:latin typeface="+mn-lt"/>
              </a:rPr>
              <a:t>Director</a:t>
            </a:r>
            <a:endParaRPr lang="fr-FR" sz="2000" i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8032" y="4857750"/>
            <a:ext cx="8676456" cy="1571625"/>
          </a:xfrm>
        </p:spPr>
        <p:txBody>
          <a:bodyPr/>
          <a:lstStyle/>
          <a:p>
            <a:r>
              <a:rPr lang="fr-FR" sz="2800" b="1" dirty="0" err="1" smtClean="0">
                <a:solidFill>
                  <a:schemeClr val="tx1"/>
                </a:solidFill>
              </a:rPr>
              <a:t>Some</a:t>
            </a:r>
            <a:r>
              <a:rPr lang="fr-FR" sz="2800" b="1" dirty="0" smtClean="0">
                <a:solidFill>
                  <a:schemeClr val="tx1"/>
                </a:solidFill>
              </a:rPr>
              <a:t> initial input for WP5 </a:t>
            </a:r>
          </a:p>
          <a:p>
            <a:r>
              <a:rPr lang="fr-FR" sz="2800" b="1" dirty="0" smtClean="0">
                <a:solidFill>
                  <a:schemeClr val="tx1"/>
                </a:solidFill>
              </a:rPr>
              <a:t>on the </a:t>
            </a:r>
            <a:r>
              <a:rPr lang="fr-FR" sz="2800" b="1" dirty="0" err="1" smtClean="0">
                <a:solidFill>
                  <a:schemeClr val="tx1"/>
                </a:solidFill>
              </a:rPr>
              <a:t>accelerator</a:t>
            </a:r>
            <a:r>
              <a:rPr lang="fr-FR" sz="2800" b="1" dirty="0" smtClean="0">
                <a:solidFill>
                  <a:schemeClr val="tx1"/>
                </a:solidFill>
              </a:rPr>
              <a:t> </a:t>
            </a:r>
            <a:r>
              <a:rPr lang="fr-FR" sz="2800" b="1" dirty="0" err="1" smtClean="0">
                <a:solidFill>
                  <a:schemeClr val="tx1"/>
                </a:solidFill>
              </a:rPr>
              <a:t>schools</a:t>
            </a:r>
            <a:r>
              <a:rPr lang="fr-FR" sz="2800" b="1" dirty="0" smtClean="0">
                <a:solidFill>
                  <a:schemeClr val="tx1"/>
                </a:solidFill>
              </a:rPr>
              <a:t> </a:t>
            </a:r>
            <a:r>
              <a:rPr lang="fr-FR" sz="2800" b="1" dirty="0" err="1" smtClean="0">
                <a:solidFill>
                  <a:schemeClr val="tx1"/>
                </a:solidFill>
              </a:rPr>
              <a:t>organised</a:t>
            </a:r>
            <a:r>
              <a:rPr lang="fr-FR" sz="2800" b="1" dirty="0" smtClean="0">
                <a:solidFill>
                  <a:schemeClr val="tx1"/>
                </a:solidFill>
              </a:rPr>
              <a:t> by IN2P3 </a:t>
            </a:r>
            <a:endParaRPr lang="fr-FR" sz="2800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fr-FR" sz="2400" b="1" dirty="0" smtClean="0">
              <a:latin typeface="Arial Narrow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fr-FR" sz="2400" b="1" dirty="0" smtClean="0">
              <a:latin typeface="Arial Narrow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fr-FR" sz="2400" b="1" dirty="0" smtClean="0">
              <a:latin typeface="Arial Narrow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fr-FR" sz="2400" b="1" dirty="0" smtClean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Alex C. Mueller</a:t>
            </a:r>
            <a:endParaRPr lang="fr-FR" b="0"/>
          </a:p>
        </p:txBody>
      </p:sp>
      <p:sp>
        <p:nvSpPr>
          <p:cNvPr id="6" name="ZoneTexte 5"/>
          <p:cNvSpPr txBox="1"/>
          <p:nvPr/>
        </p:nvSpPr>
        <p:spPr>
          <a:xfrm>
            <a:off x="323528" y="260648"/>
            <a:ext cx="6524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2800" dirty="0" smtClean="0">
                <a:solidFill>
                  <a:schemeClr val="accent2"/>
                </a:solidFill>
              </a:rPr>
              <a:t>Goals of IN2P3 Accelerator </a:t>
            </a:r>
            <a:r>
              <a:rPr lang="fr-FR" sz="2800" dirty="0" err="1" smtClean="0">
                <a:solidFill>
                  <a:schemeClr val="accent2"/>
                </a:solidFill>
              </a:rPr>
              <a:t>Schools</a:t>
            </a:r>
            <a:endParaRPr lang="fr-FR" sz="2800" dirty="0">
              <a:solidFill>
                <a:schemeClr val="accent2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87212" y="1004530"/>
            <a:ext cx="844013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fr-FR" dirty="0" smtClean="0"/>
              <a:t>  </a:t>
            </a:r>
            <a:r>
              <a:rPr lang="en-US" dirty="0" smtClean="0"/>
              <a:t>these schools dedicated mainly to our technical personnel</a:t>
            </a:r>
          </a:p>
          <a:p>
            <a:pPr algn="l"/>
            <a:r>
              <a:rPr lang="en-US" dirty="0" smtClean="0"/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 our collaborators should become able to situate their daily</a:t>
            </a:r>
          </a:p>
          <a:p>
            <a:pPr algn="l"/>
            <a:r>
              <a:rPr lang="en-US" dirty="0" smtClean="0"/>
              <a:t>   work in the scientific, technical, and societal context</a:t>
            </a:r>
          </a:p>
          <a:p>
            <a:pPr algn="l"/>
            <a:r>
              <a:rPr lang="en-US" dirty="0" smtClean="0"/>
              <a:t>   that IN2P3 operates within</a:t>
            </a:r>
          </a:p>
          <a:p>
            <a:pPr algn="l"/>
            <a:endParaRPr lang="en-US" dirty="0" smtClean="0"/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 increase of knowledge and culture in the field of accelerators</a:t>
            </a:r>
          </a:p>
          <a:p>
            <a:pPr algn="l"/>
            <a:r>
              <a:rPr lang="en-US" dirty="0" smtClean="0"/>
              <a:t>   for our collaborators beyond the perimeter of their usual</a:t>
            </a:r>
          </a:p>
          <a:p>
            <a:pPr algn="l"/>
            <a:r>
              <a:rPr lang="en-US" dirty="0" smtClean="0"/>
              <a:t>   daily work</a:t>
            </a:r>
          </a:p>
          <a:p>
            <a:pPr algn="l"/>
            <a:endParaRPr lang="en-US" dirty="0" smtClean="0"/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 getting prepared and formed for novel techniques</a:t>
            </a:r>
          </a:p>
          <a:p>
            <a:pPr algn="l"/>
            <a:endParaRPr lang="en-US" dirty="0" smtClean="0"/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 getting acquainted with their colleagues from other IN2P3 labs</a:t>
            </a:r>
          </a:p>
          <a:p>
            <a:pPr algn="l"/>
            <a:r>
              <a:rPr lang="en-US" dirty="0" smtClean="0"/>
              <a:t>   (IN2P3 operates over the whole French territory)</a:t>
            </a:r>
          </a:p>
          <a:p>
            <a:pPr algn="l"/>
            <a:endParaRPr lang="en-US" dirty="0" smtClean="0"/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 contribute to form a professional community of specialists</a:t>
            </a:r>
          </a:p>
          <a:p>
            <a:pPr algn="l"/>
            <a:r>
              <a:rPr lang="en-US" dirty="0" smtClean="0"/>
              <a:t>   from different fields of accelerator technology </a:t>
            </a:r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Alex C. Mueller</a:t>
            </a:r>
            <a:endParaRPr lang="fr-FR" b="0"/>
          </a:p>
        </p:txBody>
      </p:sp>
      <p:sp>
        <p:nvSpPr>
          <p:cNvPr id="6" name="ZoneTexte 5"/>
          <p:cNvSpPr txBox="1"/>
          <p:nvPr/>
        </p:nvSpPr>
        <p:spPr>
          <a:xfrm>
            <a:off x="107504" y="260648"/>
            <a:ext cx="7851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2800" dirty="0" smtClean="0">
                <a:solidFill>
                  <a:schemeClr val="accent2"/>
                </a:solidFill>
              </a:rPr>
              <a:t>Last </a:t>
            </a:r>
            <a:r>
              <a:rPr lang="fr-FR" sz="2800" dirty="0" err="1" smtClean="0">
                <a:solidFill>
                  <a:schemeClr val="accent2"/>
                </a:solidFill>
              </a:rPr>
              <a:t>editions</a:t>
            </a:r>
            <a:r>
              <a:rPr lang="fr-FR" sz="2800" dirty="0" smtClean="0">
                <a:solidFill>
                  <a:schemeClr val="accent2"/>
                </a:solidFill>
              </a:rPr>
              <a:t> of IN2P3 Accelerator </a:t>
            </a:r>
            <a:r>
              <a:rPr lang="fr-FR" sz="2800" dirty="0" err="1" smtClean="0">
                <a:solidFill>
                  <a:schemeClr val="accent2"/>
                </a:solidFill>
              </a:rPr>
              <a:t>Schools</a:t>
            </a:r>
            <a:endParaRPr lang="fr-FR" sz="2800" dirty="0">
              <a:solidFill>
                <a:schemeClr val="accent2"/>
              </a:solidFill>
            </a:endParaRPr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683568" y="1455168"/>
            <a:ext cx="813690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17 - 23 Novembre 2002, Bénodet (Brittany </a:t>
            </a:r>
            <a:r>
              <a:rPr kumimoji="0" lang="fr-FR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Coast</a:t>
            </a:r>
            <a:r>
              <a:rPr kumimoji="0" lang="fr-F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16 - 22 Novembre 2003, Bénodet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12 - 16 Novembre 2007, La </a:t>
            </a:r>
            <a:r>
              <a:rPr kumimoji="0" lang="fr-FR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Londe</a:t>
            </a:r>
            <a:r>
              <a:rPr kumimoji="0" lang="fr-F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les Maures (Med.</a:t>
            </a:r>
            <a:r>
              <a:rPr kumimoji="0" lang="fr-FR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Coast</a:t>
            </a:r>
            <a:r>
              <a:rPr kumimoji="0" lang="fr-FR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)</a:t>
            </a:r>
            <a:endParaRPr kumimoji="0" lang="fr-F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14 - 18 Septembre 2009, La </a:t>
            </a:r>
            <a:r>
              <a:rPr kumimoji="0" lang="fr-FR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Londe</a:t>
            </a:r>
            <a:r>
              <a:rPr kumimoji="0" lang="fr-F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les Maures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5 - 9 </a:t>
            </a:r>
            <a:r>
              <a:rPr kumimoji="0" lang="fr-FR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Decembre</a:t>
            </a:r>
            <a:r>
              <a:rPr kumimoji="0" lang="fr-F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2011, </a:t>
            </a:r>
            <a:r>
              <a:rPr kumimoji="0" lang="fr-FR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selection</a:t>
            </a:r>
            <a:r>
              <a:rPr kumimoji="0" lang="fr-FR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under</a:t>
            </a:r>
            <a:r>
              <a:rPr kumimoji="0" lang="fr-FR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way</a:t>
            </a:r>
            <a:endParaRPr kumimoji="0" lang="fr-FR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dirty="0" smtClean="0">
              <a:latin typeface="+mn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fr-FR" dirty="0" smtClean="0">
                <a:latin typeface="+mn-lt"/>
                <a:cs typeface="Arial" pitchFamily="34" charset="0"/>
              </a:rPr>
              <a:t> </a:t>
            </a:r>
            <a:r>
              <a:rPr lang="fr-FR" dirty="0" err="1" smtClean="0">
                <a:latin typeface="+mn-lt"/>
                <a:cs typeface="Arial" pitchFamily="34" charset="0"/>
              </a:rPr>
              <a:t>typically</a:t>
            </a:r>
            <a:r>
              <a:rPr lang="fr-FR" dirty="0" smtClean="0">
                <a:latin typeface="+mn-lt"/>
                <a:cs typeface="Arial" pitchFamily="34" charset="0"/>
              </a:rPr>
              <a:t> 40 participants and about 30-35 lecture-</a:t>
            </a:r>
            <a:r>
              <a:rPr lang="fr-FR" dirty="0" err="1" smtClean="0">
                <a:latin typeface="+mn-lt"/>
                <a:cs typeface="Arial" pitchFamily="34" charset="0"/>
              </a:rPr>
              <a:t>hours</a:t>
            </a:r>
            <a:endParaRPr kumimoji="0" lang="fr-F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Alex C. Mueller</a:t>
            </a:r>
            <a:endParaRPr lang="fr-FR" b="0"/>
          </a:p>
        </p:txBody>
      </p:sp>
      <p:sp>
        <p:nvSpPr>
          <p:cNvPr id="5" name="ZoneTexte 4"/>
          <p:cNvSpPr txBox="1"/>
          <p:nvPr/>
        </p:nvSpPr>
        <p:spPr>
          <a:xfrm>
            <a:off x="308687" y="332656"/>
            <a:ext cx="6423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2400" dirty="0" smtClean="0">
                <a:solidFill>
                  <a:schemeClr val="accent2"/>
                </a:solidFill>
              </a:rPr>
              <a:t>Programme </a:t>
            </a:r>
            <a:r>
              <a:rPr lang="fr-FR" sz="2400" dirty="0" err="1" smtClean="0">
                <a:solidFill>
                  <a:schemeClr val="accent2"/>
                </a:solidFill>
              </a:rPr>
              <a:t>defined</a:t>
            </a:r>
            <a:r>
              <a:rPr lang="fr-FR" sz="2400" dirty="0" smtClean="0">
                <a:solidFill>
                  <a:schemeClr val="accent2"/>
                </a:solidFill>
              </a:rPr>
              <a:t> by a </a:t>
            </a:r>
            <a:r>
              <a:rPr lang="fr-FR" sz="2400" dirty="0" err="1" smtClean="0">
                <a:solidFill>
                  <a:schemeClr val="accent2"/>
                </a:solidFill>
              </a:rPr>
              <a:t>scientific</a:t>
            </a:r>
            <a:r>
              <a:rPr lang="fr-FR" sz="2400" dirty="0" smtClean="0">
                <a:solidFill>
                  <a:schemeClr val="accent2"/>
                </a:solidFill>
              </a:rPr>
              <a:t> </a:t>
            </a:r>
            <a:r>
              <a:rPr lang="fr-FR" sz="2400" dirty="0" err="1" smtClean="0">
                <a:solidFill>
                  <a:schemeClr val="accent2"/>
                </a:solidFill>
              </a:rPr>
              <a:t>council</a:t>
            </a:r>
            <a:endParaRPr lang="fr-FR" sz="2400" dirty="0">
              <a:solidFill>
                <a:schemeClr val="accent2"/>
              </a:solidFill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07504" y="1196752"/>
          <a:ext cx="8964489" cy="5256584"/>
        </p:xfrm>
        <a:graphic>
          <a:graphicData uri="http://schemas.openxmlformats.org/drawingml/2006/table">
            <a:tbl>
              <a:tblPr/>
              <a:tblGrid>
                <a:gridCol w="1681572"/>
                <a:gridCol w="3328110"/>
                <a:gridCol w="1713685"/>
                <a:gridCol w="2241122"/>
              </a:tblGrid>
              <a:tr h="262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2007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2009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latin typeface="Times New Roman"/>
                          <a:ea typeface="Times New Roman"/>
                        </a:rPr>
                        <a:t>2011</a:t>
                      </a:r>
                      <a:endParaRPr lang="fr-FR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6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 smtClean="0">
                          <a:latin typeface="Times New Roman"/>
                          <a:ea typeface="Times New Roman"/>
                        </a:rPr>
                        <a:t>Scientific</a:t>
                      </a:r>
                      <a:r>
                        <a:rPr lang="fr-FR" sz="1400" b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fr-FR" sz="1400" b="1" baseline="0" dirty="0" err="1" smtClean="0">
                          <a:latin typeface="Times New Roman"/>
                          <a:ea typeface="Times New Roman"/>
                        </a:rPr>
                        <a:t>Director</a:t>
                      </a:r>
                      <a:endParaRPr lang="fr-FR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Alex </a:t>
                      </a:r>
                      <a:r>
                        <a:rPr lang="fr-FR" sz="1400" b="1" dirty="0" smtClean="0">
                          <a:latin typeface="Times New Roman"/>
                          <a:ea typeface="Times New Roman"/>
                        </a:rPr>
                        <a:t>C. Mueller</a:t>
                      </a:r>
                      <a:endParaRPr lang="fr-FR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0513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 smtClean="0">
                          <a:latin typeface="Times New Roman"/>
                          <a:ea typeface="Times New Roman"/>
                        </a:rPr>
                        <a:t>Responsible</a:t>
                      </a:r>
                      <a:r>
                        <a:rPr lang="fr-FR" sz="1400" b="1" baseline="0" dirty="0" smtClean="0">
                          <a:latin typeface="Times New Roman"/>
                          <a:ea typeface="Times New Roman"/>
                        </a:rPr>
                        <a:t> for </a:t>
                      </a:r>
                      <a:r>
                        <a:rPr lang="fr-FR" sz="1400" b="1" baseline="0" dirty="0" err="1" smtClean="0">
                          <a:latin typeface="Times New Roman"/>
                          <a:ea typeface="Times New Roman"/>
                        </a:rPr>
                        <a:t>continuing</a:t>
                      </a:r>
                      <a:r>
                        <a:rPr lang="fr-FR" sz="1400" b="1" baseline="0" dirty="0" smtClean="0">
                          <a:latin typeface="Times New Roman"/>
                          <a:ea typeface="Times New Roman"/>
                        </a:rPr>
                        <a:t> Education </a:t>
                      </a:r>
                      <a:r>
                        <a:rPr lang="fr-FR" sz="1400" b="1" baseline="0" dirty="0" err="1" smtClean="0">
                          <a:latin typeface="Times New Roman"/>
                          <a:ea typeface="Times New Roman"/>
                        </a:rPr>
                        <a:t>at</a:t>
                      </a:r>
                      <a:r>
                        <a:rPr lang="fr-FR" sz="1400" b="1" baseline="0" dirty="0" smtClean="0">
                          <a:latin typeface="Times New Roman"/>
                          <a:ea typeface="Times New Roman"/>
                        </a:rPr>
                        <a:t> IN2P3</a:t>
                      </a:r>
                      <a:endParaRPr lang="fr-FR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Laurent 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Grandsire</a:t>
                      </a:r>
                      <a:endParaRPr lang="fr-FR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7884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latin typeface="Times New Roman"/>
                          <a:ea typeface="Times New Roman"/>
                        </a:rPr>
                        <a:t>DAT</a:t>
                      </a:r>
                      <a:r>
                        <a:rPr lang="fr-FR" sz="1400" b="1" baseline="0" dirty="0" smtClean="0">
                          <a:latin typeface="Times New Roman"/>
                          <a:ea typeface="Times New Roman"/>
                        </a:rPr>
                        <a:t> IN2P3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baseline="0" dirty="0" smtClean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fr-FR" sz="1400" b="1" baseline="0" dirty="0" err="1" smtClean="0">
                          <a:latin typeface="Times New Roman"/>
                          <a:ea typeface="Times New Roman"/>
                        </a:rPr>
                        <a:t>invited</a:t>
                      </a:r>
                      <a:r>
                        <a:rPr lang="fr-FR" sz="1400" b="1" baseline="0" dirty="0" smtClean="0">
                          <a:latin typeface="Times New Roman"/>
                          <a:ea typeface="Times New Roman"/>
                        </a:rPr>
                        <a:t>)</a:t>
                      </a:r>
                      <a:endParaRPr lang="fr-FR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Pascal </a:t>
                      </a:r>
                      <a:r>
                        <a:rPr lang="fr-FR" sz="1400" b="1" dirty="0" err="1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Dargent</a:t>
                      </a:r>
                      <a:endParaRPr lang="fr-FR" sz="1400" b="1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Christophe De La Taille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8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 smtClean="0">
                          <a:latin typeface="Times New Roman"/>
                          <a:ea typeface="Times New Roman"/>
                        </a:rPr>
                        <a:t>Members</a:t>
                      </a:r>
                      <a:r>
                        <a:rPr lang="fr-FR" sz="1400" b="1" dirty="0" smtClean="0">
                          <a:latin typeface="Times New Roman"/>
                          <a:ea typeface="Times New Roman"/>
                        </a:rPr>
                        <a:t> of </a:t>
                      </a:r>
                      <a:r>
                        <a:rPr lang="fr-FR" sz="1400" b="1" dirty="0" err="1" smtClean="0">
                          <a:latin typeface="Times New Roman"/>
                          <a:ea typeface="Times New Roman"/>
                        </a:rPr>
                        <a:t>scientific</a:t>
                      </a:r>
                      <a:r>
                        <a:rPr lang="fr-FR" sz="1400" b="1" dirty="0" smtClean="0">
                          <a:latin typeface="Times New Roman"/>
                          <a:ea typeface="Times New Roman"/>
                        </a:rPr>
                        <a:t> Council</a:t>
                      </a:r>
                      <a:endParaRPr lang="fr-FR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Joël 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Arianer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 (IPNO)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Eric Baron (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Ganil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Jean-Marie De 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Conto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 (LPSC)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Antoine 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Dael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 (CEA)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Jean-Marc 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Filhol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 (Soleil)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Terry 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Garvey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 (LAL)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Jean-Michel Ortega (Clio / SFP)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André 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Tkatchenko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 (IPNO)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Jean-Luc 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Biarrotte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 (IPNO)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Frédéric Chautard (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Ganil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Jean-Marie De 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Conto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 (LPSC)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Antoine 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Dael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 (CEA)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Patrick 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Dolegieviez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 (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Ganil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Jean-Marc 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Filhol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 (Soleil)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Bernard 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Laune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 (IPNO)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Hugues 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Monard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 (LAL)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André 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Tkatchenko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 (IPNO)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Fabian </a:t>
                      </a:r>
                      <a:r>
                        <a:rPr lang="fr-FR" sz="1400" b="1" dirty="0" err="1">
                          <a:latin typeface="Times New Roman"/>
                          <a:ea typeface="Times New Roman"/>
                        </a:rPr>
                        <a:t>Zomer</a:t>
                      </a:r>
                      <a:r>
                        <a:rPr lang="fr-FR" sz="1400" b="1" dirty="0">
                          <a:latin typeface="Times New Roman"/>
                          <a:ea typeface="Times New Roman"/>
                        </a:rPr>
                        <a:t> (LAL)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Alex C. Mueller</a:t>
            </a:r>
            <a:endParaRPr lang="fr-FR" b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395536" y="980730"/>
          <a:ext cx="8424937" cy="5566050"/>
        </p:xfrm>
        <a:graphic>
          <a:graphicData uri="http://schemas.openxmlformats.org/drawingml/2006/table">
            <a:tbl>
              <a:tblPr/>
              <a:tblGrid>
                <a:gridCol w="1190119"/>
                <a:gridCol w="966331"/>
                <a:gridCol w="959212"/>
                <a:gridCol w="959212"/>
                <a:gridCol w="960794"/>
                <a:gridCol w="960794"/>
                <a:gridCol w="935489"/>
                <a:gridCol w="935489"/>
                <a:gridCol w="557497"/>
              </a:tblGrid>
              <a:tr h="120133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Ecole 2002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Ecole 2003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Ecole 2007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Ecole 2009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548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Intervenant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Durée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Intervenant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Durée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Intervenant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Durée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Intervenant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Durée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4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Utilité des accélérateurs et généralites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Alex Mueller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4h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Alex Mueller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4h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Alex Mueller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4h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Alex Mueller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3h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9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Types d’accélérateurs et applications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Joël Le Duff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7h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Joël Le Duff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4h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Eric Baron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4h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Fabian Zomer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4h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Optique faisceaux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Jean-Marie De Conto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3h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Jean-Marie De Conto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3h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Jean-Marie De Conto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3h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Jean-Marie De Conto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Magnétisme et aimants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Antoine Dael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Antoine Dael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2h30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Antoine Dael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Antoine Dael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3h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TD Optique et aimants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De Conto + Dael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 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De Conto + Dael 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2h30 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De Conto + Dael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1h30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Vide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Nelly Rouvière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Nelly Rouvière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1h30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Patrick Dolegieviez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Patrick Dolegieviez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Sources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Joël Arianer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Joël Arianer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Joël Arianer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Monard +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Pottin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TD Vide et sources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Rouvière + Arianer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1h30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Rouvière + Arianer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2h30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Arianer + Dolegieviez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1h40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Systèmes et mesures RF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Claude Bieth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Patrick Ausset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Gérard Bienvenu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3h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Jean Lesrel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Cavités froides et chaudes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Jean-Luc Biarrotte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Le Duff + Biarrotte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3h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Jean-Luc Biarrotte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2h30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Jean-Luc Biarrotte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3h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Diagnostics faisceaux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Patrick Ausset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3h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Patrick Ausset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2h30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Patrick Ausset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2h30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Patrick Ausset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SOLEIL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Jean-Marc Filhol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Amor Nadji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Marie-Agnes Tordeux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Jean-Marc Filhol 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Rayonnement synchrotron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Amor Nadji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Amor Nadji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Dispositifs d’insertion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Amor Nadji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Amor Nadji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Lasers à électrons libres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Amor Nadji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R&amp;D à l’IN2P3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Lieuvin + Mueller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30’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Lieuvin + Mueller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30’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Radioprotection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Eric Baron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Eric Baron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1h30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François Ledu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1h30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Accélérateurs et énergie nucléaire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Jean-Claude Le Scornet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Jean-Claude Le Scornet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Alex Mueller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Le CPO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Sabine Delacroix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Sabine Delacroix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1h30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ESRF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Laurent Hardy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Laurent Hardy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2h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3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TOTAL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34h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33h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>
                          <a:latin typeface="Times New Roman"/>
                          <a:ea typeface="Times New Roman"/>
                        </a:rPr>
                        <a:t>33h40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800" b="1">
                        <a:latin typeface="Times New Roman"/>
                        <a:ea typeface="Times New Roman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800" b="1" dirty="0">
                          <a:latin typeface="Times New Roman"/>
                          <a:ea typeface="Times New Roman"/>
                        </a:rPr>
                        <a:t>30h</a:t>
                      </a: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1562" y="241484"/>
            <a:ext cx="38763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  <a:cs typeface="Arial" pitchFamily="34" charset="0"/>
              </a:rPr>
              <a:t>Lectures &amp;</a:t>
            </a:r>
            <a:r>
              <a:rPr kumimoji="0" lang="fr-FR" sz="2800" i="0" u="none" strike="noStrike" cap="none" normalizeH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  <a:cs typeface="Arial" pitchFamily="34" charset="0"/>
              </a:rPr>
              <a:t> </a:t>
            </a:r>
            <a:r>
              <a:rPr kumimoji="0" lang="fr-FR" sz="2800" i="0" u="none" strike="noStrike" cap="none" normalizeH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  <a:cs typeface="Arial" pitchFamily="34" charset="0"/>
              </a:rPr>
              <a:t>Lecturers</a:t>
            </a:r>
            <a:endParaRPr kumimoji="0" lang="fr-FR" sz="280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Alex C. Mueller</a:t>
            </a:r>
            <a:endParaRPr lang="fr-FR" b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36" y="980728"/>
            <a:ext cx="8978460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351531" y="260648"/>
            <a:ext cx="29963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2800" dirty="0" smtClean="0">
                <a:solidFill>
                  <a:schemeClr val="accent2"/>
                </a:solidFill>
              </a:rPr>
              <a:t>Age of </a:t>
            </a:r>
            <a:r>
              <a:rPr lang="fr-FR" sz="2800" dirty="0" err="1" smtClean="0">
                <a:solidFill>
                  <a:schemeClr val="accent2"/>
                </a:solidFill>
              </a:rPr>
              <a:t>students</a:t>
            </a:r>
            <a:endParaRPr lang="fr-FR" sz="2800" dirty="0" smtClean="0">
              <a:solidFill>
                <a:schemeClr val="accent2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472545" y="1196752"/>
            <a:ext cx="1835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(12% </a:t>
            </a:r>
            <a:r>
              <a:rPr lang="fr-FR" dirty="0" err="1" smtClean="0"/>
              <a:t>female</a:t>
            </a:r>
            <a:r>
              <a:rPr lang="fr-FR" dirty="0" smtClean="0"/>
              <a:t>)</a:t>
            </a:r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Alex C. Mueller</a:t>
            </a:r>
            <a:endParaRPr lang="fr-FR" b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094132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80474" y="260648"/>
            <a:ext cx="6075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2800" dirty="0" err="1" smtClean="0">
                <a:solidFill>
                  <a:schemeClr val="accent2"/>
                </a:solidFill>
              </a:rPr>
              <a:t>Level</a:t>
            </a:r>
            <a:r>
              <a:rPr lang="fr-FR" sz="2800" dirty="0" smtClean="0">
                <a:solidFill>
                  <a:schemeClr val="accent2"/>
                </a:solidFill>
              </a:rPr>
              <a:t> of Satisfaction of </a:t>
            </a:r>
            <a:r>
              <a:rPr lang="fr-FR" sz="2800" dirty="0" err="1" smtClean="0">
                <a:solidFill>
                  <a:schemeClr val="accent2"/>
                </a:solidFill>
              </a:rPr>
              <a:t>Students</a:t>
            </a:r>
            <a:endParaRPr lang="fr-FR" sz="2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joh-acmcp">
  <a:themeElements>
    <a:clrScheme name="fjoh-acmcp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fjoh-acmcp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6666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6666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fjoh-acmc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joh-acmc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joh-acmc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joh-acmc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joh-acmc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joh-acmc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joh-acmc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Settings\pagani\Dati applicazioni\Microsoft\Templates\fjoh-acmcp.pot</Template>
  <TotalTime>6567</TotalTime>
  <Words>659</Words>
  <Application>Microsoft Office PowerPoint</Application>
  <PresentationFormat>On-screen Show (4:3)</PresentationFormat>
  <Paragraphs>242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fjoh-acmcp</vt:lpstr>
      <vt:lpstr>Alex C. MUELLER Deputy Director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I.P.N. Orsay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à l'Ecole Accélérateurs de l'IN2P3</dc:title>
  <dc:subject>Cours Général d'Introduction</dc:subject>
  <dc:creator>Alex C. Mueller</dc:creator>
  <cp:lastModifiedBy>Windows User</cp:lastModifiedBy>
  <cp:revision>356</cp:revision>
  <cp:lastPrinted>2002-11-16T16:47:59Z</cp:lastPrinted>
  <dcterms:created xsi:type="dcterms:W3CDTF">2002-11-11T10:05:23Z</dcterms:created>
  <dcterms:modified xsi:type="dcterms:W3CDTF">2011-02-22T08:47:47Z</dcterms:modified>
</cp:coreProperties>
</file>