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9" r:id="rId3"/>
    <p:sldId id="266" r:id="rId4"/>
    <p:sldId id="265" r:id="rId5"/>
    <p:sldId id="260" r:id="rId6"/>
    <p:sldId id="263" r:id="rId7"/>
    <p:sldId id="271" r:id="rId8"/>
    <p:sldId id="272" r:id="rId9"/>
    <p:sldId id="273" r:id="rId1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8" autoAdjust="0"/>
    <p:restoredTop sz="94620" autoAdjust="0"/>
  </p:normalViewPr>
  <p:slideViewPr>
    <p:cSldViewPr>
      <p:cViewPr varScale="1">
        <p:scale>
          <a:sx n="96" d="100"/>
          <a:sy n="96" d="100"/>
        </p:scale>
        <p:origin x="-1056" y="-82"/>
      </p:cViewPr>
      <p:guideLst>
        <p:guide orient="horz" pos="2160"/>
        <p:guide pos="2880"/>
      </p:guideLst>
    </p:cSldViewPr>
  </p:slideViewPr>
  <p:outlineViewPr>
    <p:cViewPr>
      <p:scale>
        <a:sx n="33" d="100"/>
        <a:sy n="33" d="100"/>
      </p:scale>
      <p:origin x="0" y="260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392231B7-3C50-4ABA-854C-382D212C581E}" type="datetimeFigureOut">
              <a:rPr lang="en-US" smtClean="0"/>
              <a:pPr/>
              <a:t>2/23/2011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FB4E26A0-FDB8-4CB7-A691-12DB79A7F8E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785D5C-B486-4F66-A8FC-A4007B238358}" type="datetime1">
              <a:rPr lang="en-US" smtClean="0"/>
              <a:pPr/>
              <a:t>2/23/2011</a:t>
            </a:fld>
            <a:endParaRPr lang="en-US"/>
          </a:p>
        </p:txBody>
      </p:sp>
      <p:sp>
        <p:nvSpPr>
          <p:cNvPr id="5" name="Footer Placeholder 4"/>
          <p:cNvSpPr>
            <a:spLocks noGrp="1"/>
          </p:cNvSpPr>
          <p:nvPr>
            <p:ph type="ftr" sz="quarter" idx="11"/>
          </p:nvPr>
        </p:nvSpPr>
        <p:spPr/>
        <p:txBody>
          <a:bodyPr/>
          <a:lstStyle/>
          <a:p>
            <a:r>
              <a:rPr lang="en-US" smtClean="0"/>
              <a:t>Anders Unnervik</a:t>
            </a:r>
            <a:endParaRPr lang="en-US"/>
          </a:p>
        </p:txBody>
      </p:sp>
      <p:sp>
        <p:nvSpPr>
          <p:cNvPr id="6" name="Slide Number Placeholder 5"/>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9D24FB-585E-41A1-A74D-DDFE62D02C4E}" type="datetime1">
              <a:rPr lang="en-US" smtClean="0"/>
              <a:pPr/>
              <a:t>2/23/2011</a:t>
            </a:fld>
            <a:endParaRPr lang="en-US"/>
          </a:p>
        </p:txBody>
      </p:sp>
      <p:sp>
        <p:nvSpPr>
          <p:cNvPr id="5" name="Footer Placeholder 4"/>
          <p:cNvSpPr>
            <a:spLocks noGrp="1"/>
          </p:cNvSpPr>
          <p:nvPr>
            <p:ph type="ftr" sz="quarter" idx="11"/>
          </p:nvPr>
        </p:nvSpPr>
        <p:spPr/>
        <p:txBody>
          <a:bodyPr/>
          <a:lstStyle/>
          <a:p>
            <a:r>
              <a:rPr lang="en-US" smtClean="0"/>
              <a:t>Anders Unnervik</a:t>
            </a:r>
            <a:endParaRPr lang="en-US"/>
          </a:p>
        </p:txBody>
      </p:sp>
      <p:sp>
        <p:nvSpPr>
          <p:cNvPr id="6" name="Slide Number Placeholder 5"/>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F79945-0590-4B52-8506-316492E1ECA3}" type="datetime1">
              <a:rPr lang="en-US" smtClean="0"/>
              <a:pPr/>
              <a:t>2/23/2011</a:t>
            </a:fld>
            <a:endParaRPr lang="en-US"/>
          </a:p>
        </p:txBody>
      </p:sp>
      <p:sp>
        <p:nvSpPr>
          <p:cNvPr id="5" name="Footer Placeholder 4"/>
          <p:cNvSpPr>
            <a:spLocks noGrp="1"/>
          </p:cNvSpPr>
          <p:nvPr>
            <p:ph type="ftr" sz="quarter" idx="11"/>
          </p:nvPr>
        </p:nvSpPr>
        <p:spPr/>
        <p:txBody>
          <a:bodyPr/>
          <a:lstStyle/>
          <a:p>
            <a:r>
              <a:rPr lang="en-US" smtClean="0"/>
              <a:t>Anders Unnervik</a:t>
            </a:r>
            <a:endParaRPr lang="en-US"/>
          </a:p>
        </p:txBody>
      </p:sp>
      <p:sp>
        <p:nvSpPr>
          <p:cNvPr id="6" name="Slide Number Placeholder 5"/>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2440B-8655-4F02-B663-DD6A277FD025}" type="datetime1">
              <a:rPr lang="en-US" smtClean="0"/>
              <a:pPr/>
              <a:t>2/23/2011</a:t>
            </a:fld>
            <a:endParaRPr lang="en-US"/>
          </a:p>
        </p:txBody>
      </p:sp>
      <p:sp>
        <p:nvSpPr>
          <p:cNvPr id="5" name="Footer Placeholder 4"/>
          <p:cNvSpPr>
            <a:spLocks noGrp="1"/>
          </p:cNvSpPr>
          <p:nvPr>
            <p:ph type="ftr" sz="quarter" idx="11"/>
          </p:nvPr>
        </p:nvSpPr>
        <p:spPr/>
        <p:txBody>
          <a:bodyPr/>
          <a:lstStyle/>
          <a:p>
            <a:r>
              <a:rPr lang="en-US" smtClean="0"/>
              <a:t>Anders Unnervik</a:t>
            </a:r>
            <a:endParaRPr lang="en-US"/>
          </a:p>
        </p:txBody>
      </p:sp>
      <p:sp>
        <p:nvSpPr>
          <p:cNvPr id="6" name="Slide Number Placeholder 5"/>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18C727-4C6C-4430-9D8A-D5B47A620D0E}" type="datetime1">
              <a:rPr lang="en-US" smtClean="0"/>
              <a:pPr/>
              <a:t>2/23/2011</a:t>
            </a:fld>
            <a:endParaRPr lang="en-US"/>
          </a:p>
        </p:txBody>
      </p:sp>
      <p:sp>
        <p:nvSpPr>
          <p:cNvPr id="5" name="Footer Placeholder 4"/>
          <p:cNvSpPr>
            <a:spLocks noGrp="1"/>
          </p:cNvSpPr>
          <p:nvPr>
            <p:ph type="ftr" sz="quarter" idx="11"/>
          </p:nvPr>
        </p:nvSpPr>
        <p:spPr/>
        <p:txBody>
          <a:bodyPr/>
          <a:lstStyle/>
          <a:p>
            <a:r>
              <a:rPr lang="en-US" smtClean="0"/>
              <a:t>Anders Unnervik</a:t>
            </a:r>
            <a:endParaRPr lang="en-US"/>
          </a:p>
        </p:txBody>
      </p:sp>
      <p:sp>
        <p:nvSpPr>
          <p:cNvPr id="6" name="Slide Number Placeholder 5"/>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973F52-C0D4-4289-A4E8-0DC38EAA5B50}" type="datetime1">
              <a:rPr lang="en-US" smtClean="0"/>
              <a:pPr/>
              <a:t>2/23/2011</a:t>
            </a:fld>
            <a:endParaRPr lang="en-US"/>
          </a:p>
        </p:txBody>
      </p:sp>
      <p:sp>
        <p:nvSpPr>
          <p:cNvPr id="6" name="Footer Placeholder 5"/>
          <p:cNvSpPr>
            <a:spLocks noGrp="1"/>
          </p:cNvSpPr>
          <p:nvPr>
            <p:ph type="ftr" sz="quarter" idx="11"/>
          </p:nvPr>
        </p:nvSpPr>
        <p:spPr/>
        <p:txBody>
          <a:bodyPr/>
          <a:lstStyle/>
          <a:p>
            <a:r>
              <a:rPr lang="en-US" smtClean="0"/>
              <a:t>Anders Unnervik</a:t>
            </a:r>
            <a:endParaRPr lang="en-US"/>
          </a:p>
        </p:txBody>
      </p:sp>
      <p:sp>
        <p:nvSpPr>
          <p:cNvPr id="7" name="Slide Number Placeholder 6"/>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196414-A298-4843-B659-1A0ECD3A613C}" type="datetime1">
              <a:rPr lang="en-US" smtClean="0"/>
              <a:pPr/>
              <a:t>2/23/2011</a:t>
            </a:fld>
            <a:endParaRPr lang="en-US"/>
          </a:p>
        </p:txBody>
      </p:sp>
      <p:sp>
        <p:nvSpPr>
          <p:cNvPr id="8" name="Footer Placeholder 7"/>
          <p:cNvSpPr>
            <a:spLocks noGrp="1"/>
          </p:cNvSpPr>
          <p:nvPr>
            <p:ph type="ftr" sz="quarter" idx="11"/>
          </p:nvPr>
        </p:nvSpPr>
        <p:spPr/>
        <p:txBody>
          <a:bodyPr/>
          <a:lstStyle/>
          <a:p>
            <a:r>
              <a:rPr lang="en-US" smtClean="0"/>
              <a:t>Anders Unnervik</a:t>
            </a:r>
            <a:endParaRPr lang="en-US"/>
          </a:p>
        </p:txBody>
      </p:sp>
      <p:sp>
        <p:nvSpPr>
          <p:cNvPr id="9" name="Slide Number Placeholder 8"/>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5A034A-60CA-4E4C-B71B-BB921DE83FF4}" type="datetime1">
              <a:rPr lang="en-US" smtClean="0"/>
              <a:pPr/>
              <a:t>2/23/2011</a:t>
            </a:fld>
            <a:endParaRPr lang="en-US"/>
          </a:p>
        </p:txBody>
      </p:sp>
      <p:sp>
        <p:nvSpPr>
          <p:cNvPr id="4" name="Footer Placeholder 3"/>
          <p:cNvSpPr>
            <a:spLocks noGrp="1"/>
          </p:cNvSpPr>
          <p:nvPr>
            <p:ph type="ftr" sz="quarter" idx="11"/>
          </p:nvPr>
        </p:nvSpPr>
        <p:spPr/>
        <p:txBody>
          <a:bodyPr/>
          <a:lstStyle/>
          <a:p>
            <a:r>
              <a:rPr lang="en-US" smtClean="0"/>
              <a:t>Anders Unnervik</a:t>
            </a:r>
            <a:endParaRPr lang="en-US"/>
          </a:p>
        </p:txBody>
      </p:sp>
      <p:sp>
        <p:nvSpPr>
          <p:cNvPr id="5" name="Slide Number Placeholder 4"/>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E5C0DC-176D-4BBE-A7A6-653DD3D33B58}" type="datetime1">
              <a:rPr lang="en-US" smtClean="0"/>
              <a:pPr/>
              <a:t>2/23/2011</a:t>
            </a:fld>
            <a:endParaRPr lang="en-US"/>
          </a:p>
        </p:txBody>
      </p:sp>
      <p:sp>
        <p:nvSpPr>
          <p:cNvPr id="3" name="Footer Placeholder 2"/>
          <p:cNvSpPr>
            <a:spLocks noGrp="1"/>
          </p:cNvSpPr>
          <p:nvPr>
            <p:ph type="ftr" sz="quarter" idx="11"/>
          </p:nvPr>
        </p:nvSpPr>
        <p:spPr/>
        <p:txBody>
          <a:bodyPr/>
          <a:lstStyle/>
          <a:p>
            <a:r>
              <a:rPr lang="en-US" smtClean="0"/>
              <a:t>Anders Unnervik</a:t>
            </a:r>
            <a:endParaRPr lang="en-US"/>
          </a:p>
        </p:txBody>
      </p:sp>
      <p:sp>
        <p:nvSpPr>
          <p:cNvPr id="4" name="Slide Number Placeholder 3"/>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2FC45E-B6E0-4AB4-A135-9E86C0092B4B}" type="datetime1">
              <a:rPr lang="en-US" smtClean="0"/>
              <a:pPr/>
              <a:t>2/23/2011</a:t>
            </a:fld>
            <a:endParaRPr lang="en-US"/>
          </a:p>
        </p:txBody>
      </p:sp>
      <p:sp>
        <p:nvSpPr>
          <p:cNvPr id="6" name="Footer Placeholder 5"/>
          <p:cNvSpPr>
            <a:spLocks noGrp="1"/>
          </p:cNvSpPr>
          <p:nvPr>
            <p:ph type="ftr" sz="quarter" idx="11"/>
          </p:nvPr>
        </p:nvSpPr>
        <p:spPr/>
        <p:txBody>
          <a:bodyPr/>
          <a:lstStyle/>
          <a:p>
            <a:r>
              <a:rPr lang="en-US" smtClean="0"/>
              <a:t>Anders Unnervik</a:t>
            </a:r>
            <a:endParaRPr lang="en-US"/>
          </a:p>
        </p:txBody>
      </p:sp>
      <p:sp>
        <p:nvSpPr>
          <p:cNvPr id="7" name="Slide Number Placeholder 6"/>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660346-0D62-4EA5-8F94-D856FA6BB99B}" type="datetime1">
              <a:rPr lang="en-US" smtClean="0"/>
              <a:pPr/>
              <a:t>2/23/2011</a:t>
            </a:fld>
            <a:endParaRPr lang="en-US"/>
          </a:p>
        </p:txBody>
      </p:sp>
      <p:sp>
        <p:nvSpPr>
          <p:cNvPr id="6" name="Footer Placeholder 5"/>
          <p:cNvSpPr>
            <a:spLocks noGrp="1"/>
          </p:cNvSpPr>
          <p:nvPr>
            <p:ph type="ftr" sz="quarter" idx="11"/>
          </p:nvPr>
        </p:nvSpPr>
        <p:spPr/>
        <p:txBody>
          <a:bodyPr/>
          <a:lstStyle/>
          <a:p>
            <a:r>
              <a:rPr lang="en-US" smtClean="0"/>
              <a:t>Anders Unnervik</a:t>
            </a:r>
            <a:endParaRPr lang="en-US"/>
          </a:p>
        </p:txBody>
      </p:sp>
      <p:sp>
        <p:nvSpPr>
          <p:cNvPr id="7" name="Slide Number Placeholder 6"/>
          <p:cNvSpPr>
            <a:spLocks noGrp="1"/>
          </p:cNvSpPr>
          <p:nvPr>
            <p:ph type="sldNum" sz="quarter" idx="12"/>
          </p:nvPr>
        </p:nvSpPr>
        <p:spPr/>
        <p:txBody>
          <a:bodyPr/>
          <a:lstStyle/>
          <a:p>
            <a:fld id="{D7E46E48-79A2-4AB0-921B-29076EEF36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590A24-AF57-4CD8-84A9-27A9BD087353}" type="datetime1">
              <a:rPr lang="en-US" smtClean="0"/>
              <a:pPr/>
              <a:t>2/23/2011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Anders Unnervik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E46E48-79A2-4AB0-921B-29076EEF36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eu-tiara.eu/Images/Page/9/Tiara_4Fond_noir_.png" TargetMode="Externa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harsharajgatty.files.wordpress.com/2009/11/thank_you_typewriter-700434.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1700808"/>
            <a:ext cx="6192688" cy="1470025"/>
          </a:xfrm>
        </p:spPr>
        <p:txBody>
          <a:bodyPr>
            <a:normAutofit fontScale="90000"/>
          </a:bodyPr>
          <a:lstStyle/>
          <a:p>
            <a:r>
              <a:rPr lang="en-US" dirty="0" smtClean="0"/>
              <a:t>TIARA</a:t>
            </a:r>
            <a:br>
              <a:rPr lang="en-US" dirty="0" smtClean="0"/>
            </a:br>
            <a:r>
              <a:rPr lang="en-US" dirty="0" smtClean="0"/>
              <a:t>Kick-off </a:t>
            </a:r>
            <a:r>
              <a:rPr lang="en-US" dirty="0" smtClean="0"/>
              <a:t>meeting </a:t>
            </a:r>
            <a:br>
              <a:rPr lang="en-US" dirty="0" smtClean="0"/>
            </a:br>
            <a:endParaRPr lang="en-US" dirty="0"/>
          </a:p>
        </p:txBody>
      </p:sp>
      <p:sp>
        <p:nvSpPr>
          <p:cNvPr id="3" name="Subtitle 2"/>
          <p:cNvSpPr>
            <a:spLocks noGrp="1"/>
          </p:cNvSpPr>
          <p:nvPr>
            <p:ph type="subTitle" idx="1"/>
          </p:nvPr>
        </p:nvSpPr>
        <p:spPr/>
        <p:txBody>
          <a:bodyPr>
            <a:normAutofit/>
          </a:bodyPr>
          <a:lstStyle/>
          <a:p>
            <a:r>
              <a:rPr lang="en-US" sz="4400" dirty="0" smtClean="0"/>
              <a:t>23-24 </a:t>
            </a:r>
            <a:r>
              <a:rPr lang="en-US" sz="4400" dirty="0" smtClean="0"/>
              <a:t>F</a:t>
            </a:r>
            <a:r>
              <a:rPr lang="en-US" sz="4400" dirty="0" smtClean="0"/>
              <a:t>ebruary 2011</a:t>
            </a:r>
            <a:endParaRPr lang="en-US" sz="4400" dirty="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dirty="0" smtClean="0"/>
              <a:t>Anders Unnervik</a:t>
            </a:r>
            <a:endParaRPr lang="en-US" sz="2000" dirty="0"/>
          </a:p>
        </p:txBody>
      </p:sp>
      <p:sp>
        <p:nvSpPr>
          <p:cNvPr id="7" name="Slide Number Placeholder 6"/>
          <p:cNvSpPr>
            <a:spLocks noGrp="1"/>
          </p:cNvSpPr>
          <p:nvPr>
            <p:ph type="sldNum" sz="quarter" idx="12"/>
          </p:nvPr>
        </p:nvSpPr>
        <p:spPr/>
        <p:txBody>
          <a:bodyPr/>
          <a:lstStyle/>
          <a:p>
            <a:fld id="{D7E46E48-79A2-4AB0-921B-29076EEF363C}" type="slidenum">
              <a:rPr lang="en-US" smtClean="0"/>
              <a:pPr/>
              <a:t>1</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lstStyle/>
          <a:p>
            <a:r>
              <a:rPr lang="en-US" dirty="0" smtClean="0"/>
              <a:t>Agenda</a:t>
            </a:r>
            <a:endParaRPr lang="en-US" dirty="0"/>
          </a:p>
        </p:txBody>
      </p:sp>
      <p:sp>
        <p:nvSpPr>
          <p:cNvPr id="3" name="Subtitle 2"/>
          <p:cNvSpPr>
            <a:spLocks noGrp="1"/>
          </p:cNvSpPr>
          <p:nvPr>
            <p:ph type="subTitle" idx="1"/>
          </p:nvPr>
        </p:nvSpPr>
        <p:spPr>
          <a:xfrm>
            <a:off x="323528" y="1484784"/>
            <a:ext cx="8280920" cy="4752528"/>
          </a:xfrm>
        </p:spPr>
        <p:txBody>
          <a:bodyPr>
            <a:normAutofit fontScale="47500" lnSpcReduction="20000"/>
          </a:bodyPr>
          <a:lstStyle/>
          <a:p>
            <a:endParaRPr lang="en-US" sz="2400" dirty="0" smtClean="0"/>
          </a:p>
          <a:p>
            <a:pPr algn="l"/>
            <a:r>
              <a:rPr lang="en-US" sz="2900" b="1" dirty="0" smtClean="0"/>
              <a:t>  </a:t>
            </a:r>
            <a:r>
              <a:rPr lang="en-US" sz="2900" b="1" dirty="0" smtClean="0"/>
              <a:t>-Welcome </a:t>
            </a:r>
            <a:r>
              <a:rPr lang="en-US" sz="2900" b="1" dirty="0" smtClean="0"/>
              <a:t>(A. Unnervik) </a:t>
            </a:r>
            <a:endParaRPr lang="en-US" sz="2900" dirty="0" smtClean="0"/>
          </a:p>
          <a:p>
            <a:pPr algn="l"/>
            <a:r>
              <a:rPr lang="en-US" sz="2900" b="1" dirty="0" smtClean="0"/>
              <a:t> </a:t>
            </a:r>
            <a:endParaRPr lang="en-US" sz="2900" b="1" dirty="0" smtClean="0"/>
          </a:p>
          <a:p>
            <a:pPr algn="l"/>
            <a:r>
              <a:rPr lang="en-US" sz="2900" b="1" dirty="0" smtClean="0"/>
              <a:t> -Approval </a:t>
            </a:r>
            <a:r>
              <a:rPr lang="en-US" sz="2900" b="1" dirty="0" smtClean="0"/>
              <a:t>of agenda (All) </a:t>
            </a:r>
            <a:endParaRPr lang="en-US" sz="2900" dirty="0" smtClean="0"/>
          </a:p>
          <a:p>
            <a:pPr algn="l"/>
            <a:r>
              <a:rPr lang="en-US" sz="2900" b="1" dirty="0" smtClean="0"/>
              <a:t> </a:t>
            </a:r>
            <a:endParaRPr lang="en-US" sz="2900" b="1" dirty="0" smtClean="0"/>
          </a:p>
          <a:p>
            <a:pPr algn="l"/>
            <a:r>
              <a:rPr lang="en-US" sz="2900" b="1" dirty="0" smtClean="0"/>
              <a:t> -Individual </a:t>
            </a:r>
            <a:r>
              <a:rPr lang="en-US" sz="2900" b="1" dirty="0" smtClean="0"/>
              <a:t>and shared Objectives of WP 3 and WP 4, (A. </a:t>
            </a:r>
            <a:r>
              <a:rPr lang="en-US" sz="2900" b="1" dirty="0" smtClean="0"/>
              <a:t>Unnervik and F. Cervelli)</a:t>
            </a:r>
            <a:endParaRPr lang="en-US" sz="2900" dirty="0" smtClean="0"/>
          </a:p>
          <a:p>
            <a:pPr algn="l"/>
            <a:r>
              <a:rPr lang="en-US" sz="2900" b="1" dirty="0" smtClean="0"/>
              <a:t> </a:t>
            </a:r>
            <a:endParaRPr lang="en-US" sz="2900" b="1" dirty="0" smtClean="0"/>
          </a:p>
          <a:p>
            <a:pPr algn="l"/>
            <a:r>
              <a:rPr lang="en-US" sz="2900" b="1" dirty="0" smtClean="0"/>
              <a:t> -Milestones </a:t>
            </a:r>
            <a:r>
              <a:rPr lang="en-US" sz="2900" b="1" dirty="0" smtClean="0"/>
              <a:t>and deliverables for WP 3 and WP 4 (A. </a:t>
            </a:r>
            <a:r>
              <a:rPr lang="en-US" sz="2900" b="1" dirty="0" smtClean="0"/>
              <a:t>Unnervik and F. Cervelli)</a:t>
            </a:r>
            <a:endParaRPr lang="en-US" sz="2900" dirty="0" smtClean="0"/>
          </a:p>
          <a:p>
            <a:pPr algn="l"/>
            <a:r>
              <a:rPr lang="en-US" sz="2900" b="1" dirty="0" smtClean="0"/>
              <a:t> </a:t>
            </a:r>
            <a:endParaRPr lang="en-US" sz="2900" b="1" dirty="0" smtClean="0"/>
          </a:p>
          <a:p>
            <a:pPr algn="l"/>
            <a:r>
              <a:rPr lang="en-US" sz="2900" b="1" dirty="0" smtClean="0"/>
              <a:t> </a:t>
            </a:r>
            <a:r>
              <a:rPr lang="en-US" sz="2900" b="1" dirty="0" smtClean="0"/>
              <a:t>-Planning </a:t>
            </a:r>
            <a:r>
              <a:rPr lang="en-US" sz="2900" b="1" dirty="0" smtClean="0"/>
              <a:t>for future meetings and reporting  (All)</a:t>
            </a:r>
            <a:endParaRPr lang="en-US" sz="2900" dirty="0" smtClean="0"/>
          </a:p>
          <a:p>
            <a:pPr algn="l"/>
            <a:endParaRPr lang="en-US" sz="2900" b="1" dirty="0" smtClean="0"/>
          </a:p>
          <a:p>
            <a:pPr algn="l"/>
            <a:r>
              <a:rPr lang="en-US" sz="2900" b="1" dirty="0" smtClean="0"/>
              <a:t>  </a:t>
            </a:r>
            <a:r>
              <a:rPr lang="en-US" sz="2900" b="1" dirty="0" smtClean="0"/>
              <a:t>-Drafting </a:t>
            </a:r>
            <a:r>
              <a:rPr lang="en-US" sz="2900" b="1" dirty="0" smtClean="0"/>
              <a:t>of  a list of key Accelerator Research Areas (ARA) and key R&amp;D </a:t>
            </a:r>
            <a:r>
              <a:rPr lang="en-US" sz="2900" b="1" dirty="0" smtClean="0"/>
              <a:t>Issues</a:t>
            </a:r>
          </a:p>
          <a:p>
            <a:pPr algn="l"/>
            <a:r>
              <a:rPr lang="en-US" sz="2900" b="1" dirty="0" smtClean="0"/>
              <a:t> </a:t>
            </a:r>
            <a:endParaRPr lang="en-US" sz="2900" b="1" dirty="0" smtClean="0"/>
          </a:p>
          <a:p>
            <a:pPr algn="l"/>
            <a:r>
              <a:rPr lang="en-US" sz="2900" b="1" dirty="0" smtClean="0"/>
              <a:t> </a:t>
            </a:r>
            <a:r>
              <a:rPr lang="en-US" sz="2900" b="1" dirty="0" smtClean="0"/>
              <a:t>-</a:t>
            </a:r>
            <a:r>
              <a:rPr lang="en-US" sz="2900" b="1" dirty="0" smtClean="0"/>
              <a:t>Discussion on the nomination of WPC for each </a:t>
            </a:r>
            <a:r>
              <a:rPr lang="en-US" sz="2900" b="1" dirty="0" smtClean="0"/>
              <a:t>ARA</a:t>
            </a:r>
          </a:p>
          <a:p>
            <a:pPr algn="l"/>
            <a:r>
              <a:rPr lang="en-US" sz="2900" b="1" dirty="0" smtClean="0"/>
              <a:t> </a:t>
            </a:r>
          </a:p>
          <a:p>
            <a:pPr algn="l"/>
            <a:r>
              <a:rPr lang="en-US" sz="2900" b="1" dirty="0" smtClean="0"/>
              <a:t> -</a:t>
            </a:r>
            <a:r>
              <a:rPr lang="en-US" sz="2900" b="1" dirty="0" smtClean="0"/>
              <a:t>Discussion on the nomination of coordinators for each sub-package </a:t>
            </a:r>
            <a:endParaRPr lang="en-US" sz="2900" b="1" dirty="0" smtClean="0"/>
          </a:p>
          <a:p>
            <a:pPr algn="l"/>
            <a:r>
              <a:rPr lang="en-US" sz="2900" b="1" dirty="0" smtClean="0"/>
              <a:t> </a:t>
            </a:r>
            <a:endParaRPr lang="en-US" sz="2900" b="1" dirty="0" smtClean="0"/>
          </a:p>
          <a:p>
            <a:pPr algn="l"/>
            <a:r>
              <a:rPr lang="en-US" sz="2900" b="1" dirty="0" smtClean="0"/>
              <a:t> </a:t>
            </a:r>
            <a:r>
              <a:rPr lang="en-US" sz="2900" b="1" dirty="0" smtClean="0"/>
              <a:t>- </a:t>
            </a:r>
            <a:r>
              <a:rPr lang="en-US" sz="2900" b="1" dirty="0" smtClean="0"/>
              <a:t>Discussion regarding the organization of the Infrastructure Survey (who </a:t>
            </a:r>
            <a:r>
              <a:rPr lang="en-US" sz="2900" b="1" dirty="0" smtClean="0"/>
              <a:t>does  what</a:t>
            </a:r>
            <a:r>
              <a:rPr lang="en-US" sz="2900" b="1" dirty="0" smtClean="0"/>
              <a:t>,  templates, questionnaires, list of infrastructures, etc</a:t>
            </a:r>
            <a:r>
              <a:rPr lang="en-US" sz="2900" b="1" dirty="0" smtClean="0"/>
              <a:t>..)</a:t>
            </a:r>
            <a:r>
              <a:rPr lang="en-US" sz="2900" b="1" dirty="0" smtClean="0"/>
              <a:t>.</a:t>
            </a:r>
            <a:endParaRPr lang="en-US" sz="2900" dirty="0" smtClean="0"/>
          </a:p>
          <a:p>
            <a:pPr algn="l"/>
            <a:r>
              <a:rPr lang="en-US" sz="2900" b="1" dirty="0" smtClean="0"/>
              <a:t> </a:t>
            </a:r>
          </a:p>
          <a:p>
            <a:pPr algn="l"/>
            <a:r>
              <a:rPr lang="en-US" sz="2900" b="1" dirty="0" smtClean="0"/>
              <a:t>  - AOB</a:t>
            </a:r>
            <a:endParaRPr lang="en-US" sz="2900" dirty="0" smtClean="0"/>
          </a:p>
          <a:p>
            <a:pPr algn="l"/>
            <a:r>
              <a:rPr lang="en-US" sz="2900" b="1" dirty="0" smtClean="0"/>
              <a:t> </a:t>
            </a:r>
            <a:endParaRPr lang="en-GB" sz="2900" dirty="0" smtClean="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sp>
        <p:nvSpPr>
          <p:cNvPr id="7" name="Slide Number Placeholder 6"/>
          <p:cNvSpPr>
            <a:spLocks noGrp="1"/>
          </p:cNvSpPr>
          <p:nvPr>
            <p:ph type="sldNum" sz="quarter" idx="12"/>
          </p:nvPr>
        </p:nvSpPr>
        <p:spPr/>
        <p:txBody>
          <a:bodyPr/>
          <a:lstStyle/>
          <a:p>
            <a:fld id="{D7E46E48-79A2-4AB0-921B-29076EEF363C}"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lstStyle/>
          <a:p>
            <a:r>
              <a:rPr lang="en-US" dirty="0" smtClean="0"/>
              <a:t>Partner institutes WP3</a:t>
            </a:r>
            <a:endParaRPr lang="en-US" dirty="0"/>
          </a:p>
        </p:txBody>
      </p:sp>
      <p:sp>
        <p:nvSpPr>
          <p:cNvPr id="3" name="Subtitle 2"/>
          <p:cNvSpPr>
            <a:spLocks noGrp="1"/>
          </p:cNvSpPr>
          <p:nvPr>
            <p:ph type="subTitle" idx="1"/>
          </p:nvPr>
        </p:nvSpPr>
        <p:spPr>
          <a:xfrm>
            <a:off x="323528" y="1484784"/>
            <a:ext cx="8568952" cy="4752528"/>
          </a:xfrm>
        </p:spPr>
        <p:txBody>
          <a:bodyPr>
            <a:normAutofit fontScale="55000" lnSpcReduction="20000"/>
          </a:bodyPr>
          <a:lstStyle/>
          <a:p>
            <a:pPr algn="l"/>
            <a:r>
              <a:rPr lang="en-US" sz="4400" dirty="0"/>
              <a:t>CEA:  </a:t>
            </a:r>
            <a:r>
              <a:rPr lang="en-US" sz="4400" dirty="0" smtClean="0"/>
              <a:t>		</a:t>
            </a:r>
            <a:r>
              <a:rPr lang="en-US" sz="4400" dirty="0" smtClean="0"/>
              <a:t>Antoine </a:t>
            </a:r>
            <a:r>
              <a:rPr lang="en-US" sz="4400" dirty="0" err="1" smtClean="0"/>
              <a:t>Dael</a:t>
            </a:r>
            <a:endParaRPr lang="en-US" sz="4400" dirty="0"/>
          </a:p>
          <a:p>
            <a:pPr algn="l"/>
            <a:r>
              <a:rPr lang="en-US" sz="4400" dirty="0"/>
              <a:t>CERN:                </a:t>
            </a:r>
            <a:r>
              <a:rPr lang="en-US" sz="4400" dirty="0" smtClean="0"/>
              <a:t>Anders </a:t>
            </a:r>
            <a:r>
              <a:rPr lang="en-US" sz="4400" dirty="0"/>
              <a:t>Unnervik (WP Coordinator)</a:t>
            </a:r>
          </a:p>
          <a:p>
            <a:pPr algn="l"/>
            <a:r>
              <a:rPr lang="en-US" sz="4400" dirty="0"/>
              <a:t>CNRS:                </a:t>
            </a:r>
            <a:r>
              <a:rPr lang="en-US" sz="4400" dirty="0" smtClean="0"/>
              <a:t>Landry Laurent (Repl. by </a:t>
            </a:r>
            <a:r>
              <a:rPr lang="en-US" sz="4400" dirty="0" err="1" smtClean="0"/>
              <a:t>Loïc</a:t>
            </a:r>
            <a:r>
              <a:rPr lang="en-US" sz="4400" dirty="0" smtClean="0"/>
              <a:t> </a:t>
            </a:r>
            <a:r>
              <a:rPr lang="en-US" sz="4400" dirty="0" err="1" smtClean="0"/>
              <a:t>Bordais</a:t>
            </a:r>
            <a:r>
              <a:rPr lang="en-US" sz="4400" dirty="0" smtClean="0"/>
              <a:t> in May 2011)</a:t>
            </a:r>
            <a:endParaRPr lang="en-US" sz="4400" dirty="0"/>
          </a:p>
          <a:p>
            <a:pPr algn="l"/>
            <a:r>
              <a:rPr lang="en-US" sz="4400" dirty="0"/>
              <a:t>CIEMAT:            </a:t>
            </a:r>
            <a:r>
              <a:rPr lang="en-US" sz="4400" dirty="0" smtClean="0"/>
              <a:t>Angel </a:t>
            </a:r>
            <a:r>
              <a:rPr lang="en-US" sz="4400" dirty="0"/>
              <a:t>Ibarra</a:t>
            </a:r>
          </a:p>
          <a:p>
            <a:pPr algn="l"/>
            <a:r>
              <a:rPr lang="en-US" sz="4400" dirty="0"/>
              <a:t>DESY:                 </a:t>
            </a:r>
            <a:r>
              <a:rPr lang="en-US" sz="4400" dirty="0" smtClean="0"/>
              <a:t>Hans </a:t>
            </a:r>
            <a:r>
              <a:rPr lang="en-US" sz="4400" dirty="0"/>
              <a:t>Weise</a:t>
            </a:r>
          </a:p>
          <a:p>
            <a:pPr algn="l"/>
            <a:r>
              <a:rPr lang="en-US" sz="4400" dirty="0"/>
              <a:t>GSI:                    </a:t>
            </a:r>
            <a:r>
              <a:rPr lang="en-US" sz="4400" dirty="0" smtClean="0"/>
              <a:t>Hans Mueller (replaced Carsten Muehle)</a:t>
            </a:r>
            <a:endParaRPr lang="en-US" sz="4400" dirty="0"/>
          </a:p>
          <a:p>
            <a:pPr algn="l"/>
            <a:r>
              <a:rPr lang="en-US" sz="4400" dirty="0"/>
              <a:t>INFN:                 </a:t>
            </a:r>
            <a:r>
              <a:rPr lang="en-US" sz="4400" dirty="0" smtClean="0"/>
              <a:t>Franco </a:t>
            </a:r>
            <a:r>
              <a:rPr lang="en-US" sz="4400" dirty="0"/>
              <a:t>Cervelli</a:t>
            </a:r>
          </a:p>
          <a:p>
            <a:pPr algn="l"/>
            <a:r>
              <a:rPr lang="en-US" sz="4400" dirty="0"/>
              <a:t>PSI:                     </a:t>
            </a:r>
            <a:r>
              <a:rPr lang="en-US" sz="4400" dirty="0" smtClean="0"/>
              <a:t>Hans </a:t>
            </a:r>
            <a:r>
              <a:rPr lang="en-US" sz="4400" dirty="0"/>
              <a:t>Braun (Deputy WP Coordinator)</a:t>
            </a:r>
          </a:p>
          <a:p>
            <a:pPr algn="l"/>
            <a:r>
              <a:rPr lang="en-US" sz="4400" dirty="0"/>
              <a:t>STFC:                 </a:t>
            </a:r>
            <a:r>
              <a:rPr lang="en-US" sz="4400" dirty="0" smtClean="0"/>
              <a:t> </a:t>
            </a:r>
            <a:r>
              <a:rPr lang="en-US" sz="4400" dirty="0"/>
              <a:t>Peter </a:t>
            </a:r>
            <a:r>
              <a:rPr lang="en-US" sz="4400" dirty="0" err="1"/>
              <a:t>Mcintosh</a:t>
            </a:r>
            <a:endParaRPr lang="en-US" sz="4400" dirty="0"/>
          </a:p>
          <a:p>
            <a:pPr algn="l"/>
            <a:r>
              <a:rPr lang="en-US" sz="4400" dirty="0"/>
              <a:t>Uppsala Univ</a:t>
            </a:r>
            <a:r>
              <a:rPr lang="en-US" sz="4400" dirty="0" smtClean="0"/>
              <a:t>.: </a:t>
            </a:r>
            <a:r>
              <a:rPr lang="en-US" sz="4400" dirty="0" smtClean="0"/>
              <a:t> </a:t>
            </a:r>
            <a:r>
              <a:rPr lang="en-US" sz="4400" dirty="0" smtClean="0"/>
              <a:t>Roger </a:t>
            </a:r>
            <a:r>
              <a:rPr lang="en-US" sz="4400" dirty="0" err="1" smtClean="0"/>
              <a:t>Ruber</a:t>
            </a:r>
            <a:endParaRPr lang="en-US" sz="4400" dirty="0"/>
          </a:p>
          <a:p>
            <a:pPr algn="l"/>
            <a:r>
              <a:rPr lang="en-US" sz="4400" dirty="0"/>
              <a:t>IFJ PAN:             </a:t>
            </a:r>
            <a:r>
              <a:rPr lang="en-US" sz="4400" dirty="0" smtClean="0"/>
              <a:t> </a:t>
            </a:r>
            <a:r>
              <a:rPr lang="en-US" sz="4400" dirty="0" err="1" smtClean="0"/>
              <a:t>Slawomir</a:t>
            </a:r>
            <a:r>
              <a:rPr lang="en-US" sz="4400" dirty="0" smtClean="0"/>
              <a:t> Wronka</a:t>
            </a:r>
            <a:r>
              <a:rPr lang="en-US" sz="4400" dirty="0"/>
              <a:t>                </a:t>
            </a:r>
          </a:p>
          <a:p>
            <a:endParaRPr lang="en-US" sz="4400" dirty="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sp>
        <p:nvSpPr>
          <p:cNvPr id="7" name="Slide Number Placeholder 6"/>
          <p:cNvSpPr>
            <a:spLocks noGrp="1"/>
          </p:cNvSpPr>
          <p:nvPr>
            <p:ph type="sldNum" sz="quarter" idx="12"/>
          </p:nvPr>
        </p:nvSpPr>
        <p:spPr/>
        <p:txBody>
          <a:bodyPr/>
          <a:lstStyle/>
          <a:p>
            <a:fld id="{D7E46E48-79A2-4AB0-921B-29076EEF363C}"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lstStyle/>
          <a:p>
            <a:r>
              <a:rPr lang="en-US" dirty="0" smtClean="0"/>
              <a:t>Objectives</a:t>
            </a:r>
            <a:endParaRPr lang="en-US" dirty="0"/>
          </a:p>
        </p:txBody>
      </p:sp>
      <p:sp>
        <p:nvSpPr>
          <p:cNvPr id="3" name="Subtitle 2"/>
          <p:cNvSpPr>
            <a:spLocks noGrp="1"/>
          </p:cNvSpPr>
          <p:nvPr>
            <p:ph type="subTitle" idx="1"/>
          </p:nvPr>
        </p:nvSpPr>
        <p:spPr>
          <a:xfrm>
            <a:off x="323528" y="1484784"/>
            <a:ext cx="8280920" cy="4752528"/>
          </a:xfrm>
        </p:spPr>
        <p:txBody>
          <a:bodyPr>
            <a:normAutofit fontScale="62500" lnSpcReduction="20000"/>
          </a:bodyPr>
          <a:lstStyle/>
          <a:p>
            <a:pPr algn="l"/>
            <a:r>
              <a:rPr lang="en-GB" sz="2400" dirty="0" smtClean="0">
                <a:solidFill>
                  <a:srgbClr val="FF0000"/>
                </a:solidFill>
              </a:rPr>
              <a:t>TIARA Objective</a:t>
            </a:r>
          </a:p>
          <a:p>
            <a:pPr algn="just"/>
            <a:r>
              <a:rPr lang="en-US" sz="2400" dirty="0" smtClean="0"/>
              <a:t>The main objective of TIARA (Test Infrastructure and Accelerator Research Area) is the integration of national and international accelerator R&amp;D infrastructures into a single distributed European accelerator R&amp;D facility.  This will include the implementation of </a:t>
            </a:r>
            <a:r>
              <a:rPr lang="en-US" sz="2400" dirty="0" err="1" smtClean="0"/>
              <a:t>organisational</a:t>
            </a:r>
            <a:r>
              <a:rPr lang="en-US" sz="2400" dirty="0" smtClean="0"/>
              <a:t> structures to enable the integration of existing individual  infrastructures, their efficient operation and upgrades, and the construction of new infrastructures as part of  TIARA. </a:t>
            </a:r>
          </a:p>
          <a:p>
            <a:pPr algn="just"/>
            <a:r>
              <a:rPr lang="en-US" sz="1800" dirty="0" smtClean="0"/>
              <a:t> </a:t>
            </a:r>
          </a:p>
          <a:p>
            <a:pPr algn="l"/>
            <a:r>
              <a:rPr lang="en-GB" sz="2400" dirty="0" smtClean="0">
                <a:solidFill>
                  <a:srgbClr val="FF0000"/>
                </a:solidFill>
              </a:rPr>
              <a:t>WP3 Objective</a:t>
            </a:r>
          </a:p>
          <a:p>
            <a:pPr algn="just"/>
            <a:r>
              <a:rPr lang="en-US" sz="2400" dirty="0" smtClean="0"/>
              <a:t>The overall goal of this Work Package is to integrate and optimize the European infrastructures for accelerator R&amp;D.  The main objectives are to provide a survey of the existing accelerator R&amp;D infrastructures and facilities, </a:t>
            </a:r>
            <a:r>
              <a:rPr lang="en-GB" sz="2400" dirty="0" smtClean="0"/>
              <a:t>to identify synergies between existing infrastructures and to provide a costing model for their operation for comparison, to identify discrepancies between the existing infrastructures and future needs for accelerator R&amp;D and to ensure that the needs of a broad user community of accelerator R&amp;D infrastructures are adequately taken into account in the construction and operation of the TIARA distributed infrastructure.</a:t>
            </a:r>
            <a:endParaRPr lang="en-GB" sz="2400" dirty="0" smtClean="0">
              <a:solidFill>
                <a:srgbClr val="FF0000"/>
              </a:solidFill>
            </a:endParaRPr>
          </a:p>
          <a:p>
            <a:pPr algn="l"/>
            <a:endParaRPr lang="en-GB" sz="2400" dirty="0" smtClean="0">
              <a:solidFill>
                <a:srgbClr val="FF0000"/>
              </a:solidFill>
            </a:endParaRPr>
          </a:p>
          <a:p>
            <a:pPr algn="l"/>
            <a:r>
              <a:rPr lang="en-GB" sz="2400" dirty="0" smtClean="0">
                <a:solidFill>
                  <a:srgbClr val="FF0000"/>
                </a:solidFill>
              </a:rPr>
              <a:t>WP3.1</a:t>
            </a:r>
            <a:r>
              <a:rPr lang="en-GB" sz="2400" dirty="0" smtClean="0"/>
              <a:t> </a:t>
            </a:r>
            <a:r>
              <a:rPr lang="en-GB" sz="2400" dirty="0"/>
              <a:t>will generate a web-based database of existing, currently developed and planned accelerator infrastructures </a:t>
            </a:r>
            <a:r>
              <a:rPr lang="en-GB" sz="2400" dirty="0" smtClean="0"/>
              <a:t>. Will </a:t>
            </a:r>
            <a:r>
              <a:rPr lang="en-GB" sz="2400" dirty="0"/>
              <a:t>require </a:t>
            </a:r>
            <a:r>
              <a:rPr lang="en-GB" sz="2400" dirty="0">
                <a:solidFill>
                  <a:srgbClr val="FF0000"/>
                </a:solidFill>
              </a:rPr>
              <a:t>input from </a:t>
            </a:r>
            <a:r>
              <a:rPr lang="en-GB" sz="2400" dirty="0" smtClean="0">
                <a:solidFill>
                  <a:srgbClr val="FF0000"/>
                </a:solidFill>
              </a:rPr>
              <a:t>WP4.</a:t>
            </a:r>
          </a:p>
          <a:p>
            <a:pPr algn="l"/>
            <a:endParaRPr lang="en-GB" sz="2400" dirty="0" smtClean="0"/>
          </a:p>
          <a:p>
            <a:pPr algn="l"/>
            <a:r>
              <a:rPr lang="en-GB" sz="2400" dirty="0">
                <a:solidFill>
                  <a:srgbClr val="FF0000"/>
                </a:solidFill>
              </a:rPr>
              <a:t>WP3.2</a:t>
            </a:r>
            <a:r>
              <a:rPr lang="en-GB" sz="2400" dirty="0"/>
              <a:t> will evaluate the needs of the user community, </a:t>
            </a:r>
            <a:r>
              <a:rPr lang="en-GB" sz="2400" dirty="0">
                <a:solidFill>
                  <a:srgbClr val="FF0000"/>
                </a:solidFill>
              </a:rPr>
              <a:t>in close interaction with WP4</a:t>
            </a:r>
            <a:r>
              <a:rPr lang="en-GB" sz="2400" dirty="0"/>
              <a:t>. It will compare the outcome of WP3.1 with the current and future needs for Accelerator </a:t>
            </a:r>
            <a:r>
              <a:rPr lang="en-GB" sz="2400" dirty="0" smtClean="0"/>
              <a:t>R&amp;D</a:t>
            </a:r>
          </a:p>
          <a:p>
            <a:pPr algn="l"/>
            <a:endParaRPr lang="en-GB" sz="2400" dirty="0" smtClean="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sp>
        <p:nvSpPr>
          <p:cNvPr id="7" name="Slide Number Placeholder 6"/>
          <p:cNvSpPr>
            <a:spLocks noGrp="1"/>
          </p:cNvSpPr>
          <p:nvPr>
            <p:ph type="sldNum" sz="quarter" idx="12"/>
          </p:nvPr>
        </p:nvSpPr>
        <p:spPr/>
        <p:txBody>
          <a:bodyPr/>
          <a:lstStyle/>
          <a:p>
            <a:fld id="{D7E46E48-79A2-4AB0-921B-29076EEF363C}"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lstStyle/>
          <a:p>
            <a:r>
              <a:rPr lang="en-US" dirty="0" smtClean="0"/>
              <a:t>Objectives</a:t>
            </a:r>
            <a:endParaRPr lang="en-US" dirty="0"/>
          </a:p>
        </p:txBody>
      </p:sp>
      <p:sp>
        <p:nvSpPr>
          <p:cNvPr id="3" name="Subtitle 2"/>
          <p:cNvSpPr>
            <a:spLocks noGrp="1"/>
          </p:cNvSpPr>
          <p:nvPr>
            <p:ph type="subTitle" idx="1"/>
          </p:nvPr>
        </p:nvSpPr>
        <p:spPr>
          <a:xfrm>
            <a:off x="323528" y="1484784"/>
            <a:ext cx="8280920" cy="4752528"/>
          </a:xfrm>
        </p:spPr>
        <p:txBody>
          <a:bodyPr>
            <a:normAutofit fontScale="70000" lnSpcReduction="20000"/>
          </a:bodyPr>
          <a:lstStyle/>
          <a:p>
            <a:pPr algn="l"/>
            <a:r>
              <a:rPr lang="en-GB" sz="2400" dirty="0" smtClean="0">
                <a:solidFill>
                  <a:srgbClr val="FF0000"/>
                </a:solidFill>
              </a:rPr>
              <a:t>WP3.3</a:t>
            </a:r>
            <a:r>
              <a:rPr lang="en-GB" sz="2400" dirty="0" smtClean="0"/>
              <a:t> will analyse the different possible options for sharing R&amp;D infrastructures and developing joint R&amp;D Infrastructures with the industry. It will analyse access modes for industry to existing infrastructures in Europe and other regions</a:t>
            </a:r>
          </a:p>
          <a:p>
            <a:pPr algn="l"/>
            <a:endParaRPr lang="en-GB" sz="2400" dirty="0" smtClean="0"/>
          </a:p>
          <a:p>
            <a:pPr algn="l"/>
            <a:r>
              <a:rPr lang="en-GB" sz="2400" dirty="0" smtClean="0">
                <a:solidFill>
                  <a:srgbClr val="FF0000"/>
                </a:solidFill>
              </a:rPr>
              <a:t>WP3.4</a:t>
            </a:r>
            <a:r>
              <a:rPr lang="en-GB" sz="2400" dirty="0" smtClean="0"/>
              <a:t> will define a technology roadmap for the development of future accelerator components in industry</a:t>
            </a:r>
            <a:endParaRPr lang="en-GB" sz="2400" dirty="0" smtClean="0">
              <a:solidFill>
                <a:srgbClr val="FF0000"/>
              </a:solidFill>
            </a:endParaRPr>
          </a:p>
          <a:p>
            <a:pPr algn="l"/>
            <a:endParaRPr lang="en-GB" sz="2400" dirty="0" smtClean="0">
              <a:solidFill>
                <a:srgbClr val="FF0000"/>
              </a:solidFill>
            </a:endParaRPr>
          </a:p>
          <a:p>
            <a:pPr algn="l"/>
            <a:r>
              <a:rPr lang="en-GB" sz="2400" dirty="0" smtClean="0">
                <a:solidFill>
                  <a:srgbClr val="FF0000"/>
                </a:solidFill>
              </a:rPr>
              <a:t>WP3.5</a:t>
            </a:r>
            <a:r>
              <a:rPr lang="en-GB" sz="2400" dirty="0" smtClean="0"/>
              <a:t> </a:t>
            </a:r>
            <a:r>
              <a:rPr lang="en-GB" sz="2400" dirty="0"/>
              <a:t>will propose appropriate structures that can ensure the sustainability of the process described in WP3.2 and propose a common costing method for the operation, upgrade and construction of individual large </a:t>
            </a:r>
            <a:r>
              <a:rPr lang="en-GB" sz="2400" dirty="0" smtClean="0"/>
              <a:t>infrastructures. </a:t>
            </a:r>
            <a:r>
              <a:rPr lang="en-GB" sz="2400" dirty="0"/>
              <a:t>It will </a:t>
            </a:r>
            <a:r>
              <a:rPr lang="en-GB" sz="2400" dirty="0">
                <a:solidFill>
                  <a:srgbClr val="FF0000"/>
                </a:solidFill>
              </a:rPr>
              <a:t>provide direct input to </a:t>
            </a:r>
            <a:r>
              <a:rPr lang="en-GB" sz="2400" dirty="0" smtClean="0">
                <a:solidFill>
                  <a:srgbClr val="FF0000"/>
                </a:solidFill>
              </a:rPr>
              <a:t>WP2.2</a:t>
            </a:r>
          </a:p>
          <a:p>
            <a:pPr algn="l"/>
            <a:r>
              <a:rPr lang="en-GB" sz="2400" dirty="0" smtClean="0">
                <a:solidFill>
                  <a:srgbClr val="FF0000"/>
                </a:solidFill>
              </a:rPr>
              <a:t> </a:t>
            </a:r>
          </a:p>
          <a:p>
            <a:pPr algn="l"/>
            <a:r>
              <a:rPr lang="en-GB" sz="2400" dirty="0">
                <a:solidFill>
                  <a:srgbClr val="FF0000"/>
                </a:solidFill>
              </a:rPr>
              <a:t>WP3.6</a:t>
            </a:r>
            <a:r>
              <a:rPr lang="en-GB" sz="2400" dirty="0"/>
              <a:t> will address all issues related to access of the accelerator R&amp;D infrastructures. It will define the general access policy and modalities for accessing R&amp;D infrastructures of </a:t>
            </a:r>
            <a:r>
              <a:rPr lang="en-GB" sz="2400" dirty="0" smtClean="0"/>
              <a:t>TIARA. </a:t>
            </a:r>
            <a:r>
              <a:rPr lang="en-GB" sz="2400" dirty="0"/>
              <a:t>This work </a:t>
            </a:r>
            <a:r>
              <a:rPr lang="en-GB" sz="2400" dirty="0" smtClean="0"/>
              <a:t>will </a:t>
            </a:r>
            <a:r>
              <a:rPr lang="en-GB" sz="2400" dirty="0">
                <a:solidFill>
                  <a:srgbClr val="FF0000"/>
                </a:solidFill>
              </a:rPr>
              <a:t>provide input to WP2.3.1 </a:t>
            </a:r>
            <a:r>
              <a:rPr lang="en-GB" sz="2400" dirty="0" smtClean="0">
                <a:solidFill>
                  <a:srgbClr val="FF0000"/>
                </a:solidFill>
              </a:rPr>
              <a:t>and </a:t>
            </a:r>
            <a:r>
              <a:rPr lang="en-GB" sz="2400" dirty="0">
                <a:solidFill>
                  <a:srgbClr val="FF0000"/>
                </a:solidFill>
              </a:rPr>
              <a:t>WP2.2.4 </a:t>
            </a:r>
            <a:endParaRPr lang="en-GB" sz="2400" dirty="0" smtClean="0">
              <a:solidFill>
                <a:srgbClr val="FF0000"/>
              </a:solidFill>
            </a:endParaRPr>
          </a:p>
          <a:p>
            <a:pPr algn="l"/>
            <a:endParaRPr lang="en-GB" sz="2400" dirty="0" smtClean="0">
              <a:solidFill>
                <a:srgbClr val="FF0000"/>
              </a:solidFill>
            </a:endParaRPr>
          </a:p>
          <a:p>
            <a:pPr algn="l"/>
            <a:r>
              <a:rPr lang="en-US" sz="2400" dirty="0">
                <a:solidFill>
                  <a:srgbClr val="FF0000"/>
                </a:solidFill>
              </a:rPr>
              <a:t>WP3.7 </a:t>
            </a:r>
            <a:r>
              <a:rPr lang="en-US" sz="2400" dirty="0"/>
              <a:t>will investigate possible models for linking between them different levels of infrastructures and establish technical criteria and evaluation procedures for joining the TIARA distributed infrastructure and propose their implementation in TIARA. This work needs to be done </a:t>
            </a:r>
            <a:r>
              <a:rPr lang="en-US" sz="2400" dirty="0">
                <a:solidFill>
                  <a:srgbClr val="FF0000"/>
                </a:solidFill>
              </a:rPr>
              <a:t>in close connection with WP2</a:t>
            </a:r>
            <a:r>
              <a:rPr lang="en-US" sz="2400" dirty="0"/>
              <a:t> and will </a:t>
            </a:r>
            <a:r>
              <a:rPr lang="en-US" sz="2400" dirty="0">
                <a:solidFill>
                  <a:srgbClr val="FF0000"/>
                </a:solidFill>
              </a:rPr>
              <a:t>provide direct input to WP2.3</a:t>
            </a:r>
            <a:r>
              <a:rPr lang="en-US" sz="2400" dirty="0"/>
              <a:t> </a:t>
            </a:r>
            <a:r>
              <a:rPr lang="en-US" sz="2400" dirty="0" smtClean="0"/>
              <a:t> </a:t>
            </a:r>
            <a:endParaRPr lang="en-US" sz="2400" dirty="0"/>
          </a:p>
          <a:p>
            <a:pPr algn="l"/>
            <a:endParaRPr lang="en-GB" sz="2400" dirty="0" smtClean="0">
              <a:solidFill>
                <a:srgbClr val="FF0000"/>
              </a:solidFill>
            </a:endParaRPr>
          </a:p>
          <a:p>
            <a:pPr algn="l"/>
            <a:endParaRPr lang="en-US" sz="2400" dirty="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sp>
        <p:nvSpPr>
          <p:cNvPr id="7" name="Slide Number Placeholder 6"/>
          <p:cNvSpPr>
            <a:spLocks noGrp="1"/>
          </p:cNvSpPr>
          <p:nvPr>
            <p:ph type="sldNum" sz="quarter" idx="12"/>
          </p:nvPr>
        </p:nvSpPr>
        <p:spPr/>
        <p:txBody>
          <a:bodyPr/>
          <a:lstStyle/>
          <a:p>
            <a:fld id="{D7E46E48-79A2-4AB0-921B-29076EEF363C}"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lstStyle/>
          <a:p>
            <a:r>
              <a:rPr lang="en-US" dirty="0" smtClean="0"/>
              <a:t>Planning, 24 months</a:t>
            </a:r>
            <a:endParaRPr lang="en-US" dirty="0"/>
          </a:p>
        </p:txBody>
      </p:sp>
      <p:sp>
        <p:nvSpPr>
          <p:cNvPr id="3" name="Subtitle 2"/>
          <p:cNvSpPr>
            <a:spLocks noGrp="1"/>
          </p:cNvSpPr>
          <p:nvPr>
            <p:ph type="subTitle" idx="1"/>
          </p:nvPr>
        </p:nvSpPr>
        <p:spPr>
          <a:xfrm>
            <a:off x="323528" y="1124744"/>
            <a:ext cx="8280920" cy="4752528"/>
          </a:xfrm>
        </p:spPr>
        <p:txBody>
          <a:bodyPr>
            <a:normAutofit/>
          </a:bodyPr>
          <a:lstStyle/>
          <a:p>
            <a:pPr algn="l"/>
            <a:r>
              <a:rPr lang="en-US" sz="2000" dirty="0" smtClean="0">
                <a:solidFill>
                  <a:srgbClr val="FF0000"/>
                </a:solidFill>
              </a:rPr>
              <a:t>	</a:t>
            </a:r>
            <a:endParaRPr lang="en-US" sz="2000" u="sng" dirty="0">
              <a:solidFill>
                <a:srgbClr val="FF0000"/>
              </a:solidFill>
            </a:endParaRPr>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graphicFrame>
        <p:nvGraphicFramePr>
          <p:cNvPr id="7" name="Table 6"/>
          <p:cNvGraphicFramePr>
            <a:graphicFrameLocks noGrp="1"/>
          </p:cNvGraphicFramePr>
          <p:nvPr/>
        </p:nvGraphicFramePr>
        <p:xfrm>
          <a:off x="971600" y="1196752"/>
          <a:ext cx="6096000" cy="4729480"/>
        </p:xfrm>
        <a:graphic>
          <a:graphicData uri="http://schemas.openxmlformats.org/drawingml/2006/table">
            <a:tbl>
              <a:tblPr firstRow="1" bandRow="1">
                <a:tableStyleId>{5C22544A-7EE6-4342-B048-85BDC9FD1C3A}</a:tableStyleId>
              </a:tblPr>
              <a:tblGrid>
                <a:gridCol w="2032000"/>
                <a:gridCol w="2504504"/>
                <a:gridCol w="1559496"/>
              </a:tblGrid>
              <a:tr h="370840">
                <a:tc>
                  <a:txBody>
                    <a:bodyPr/>
                    <a:lstStyle/>
                    <a:p>
                      <a:pPr algn="ctr"/>
                      <a:r>
                        <a:rPr lang="en-US" sz="1300" dirty="0" smtClean="0"/>
                        <a:t>Milestone/ deliverable</a:t>
                      </a:r>
                      <a:endParaRPr lang="en-US" sz="1300" dirty="0"/>
                    </a:p>
                  </a:txBody>
                  <a:tcPr/>
                </a:tc>
                <a:tc>
                  <a:txBody>
                    <a:bodyPr/>
                    <a:lstStyle/>
                    <a:p>
                      <a:pPr algn="ctr"/>
                      <a:r>
                        <a:rPr lang="en-US" sz="1300" dirty="0" smtClean="0"/>
                        <a:t>Description</a:t>
                      </a:r>
                      <a:endParaRPr lang="en-US" sz="1300" dirty="0"/>
                    </a:p>
                  </a:txBody>
                  <a:tcPr/>
                </a:tc>
                <a:tc>
                  <a:txBody>
                    <a:bodyPr/>
                    <a:lstStyle/>
                    <a:p>
                      <a:pPr algn="ctr"/>
                      <a:r>
                        <a:rPr lang="en-US" sz="1300" dirty="0" smtClean="0"/>
                        <a:t>Date</a:t>
                      </a:r>
                      <a:endParaRPr lang="en-US" sz="1300" dirty="0"/>
                    </a:p>
                  </a:txBody>
                  <a:tcPr/>
                </a:tc>
              </a:tr>
              <a:tr h="370840">
                <a:tc>
                  <a:txBody>
                    <a:bodyPr/>
                    <a:lstStyle/>
                    <a:p>
                      <a:r>
                        <a:rPr lang="en-US" sz="1100" dirty="0" smtClean="0"/>
                        <a:t>Milestone MS 8</a:t>
                      </a:r>
                      <a:endParaRPr lang="en-US" sz="1100" dirty="0"/>
                    </a:p>
                  </a:txBody>
                  <a:tcPr/>
                </a:tc>
                <a:tc>
                  <a:txBody>
                    <a:bodyPr/>
                    <a:lstStyle/>
                    <a:p>
                      <a:r>
                        <a:rPr lang="en-US" sz="1100" dirty="0" smtClean="0"/>
                        <a:t>Nomination of WPC for each ARA</a:t>
                      </a:r>
                      <a:endParaRPr lang="en-US" sz="1100" dirty="0"/>
                    </a:p>
                  </a:txBody>
                  <a:tcPr/>
                </a:tc>
                <a:tc>
                  <a:txBody>
                    <a:bodyPr/>
                    <a:lstStyle/>
                    <a:p>
                      <a:pPr algn="ctr"/>
                      <a:r>
                        <a:rPr lang="en-US" sz="1100" dirty="0" smtClean="0"/>
                        <a:t>Jan 2011</a:t>
                      </a:r>
                      <a:endParaRPr lang="en-U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i="1" dirty="0" smtClean="0">
                          <a:solidFill>
                            <a:srgbClr val="FF0000"/>
                          </a:solidFill>
                        </a:rPr>
                        <a:t>Milestone MS 13 *</a:t>
                      </a:r>
                    </a:p>
                  </a:txBody>
                  <a:tcPr/>
                </a:tc>
                <a:tc>
                  <a:txBody>
                    <a:bodyPr/>
                    <a:lstStyle/>
                    <a:p>
                      <a:r>
                        <a:rPr lang="en-US" sz="1100" i="1" dirty="0" smtClean="0">
                          <a:solidFill>
                            <a:srgbClr val="FF0000"/>
                          </a:solidFill>
                        </a:rPr>
                        <a:t>Formation of study group for identification of  Key issues</a:t>
                      </a:r>
                      <a:endParaRPr lang="en-US" sz="1100" i="1" dirty="0">
                        <a:solidFill>
                          <a:srgbClr val="FF0000"/>
                        </a:solidFill>
                      </a:endParaRPr>
                    </a:p>
                  </a:txBody>
                  <a:tcPr/>
                </a:tc>
                <a:tc>
                  <a:txBody>
                    <a:bodyPr/>
                    <a:lstStyle/>
                    <a:p>
                      <a:pPr algn="ctr"/>
                      <a:r>
                        <a:rPr lang="en-US" sz="1100" i="1" dirty="0" smtClean="0">
                          <a:solidFill>
                            <a:srgbClr val="FF0000"/>
                          </a:solidFill>
                        </a:rPr>
                        <a:t>Jan 2011</a:t>
                      </a:r>
                      <a:endParaRPr lang="en-US" sz="1100" i="1" dirty="0">
                        <a:solidFill>
                          <a:srgbClr val="FF0000"/>
                        </a:solidFill>
                      </a:endParaRPr>
                    </a:p>
                  </a:txBody>
                  <a:tcPr/>
                </a:tc>
              </a:tr>
              <a:tr h="370840">
                <a:tc>
                  <a:txBody>
                    <a:bodyPr/>
                    <a:lstStyle/>
                    <a:p>
                      <a:r>
                        <a:rPr lang="en-US" sz="1100" i="1" dirty="0" smtClean="0">
                          <a:solidFill>
                            <a:srgbClr val="FF0000"/>
                          </a:solidFill>
                        </a:rPr>
                        <a:t>Deliverable D 4.1*</a:t>
                      </a:r>
                      <a:endParaRPr lang="en-US" sz="1100" i="1" dirty="0">
                        <a:solidFill>
                          <a:srgbClr val="FF0000"/>
                        </a:solidFill>
                      </a:endParaRPr>
                    </a:p>
                  </a:txBody>
                  <a:tcPr/>
                </a:tc>
                <a:tc>
                  <a:txBody>
                    <a:bodyPr/>
                    <a:lstStyle/>
                    <a:p>
                      <a:r>
                        <a:rPr lang="en-US" sz="1100" i="1" dirty="0" smtClean="0">
                          <a:solidFill>
                            <a:srgbClr val="FF0000"/>
                          </a:solidFill>
                        </a:rPr>
                        <a:t>Report on key</a:t>
                      </a:r>
                      <a:r>
                        <a:rPr lang="en-US" sz="1100" i="1" baseline="0" dirty="0" smtClean="0">
                          <a:solidFill>
                            <a:srgbClr val="FF0000"/>
                          </a:solidFill>
                        </a:rPr>
                        <a:t> ARA and key R&amp;D issues</a:t>
                      </a:r>
                      <a:endParaRPr lang="en-US" sz="1100" i="1" dirty="0">
                        <a:solidFill>
                          <a:srgbClr val="FF0000"/>
                        </a:solidFill>
                      </a:endParaRPr>
                    </a:p>
                  </a:txBody>
                  <a:tcPr/>
                </a:tc>
                <a:tc>
                  <a:txBody>
                    <a:bodyPr/>
                    <a:lstStyle/>
                    <a:p>
                      <a:pPr algn="ctr"/>
                      <a:r>
                        <a:rPr lang="en-US" sz="1100" i="1" dirty="0" smtClean="0">
                          <a:solidFill>
                            <a:srgbClr val="FF0000"/>
                          </a:solidFill>
                        </a:rPr>
                        <a:t>May 2011</a:t>
                      </a:r>
                      <a:endParaRPr lang="en-US" sz="1100" i="1" dirty="0">
                        <a:solidFill>
                          <a:srgbClr val="FF0000"/>
                        </a:solidFill>
                      </a:endParaRPr>
                    </a:p>
                  </a:txBody>
                  <a:tcPr/>
                </a:tc>
              </a:tr>
              <a:tr h="370840">
                <a:tc>
                  <a:txBody>
                    <a:bodyPr/>
                    <a:lstStyle/>
                    <a:p>
                      <a:r>
                        <a:rPr lang="en-US" sz="1100" dirty="0" smtClean="0"/>
                        <a:t>Milestone MS 9</a:t>
                      </a:r>
                      <a:endParaRPr lang="en-US" sz="1100" dirty="0"/>
                    </a:p>
                  </a:txBody>
                  <a:tcPr/>
                </a:tc>
                <a:tc>
                  <a:txBody>
                    <a:bodyPr/>
                    <a:lstStyle/>
                    <a:p>
                      <a:r>
                        <a:rPr lang="en-US" sz="1100" dirty="0" smtClean="0"/>
                        <a:t>Interim Infrastructure Survey report</a:t>
                      </a:r>
                      <a:endParaRPr lang="en-US" sz="1100" dirty="0"/>
                    </a:p>
                  </a:txBody>
                  <a:tcPr/>
                </a:tc>
                <a:tc>
                  <a:txBody>
                    <a:bodyPr/>
                    <a:lstStyle/>
                    <a:p>
                      <a:pPr algn="ctr"/>
                      <a:r>
                        <a:rPr lang="en-US" sz="1100" dirty="0" smtClean="0"/>
                        <a:t>August 2011</a:t>
                      </a:r>
                      <a:endParaRPr lang="en-US" sz="1100" dirty="0"/>
                    </a:p>
                  </a:txBody>
                  <a:tcPr/>
                </a:tc>
              </a:tr>
              <a:tr h="370840">
                <a:tc>
                  <a:txBody>
                    <a:bodyPr/>
                    <a:lstStyle/>
                    <a:p>
                      <a:r>
                        <a:rPr lang="en-US" sz="1100" dirty="0" smtClean="0"/>
                        <a:t>Deliverable D</a:t>
                      </a:r>
                      <a:r>
                        <a:rPr lang="en-US" sz="1100" baseline="0" dirty="0" smtClean="0"/>
                        <a:t> 3.1</a:t>
                      </a:r>
                      <a:endParaRPr lang="en-US" sz="1100" dirty="0"/>
                    </a:p>
                  </a:txBody>
                  <a:tcPr/>
                </a:tc>
                <a:tc>
                  <a:txBody>
                    <a:bodyPr/>
                    <a:lstStyle/>
                    <a:p>
                      <a:r>
                        <a:rPr lang="en-US" sz="1100" dirty="0" smtClean="0"/>
                        <a:t>Infrastructure Survey Report</a:t>
                      </a:r>
                      <a:endParaRPr lang="en-US" sz="1100" dirty="0"/>
                    </a:p>
                  </a:txBody>
                  <a:tcPr/>
                </a:tc>
                <a:tc>
                  <a:txBody>
                    <a:bodyPr/>
                    <a:lstStyle/>
                    <a:p>
                      <a:pPr algn="ctr"/>
                      <a:r>
                        <a:rPr lang="en-US" sz="1100" dirty="0" smtClean="0"/>
                        <a:t>December 2011</a:t>
                      </a:r>
                      <a:endParaRPr lang="en-US" sz="11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i="0" dirty="0" smtClean="0">
                          <a:solidFill>
                            <a:schemeClr val="tx1"/>
                          </a:solidFill>
                        </a:rPr>
                        <a:t>Deliverable D 3.2</a:t>
                      </a:r>
                      <a:endParaRPr lang="en-US" sz="1100" i="0" dirty="0">
                        <a:solidFill>
                          <a:schemeClr val="tx1"/>
                        </a:solidFill>
                      </a:endParaRPr>
                    </a:p>
                  </a:txBody>
                  <a:tcPr/>
                </a:tc>
                <a:tc>
                  <a:txBody>
                    <a:bodyPr/>
                    <a:lstStyle/>
                    <a:p>
                      <a:r>
                        <a:rPr lang="en-US" sz="1100" i="0" dirty="0" smtClean="0">
                          <a:solidFill>
                            <a:schemeClr val="tx1"/>
                          </a:solidFill>
                        </a:rPr>
                        <a:t>Infrastructure Web-based Database</a:t>
                      </a:r>
                      <a:endParaRPr lang="en-US" sz="1100" i="0" dirty="0">
                        <a:solidFill>
                          <a:schemeClr val="tx1"/>
                        </a:solidFill>
                      </a:endParaRPr>
                    </a:p>
                  </a:txBody>
                  <a:tcPr/>
                </a:tc>
                <a:tc>
                  <a:txBody>
                    <a:bodyPr/>
                    <a:lstStyle/>
                    <a:p>
                      <a:pPr algn="ctr"/>
                      <a:r>
                        <a:rPr lang="en-US" sz="1100" i="0" dirty="0" smtClean="0">
                          <a:solidFill>
                            <a:schemeClr val="tx1"/>
                          </a:solidFill>
                        </a:rPr>
                        <a:t>April 2012</a:t>
                      </a:r>
                      <a:endParaRPr lang="en-US" sz="1100" i="0" dirty="0">
                        <a:solidFill>
                          <a:schemeClr val="tx1"/>
                        </a:solidFill>
                      </a:endParaRPr>
                    </a:p>
                  </a:txBody>
                  <a:tcPr/>
                </a:tc>
              </a:tr>
              <a:tr h="370840">
                <a:tc>
                  <a:txBody>
                    <a:bodyPr/>
                    <a:lstStyle/>
                    <a:p>
                      <a:r>
                        <a:rPr lang="en-US" sz="1100" i="0" dirty="0" smtClean="0">
                          <a:solidFill>
                            <a:schemeClr val="tx1"/>
                          </a:solidFill>
                        </a:rPr>
                        <a:t>Milestone MS 10</a:t>
                      </a:r>
                      <a:endParaRPr lang="en-US" sz="1100" i="0" dirty="0">
                        <a:solidFill>
                          <a:schemeClr val="tx1"/>
                        </a:solidFill>
                      </a:endParaRPr>
                    </a:p>
                  </a:txBody>
                  <a:tcPr/>
                </a:tc>
                <a:tc>
                  <a:txBody>
                    <a:bodyPr/>
                    <a:lstStyle/>
                    <a:p>
                      <a:r>
                        <a:rPr lang="en-US" sz="1100" i="0" dirty="0" smtClean="0">
                          <a:solidFill>
                            <a:schemeClr val="tx1"/>
                          </a:solidFill>
                        </a:rPr>
                        <a:t>Presentation of the IWD to the TIARA collaborators</a:t>
                      </a:r>
                      <a:endParaRPr lang="en-US" sz="1100" i="0" dirty="0">
                        <a:solidFill>
                          <a:schemeClr val="tx1"/>
                        </a:solidFill>
                      </a:endParaRPr>
                    </a:p>
                  </a:txBody>
                  <a:tcPr/>
                </a:tc>
                <a:tc>
                  <a:txBody>
                    <a:bodyPr/>
                    <a:lstStyle/>
                    <a:p>
                      <a:pPr algn="ctr"/>
                      <a:r>
                        <a:rPr lang="en-US" sz="1100" i="0" dirty="0" smtClean="0">
                          <a:solidFill>
                            <a:schemeClr val="tx1"/>
                          </a:solidFill>
                        </a:rPr>
                        <a:t>May 2012</a:t>
                      </a:r>
                      <a:endParaRPr lang="en-US" sz="1100" i="0" dirty="0">
                        <a:solidFill>
                          <a:schemeClr val="tx1"/>
                        </a:solidFill>
                      </a:endParaRPr>
                    </a:p>
                  </a:txBody>
                  <a:tcPr/>
                </a:tc>
              </a:tr>
              <a:tr h="370840">
                <a:tc>
                  <a:txBody>
                    <a:bodyPr/>
                    <a:lstStyle/>
                    <a:p>
                      <a:r>
                        <a:rPr lang="en-US" sz="1100" i="0" dirty="0" smtClean="0">
                          <a:solidFill>
                            <a:schemeClr val="tx1"/>
                          </a:solidFill>
                        </a:rPr>
                        <a:t>Milestone </a:t>
                      </a:r>
                      <a:r>
                        <a:rPr lang="en-US" sz="1100" i="0" dirty="0" smtClean="0">
                          <a:solidFill>
                            <a:schemeClr val="tx1"/>
                          </a:solidFill>
                        </a:rPr>
                        <a:t>MS 11</a:t>
                      </a:r>
                      <a:endParaRPr lang="en-US" sz="1100" i="0" dirty="0">
                        <a:solidFill>
                          <a:schemeClr val="tx1"/>
                        </a:solidFill>
                      </a:endParaRPr>
                    </a:p>
                  </a:txBody>
                  <a:tcPr/>
                </a:tc>
                <a:tc>
                  <a:txBody>
                    <a:bodyPr/>
                    <a:lstStyle/>
                    <a:p>
                      <a:r>
                        <a:rPr lang="en-US" sz="1100" i="0" dirty="0" smtClean="0">
                          <a:solidFill>
                            <a:schemeClr val="tx1"/>
                          </a:solidFill>
                        </a:rPr>
                        <a:t>Interim Infrastructure  Need and Resource comparison</a:t>
                      </a:r>
                      <a:endParaRPr lang="en-US" sz="1100" i="0" dirty="0">
                        <a:solidFill>
                          <a:schemeClr val="tx1"/>
                        </a:solidFill>
                      </a:endParaRPr>
                    </a:p>
                  </a:txBody>
                  <a:tcPr/>
                </a:tc>
                <a:tc>
                  <a:txBody>
                    <a:bodyPr/>
                    <a:lstStyle/>
                    <a:p>
                      <a:pPr algn="ctr"/>
                      <a:r>
                        <a:rPr lang="en-US" sz="1100" i="0" dirty="0" smtClean="0">
                          <a:solidFill>
                            <a:schemeClr val="tx1"/>
                          </a:solidFill>
                        </a:rPr>
                        <a:t>August 2012</a:t>
                      </a:r>
                      <a:endParaRPr lang="en-US" sz="1100" i="0" dirty="0">
                        <a:solidFill>
                          <a:schemeClr val="tx1"/>
                        </a:solidFill>
                      </a:endParaRPr>
                    </a:p>
                  </a:txBody>
                  <a:tcPr/>
                </a:tc>
              </a:tr>
              <a:tr h="370840">
                <a:tc>
                  <a:txBody>
                    <a:bodyPr/>
                    <a:lstStyle/>
                    <a:p>
                      <a:r>
                        <a:rPr lang="en-US" sz="1100" i="0" dirty="0" smtClean="0">
                          <a:solidFill>
                            <a:schemeClr val="tx1"/>
                          </a:solidFill>
                        </a:rPr>
                        <a:t>Milestone MS 12</a:t>
                      </a:r>
                      <a:endParaRPr lang="en-US" sz="1100" i="0" dirty="0">
                        <a:solidFill>
                          <a:schemeClr val="tx1"/>
                        </a:solidFill>
                      </a:endParaRPr>
                    </a:p>
                  </a:txBody>
                  <a:tcPr/>
                </a:tc>
                <a:tc>
                  <a:txBody>
                    <a:bodyPr/>
                    <a:lstStyle/>
                    <a:p>
                      <a:r>
                        <a:rPr lang="en-US" sz="1100" i="0" dirty="0" smtClean="0">
                          <a:solidFill>
                            <a:schemeClr val="tx1"/>
                          </a:solidFill>
                        </a:rPr>
                        <a:t>Presentation of structure proposals for joining TIARA</a:t>
                      </a:r>
                      <a:endParaRPr lang="en-US" sz="1100" i="0" dirty="0">
                        <a:solidFill>
                          <a:schemeClr val="tx1"/>
                        </a:solidFill>
                      </a:endParaRPr>
                    </a:p>
                  </a:txBody>
                  <a:tcPr/>
                </a:tc>
                <a:tc>
                  <a:txBody>
                    <a:bodyPr/>
                    <a:lstStyle/>
                    <a:p>
                      <a:pPr algn="ctr"/>
                      <a:r>
                        <a:rPr lang="en-US" sz="1100" i="0" dirty="0" smtClean="0">
                          <a:solidFill>
                            <a:schemeClr val="tx1"/>
                          </a:solidFill>
                        </a:rPr>
                        <a:t>September 2012</a:t>
                      </a:r>
                      <a:endParaRPr lang="en-US" sz="1100" i="0" dirty="0">
                        <a:solidFill>
                          <a:schemeClr val="tx1"/>
                        </a:solidFill>
                      </a:endParaRPr>
                    </a:p>
                  </a:txBody>
                  <a:tcPr/>
                </a:tc>
              </a:tr>
              <a:tr h="370840">
                <a:tc>
                  <a:txBody>
                    <a:bodyPr/>
                    <a:lstStyle/>
                    <a:p>
                      <a:r>
                        <a:rPr lang="en-US" sz="1100" i="0" dirty="0" smtClean="0">
                          <a:solidFill>
                            <a:schemeClr val="tx1"/>
                          </a:solidFill>
                        </a:rPr>
                        <a:t>Deliverable</a:t>
                      </a:r>
                      <a:r>
                        <a:rPr lang="en-US" sz="1100" i="0" baseline="0" dirty="0" smtClean="0">
                          <a:solidFill>
                            <a:schemeClr val="tx1"/>
                          </a:solidFill>
                        </a:rPr>
                        <a:t> D 3.3</a:t>
                      </a:r>
                      <a:endParaRPr lang="en-US" sz="1100" i="0" dirty="0">
                        <a:solidFill>
                          <a:schemeClr val="tx1"/>
                        </a:solidFill>
                      </a:endParaRPr>
                    </a:p>
                  </a:txBody>
                  <a:tcPr/>
                </a:tc>
                <a:tc>
                  <a:txBody>
                    <a:bodyPr/>
                    <a:lstStyle/>
                    <a:p>
                      <a:r>
                        <a:rPr lang="en-US" sz="1100" i="0" dirty="0" smtClean="0">
                          <a:solidFill>
                            <a:schemeClr val="tx1"/>
                          </a:solidFill>
                        </a:rPr>
                        <a:t>Infrastructure Need and resource comparison</a:t>
                      </a:r>
                      <a:endParaRPr lang="en-US" sz="1100" i="0" dirty="0">
                        <a:solidFill>
                          <a:schemeClr val="tx1"/>
                        </a:solidFill>
                      </a:endParaRPr>
                    </a:p>
                  </a:txBody>
                  <a:tcPr/>
                </a:tc>
                <a:tc>
                  <a:txBody>
                    <a:bodyPr/>
                    <a:lstStyle/>
                    <a:p>
                      <a:pPr algn="ctr"/>
                      <a:r>
                        <a:rPr lang="en-US" sz="1100" i="0" dirty="0" smtClean="0">
                          <a:solidFill>
                            <a:schemeClr val="tx1"/>
                          </a:solidFill>
                        </a:rPr>
                        <a:t>December 2012</a:t>
                      </a:r>
                      <a:endParaRPr lang="en-US" sz="1100" i="0" dirty="0">
                        <a:solidFill>
                          <a:schemeClr val="tx1"/>
                        </a:solidFill>
                      </a:endParaRPr>
                    </a:p>
                  </a:txBody>
                  <a:tcPr/>
                </a:tc>
              </a:tr>
              <a:tr h="370840">
                <a:tc>
                  <a:txBody>
                    <a:bodyPr/>
                    <a:lstStyle/>
                    <a:p>
                      <a:r>
                        <a:rPr lang="en-US" sz="1100" i="0" dirty="0" smtClean="0">
                          <a:solidFill>
                            <a:schemeClr val="tx1"/>
                          </a:solidFill>
                        </a:rPr>
                        <a:t>Deliverable</a:t>
                      </a:r>
                      <a:r>
                        <a:rPr lang="en-US" sz="1100" i="0" baseline="0" dirty="0" smtClean="0">
                          <a:solidFill>
                            <a:schemeClr val="tx1"/>
                          </a:solidFill>
                        </a:rPr>
                        <a:t> </a:t>
                      </a:r>
                      <a:r>
                        <a:rPr lang="en-US" sz="1100" i="0" baseline="0" dirty="0" smtClean="0">
                          <a:solidFill>
                            <a:schemeClr val="tx1"/>
                          </a:solidFill>
                        </a:rPr>
                        <a:t> D 3.4</a:t>
                      </a:r>
                      <a:endParaRPr lang="en-US" sz="1100" i="0" dirty="0">
                        <a:solidFill>
                          <a:schemeClr val="tx1"/>
                        </a:solidFill>
                      </a:endParaRPr>
                    </a:p>
                  </a:txBody>
                  <a:tcPr/>
                </a:tc>
                <a:tc>
                  <a:txBody>
                    <a:bodyPr/>
                    <a:lstStyle/>
                    <a:p>
                      <a:r>
                        <a:rPr lang="en-US" sz="1100" i="0" dirty="0" smtClean="0">
                          <a:solidFill>
                            <a:schemeClr val="tx1"/>
                          </a:solidFill>
                        </a:rPr>
                        <a:t>Infrastructure Access report</a:t>
                      </a:r>
                      <a:endParaRPr lang="en-US" sz="1100" i="0" dirty="0">
                        <a:solidFill>
                          <a:schemeClr val="tx1"/>
                        </a:solidFill>
                      </a:endParaRPr>
                    </a:p>
                  </a:txBody>
                  <a:tcPr/>
                </a:tc>
                <a:tc>
                  <a:txBody>
                    <a:bodyPr/>
                    <a:lstStyle/>
                    <a:p>
                      <a:pPr algn="ctr"/>
                      <a:r>
                        <a:rPr lang="en-US" sz="1100" i="0" dirty="0" smtClean="0">
                          <a:solidFill>
                            <a:schemeClr val="tx1"/>
                          </a:solidFill>
                        </a:rPr>
                        <a:t>December 2012</a:t>
                      </a:r>
                      <a:endParaRPr lang="en-US" sz="1100" i="0" dirty="0">
                        <a:solidFill>
                          <a:schemeClr val="tx1"/>
                        </a:solidFill>
                      </a:endParaRPr>
                    </a:p>
                  </a:txBody>
                  <a:tcPr/>
                </a:tc>
              </a:tr>
            </a:tbl>
          </a:graphicData>
        </a:graphic>
      </p:graphicFrame>
      <p:sp>
        <p:nvSpPr>
          <p:cNvPr id="8" name="TextBox 7"/>
          <p:cNvSpPr txBox="1"/>
          <p:nvPr/>
        </p:nvSpPr>
        <p:spPr>
          <a:xfrm>
            <a:off x="1043608" y="6093296"/>
            <a:ext cx="4010457" cy="276999"/>
          </a:xfrm>
          <a:prstGeom prst="rect">
            <a:avLst/>
          </a:prstGeom>
          <a:noFill/>
        </p:spPr>
        <p:txBody>
          <a:bodyPr wrap="none" rtlCol="0">
            <a:spAutoFit/>
          </a:bodyPr>
          <a:lstStyle/>
          <a:p>
            <a:r>
              <a:rPr lang="en-US" sz="1200" dirty="0" smtClean="0">
                <a:solidFill>
                  <a:srgbClr val="FF0000"/>
                </a:solidFill>
              </a:rPr>
              <a:t>* Action item from WP 4, work in close interaction with WP 3</a:t>
            </a:r>
            <a:endParaRPr lang="en-US" sz="1200" dirty="0">
              <a:solidFill>
                <a:srgbClr val="FF0000"/>
              </a:solidFill>
            </a:endParaRPr>
          </a:p>
        </p:txBody>
      </p:sp>
      <p:sp>
        <p:nvSpPr>
          <p:cNvPr id="9" name="Slide Number Placeholder 8"/>
          <p:cNvSpPr>
            <a:spLocks noGrp="1"/>
          </p:cNvSpPr>
          <p:nvPr>
            <p:ph type="sldNum" sz="quarter" idx="12"/>
          </p:nvPr>
        </p:nvSpPr>
        <p:spPr/>
        <p:txBody>
          <a:bodyPr/>
          <a:lstStyle/>
          <a:p>
            <a:fld id="{D7E46E48-79A2-4AB0-921B-29076EEF363C}"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normAutofit/>
          </a:bodyPr>
          <a:lstStyle/>
          <a:p>
            <a:r>
              <a:rPr lang="en-US" sz="3000" dirty="0" smtClean="0"/>
              <a:t> Detailed Planning, 12 months</a:t>
            </a:r>
            <a:endParaRPr lang="en-US" sz="3000" dirty="0"/>
          </a:p>
        </p:txBody>
      </p:sp>
      <p:sp>
        <p:nvSpPr>
          <p:cNvPr id="3" name="Subtitle 2"/>
          <p:cNvSpPr>
            <a:spLocks noGrp="1"/>
          </p:cNvSpPr>
          <p:nvPr>
            <p:ph type="subTitle" idx="1"/>
          </p:nvPr>
        </p:nvSpPr>
        <p:spPr>
          <a:xfrm>
            <a:off x="323528" y="1124744"/>
            <a:ext cx="8280920" cy="4752528"/>
          </a:xfrm>
        </p:spPr>
        <p:txBody>
          <a:bodyPr>
            <a:normAutofit/>
          </a:bodyPr>
          <a:lstStyle/>
          <a:p>
            <a:pPr algn="l"/>
            <a:r>
              <a:rPr lang="en-US" sz="2000" dirty="0" smtClean="0">
                <a:solidFill>
                  <a:srgbClr val="FF0000"/>
                </a:solidFill>
              </a:rPr>
              <a:t>	</a:t>
            </a:r>
            <a:endParaRPr lang="en-US" sz="2000" u="sng" dirty="0">
              <a:solidFill>
                <a:srgbClr val="FF0000"/>
              </a:solidFill>
            </a:endParaRPr>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graphicFrame>
        <p:nvGraphicFramePr>
          <p:cNvPr id="7" name="Table 6"/>
          <p:cNvGraphicFramePr>
            <a:graphicFrameLocks noGrp="1"/>
          </p:cNvGraphicFramePr>
          <p:nvPr/>
        </p:nvGraphicFramePr>
        <p:xfrm>
          <a:off x="179512" y="980728"/>
          <a:ext cx="8712968" cy="5933440"/>
        </p:xfrm>
        <a:graphic>
          <a:graphicData uri="http://schemas.openxmlformats.org/drawingml/2006/table">
            <a:tbl>
              <a:tblPr firstRow="1" bandRow="1">
                <a:tableStyleId>{5C22544A-7EE6-4342-B048-85BDC9FD1C3A}</a:tableStyleId>
              </a:tblPr>
              <a:tblGrid>
                <a:gridCol w="2016224"/>
                <a:gridCol w="4467768"/>
                <a:gridCol w="2228976"/>
              </a:tblGrid>
              <a:tr h="370840">
                <a:tc>
                  <a:txBody>
                    <a:bodyPr/>
                    <a:lstStyle/>
                    <a:p>
                      <a:r>
                        <a:rPr lang="en-US" sz="1400" dirty="0" smtClean="0"/>
                        <a:t>Milestone/ deliverable</a:t>
                      </a:r>
                      <a:endParaRPr lang="en-US" sz="1400" dirty="0"/>
                    </a:p>
                  </a:txBody>
                  <a:tcPr/>
                </a:tc>
                <a:tc>
                  <a:txBody>
                    <a:bodyPr/>
                    <a:lstStyle/>
                    <a:p>
                      <a:r>
                        <a:rPr lang="en-US" sz="1400" dirty="0" smtClean="0"/>
                        <a:t>Description</a:t>
                      </a:r>
                      <a:endParaRPr lang="en-US" sz="1400" dirty="0"/>
                    </a:p>
                  </a:txBody>
                  <a:tcPr/>
                </a:tc>
                <a:tc>
                  <a:txBody>
                    <a:bodyPr/>
                    <a:lstStyle/>
                    <a:p>
                      <a:r>
                        <a:rPr lang="en-US" sz="1400" dirty="0" smtClean="0"/>
                        <a:t>Date</a:t>
                      </a:r>
                      <a:endParaRPr lang="en-US" sz="1400" dirty="0"/>
                    </a:p>
                  </a:txBody>
                  <a:tcPr/>
                </a:tc>
              </a:tr>
              <a:tr h="370840">
                <a:tc>
                  <a:txBody>
                    <a:bodyPr/>
                    <a:lstStyle/>
                    <a:p>
                      <a:endParaRPr lang="en-US" sz="1400" dirty="0">
                        <a:solidFill>
                          <a:srgbClr val="00B0F0"/>
                        </a:solidFill>
                      </a:endParaRPr>
                    </a:p>
                  </a:txBody>
                  <a:tcPr/>
                </a:tc>
                <a:tc>
                  <a:txBody>
                    <a:bodyPr/>
                    <a:lstStyle/>
                    <a:p>
                      <a:r>
                        <a:rPr lang="en-US" sz="1400" dirty="0" smtClean="0">
                          <a:solidFill>
                            <a:srgbClr val="FFC000"/>
                          </a:solidFill>
                        </a:rPr>
                        <a:t>Steering committee meeting</a:t>
                      </a:r>
                      <a:endParaRPr lang="en-US" sz="1400" dirty="0">
                        <a:solidFill>
                          <a:srgbClr val="FFC000"/>
                        </a:solidFill>
                      </a:endParaRPr>
                    </a:p>
                  </a:txBody>
                  <a:tcPr/>
                </a:tc>
                <a:tc>
                  <a:txBody>
                    <a:bodyPr/>
                    <a:lstStyle/>
                    <a:p>
                      <a:pPr algn="ctr"/>
                      <a:r>
                        <a:rPr lang="en-US" sz="1400" dirty="0" smtClean="0">
                          <a:solidFill>
                            <a:srgbClr val="FFC000"/>
                          </a:solidFill>
                        </a:rPr>
                        <a:t>11 Jan </a:t>
                      </a:r>
                      <a:r>
                        <a:rPr lang="en-US" sz="1400" dirty="0" smtClean="0">
                          <a:solidFill>
                            <a:srgbClr val="FFC000"/>
                          </a:solidFill>
                        </a:rPr>
                        <a:t>2011</a:t>
                      </a:r>
                      <a:endParaRPr lang="en-US" sz="1400" dirty="0">
                        <a:solidFill>
                          <a:srgbClr val="FFC000"/>
                        </a:solidFill>
                      </a:endParaRPr>
                    </a:p>
                  </a:txBody>
                  <a:tcPr/>
                </a:tc>
              </a:tr>
              <a:tr h="370840">
                <a:tc>
                  <a:txBody>
                    <a:bodyPr/>
                    <a:lstStyle/>
                    <a:p>
                      <a:endParaRPr lang="en-US" sz="1400" dirty="0">
                        <a:solidFill>
                          <a:srgbClr val="00B0F0"/>
                        </a:solidFill>
                      </a:endParaRPr>
                    </a:p>
                  </a:txBody>
                  <a:tcPr/>
                </a:tc>
                <a:tc>
                  <a:txBody>
                    <a:bodyPr/>
                    <a:lstStyle/>
                    <a:p>
                      <a:r>
                        <a:rPr lang="en-US" sz="1400" dirty="0" smtClean="0">
                          <a:solidFill>
                            <a:srgbClr val="00B0F0"/>
                          </a:solidFill>
                        </a:rPr>
                        <a:t>1</a:t>
                      </a:r>
                      <a:r>
                        <a:rPr lang="en-US" sz="1400" baseline="30000" dirty="0" smtClean="0">
                          <a:solidFill>
                            <a:srgbClr val="00B0F0"/>
                          </a:solidFill>
                        </a:rPr>
                        <a:t>st</a:t>
                      </a:r>
                      <a:r>
                        <a:rPr lang="en-US" sz="1400" baseline="0" dirty="0" smtClean="0">
                          <a:solidFill>
                            <a:srgbClr val="00B0F0"/>
                          </a:solidFill>
                        </a:rPr>
                        <a:t> WP3/WP4 meeting</a:t>
                      </a:r>
                      <a:endParaRPr lang="en-US" sz="1400" dirty="0">
                        <a:solidFill>
                          <a:srgbClr val="00B0F0"/>
                        </a:solidFill>
                      </a:endParaRPr>
                    </a:p>
                  </a:txBody>
                  <a:tcPr/>
                </a:tc>
                <a:tc>
                  <a:txBody>
                    <a:bodyPr/>
                    <a:lstStyle/>
                    <a:p>
                      <a:pPr algn="ctr"/>
                      <a:r>
                        <a:rPr lang="en-US" sz="1400" dirty="0" smtClean="0">
                          <a:solidFill>
                            <a:srgbClr val="00B0F0"/>
                          </a:solidFill>
                        </a:rPr>
                        <a:t>25 Jan </a:t>
                      </a:r>
                      <a:r>
                        <a:rPr lang="en-US" sz="1400" dirty="0" smtClean="0">
                          <a:solidFill>
                            <a:srgbClr val="00B0F0"/>
                          </a:solidFill>
                        </a:rPr>
                        <a:t>2011</a:t>
                      </a:r>
                      <a:endParaRPr lang="en-US" sz="1400" dirty="0">
                        <a:solidFill>
                          <a:srgbClr val="00B0F0"/>
                        </a:solidFill>
                      </a:endParaRPr>
                    </a:p>
                  </a:txBody>
                  <a:tcPr/>
                </a:tc>
              </a:tr>
              <a:tr h="370840">
                <a:tc>
                  <a:txBody>
                    <a:bodyPr/>
                    <a:lstStyle/>
                    <a:p>
                      <a:r>
                        <a:rPr lang="en-US" sz="1400" dirty="0" smtClean="0"/>
                        <a:t>Milestone MS 8</a:t>
                      </a:r>
                      <a:endParaRPr lang="en-US" sz="1400" dirty="0"/>
                    </a:p>
                  </a:txBody>
                  <a:tcPr/>
                </a:tc>
                <a:tc>
                  <a:txBody>
                    <a:bodyPr/>
                    <a:lstStyle/>
                    <a:p>
                      <a:r>
                        <a:rPr lang="en-US" sz="1400" dirty="0" smtClean="0"/>
                        <a:t>Nomination of WPC for each ARA</a:t>
                      </a:r>
                      <a:endParaRPr lang="en-US" sz="1400" dirty="0"/>
                    </a:p>
                  </a:txBody>
                  <a:tcPr/>
                </a:tc>
                <a:tc>
                  <a:txBody>
                    <a:bodyPr/>
                    <a:lstStyle/>
                    <a:p>
                      <a:pPr algn="ctr"/>
                      <a:r>
                        <a:rPr lang="en-US" sz="1400" dirty="0" smtClean="0"/>
                        <a:t>Jan</a:t>
                      </a:r>
                      <a:r>
                        <a:rPr lang="en-US" sz="1400" baseline="0" dirty="0" smtClean="0"/>
                        <a:t> 2011</a:t>
                      </a:r>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dirty="0" smtClean="0">
                          <a:solidFill>
                            <a:srgbClr val="FF0000"/>
                          </a:solidFill>
                        </a:rPr>
                        <a:t>Milestone MS 13</a:t>
                      </a:r>
                    </a:p>
                  </a:txBody>
                  <a:tcPr/>
                </a:tc>
                <a:tc>
                  <a:txBody>
                    <a:bodyPr/>
                    <a:lstStyle/>
                    <a:p>
                      <a:r>
                        <a:rPr lang="en-US" sz="1400" i="1" dirty="0" smtClean="0">
                          <a:solidFill>
                            <a:srgbClr val="FF0000"/>
                          </a:solidFill>
                        </a:rPr>
                        <a:t>Formation of study </a:t>
                      </a:r>
                      <a:r>
                        <a:rPr lang="en-US" sz="1400" i="1" dirty="0" smtClean="0">
                          <a:solidFill>
                            <a:srgbClr val="FF0000"/>
                          </a:solidFill>
                        </a:rPr>
                        <a:t>group </a:t>
                      </a:r>
                      <a:r>
                        <a:rPr lang="en-US" sz="1400" i="1" dirty="0" smtClean="0">
                          <a:solidFill>
                            <a:srgbClr val="FF0000"/>
                          </a:solidFill>
                        </a:rPr>
                        <a:t>for identification of  Key issues</a:t>
                      </a:r>
                      <a:endParaRPr lang="en-US" sz="1400" i="1" dirty="0">
                        <a:solidFill>
                          <a:srgbClr val="FF0000"/>
                        </a:solidFill>
                      </a:endParaRPr>
                    </a:p>
                  </a:txBody>
                  <a:tcPr/>
                </a:tc>
                <a:tc>
                  <a:txBody>
                    <a:bodyPr/>
                    <a:lstStyle/>
                    <a:p>
                      <a:pPr algn="ctr"/>
                      <a:r>
                        <a:rPr lang="en-US" sz="1400" i="1" dirty="0" smtClean="0">
                          <a:solidFill>
                            <a:srgbClr val="FF0000"/>
                          </a:solidFill>
                        </a:rPr>
                        <a:t>Jan 2011</a:t>
                      </a:r>
                      <a:endParaRPr lang="en-US" sz="1400" i="1" dirty="0">
                        <a:solidFill>
                          <a:srgbClr val="FF0000"/>
                        </a:solidFill>
                      </a:endParaRPr>
                    </a:p>
                  </a:txBody>
                  <a:tcPr/>
                </a:tc>
              </a:tr>
              <a:tr h="370840">
                <a:tc>
                  <a:txBody>
                    <a:bodyPr/>
                    <a:lstStyle/>
                    <a:p>
                      <a:endParaRPr lang="en-US" sz="1400" i="0" dirty="0">
                        <a:solidFill>
                          <a:srgbClr val="00B0F0"/>
                        </a:solidFill>
                      </a:endParaRPr>
                    </a:p>
                  </a:txBody>
                  <a:tcPr/>
                </a:tc>
                <a:tc>
                  <a:txBody>
                    <a:bodyPr/>
                    <a:lstStyle/>
                    <a:p>
                      <a:r>
                        <a:rPr lang="en-US" sz="1400" i="0" dirty="0" smtClean="0">
                          <a:solidFill>
                            <a:srgbClr val="00B0F0"/>
                          </a:solidFill>
                        </a:rPr>
                        <a:t>Kick-off meeting</a:t>
                      </a:r>
                      <a:endParaRPr lang="en-US" sz="1400" i="0" dirty="0">
                        <a:solidFill>
                          <a:srgbClr val="00B0F0"/>
                        </a:solidFill>
                      </a:endParaRPr>
                    </a:p>
                  </a:txBody>
                  <a:tcPr/>
                </a:tc>
                <a:tc>
                  <a:txBody>
                    <a:bodyPr/>
                    <a:lstStyle/>
                    <a:p>
                      <a:pPr algn="ctr"/>
                      <a:r>
                        <a:rPr lang="en-US" sz="1400" i="0" dirty="0" smtClean="0">
                          <a:solidFill>
                            <a:srgbClr val="00B0F0"/>
                          </a:solidFill>
                        </a:rPr>
                        <a:t> 23-24 Feb </a:t>
                      </a:r>
                      <a:r>
                        <a:rPr lang="en-US" sz="1400" i="0" dirty="0" smtClean="0">
                          <a:solidFill>
                            <a:srgbClr val="00B0F0"/>
                          </a:solidFill>
                        </a:rPr>
                        <a:t>2011</a:t>
                      </a:r>
                      <a:endParaRPr lang="en-US" sz="1400" i="0" dirty="0">
                        <a:solidFill>
                          <a:srgbClr val="00B0F0"/>
                        </a:solidFill>
                      </a:endParaRPr>
                    </a:p>
                  </a:txBody>
                  <a:tcPr/>
                </a:tc>
              </a:tr>
              <a:tr h="370840">
                <a:tc>
                  <a:txBody>
                    <a:bodyPr/>
                    <a:lstStyle/>
                    <a:p>
                      <a:endParaRPr lang="en-US" sz="1400" i="0" dirty="0">
                        <a:solidFill>
                          <a:srgbClr val="00B0F0"/>
                        </a:solidFill>
                      </a:endParaRPr>
                    </a:p>
                  </a:txBody>
                  <a:tcPr/>
                </a:tc>
                <a:tc>
                  <a:txBody>
                    <a:bodyPr/>
                    <a:lstStyle/>
                    <a:p>
                      <a:r>
                        <a:rPr lang="en-US" sz="1400" i="0" dirty="0" smtClean="0">
                          <a:solidFill>
                            <a:srgbClr val="00B0F0"/>
                          </a:solidFill>
                        </a:rPr>
                        <a:t>Meeting re. report</a:t>
                      </a:r>
                      <a:endParaRPr lang="en-US" sz="1400" i="0" dirty="0">
                        <a:solidFill>
                          <a:srgbClr val="00B0F0"/>
                        </a:solidFill>
                      </a:endParaRPr>
                    </a:p>
                  </a:txBody>
                  <a:tcPr/>
                </a:tc>
                <a:tc>
                  <a:txBody>
                    <a:bodyPr/>
                    <a:lstStyle/>
                    <a:p>
                      <a:pPr algn="ctr"/>
                      <a:r>
                        <a:rPr lang="en-US" sz="1400" i="0" dirty="0" smtClean="0">
                          <a:solidFill>
                            <a:srgbClr val="00B0F0"/>
                          </a:solidFill>
                        </a:rPr>
                        <a:t>Apr</a:t>
                      </a:r>
                      <a:r>
                        <a:rPr lang="en-US" sz="1400" i="0" baseline="0" dirty="0" smtClean="0">
                          <a:solidFill>
                            <a:srgbClr val="00B0F0"/>
                          </a:solidFill>
                        </a:rPr>
                        <a:t> 2011??</a:t>
                      </a:r>
                      <a:endParaRPr lang="en-US" sz="1400" i="0" dirty="0">
                        <a:solidFill>
                          <a:srgbClr val="00B0F0"/>
                        </a:solidFill>
                      </a:endParaRPr>
                    </a:p>
                  </a:txBody>
                  <a:tcPr/>
                </a:tc>
              </a:tr>
              <a:tr h="370840">
                <a:tc>
                  <a:txBody>
                    <a:bodyPr/>
                    <a:lstStyle/>
                    <a:p>
                      <a:r>
                        <a:rPr lang="en-US" sz="1400" i="1" dirty="0" smtClean="0">
                          <a:solidFill>
                            <a:srgbClr val="FF0000"/>
                          </a:solidFill>
                        </a:rPr>
                        <a:t>Deliverable D 4.1</a:t>
                      </a:r>
                      <a:endParaRPr lang="en-US" sz="1400" i="1" dirty="0">
                        <a:solidFill>
                          <a:srgbClr val="FF0000"/>
                        </a:solidFill>
                      </a:endParaRPr>
                    </a:p>
                  </a:txBody>
                  <a:tcPr/>
                </a:tc>
                <a:tc>
                  <a:txBody>
                    <a:bodyPr/>
                    <a:lstStyle/>
                    <a:p>
                      <a:r>
                        <a:rPr lang="en-US" sz="1400" i="1" dirty="0" smtClean="0">
                          <a:solidFill>
                            <a:srgbClr val="FF0000"/>
                          </a:solidFill>
                        </a:rPr>
                        <a:t>Report on key</a:t>
                      </a:r>
                      <a:r>
                        <a:rPr lang="en-US" sz="1400" i="1" baseline="0" dirty="0" smtClean="0">
                          <a:solidFill>
                            <a:srgbClr val="FF0000"/>
                          </a:solidFill>
                        </a:rPr>
                        <a:t> ARA and key R&amp;D issues</a:t>
                      </a:r>
                      <a:endParaRPr lang="en-US" sz="1400" i="1" dirty="0">
                        <a:solidFill>
                          <a:srgbClr val="FF0000"/>
                        </a:solidFill>
                      </a:endParaRPr>
                    </a:p>
                  </a:txBody>
                  <a:tcPr/>
                </a:tc>
                <a:tc>
                  <a:txBody>
                    <a:bodyPr/>
                    <a:lstStyle/>
                    <a:p>
                      <a:pPr algn="ctr"/>
                      <a:r>
                        <a:rPr lang="en-US" sz="1400" i="1" dirty="0" smtClean="0">
                          <a:solidFill>
                            <a:srgbClr val="FF0000"/>
                          </a:solidFill>
                        </a:rPr>
                        <a:t>May 2011</a:t>
                      </a:r>
                      <a:endParaRPr lang="en-US" sz="1400" i="1" dirty="0">
                        <a:solidFill>
                          <a:srgbClr val="FF0000"/>
                        </a:solidFill>
                      </a:endParaRPr>
                    </a:p>
                  </a:txBody>
                  <a:tcPr/>
                </a:tc>
              </a:tr>
              <a:tr h="370840">
                <a:tc>
                  <a:txBody>
                    <a:bodyPr/>
                    <a:lstStyle/>
                    <a:p>
                      <a:endParaRPr lang="en-US" sz="1400" dirty="0">
                        <a:solidFill>
                          <a:srgbClr val="00B0F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C000"/>
                          </a:solidFill>
                        </a:rPr>
                        <a:t>Steering committee meeting</a:t>
                      </a:r>
                    </a:p>
                  </a:txBody>
                  <a:tcPr/>
                </a:tc>
                <a:tc>
                  <a:txBody>
                    <a:bodyPr/>
                    <a:lstStyle/>
                    <a:p>
                      <a:pPr algn="ctr"/>
                      <a:r>
                        <a:rPr lang="en-US" sz="1400" dirty="0" smtClean="0">
                          <a:solidFill>
                            <a:srgbClr val="FFC000"/>
                          </a:solidFill>
                        </a:rPr>
                        <a:t>10 May </a:t>
                      </a:r>
                      <a:r>
                        <a:rPr lang="en-US" sz="1400" dirty="0" smtClean="0">
                          <a:solidFill>
                            <a:srgbClr val="FFC000"/>
                          </a:solidFill>
                        </a:rPr>
                        <a:t>2011</a:t>
                      </a:r>
                      <a:endParaRPr lang="en-US" sz="1400" dirty="0">
                        <a:solidFill>
                          <a:srgbClr val="FFC000"/>
                        </a:solidFill>
                      </a:endParaRPr>
                    </a:p>
                  </a:txBody>
                  <a:tcPr/>
                </a:tc>
              </a:tr>
              <a:tr h="370840">
                <a:tc>
                  <a:txBody>
                    <a:bodyPr/>
                    <a:lstStyle/>
                    <a:p>
                      <a:endParaRPr lang="en-US" sz="1400" dirty="0">
                        <a:solidFill>
                          <a:srgbClr val="00B0F0"/>
                        </a:solidFill>
                      </a:endParaRPr>
                    </a:p>
                  </a:txBody>
                  <a:tcPr/>
                </a:tc>
                <a:tc>
                  <a:txBody>
                    <a:bodyPr/>
                    <a:lstStyle/>
                    <a:p>
                      <a:r>
                        <a:rPr lang="en-US" sz="1400" dirty="0" smtClean="0">
                          <a:solidFill>
                            <a:srgbClr val="7030A0"/>
                          </a:solidFill>
                        </a:rPr>
                        <a:t>Biannual report</a:t>
                      </a:r>
                      <a:endParaRPr lang="en-US" sz="1400" dirty="0">
                        <a:solidFill>
                          <a:srgbClr val="7030A0"/>
                        </a:solidFill>
                      </a:endParaRPr>
                    </a:p>
                  </a:txBody>
                  <a:tcPr/>
                </a:tc>
                <a:tc>
                  <a:txBody>
                    <a:bodyPr/>
                    <a:lstStyle/>
                    <a:p>
                      <a:pPr algn="ctr"/>
                      <a:r>
                        <a:rPr lang="en-US" sz="1400" dirty="0" smtClean="0">
                          <a:solidFill>
                            <a:srgbClr val="7030A0"/>
                          </a:solidFill>
                        </a:rPr>
                        <a:t>Jun 2011</a:t>
                      </a:r>
                      <a:endParaRPr lang="en-US" sz="1400" dirty="0">
                        <a:solidFill>
                          <a:srgbClr val="7030A0"/>
                        </a:solidFill>
                      </a:endParaRPr>
                    </a:p>
                  </a:txBody>
                  <a:tcPr/>
                </a:tc>
              </a:tr>
              <a:tr h="370840">
                <a:tc>
                  <a:txBody>
                    <a:bodyPr/>
                    <a:lstStyle/>
                    <a:p>
                      <a:endParaRPr lang="en-US" sz="1400" dirty="0">
                        <a:solidFill>
                          <a:srgbClr val="00B0F0"/>
                        </a:solidFill>
                      </a:endParaRPr>
                    </a:p>
                  </a:txBody>
                  <a:tcPr/>
                </a:tc>
                <a:tc>
                  <a:txBody>
                    <a:bodyPr/>
                    <a:lstStyle/>
                    <a:p>
                      <a:r>
                        <a:rPr lang="en-US" sz="1400" dirty="0" smtClean="0">
                          <a:solidFill>
                            <a:srgbClr val="00B0F0"/>
                          </a:solidFill>
                        </a:rPr>
                        <a:t>Meeting re. Infrastructure report</a:t>
                      </a:r>
                      <a:endParaRPr lang="en-US" sz="1400" dirty="0">
                        <a:solidFill>
                          <a:srgbClr val="00B0F0"/>
                        </a:solidFill>
                      </a:endParaRPr>
                    </a:p>
                  </a:txBody>
                  <a:tcPr/>
                </a:tc>
                <a:tc>
                  <a:txBody>
                    <a:bodyPr/>
                    <a:lstStyle/>
                    <a:p>
                      <a:pPr algn="ctr"/>
                      <a:r>
                        <a:rPr lang="en-US" sz="1400" dirty="0" smtClean="0">
                          <a:solidFill>
                            <a:srgbClr val="00B0F0"/>
                          </a:solidFill>
                        </a:rPr>
                        <a:t>Jul 2011 ??</a:t>
                      </a:r>
                      <a:endParaRPr lang="en-US" sz="1400" dirty="0">
                        <a:solidFill>
                          <a:srgbClr val="00B0F0"/>
                        </a:solidFill>
                      </a:endParaRPr>
                    </a:p>
                  </a:txBody>
                  <a:tcPr/>
                </a:tc>
              </a:tr>
              <a:tr h="370840">
                <a:tc>
                  <a:txBody>
                    <a:bodyPr/>
                    <a:lstStyle/>
                    <a:p>
                      <a:r>
                        <a:rPr lang="en-US" sz="1400" dirty="0" smtClean="0"/>
                        <a:t>Milestone MS 9</a:t>
                      </a:r>
                      <a:endParaRPr lang="en-US" sz="1400" dirty="0"/>
                    </a:p>
                  </a:txBody>
                  <a:tcPr/>
                </a:tc>
                <a:tc>
                  <a:txBody>
                    <a:bodyPr/>
                    <a:lstStyle/>
                    <a:p>
                      <a:r>
                        <a:rPr lang="en-US" sz="1400" dirty="0" smtClean="0"/>
                        <a:t>Interim Infrastructure Survey report</a:t>
                      </a:r>
                      <a:endParaRPr lang="en-US" sz="1400" dirty="0"/>
                    </a:p>
                  </a:txBody>
                  <a:tcPr/>
                </a:tc>
                <a:tc>
                  <a:txBody>
                    <a:bodyPr/>
                    <a:lstStyle/>
                    <a:p>
                      <a:pPr algn="ctr"/>
                      <a:r>
                        <a:rPr lang="en-US" sz="1400" dirty="0" smtClean="0"/>
                        <a:t>Aug 2011</a:t>
                      </a:r>
                      <a:endParaRPr lang="en-US" sz="1400" dirty="0"/>
                    </a:p>
                  </a:txBody>
                  <a:tcPr/>
                </a:tc>
              </a:tr>
              <a:tr h="370840">
                <a:tc>
                  <a:txBody>
                    <a:bodyPr/>
                    <a:lstStyle/>
                    <a:p>
                      <a:endParaRPr lang="en-US" sz="1400" dirty="0">
                        <a:solidFill>
                          <a:srgbClr val="00B0F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FFC000"/>
                          </a:solidFill>
                        </a:rPr>
                        <a:t>Steering committee meeting</a:t>
                      </a:r>
                    </a:p>
                  </a:txBody>
                  <a:tcPr/>
                </a:tc>
                <a:tc>
                  <a:txBody>
                    <a:bodyPr/>
                    <a:lstStyle/>
                    <a:p>
                      <a:pPr algn="ctr"/>
                      <a:r>
                        <a:rPr lang="en-US" sz="1400" dirty="0" smtClean="0">
                          <a:solidFill>
                            <a:srgbClr val="FFC000"/>
                          </a:solidFill>
                        </a:rPr>
                        <a:t>Sep/Oct 2011</a:t>
                      </a:r>
                      <a:endParaRPr lang="en-US" sz="1400" dirty="0">
                        <a:solidFill>
                          <a:srgbClr val="FFC000"/>
                        </a:solidFill>
                      </a:endParaRPr>
                    </a:p>
                  </a:txBody>
                  <a:tcPr/>
                </a:tc>
              </a:tr>
              <a:tr h="370840">
                <a:tc>
                  <a:txBody>
                    <a:bodyPr/>
                    <a:lstStyle/>
                    <a:p>
                      <a:endParaRPr lang="en-US" sz="1400" dirty="0">
                        <a:solidFill>
                          <a:srgbClr val="00B0F0"/>
                        </a:solidFill>
                      </a:endParaRPr>
                    </a:p>
                  </a:txBody>
                  <a:tcPr/>
                </a:tc>
                <a:tc>
                  <a:txBody>
                    <a:bodyPr/>
                    <a:lstStyle/>
                    <a:p>
                      <a:r>
                        <a:rPr lang="en-US" sz="1400" dirty="0" smtClean="0">
                          <a:solidFill>
                            <a:srgbClr val="00B0F0"/>
                          </a:solidFill>
                        </a:rPr>
                        <a:t>Meeting re. Infrastructure report</a:t>
                      </a:r>
                      <a:endParaRPr lang="en-US" sz="1400" dirty="0">
                        <a:solidFill>
                          <a:srgbClr val="00B0F0"/>
                        </a:solidFill>
                      </a:endParaRPr>
                    </a:p>
                  </a:txBody>
                  <a:tcPr/>
                </a:tc>
                <a:tc>
                  <a:txBody>
                    <a:bodyPr/>
                    <a:lstStyle/>
                    <a:p>
                      <a:pPr algn="ctr"/>
                      <a:r>
                        <a:rPr lang="en-US" sz="1400" dirty="0" smtClean="0">
                          <a:solidFill>
                            <a:srgbClr val="00B0F0"/>
                          </a:solidFill>
                        </a:rPr>
                        <a:t>Nov 2011 ??</a:t>
                      </a:r>
                      <a:endParaRPr lang="en-US" sz="1400" dirty="0">
                        <a:solidFill>
                          <a:srgbClr val="00B0F0"/>
                        </a:solidFill>
                      </a:endParaRPr>
                    </a:p>
                  </a:txBody>
                  <a:tcPr/>
                </a:tc>
              </a:tr>
              <a:tr h="370840">
                <a:tc>
                  <a:txBody>
                    <a:bodyPr/>
                    <a:lstStyle/>
                    <a:p>
                      <a:endParaRPr lang="en-US" sz="1400" dirty="0"/>
                    </a:p>
                  </a:txBody>
                  <a:tcPr/>
                </a:tc>
                <a:tc>
                  <a:txBody>
                    <a:bodyPr/>
                    <a:lstStyle/>
                    <a:p>
                      <a:r>
                        <a:rPr lang="en-US" sz="1400" dirty="0" smtClean="0">
                          <a:solidFill>
                            <a:srgbClr val="7030A0"/>
                          </a:solidFill>
                        </a:rPr>
                        <a:t>Biannual report</a:t>
                      </a:r>
                      <a:endParaRPr lang="en-US" sz="1400" dirty="0">
                        <a:solidFill>
                          <a:srgbClr val="7030A0"/>
                        </a:solidFill>
                      </a:endParaRPr>
                    </a:p>
                  </a:txBody>
                  <a:tcPr/>
                </a:tc>
                <a:tc>
                  <a:txBody>
                    <a:bodyPr/>
                    <a:lstStyle/>
                    <a:p>
                      <a:pPr algn="ctr"/>
                      <a:r>
                        <a:rPr lang="en-US" sz="1400" dirty="0" smtClean="0">
                          <a:solidFill>
                            <a:srgbClr val="7030A0"/>
                          </a:solidFill>
                        </a:rPr>
                        <a:t>Dec 2011</a:t>
                      </a:r>
                      <a:endParaRPr lang="en-US" sz="1400" dirty="0">
                        <a:solidFill>
                          <a:srgbClr val="7030A0"/>
                        </a:solidFill>
                      </a:endParaRPr>
                    </a:p>
                  </a:txBody>
                  <a:tcPr/>
                </a:tc>
              </a:tr>
              <a:tr h="370840">
                <a:tc>
                  <a:txBody>
                    <a:bodyPr/>
                    <a:lstStyle/>
                    <a:p>
                      <a:r>
                        <a:rPr lang="en-US" sz="1400" dirty="0" smtClean="0"/>
                        <a:t>Deliverable D</a:t>
                      </a:r>
                      <a:r>
                        <a:rPr lang="en-US" sz="1400" baseline="0" dirty="0" smtClean="0"/>
                        <a:t> 3.1</a:t>
                      </a:r>
                      <a:endParaRPr lang="en-US" sz="1400" dirty="0"/>
                    </a:p>
                  </a:txBody>
                  <a:tcPr/>
                </a:tc>
                <a:tc>
                  <a:txBody>
                    <a:bodyPr/>
                    <a:lstStyle/>
                    <a:p>
                      <a:r>
                        <a:rPr lang="en-US" sz="1400" dirty="0" smtClean="0"/>
                        <a:t>Infrastructure Survey Report</a:t>
                      </a:r>
                      <a:endParaRPr lang="en-US" sz="1400" dirty="0"/>
                    </a:p>
                  </a:txBody>
                  <a:tcPr/>
                </a:tc>
                <a:tc>
                  <a:txBody>
                    <a:bodyPr/>
                    <a:lstStyle/>
                    <a:p>
                      <a:pPr algn="ctr"/>
                      <a:r>
                        <a:rPr lang="en-US" sz="1400" dirty="0" smtClean="0"/>
                        <a:t>Dec 2011</a:t>
                      </a:r>
                      <a:endParaRPr lang="en-US" sz="1400" dirty="0"/>
                    </a:p>
                  </a:txBody>
                  <a:tcPr/>
                </a:tc>
              </a:tr>
            </a:tbl>
          </a:graphicData>
        </a:graphic>
      </p:graphicFrame>
      <p:sp>
        <p:nvSpPr>
          <p:cNvPr id="9" name="Slide Number Placeholder 8"/>
          <p:cNvSpPr>
            <a:spLocks noGrp="1"/>
          </p:cNvSpPr>
          <p:nvPr>
            <p:ph type="sldNum" sz="quarter" idx="12"/>
          </p:nvPr>
        </p:nvSpPr>
        <p:spPr/>
        <p:txBody>
          <a:bodyPr/>
          <a:lstStyle/>
          <a:p>
            <a:fld id="{D7E46E48-79A2-4AB0-921B-29076EEF363C}"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noAutofit/>
          </a:bodyPr>
          <a:lstStyle/>
          <a:p>
            <a:r>
              <a:rPr lang="en-US" sz="3000" dirty="0" smtClean="0"/>
              <a:t>Planning, urgent action items</a:t>
            </a:r>
            <a:endParaRPr lang="en-US" sz="3000" dirty="0"/>
          </a:p>
        </p:txBody>
      </p:sp>
      <p:sp>
        <p:nvSpPr>
          <p:cNvPr id="3" name="Subtitle 2"/>
          <p:cNvSpPr>
            <a:spLocks noGrp="1"/>
          </p:cNvSpPr>
          <p:nvPr>
            <p:ph type="subTitle" idx="1"/>
          </p:nvPr>
        </p:nvSpPr>
        <p:spPr>
          <a:xfrm>
            <a:off x="323528" y="1700808"/>
            <a:ext cx="8280920" cy="4752528"/>
          </a:xfrm>
        </p:spPr>
        <p:txBody>
          <a:bodyPr>
            <a:normAutofit/>
          </a:bodyPr>
          <a:lstStyle/>
          <a:p>
            <a:pPr algn="l"/>
            <a:r>
              <a:rPr lang="en-US" sz="2000" b="1" dirty="0" smtClean="0"/>
              <a:t> -Drafting of  a list of key Accelerator Research Areas (ARA) and key R&amp;D Issues</a:t>
            </a:r>
          </a:p>
          <a:p>
            <a:pPr algn="l"/>
            <a:r>
              <a:rPr lang="en-US" sz="2000" b="1" dirty="0" smtClean="0"/>
              <a:t> </a:t>
            </a:r>
          </a:p>
          <a:p>
            <a:pPr algn="l"/>
            <a:r>
              <a:rPr lang="en-US" sz="2000" b="1" dirty="0" smtClean="0"/>
              <a:t> -Discussion on the nomination of WPC for each ARA</a:t>
            </a:r>
          </a:p>
          <a:p>
            <a:pPr algn="l"/>
            <a:r>
              <a:rPr lang="en-US" sz="2000" b="1" dirty="0" smtClean="0"/>
              <a:t> </a:t>
            </a:r>
          </a:p>
          <a:p>
            <a:pPr algn="l"/>
            <a:r>
              <a:rPr lang="en-US" sz="2000" b="1" dirty="0" smtClean="0"/>
              <a:t> -Discussion on the nomination of coordinators for each sub-package </a:t>
            </a:r>
          </a:p>
          <a:p>
            <a:pPr algn="l"/>
            <a:r>
              <a:rPr lang="en-US" sz="2000" b="1" dirty="0" smtClean="0"/>
              <a:t> </a:t>
            </a:r>
          </a:p>
          <a:p>
            <a:pPr algn="l"/>
            <a:r>
              <a:rPr lang="en-US" sz="2000" b="1" dirty="0" smtClean="0"/>
              <a:t> - Discussion regarding the organization of the Infrastructure Survey (who does  what,  templates, questionnaires, list of infrastructures, etc..).</a:t>
            </a:r>
            <a:endParaRPr lang="en-US" sz="2000" dirty="0" smtClean="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sp>
        <p:nvSpPr>
          <p:cNvPr id="9" name="Slide Number Placeholder 8"/>
          <p:cNvSpPr>
            <a:spLocks noGrp="1"/>
          </p:cNvSpPr>
          <p:nvPr>
            <p:ph type="sldNum" sz="quarter" idx="12"/>
          </p:nvPr>
        </p:nvSpPr>
        <p:spPr/>
        <p:txBody>
          <a:bodyPr/>
          <a:lstStyle/>
          <a:p>
            <a:fld id="{D7E46E48-79A2-4AB0-921B-29076EEF363C}"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0"/>
            <a:ext cx="6192688" cy="1470025"/>
          </a:xfrm>
        </p:spPr>
        <p:txBody>
          <a:bodyPr>
            <a:noAutofit/>
          </a:bodyPr>
          <a:lstStyle/>
          <a:p>
            <a:endParaRPr lang="en-US" sz="3000" dirty="0"/>
          </a:p>
        </p:txBody>
      </p:sp>
      <p:pic>
        <p:nvPicPr>
          <p:cNvPr id="1026" name="Picture 2" descr="Tiara 4Fond noir .png">
            <a:hlinkClick r:id="rId2" tooltip="Tiara 4Fond noir .png"/>
          </p:cNvPr>
          <p:cNvPicPr>
            <a:picLocks noChangeAspect="1" noChangeArrowheads="1"/>
          </p:cNvPicPr>
          <p:nvPr/>
        </p:nvPicPr>
        <p:blipFill>
          <a:blip r:embed="rId3" cstate="print"/>
          <a:srcRect/>
          <a:stretch>
            <a:fillRect/>
          </a:stretch>
        </p:blipFill>
        <p:spPr bwMode="auto">
          <a:xfrm>
            <a:off x="6516216" y="0"/>
            <a:ext cx="2627784" cy="1270325"/>
          </a:xfrm>
          <a:prstGeom prst="rect">
            <a:avLst/>
          </a:prstGeom>
          <a:noFill/>
        </p:spPr>
      </p:pic>
      <p:sp>
        <p:nvSpPr>
          <p:cNvPr id="6" name="Footer Placeholder 5"/>
          <p:cNvSpPr>
            <a:spLocks noGrp="1"/>
          </p:cNvSpPr>
          <p:nvPr>
            <p:ph type="ftr" sz="quarter" idx="11"/>
          </p:nvPr>
        </p:nvSpPr>
        <p:spPr/>
        <p:txBody>
          <a:bodyPr/>
          <a:lstStyle/>
          <a:p>
            <a:r>
              <a:rPr lang="en-US" sz="2000" smtClean="0"/>
              <a:t>Anders Unnervik</a:t>
            </a:r>
            <a:endParaRPr lang="en-US" sz="2000" dirty="0"/>
          </a:p>
        </p:txBody>
      </p:sp>
      <p:sp>
        <p:nvSpPr>
          <p:cNvPr id="9" name="Slide Number Placeholder 8"/>
          <p:cNvSpPr>
            <a:spLocks noGrp="1"/>
          </p:cNvSpPr>
          <p:nvPr>
            <p:ph type="sldNum" sz="quarter" idx="12"/>
          </p:nvPr>
        </p:nvSpPr>
        <p:spPr/>
        <p:txBody>
          <a:bodyPr/>
          <a:lstStyle/>
          <a:p>
            <a:fld id="{D7E46E48-79A2-4AB0-921B-29076EEF363C}" type="slidenum">
              <a:rPr lang="en-US" smtClean="0"/>
              <a:pPr/>
              <a:t>9</a:t>
            </a:fld>
            <a:endParaRPr lang="en-US"/>
          </a:p>
        </p:txBody>
      </p:sp>
      <p:pic>
        <p:nvPicPr>
          <p:cNvPr id="4" name="Picture 2" descr="Thank you!">
            <a:hlinkClick r:id="rId4"/>
          </p:cNvPr>
          <p:cNvPicPr>
            <a:picLocks noChangeAspect="1" noChangeArrowheads="1"/>
          </p:cNvPicPr>
          <p:nvPr/>
        </p:nvPicPr>
        <p:blipFill>
          <a:blip r:embed="rId5" cstate="print"/>
          <a:srcRect/>
          <a:stretch>
            <a:fillRect/>
          </a:stretch>
        </p:blipFill>
        <p:spPr bwMode="auto">
          <a:xfrm>
            <a:off x="1187624" y="1628800"/>
            <a:ext cx="6728404" cy="446449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399</TotalTime>
  <Words>562</Words>
  <Application>Microsoft Office PowerPoint</Application>
  <PresentationFormat>On-screen Show (4:3)</PresentationFormat>
  <Paragraphs>161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TIARA Kick-off meeting  </vt:lpstr>
      <vt:lpstr>Agenda</vt:lpstr>
      <vt:lpstr>Partner institutes WP3</vt:lpstr>
      <vt:lpstr>Objectives</vt:lpstr>
      <vt:lpstr>Objectives</vt:lpstr>
      <vt:lpstr>Planning, 24 months</vt:lpstr>
      <vt:lpstr> Detailed Planning, 12 months</vt:lpstr>
      <vt:lpstr>Planning, urgent action items</vt:lpstr>
      <vt:lpstr>Slide 9</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Unnervik</dc:creator>
  <cp:lastModifiedBy>Unnervik</cp:lastModifiedBy>
  <cp:revision>45</cp:revision>
  <dcterms:created xsi:type="dcterms:W3CDTF">2011-01-09T16:23:40Z</dcterms:created>
  <dcterms:modified xsi:type="dcterms:W3CDTF">2011-02-23T09:17:38Z</dcterms:modified>
</cp:coreProperties>
</file>