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notesSlides/notesSlide5.xml" ContentType="application/vnd.openxmlformats-officedocument.presentationml.notesSlide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3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1704" r:id="rId3"/>
    <p:sldId id="1706" r:id="rId4"/>
    <p:sldId id="1709" r:id="rId5"/>
    <p:sldId id="1710" r:id="rId6"/>
    <p:sldId id="1713" r:id="rId7"/>
    <p:sldId id="1726" r:id="rId8"/>
    <p:sldId id="1727" r:id="rId9"/>
    <p:sldId id="1729" r:id="rId10"/>
    <p:sldId id="1731" r:id="rId11"/>
    <p:sldId id="1732" r:id="rId12"/>
    <p:sldId id="1735" r:id="rId13"/>
    <p:sldId id="1736" r:id="rId14"/>
    <p:sldId id="1737" r:id="rId15"/>
    <p:sldId id="1738" r:id="rId16"/>
    <p:sldId id="1725" r:id="rId17"/>
    <p:sldId id="1712" r:id="rId18"/>
    <p:sldId id="1719" r:id="rId19"/>
    <p:sldId id="1720" r:id="rId20"/>
    <p:sldId id="1721" r:id="rId21"/>
    <p:sldId id="1722" r:id="rId22"/>
    <p:sldId id="1723" r:id="rId23"/>
    <p:sldId id="1724" r:id="rId24"/>
    <p:sldId id="1734" r:id="rId25"/>
  </p:sldIdLst>
  <p:sldSz cx="12192000" cy="6858000"/>
  <p:notesSz cx="6797675" cy="9928225"/>
  <p:defaultTextStyle>
    <a:defPPr>
      <a:defRPr lang="en-US"/>
    </a:defPPr>
    <a:lvl1pPr algn="l">
      <a:spcBef>
        <a:spcPts val="0"/>
      </a:spcBef>
      <a:spcAft>
        <a:spcPts val="0"/>
      </a:spcAft>
      <a:defRPr>
        <a:solidFill>
          <a:schemeClr val="tx1"/>
        </a:solidFill>
        <a:latin typeface="Calibri"/>
        <a:ea typeface="+mn-ea"/>
        <a:cs typeface="+mn-cs"/>
      </a:defRPr>
    </a:lvl1pPr>
    <a:lvl2pPr marL="457200" algn="l">
      <a:spcBef>
        <a:spcPts val="0"/>
      </a:spcBef>
      <a:spcAft>
        <a:spcPts val="0"/>
      </a:spcAft>
      <a:defRPr>
        <a:solidFill>
          <a:schemeClr val="tx1"/>
        </a:solidFill>
        <a:latin typeface="Calibri"/>
        <a:ea typeface="+mn-ea"/>
        <a:cs typeface="+mn-cs"/>
      </a:defRPr>
    </a:lvl2pPr>
    <a:lvl3pPr marL="914400" algn="l">
      <a:spcBef>
        <a:spcPts val="0"/>
      </a:spcBef>
      <a:spcAft>
        <a:spcPts val="0"/>
      </a:spcAft>
      <a:defRPr>
        <a:solidFill>
          <a:schemeClr val="tx1"/>
        </a:solidFill>
        <a:latin typeface="Calibri"/>
        <a:ea typeface="+mn-ea"/>
        <a:cs typeface="+mn-cs"/>
      </a:defRPr>
    </a:lvl3pPr>
    <a:lvl4pPr marL="1371600" algn="l">
      <a:spcBef>
        <a:spcPts val="0"/>
      </a:spcBef>
      <a:spcAft>
        <a:spcPts val="0"/>
      </a:spcAft>
      <a:defRPr>
        <a:solidFill>
          <a:schemeClr val="tx1"/>
        </a:solidFill>
        <a:latin typeface="Calibri"/>
        <a:ea typeface="+mn-ea"/>
        <a:cs typeface="+mn-cs"/>
      </a:defRPr>
    </a:lvl4pPr>
    <a:lvl5pPr marL="1828800" algn="l">
      <a:spcBef>
        <a:spcPts val="0"/>
      </a:spcBef>
      <a:spcAft>
        <a:spcPts val="0"/>
      </a:spcAft>
      <a:defRPr>
        <a:solidFill>
          <a:schemeClr val="tx1"/>
        </a:solidFill>
        <a:latin typeface="Calibri"/>
        <a:ea typeface="+mn-ea"/>
        <a:cs typeface="+mn-cs"/>
      </a:defRPr>
    </a:lvl5pPr>
    <a:lvl6pPr marL="2286000" algn="l" defTabSz="914400">
      <a:defRPr>
        <a:solidFill>
          <a:schemeClr val="tx1"/>
        </a:solidFill>
        <a:latin typeface="Calibri"/>
        <a:ea typeface="+mn-ea"/>
        <a:cs typeface="+mn-cs"/>
      </a:defRPr>
    </a:lvl6pPr>
    <a:lvl7pPr marL="2743200" algn="l" defTabSz="914400">
      <a:defRPr>
        <a:solidFill>
          <a:schemeClr val="tx1"/>
        </a:solidFill>
        <a:latin typeface="Calibri"/>
        <a:ea typeface="+mn-ea"/>
        <a:cs typeface="+mn-cs"/>
      </a:defRPr>
    </a:lvl7pPr>
    <a:lvl8pPr marL="3200400" algn="l" defTabSz="914400">
      <a:defRPr>
        <a:solidFill>
          <a:schemeClr val="tx1"/>
        </a:solidFill>
        <a:latin typeface="Calibri"/>
        <a:ea typeface="+mn-ea"/>
        <a:cs typeface="+mn-cs"/>
      </a:defRPr>
    </a:lvl8pPr>
    <a:lvl9pPr marL="3657600" algn="l" defTabSz="914400">
      <a:defRPr>
        <a:solidFill>
          <a:schemeClr val="tx1"/>
        </a:solidFill>
        <a:latin typeface="Calibri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B9FAA"/>
    <a:srgbClr val="666467"/>
    <a:srgbClr val="EAEAEA"/>
    <a:srgbClr val="BAB9C4"/>
    <a:srgbClr val="FFED69"/>
    <a:srgbClr val="F2D600"/>
    <a:srgbClr val="AAC1D1"/>
    <a:srgbClr val="36A9D4"/>
    <a:srgbClr val="B5D6D5"/>
    <a:srgbClr val="CDE3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14" autoAdjust="0"/>
    <p:restoredTop sz="75475" autoAdjust="0"/>
  </p:normalViewPr>
  <p:slideViewPr>
    <p:cSldViewPr>
      <p:cViewPr varScale="1">
        <p:scale>
          <a:sx n="122" d="100"/>
          <a:sy n="122" d="100"/>
        </p:scale>
        <p:origin x="391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Classeur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Classeur1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Classeur1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cap="none" spc="0" normalizeH="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pPr>
            <a:r>
              <a:rPr lang="fr-FR" dirty="0" err="1">
                <a:solidFill>
                  <a:schemeClr val="tx1"/>
                </a:solidFill>
              </a:rPr>
              <a:t>Cost</a:t>
            </a:r>
            <a:endParaRPr lang="fr-FR" dirty="0">
              <a:solidFill>
                <a:schemeClr val="tx1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cap="none" spc="0" normalizeH="0" baseline="0">
              <a:solidFill>
                <a:schemeClr val="tx1"/>
              </a:solidFill>
              <a:latin typeface="+mj-lt"/>
              <a:ea typeface="+mj-ea"/>
              <a:cs typeface="+mj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Feuil5!$B$18</c:f>
              <c:strCache>
                <c:ptCount val="1"/>
                <c:pt idx="0">
                  <c:v>2019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Feuil5!$C$17</c:f>
              <c:strCache>
                <c:ptCount val="1"/>
                <c:pt idx="0">
                  <c:v>Coût</c:v>
                </c:pt>
              </c:strCache>
            </c:strRef>
          </c:cat>
          <c:val>
            <c:numRef>
              <c:f>Feuil5!$C$18</c:f>
              <c:numCache>
                <c:formatCode>_(* #,##0_);_(* \(#,##0\);_(* "-"??_);_(@_)</c:formatCode>
                <c:ptCount val="1"/>
                <c:pt idx="0">
                  <c:v>1069000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E86-4ABC-8899-EA1F61B780F1}"/>
            </c:ext>
          </c:extLst>
        </c:ser>
        <c:ser>
          <c:idx val="1"/>
          <c:order val="1"/>
          <c:tx>
            <c:strRef>
              <c:f>Feuil5!$B$19</c:f>
              <c:strCache>
                <c:ptCount val="1"/>
                <c:pt idx="0">
                  <c:v>2020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Feuil5!$C$17</c:f>
              <c:strCache>
                <c:ptCount val="1"/>
                <c:pt idx="0">
                  <c:v>Coût</c:v>
                </c:pt>
              </c:strCache>
            </c:strRef>
          </c:cat>
          <c:val>
            <c:numRef>
              <c:f>Feuil5!$C$19</c:f>
              <c:numCache>
                <c:formatCode>_(* #,##0_);_(* \(#,##0\);_(* "-"??_);_(@_)</c:formatCode>
                <c:ptCount val="1"/>
                <c:pt idx="0">
                  <c:v>764520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E86-4ABC-8899-EA1F61B780F1}"/>
            </c:ext>
          </c:extLst>
        </c:ser>
        <c:ser>
          <c:idx val="2"/>
          <c:order val="2"/>
          <c:tx>
            <c:strRef>
              <c:f>Feuil5!$B$20</c:f>
              <c:strCache>
                <c:ptCount val="1"/>
                <c:pt idx="0">
                  <c:v>2021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Feuil5!$C$17</c:f>
              <c:strCache>
                <c:ptCount val="1"/>
                <c:pt idx="0">
                  <c:v>Coût</c:v>
                </c:pt>
              </c:strCache>
            </c:strRef>
          </c:cat>
          <c:val>
            <c:numRef>
              <c:f>Feuil5!$C$20</c:f>
              <c:numCache>
                <c:formatCode>_(* #,##0_);_(* \(#,##0\);_(* "-"??_);_(@_)</c:formatCode>
                <c:ptCount val="1"/>
                <c:pt idx="0">
                  <c:v>958298.41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E86-4ABC-8899-EA1F61B780F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67"/>
        <c:overlap val="-43"/>
        <c:axId val="1562526223"/>
        <c:axId val="1562533711"/>
      </c:barChart>
      <c:catAx>
        <c:axId val="1562526223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562533711"/>
        <c:crosses val="autoZero"/>
        <c:auto val="1"/>
        <c:lblAlgn val="ctr"/>
        <c:lblOffset val="100"/>
        <c:noMultiLvlLbl val="0"/>
      </c:catAx>
      <c:valAx>
        <c:axId val="156253371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 dirty="0"/>
                  <a:t> CHF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dk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_(* #,##0_);_(* \(#,##0\);_(* &quot;-&quot;??_);_(@_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62526223"/>
        <c:crosses val="autoZero"/>
        <c:crossBetween val="between"/>
      </c:valAx>
      <c:spPr>
        <a:pattFill prst="ltDnDiag">
          <a:fgClr>
            <a:schemeClr val="dk1">
              <a:lumMod val="15000"/>
              <a:lumOff val="85000"/>
            </a:schemeClr>
          </a:fgClr>
          <a:bgClr>
            <a:schemeClr val="lt1"/>
          </a:bgClr>
        </a:pattFill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lt1"/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fr-FR" sz="2400" b="0" dirty="0" err="1">
                <a:solidFill>
                  <a:schemeClr val="tx1"/>
                </a:solidFill>
              </a:rPr>
              <a:t>Cost</a:t>
            </a:r>
            <a:r>
              <a:rPr lang="fr-FR" sz="2400" b="0" dirty="0">
                <a:solidFill>
                  <a:schemeClr val="tx1"/>
                </a:solidFill>
              </a:rPr>
              <a:t> distribution</a:t>
            </a:r>
          </a:p>
        </c:rich>
      </c:tx>
      <c:layout>
        <c:manualLayout>
          <c:xMode val="edge"/>
          <c:yMode val="edge"/>
          <c:x val="2.4652483480888419E-2"/>
          <c:y val="5.642167780252412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E25C-4A8E-A77E-26CD7D74C79A}"/>
              </c:ext>
            </c:extLst>
          </c:dPt>
          <c:dPt>
            <c:idx val="1"/>
            <c:bubble3D val="0"/>
            <c:spPr>
              <a:solidFill>
                <a:schemeClr val="accent1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E25C-4A8E-A77E-26CD7D74C79A}"/>
              </c:ext>
            </c:extLst>
          </c:dPt>
          <c:dPt>
            <c:idx val="2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E25C-4A8E-A77E-26CD7D74C79A}"/>
              </c:ext>
            </c:extLst>
          </c:dPt>
          <c:dPt>
            <c:idx val="3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E25C-4A8E-A77E-26CD7D74C79A}"/>
              </c:ext>
            </c:extLst>
          </c:dPt>
          <c:dPt>
            <c:idx val="4"/>
            <c:bubble3D val="0"/>
            <c:spPr>
              <a:solidFill>
                <a:schemeClr val="accent1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E25C-4A8E-A77E-26CD7D74C79A}"/>
              </c:ext>
            </c:extLst>
          </c:dPt>
          <c:dPt>
            <c:idx val="5"/>
            <c:bubble3D val="0"/>
            <c:spPr>
              <a:solidFill>
                <a:schemeClr val="accent2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E25C-4A8E-A77E-26CD7D74C79A}"/>
              </c:ext>
            </c:extLst>
          </c:dPt>
          <c:dPt>
            <c:idx val="6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E25C-4A8E-A77E-26CD7D74C79A}"/>
              </c:ext>
            </c:extLst>
          </c:dPt>
          <c:dPt>
            <c:idx val="7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E25C-4A8E-A77E-26CD7D74C79A}"/>
              </c:ext>
            </c:extLst>
          </c:dPt>
          <c:dPt>
            <c:idx val="8"/>
            <c:bubble3D val="0"/>
            <c:spPr>
              <a:solidFill>
                <a:schemeClr val="accent2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E25C-4A8E-A77E-26CD7D74C79A}"/>
              </c:ext>
            </c:extLst>
          </c:dPt>
          <c:dPt>
            <c:idx val="9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E25C-4A8E-A77E-26CD7D74C79A}"/>
              </c:ext>
            </c:extLst>
          </c:dPt>
          <c:dPt>
            <c:idx val="10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E25C-4A8E-A77E-26CD7D74C79A}"/>
              </c:ext>
            </c:extLst>
          </c:dPt>
          <c:dLbls>
            <c:spPr>
              <a:solidFill>
                <a:sysClr val="window" lastClr="FFFFFF"/>
              </a:solidFill>
              <a:ln>
                <a:solidFill>
                  <a:sysClr val="windowText" lastClr="000000">
                    <a:lumMod val="25000"/>
                    <a:lumOff val="75000"/>
                  </a:sys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50" b="1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eparator> </c:separator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Feuil6!$C$13:$C$23</c:f>
              <c:strCache>
                <c:ptCount val="11"/>
                <c:pt idx="0">
                  <c:v>Incinerables</c:v>
                </c:pt>
                <c:pt idx="1">
                  <c:v>Paper/Cardboard</c:v>
                </c:pt>
                <c:pt idx="2">
                  <c:v>Wood</c:v>
                </c:pt>
                <c:pt idx="3">
                  <c:v>Metals</c:v>
                </c:pt>
                <c:pt idx="4">
                  <c:v>Others</c:v>
                </c:pt>
                <c:pt idx="5">
                  <c:v>Incinerables</c:v>
                </c:pt>
                <c:pt idx="6">
                  <c:v>Wood</c:v>
                </c:pt>
                <c:pt idx="7">
                  <c:v>Construction waste</c:v>
                </c:pt>
                <c:pt idx="8">
                  <c:v>Others</c:v>
                </c:pt>
                <c:pt idx="9">
                  <c:v>Containers</c:v>
                </c:pt>
                <c:pt idx="10">
                  <c:v>Other charges</c:v>
                </c:pt>
              </c:strCache>
            </c:strRef>
          </c:cat>
          <c:val>
            <c:numRef>
              <c:f>Feuil6!$D$13:$D$23</c:f>
              <c:numCache>
                <c:formatCode>0%</c:formatCode>
                <c:ptCount val="11"/>
                <c:pt idx="0">
                  <c:v>0.161</c:v>
                </c:pt>
                <c:pt idx="1">
                  <c:v>6.6000000000000003E-2</c:v>
                </c:pt>
                <c:pt idx="2">
                  <c:v>6.2E-2</c:v>
                </c:pt>
                <c:pt idx="3">
                  <c:v>0.14299999999999999</c:v>
                </c:pt>
                <c:pt idx="4">
                  <c:v>4.4999999999999998E-2</c:v>
                </c:pt>
                <c:pt idx="5">
                  <c:v>0.155</c:v>
                </c:pt>
                <c:pt idx="6">
                  <c:v>4.9000000000000002E-2</c:v>
                </c:pt>
                <c:pt idx="7">
                  <c:v>6.4000000000000001E-2</c:v>
                </c:pt>
                <c:pt idx="8">
                  <c:v>7.9000000000000001E-2</c:v>
                </c:pt>
                <c:pt idx="9">
                  <c:v>0.16600000000000001</c:v>
                </c:pt>
                <c:pt idx="10">
                  <c:v>1.0999999999999999E-2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6-E25C-4A8E-A77E-26CD7D74C79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none" spc="0" normalizeH="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pPr>
            <a:r>
              <a:rPr lang="fr-FR" dirty="0">
                <a:solidFill>
                  <a:schemeClr val="tx1"/>
                </a:solidFill>
              </a:rPr>
              <a:t>Volume of </a:t>
            </a:r>
            <a:r>
              <a:rPr lang="fr-FR" dirty="0" err="1">
                <a:solidFill>
                  <a:schemeClr val="tx1"/>
                </a:solidFill>
              </a:rPr>
              <a:t>conventional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waste</a:t>
            </a:r>
            <a:endParaRPr lang="fr-FR" dirty="0">
              <a:solidFill>
                <a:schemeClr val="tx1"/>
              </a:solidFill>
            </a:endParaRPr>
          </a:p>
        </c:rich>
      </c:tx>
      <c:layout>
        <c:manualLayout>
          <c:xMode val="edge"/>
          <c:yMode val="edge"/>
          <c:x val="0.30904825638292593"/>
          <c:y val="2.085232558160748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none" spc="0" normalizeH="0" baseline="0">
              <a:solidFill>
                <a:schemeClr val="tx1"/>
              </a:solidFill>
              <a:latin typeface="+mj-lt"/>
              <a:ea typeface="+mj-ea"/>
              <a:cs typeface="+mj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Feuil4!$A$2</c:f>
              <c:strCache>
                <c:ptCount val="1"/>
                <c:pt idx="0">
                  <c:v>Déchets spéciaux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Feuil4!$B$1:$D$1</c:f>
              <c:numCache>
                <c:formatCode>General</c:formatCode>
                <c:ptCount val="3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</c:numCache>
            </c:numRef>
          </c:cat>
          <c:val>
            <c:numRef>
              <c:f>Feuil4!$B$2:$D$2</c:f>
              <c:numCache>
                <c:formatCode>0</c:formatCode>
                <c:ptCount val="3"/>
                <c:pt idx="0">
                  <c:v>276.21999999999997</c:v>
                </c:pt>
                <c:pt idx="1">
                  <c:v>159.89000000000001</c:v>
                </c:pt>
                <c:pt idx="2">
                  <c:v>170.57999999999996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D6F-433F-B830-9B3641DFB838}"/>
            </c:ext>
          </c:extLst>
        </c:ser>
        <c:ser>
          <c:idx val="1"/>
          <c:order val="1"/>
          <c:tx>
            <c:strRef>
              <c:f>Feuil4!$A$3</c:f>
              <c:strCache>
                <c:ptCount val="1"/>
                <c:pt idx="0">
                  <c:v>Incinérables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noFill/>
            </a:ln>
            <a:effectLst/>
          </c:spPr>
          <c:invertIfNegative val="0"/>
          <c:cat>
            <c:numRef>
              <c:f>Feuil4!$B$1:$D$1</c:f>
              <c:numCache>
                <c:formatCode>General</c:formatCode>
                <c:ptCount val="3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</c:numCache>
            </c:numRef>
          </c:cat>
          <c:val>
            <c:numRef>
              <c:f>Feuil4!$B$3:$D$3</c:f>
              <c:numCache>
                <c:formatCode>0</c:formatCode>
                <c:ptCount val="3"/>
                <c:pt idx="0">
                  <c:v>702.73</c:v>
                </c:pt>
                <c:pt idx="1">
                  <c:v>422.55</c:v>
                </c:pt>
                <c:pt idx="2">
                  <c:v>545.70000000000005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D6F-433F-B830-9B3641DFB838}"/>
            </c:ext>
          </c:extLst>
        </c:ser>
        <c:ser>
          <c:idx val="2"/>
          <c:order val="2"/>
          <c:tx>
            <c:strRef>
              <c:f>Feuil4!$A$4</c:f>
              <c:strCache>
                <c:ptCount val="1"/>
                <c:pt idx="0">
                  <c:v>Encombrants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Feuil4!$B$1:$D$1</c:f>
              <c:numCache>
                <c:formatCode>General</c:formatCode>
                <c:ptCount val="3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</c:numCache>
            </c:numRef>
          </c:cat>
          <c:val>
            <c:numRef>
              <c:f>Feuil4!$B$4:$D$4</c:f>
              <c:numCache>
                <c:formatCode>0</c:formatCode>
                <c:ptCount val="3"/>
                <c:pt idx="0">
                  <c:v>201.66</c:v>
                </c:pt>
                <c:pt idx="1">
                  <c:v>134.80000000000001</c:v>
                </c:pt>
                <c:pt idx="2">
                  <c:v>168.34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D6F-433F-B830-9B3641DFB838}"/>
            </c:ext>
          </c:extLst>
        </c:ser>
        <c:ser>
          <c:idx val="3"/>
          <c:order val="3"/>
          <c:tx>
            <c:strRef>
              <c:f>Feuil4!$A$5</c:f>
              <c:strCache>
                <c:ptCount val="1"/>
                <c:pt idx="0">
                  <c:v>Bois dont bois à problèmes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Feuil4!$B$1:$D$1</c:f>
              <c:numCache>
                <c:formatCode>General</c:formatCode>
                <c:ptCount val="3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</c:numCache>
            </c:numRef>
          </c:cat>
          <c:val>
            <c:numRef>
              <c:f>Feuil4!$B$5:$D$5</c:f>
              <c:numCache>
                <c:formatCode>0</c:formatCode>
                <c:ptCount val="3"/>
                <c:pt idx="0">
                  <c:v>509.26</c:v>
                </c:pt>
                <c:pt idx="1">
                  <c:v>340.74</c:v>
                </c:pt>
                <c:pt idx="2">
                  <c:v>356.90000000000003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D6F-433F-B830-9B3641DFB838}"/>
            </c:ext>
          </c:extLst>
        </c:ser>
        <c:ser>
          <c:idx val="4"/>
          <c:order val="4"/>
          <c:tx>
            <c:strRef>
              <c:f>Feuil4!$A$6</c:f>
              <c:strCache>
                <c:ptCount val="1"/>
                <c:pt idx="0">
                  <c:v>Papier / Carton dont Papier Conf.</c:v>
                </c:pt>
              </c:strCache>
            </c:strRef>
          </c:tx>
          <c:spPr>
            <a:solidFill>
              <a:srgbClr val="FDF269"/>
            </a:solidFill>
            <a:ln>
              <a:noFill/>
            </a:ln>
            <a:effectLst/>
          </c:spPr>
          <c:invertIfNegative val="0"/>
          <c:cat>
            <c:numRef>
              <c:f>Feuil4!$B$1:$D$1</c:f>
              <c:numCache>
                <c:formatCode>General</c:formatCode>
                <c:ptCount val="3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</c:numCache>
            </c:numRef>
          </c:cat>
          <c:val>
            <c:numRef>
              <c:f>Feuil4!$B$6:$D$6</c:f>
              <c:numCache>
                <c:formatCode>0</c:formatCode>
                <c:ptCount val="3"/>
                <c:pt idx="0">
                  <c:v>237.67</c:v>
                </c:pt>
                <c:pt idx="1">
                  <c:v>176.25</c:v>
                </c:pt>
                <c:pt idx="2">
                  <c:v>202.92000000000002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D6F-433F-B830-9B3641DFB838}"/>
            </c:ext>
          </c:extLst>
        </c:ser>
        <c:ser>
          <c:idx val="5"/>
          <c:order val="5"/>
          <c:tx>
            <c:strRef>
              <c:f>Feuil4!$A$7</c:f>
              <c:strCache>
                <c:ptCount val="1"/>
                <c:pt idx="0">
                  <c:v>Divers revalorisés : Verre Lavures, PET, capsules, cannettes alu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numRef>
              <c:f>Feuil4!$B$1:$D$1</c:f>
              <c:numCache>
                <c:formatCode>General</c:formatCode>
                <c:ptCount val="3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</c:numCache>
            </c:numRef>
          </c:cat>
          <c:val>
            <c:numRef>
              <c:f>Feuil4!$B$7:$D$7</c:f>
              <c:numCache>
                <c:formatCode>0</c:formatCode>
                <c:ptCount val="3"/>
                <c:pt idx="0">
                  <c:v>125.43600000000001</c:v>
                </c:pt>
                <c:pt idx="1">
                  <c:v>48.74</c:v>
                </c:pt>
                <c:pt idx="2">
                  <c:v>36.270000000000003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4D6F-433F-B830-9B3641DFB83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562534127"/>
        <c:axId val="1562534543"/>
      </c:barChart>
      <c:catAx>
        <c:axId val="1562534127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 sz="1200" dirty="0" err="1"/>
                  <a:t>Year</a:t>
                </a:r>
                <a:endParaRPr lang="fr-FR" sz="1200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dk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none" spc="0" normalizeH="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62534543"/>
        <c:crosses val="autoZero"/>
        <c:auto val="1"/>
        <c:lblAlgn val="ctr"/>
        <c:lblOffset val="100"/>
        <c:noMultiLvlLbl val="0"/>
      </c:catAx>
      <c:valAx>
        <c:axId val="156253454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 sz="1600" dirty="0"/>
                  <a:t>Tons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chemeClr val="dk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62534127"/>
        <c:crosses val="autoZero"/>
        <c:crossBetween val="between"/>
      </c:valAx>
      <c:spPr>
        <a:pattFill prst="ltDnDiag">
          <a:fgClr>
            <a:schemeClr val="dk1">
              <a:lumMod val="15000"/>
              <a:lumOff val="85000"/>
            </a:schemeClr>
          </a:fgClr>
          <a:bgClr>
            <a:schemeClr val="lt1"/>
          </a:bgClr>
        </a:pattFill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9.6277974593142593E-2"/>
          <c:y val="0.85552360753894319"/>
          <c:w val="0.88927867131505922"/>
          <c:h val="0.1287511719107112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lt1"/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cap="none" spc="0" normalizeH="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pPr>
            <a:r>
              <a:rPr lang="fr-FR" dirty="0" err="1">
                <a:solidFill>
                  <a:schemeClr val="tx1"/>
                </a:solidFill>
              </a:rPr>
              <a:t>Worksite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waste</a:t>
            </a:r>
            <a:endParaRPr lang="fr-FR" dirty="0">
              <a:solidFill>
                <a:schemeClr val="tx1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cap="none" spc="0" normalizeH="0" baseline="0">
              <a:solidFill>
                <a:schemeClr val="tx1"/>
              </a:solidFill>
              <a:latin typeface="+mj-lt"/>
              <a:ea typeface="+mj-ea"/>
              <a:cs typeface="+mj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Sheet1!$B$55</c:f>
              <c:strCache>
                <c:ptCount val="1"/>
                <c:pt idx="0">
                  <c:v>Déchets inertes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Sheet1!$C$54:$E$54</c:f>
              <c:numCache>
                <c:formatCode>General</c:formatCode>
                <c:ptCount val="3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</c:numCache>
            </c:numRef>
          </c:cat>
          <c:val>
            <c:numRef>
              <c:f>Sheet1!$C$55:$E$55</c:f>
              <c:numCache>
                <c:formatCode>General</c:formatCode>
                <c:ptCount val="3"/>
                <c:pt idx="0">
                  <c:v>585</c:v>
                </c:pt>
                <c:pt idx="1">
                  <c:v>295</c:v>
                </c:pt>
                <c:pt idx="2">
                  <c:v>197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123-47DB-AF11-2CC53495E8D0}"/>
            </c:ext>
          </c:extLst>
        </c:ser>
        <c:ser>
          <c:idx val="1"/>
          <c:order val="1"/>
          <c:tx>
            <c:strRef>
              <c:f>Sheet1!$B$56</c:f>
              <c:strCache>
                <c:ptCount val="1"/>
                <c:pt idx="0">
                  <c:v>Déchets chantier à trier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Sheet1!$C$54:$E$54</c:f>
              <c:numCache>
                <c:formatCode>General</c:formatCode>
                <c:ptCount val="3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</c:numCache>
            </c:numRef>
          </c:cat>
          <c:val>
            <c:numRef>
              <c:f>Sheet1!$C$56:$E$56</c:f>
              <c:numCache>
                <c:formatCode>General</c:formatCode>
                <c:ptCount val="3"/>
                <c:pt idx="0">
                  <c:v>774</c:v>
                </c:pt>
                <c:pt idx="1">
                  <c:v>335</c:v>
                </c:pt>
                <c:pt idx="2">
                  <c:v>587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123-47DB-AF11-2CC53495E8D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67"/>
        <c:overlap val="-43"/>
        <c:axId val="342005840"/>
        <c:axId val="342004856"/>
      </c:barChart>
      <c:catAx>
        <c:axId val="34200584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 sz="1200" dirty="0" err="1"/>
                  <a:t>Year</a:t>
                </a:r>
                <a:endParaRPr lang="fr-FR" sz="1200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dk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2004856"/>
        <c:crosses val="autoZero"/>
        <c:auto val="1"/>
        <c:lblAlgn val="ctr"/>
        <c:lblOffset val="100"/>
        <c:noMultiLvlLbl val="0"/>
      </c:catAx>
      <c:valAx>
        <c:axId val="3420048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 sz="1400" dirty="0" err="1"/>
                  <a:t>Cubic</a:t>
                </a:r>
                <a:r>
                  <a:rPr lang="fr-FR" sz="1400" dirty="0"/>
                  <a:t> </a:t>
                </a:r>
                <a:r>
                  <a:rPr lang="fr-FR" sz="1400" dirty="0" err="1"/>
                  <a:t>meters</a:t>
                </a:r>
                <a:endParaRPr lang="fr-FR" sz="1400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dk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2005840"/>
        <c:crosses val="autoZero"/>
        <c:crossBetween val="between"/>
      </c:valAx>
      <c:spPr>
        <a:pattFill prst="ltDnDiag">
          <a:fgClr>
            <a:schemeClr val="dk1">
              <a:lumMod val="15000"/>
              <a:lumOff val="85000"/>
            </a:schemeClr>
          </a:fgClr>
          <a:bgClr>
            <a:schemeClr val="lt1"/>
          </a:bgClr>
        </a:pattFill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lt1"/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8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plotArea>
  <cs:plotArea3D>
    <cs:lnRef idx="0"/>
    <cs:fillRef idx="0"/>
    <cs:effectRef idx="0"/>
    <cs:fontRef idx="minor">
      <a:schemeClr val="dk1"/>
    </cs:fontRef>
    <cs:spPr>
      <a:solidFill>
        <a:schemeClr val="lt1"/>
      </a:solidFill>
    </cs:spPr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03">
  <cs:axisTitle>
    <cs:lnRef idx="0"/>
    <cs:fillRef idx="0"/>
    <cs:effectRef idx="0"/>
    <cs:fontRef idx="minor">
      <a:schemeClr val="dk1">
        <a:lumMod val="65000"/>
        <a:lumOff val="3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8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plotArea>
  <cs:plotArea3D>
    <cs:lnRef idx="0"/>
    <cs:fillRef idx="0"/>
    <cs:effectRef idx="0"/>
    <cs:fontRef idx="minor">
      <a:schemeClr val="dk1"/>
    </cs:fontRef>
    <cs:spPr>
      <a:solidFill>
        <a:schemeClr val="lt1"/>
      </a:solidFill>
    </cs:spPr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1600" b="1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8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plotArea>
  <cs:plotArea3D>
    <cs:lnRef idx="0"/>
    <cs:fillRef idx="0"/>
    <cs:effectRef idx="0"/>
    <cs:fontRef idx="minor">
      <a:schemeClr val="dk1"/>
    </cs:fontRef>
    <cs:spPr>
      <a:solidFill>
        <a:schemeClr val="lt1"/>
      </a:solidFill>
    </cs:spPr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wall>
</cs:chartStyle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6-15T12:53:37.972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71,'8'0,"1"0,-1 1,0 0,1 0,-1 0,0 1,1 1,-1-1,-1 1,1 1,10 5,-4-2,0 0,1-2,0 1,0-2,0 0,1-1,18 2,13-2,50-4,-32 0,-36-1,55-10,-16 2,-40 5,44-12,-50 10,0 2,0 0,39-2,-40 6,0-2,0-1,37-11,-39 9,1 1,0 1,1 1,27-2,-3 5,1-3,50-9,-48 6,0 3,78 5,-36 0,-74-1,0 1,0 1,0 0,-1 1,1 1,22 10,42 12,205 45,-284-71,1-1,-1 0,0 0,1 0,-1 1,1-1,-1 1,0-1,0 1,1 0,-1-1,0 1,0 0,0 0,0 0,0 0,0 0,0 0,0 0,2 2,-4-2,1 0,0 0,0 0,0 0,-1 0,1-1,0 1,-1 0,1 0,-1-1,1 1,-1 0,1 0,-1-1,0 1,1 0,-1-1,0 1,0-1,1 1,-1-1,0 1,-1-1,-8 6,-1-1,0-1,-17 6,-348 110,356-116,0-1,-1-2,1 0,-1-1,1-1,-1 0,1-2,-1 0,1-2,-30-10,-21-13,58 21,-1 1,0 1,0 0,0 1,-1 0,0 1,-23-1,-10 3,-176 4,91 19,7 0,87-14,0-1,-78 2,-32-10,120 1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6-15T12:54:28.206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1,'478'0,"-465"0,0 1,0 1,0 0,-1 0,1 2,0-1,18 10,-13-6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6-15T12:54:30.299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1 182,'15'6,"0"0,1-1,-1-1,1-1,19 2,30 7,-28-2,0-2,1-2,-1-1,1-2,0-2,0-1,63-9,-81 4,0-1,-1-1,32-15,-31 13,1 0,41-11,272-49,-145 43,-86 1,14-2,-74 21,1-1,74-2,-99 10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6-15T12:54:34.679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0,'750'0,"-732"2,0 0,36 8,-9 0,-23-7,21 5,0-2,52 0,-50-6,-1 3,56 10,-47-7,2-2,88-6,-37-1,878 3,-960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6-15T12:57:26.449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1 160,'103'2,"113"-4,-40-25,-90 7,18-2,7 0,-82 15,1 0,-1 3,43-3,294 11,286-6,-375-21,-193 14,81-4,4 21,-147-5,0 1,0 1,0 0,-1 2,32 14,-38-16,0 0,1-1,-1-1,1-1,0 0,0-1,0-1,0 0,18-3,-7 2,49 3,95 26,-98-14,133 8,-148-20,244 9,105 16,-289-22,-1-5,126-18,-134 10,145 9,-100 1,-11-4,154 5,-216 7,-45-4,57 1,8-10,113 5,-104 20,-92-21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6-15T12:57:29.582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49,'38'2,"69"13,-18-2,107 10,186 15,-325-37,0-2,99-15,108-36,-169 29,1 5,176-11,-209 28,365 5,-374 3,-2 2,1 2,91 34,-97-30,46 15,170 81,-184-66,-48-25,1-2,56 22,-35-22,2-2,0-2,92 11,-31-13,0-4,178-12,-224-2,252-34,-72 6,-40 8,-104 14,-1 4,164 8,-103 3,-129-2,0-2,0-1,0-2,71-17,-46 2,-9 2,1 1,0 3,0 3,64-4,-25 9,-1-4,148-33,-175 28,1 4,100-3,138 15,-108 1,-181-3,112-5,-111 3,-1-1,0-1,0 0,0 0,0-2,17-8,38-16,-70 30,-1 0,1 0,0 0,0 0,-1 0,1-1,0 1,0 0,-1 0,1 0,0 0,0 0,0 0,-1-1,1 1,0 0,0 0,0 0,0-1,-1 1,1 0,0 0,0 0,0-1,0 1,0 0,0 0,0-1,0 1,0 0,0 0,0-1,0 1,0 0,0 0,0-1,0 1,0 0,0 0,0-1,0 1,0 0,0 0,0-1,0 1,1 0,-1 0,0 0,0-1,0 1,0 0,1 0,-1 0,0 0,0-1,0 1,1 0,-1 0,0 0,0 0,0 0,1 0,-1 0,0-1,0 1,1 0,-1 0,1 0,-21-4,20 4,-27-2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6-15T12:57:31.001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0,'1'2,"0"0,0 0,0 0,1 0,-1-1,1 1,0 0,-1-1,1 1,0-1,0 1,0-1,0 0,0 0,0 0,0 0,3 0,3 3,33 17,2-2,0-1,88 21,-88-32,-1-2,1-2,81-5,-75 0,-1 2,85 11,-61-3,1-3,0-3,83-9,-86-1,-40 3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6-15T12:57:35.096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1,'9'1,"-1"1,0 0,0 0,0 1,0 0,0 1,-1 0,12 7,8 4,-11-8,1 1,0-2,1 0,-1-1,1-1,0-1,0 0,1-1,31-1,425 15,-297-8,106 12,-68 17,93 12,-250-39,63 18,11 3,-98-27,0-1,45-3,-42-1,63 8,121 16,-123-15,341 0,-247-11,-114 2,1 3,156 27,-146-14,152 7,-188-19,20 4,-46-3,0-2,0 0,41-5,142-37,-136 23,78-8,697-50,-597 59,53-7,-246 13,-38 6,-1 0,33-1,-14 5,0-2,0-2,78-18,-93 17,1 1,46-2,-23 3,-21-5,-24 3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6-15T12:57:37.568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3,'12'1,"0"1,-1 0,1 1,0 1,-1 0,0 0,19 11,40 14,-27-19,1-2,0-2,62 2,133-13,-205 1,67-15,-68 11,0 1,41-1,151-15,-134 11,106 1,-73 11,-9-1,209 25,-61 4,-30-5,250 16,-436-37,69 9,27 0,332-29,-218 12,-220 7,-18-1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6-15T12:53:44.047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52,'434'0,"-415"-1,0-1,28-6,-36 5,0 1,1 0,-1 0,1 1,0 1,-1 0,1 0,0 1,15 4,22 7,80 7,-116-17,84 5,139-7,-93-3,-109 5,54 10,-7-1,68 13,-26-4,-92-14,44 13,0 0,40 5,-69-16,-15-2,1-2,40 1,-39-5,1 1,59 11,-55-6,66 1,-62-6,44 8,165 24,-185-23,-44-5,0-2,26 1,30-3,-27 2,1-4,67-7,45-33,-133 34,0-3,0 0,-1-2,-1-2,46-27,-70 38,14-5,-1 1,1 0,0 2,39-8,38-10,-73 14,0 0,0 2,1 1,-1 1,2 0,44-1,36 5,-42 0,-1 2,86 11,-82 6,-51-13,0-1,0 0,0-1,25 1,436-5,-445-1,54-10,-19 2,-39 5,-1-1,1-1,41-17,-39 13,0 1,46-10,-29 14,0 2,0 2,0 2,77 10,-87-3,0 3,-1 1,56 25,17 6,-72-33,1-1,0-2,0-2,0-1,0-2,73-8,-71 2,-1-1,48-16,-55 13,1 1,1 1,-1 2,40-1,335 7,-388-1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6-15T12:53:53.855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71,'31'0,"17"-1,-1 2,78 13,-63-6,1-3,-1-3,96-9,-157 7,242-33,-175 20,1 3,97-2,6 1,-3-1,-41 10,121 6,-226 0,0 1,0 1,-1 1,0 1,0 1,21 12,-12-6,59 20,-40-20,-20-6,0 0,0-2,33 3,-14-4,75 21,-86-17,0-2,1-1,65 3,859-12,-941 3,-1 2,28 5,-27-4,0 0,25 0,43-3,161-4,-221-1,55-15,-61 13,1 0,0 1,36-1,-30 5,30 0,65-9,-40 2,164 5,-124 5,-105-1,0 1,27 6,-26-3,-1-2,27 1,110-7,118 6,-195 8,-50-6,58 2,48-5,144-5,-180-8,-47 4,56 1,-53 6,-35-2,0 1,-1 2,1 0,0 1,-1 1,1 1,-1 1,35 13,-45-14,-1 0,1-1,0 0,0-1,0 0,21 1,75-6,-44 1,-10 2,-19 1,1-1,-1-2,58-11,79-10,-110 13,-34 7,0-2,-1-1,31-10,-40 11,0 1,1 0,-1 2,1 0,0 1,22 1,-14 1,50-7,0-3,-1 3,108 6,-77 1,-86-1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6-15T12:53:58.239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1,'7'1,"0"0,0 0,-1 1,1-1,-1 2,1-1,11 7,34 11,128-1,-162-15,190 25,-188-26,-1 1,36 11,-37-9,-1-1,1-1,31 3,363-4,-202-6,-115 2,109 3,-171 2,-1 2,0 1,0 1,55 24,-59-21,0 0,1-2,0-1,0-1,1-2,38 2,585-10,-614 1,0-2,0-2,56-16,-57 12,1 1,0 3,60-4,518 11,-589-2,50-9,-48 4,47-1,38-4,-79 6,49-1,33 5,126 4,-162 7,-48-5,54 2,-69-7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6-15T12:54:03.869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1,'7'1,"0"0,0 1,0 0,-1 0,1 1,-1 0,1 0,8 6,18 8,-25-14,33 15,1-2,0-1,1-3,0-2,74 9,16-18,1-6,142-23,-204 20,42 0,135 8,-98 2,-69-1,-33 2,0-3,0-2,0-2,0-2,56-15,-69 13,-1 2,1 2,0 1,0 2,57 5,1-2,207 13,-185-6,-3 1,84 2,-189-12,62 0,112 13,-89-4,1-4,97-8,-41 1,-106 2,-24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6-15T12:54:07.053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49,'10'2,"-1"1,1 0,-1 1,1 0,-1 1,-1 0,1 0,0 1,10 9,-11-9,29 22,-25-17,1-1,0-1,0 0,1 0,0-1,1-1,-1-1,2 0,-1-1,0 0,22 3,71-1,136-8,-79-3,-117 4,47 1,124-16,-200 12,-1 1,1 0,-1 2,1 0,-1 1,1 0,-1 2,31 7,-7 0,1-2,0-1,0-3,1-2,45-3,108 9,113 26,-197-28,117-11,-82-6,-92 5,1 1,1 4,-1 2,94 13,-104-7,50 2,-2-1,5 0,130-6,-120-4,-80-1,-1-1,0-1,0-2,-1-1,1-1,-2-1,33-17,20-7,37-10,240-56,-242 70,-81 20,0 1,1 2,0 1,39-1,318 10,-103 24,-257-21,1 1,-1 1,-1 2,0 1,40 20,-6-5,1-4,104 23,-2-2,-146-38,0-2,0 0,1-2,-1 0,1-1,-1-1,0-2,34-7,14 0,-61 9,0 0,0-1,0 0,14-6,-23 5,-10 1,-15-1,-11 3,0-1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6-15T12:54:10.619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0,'9'1,"1"0,-1 1,1 0,-1 1,18 6,23 7,15-7,0-4,130-5,-83-2,79-10,8-1,-136 13,338 15,-31-2,-25-3,-217 0,120 16,-245-25,359 49,-284-44,1-3,128-12,-154 4,5-1,77-17,-71 8,0 3,1 3,127-1,6 8,139 6,-185 18,21 0,-126-20,0-1,-1 2,81 16,-80-10,-1-1,78 1,99-10,-75-2,-111 3,361 14,108-3,-312-13,-171 0,1-1,-1-1,0-2,0 0,0-1,-1-1,28-14,-26 11,-1 1,2 1,-1 1,1 2,49-8,-63 15,-13 3,-18 4,-9 3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6-15T12:54:13.146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0 138,'25'1,"-1"2,0 1,44 12,-38-8,55 7,36 6,-85-13,0-1,38 1,11-7,144-17,82-33,-43 6,-42 3,-114 18,-23 5,118-18,-167 30,0 3,1 1,50 6,13 6,0 5,186 54,-234-53,0-4,1-1,1-3,60 1,239-9,-181-4,496 3,-652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6-15T12:54:21.520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39,'0'1,"1"0,-1 0,0 0,1-1,-1 1,1 0,-1-1,1 1,-1 0,1-1,-1 1,1 0,0-1,-1 1,1-1,0 1,-1-1,1 1,0-1,0 0,0 1,-1-1,1 0,0 0,0 1,1-1,31 5,-24-4,62 13,84 29,15 4,-156-44,29 7,0-2,0-1,63 0,10-6,86-4,-155-3,0-2,0-2,-1-2,60-24,-86 30,1 1,-1 1,1 0,38 0,28-5,-45 4,61-1,-74 6,-1-1,1-2,-1 0,0-2,39-12,-41 8,0 2,1 0,0 2,0 1,0 1,48 0,43 6,196-5,-308 1,1 1,0-1,0-1,-1 1,1-1,-1 0,11-5,-21 10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45659" cy="373602"/>
          </a:xfrm>
          <a:prstGeom prst="rect">
            <a:avLst/>
          </a:prstGeom>
        </p:spPr>
        <p:txBody>
          <a:bodyPr vert="horz" lIns="80284" tIns="40142" rIns="80284" bIns="40142" rtlCol="0"/>
          <a:lstStyle>
            <a:lvl1pPr algn="l">
              <a:spcBef>
                <a:spcPts val="0"/>
              </a:spcBef>
              <a:spcAft>
                <a:spcPts val="0"/>
              </a:spcAft>
              <a:defRPr sz="11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Date Placeholder 2"/>
          <p:cNvSpPr>
            <a:spLocks noGrp="1"/>
          </p:cNvSpPr>
          <p:nvPr>
            <p:ph type="dt" idx="1"/>
          </p:nvPr>
        </p:nvSpPr>
        <p:spPr bwMode="auto">
          <a:xfrm>
            <a:off x="3850443" y="0"/>
            <a:ext cx="2945659" cy="373602"/>
          </a:xfrm>
          <a:prstGeom prst="rect">
            <a:avLst/>
          </a:prstGeom>
        </p:spPr>
        <p:txBody>
          <a:bodyPr vert="horz" lIns="80284" tIns="40142" rIns="80284" bIns="40142" rtlCol="0"/>
          <a:lstStyle>
            <a:lvl1pPr algn="r">
              <a:spcBef>
                <a:spcPts val="0"/>
              </a:spcBef>
              <a:spcAft>
                <a:spcPts val="0"/>
              </a:spcAft>
              <a:defRPr sz="1100">
                <a:latin typeface="+mn-lt"/>
              </a:defRPr>
            </a:lvl1pPr>
          </a:lstStyle>
          <a:p>
            <a:pPr>
              <a:defRPr/>
            </a:pPr>
            <a:fld id="{752BB611-F901-4382-B4BD-71B1B72ED842}" type="datetimeFigureOut">
              <a:rPr lang="en-US"/>
              <a:t>20-Jun-22</a:t>
            </a:fld>
            <a:endParaRPr lang="en-US"/>
          </a:p>
        </p:txBody>
      </p:sp>
      <p:sp>
        <p:nvSpPr>
          <p:cNvPr id="6" name="Slide Image Placeholder 3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1165225" y="930275"/>
            <a:ext cx="4467225" cy="2513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0284" tIns="40142" rIns="80284" bIns="40142" rtlCol="0" anchor="ctr"/>
          <a:lstStyle/>
          <a:p>
            <a:pPr lvl="0">
              <a:defRPr/>
            </a:pPr>
            <a:endParaRPr lang="en-US"/>
          </a:p>
        </p:txBody>
      </p:sp>
      <p:sp>
        <p:nvSpPr>
          <p:cNvPr id="7" name="Notes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79768" y="3583469"/>
            <a:ext cx="5438140" cy="2931929"/>
          </a:xfrm>
          <a:prstGeom prst="rect">
            <a:avLst/>
          </a:prstGeom>
        </p:spPr>
        <p:txBody>
          <a:bodyPr vert="horz" lIns="80284" tIns="40142" rIns="80284" bIns="40142" rtlCol="0"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0" y="7072568"/>
            <a:ext cx="2945659" cy="373601"/>
          </a:xfrm>
          <a:prstGeom prst="rect">
            <a:avLst/>
          </a:prstGeom>
        </p:spPr>
        <p:txBody>
          <a:bodyPr vert="horz" lIns="80284" tIns="40142" rIns="80284" bIns="40142" rtlCol="0" anchor="b"/>
          <a:lstStyle>
            <a:lvl1pPr algn="l">
              <a:spcBef>
                <a:spcPts val="0"/>
              </a:spcBef>
              <a:spcAft>
                <a:spcPts val="0"/>
              </a:spcAft>
              <a:defRPr sz="11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5"/>
          </p:nvPr>
        </p:nvSpPr>
        <p:spPr bwMode="auto">
          <a:xfrm>
            <a:off x="3850443" y="7072568"/>
            <a:ext cx="2945659" cy="373601"/>
          </a:xfrm>
          <a:prstGeom prst="rect">
            <a:avLst/>
          </a:prstGeom>
        </p:spPr>
        <p:txBody>
          <a:bodyPr vert="horz" lIns="80284" tIns="40142" rIns="80284" bIns="40142" rtlCol="0" anchor="b"/>
          <a:lstStyle>
            <a:lvl1pPr algn="r">
              <a:spcBef>
                <a:spcPts val="0"/>
              </a:spcBef>
              <a:spcAft>
                <a:spcPts val="0"/>
              </a:spcAft>
              <a:defRPr sz="1100">
                <a:latin typeface="+mn-lt"/>
              </a:defRPr>
            </a:lvl1pPr>
          </a:lstStyle>
          <a:p>
            <a:pPr>
              <a:defRPr/>
            </a:pPr>
            <a:fld id="{E64CE7EE-4C62-4A23-92E1-FAC0EF45E1CC}" type="slidenum">
              <a:rPr lang="en-US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>
      <a:spcBef>
        <a:spcPts val="0"/>
      </a:spcBef>
      <a:spcAft>
        <a:spcPts val="0"/>
      </a:spcAft>
      <a:defRPr sz="1200">
        <a:solidFill>
          <a:schemeClr val="tx1"/>
        </a:solidFill>
        <a:latin typeface="+mn-lt"/>
        <a:ea typeface="+mn-ea"/>
        <a:cs typeface="+mn-cs"/>
      </a:defRPr>
    </a:lvl1pPr>
    <a:lvl2pPr marL="457200" algn="l">
      <a:spcBef>
        <a:spcPts val="0"/>
      </a:spcBef>
      <a:spcAft>
        <a:spcPts val="0"/>
      </a:spcAft>
      <a:defRPr sz="1200">
        <a:solidFill>
          <a:schemeClr val="tx1"/>
        </a:solidFill>
        <a:latin typeface="+mn-lt"/>
        <a:ea typeface="+mn-ea"/>
        <a:cs typeface="+mn-cs"/>
      </a:defRPr>
    </a:lvl2pPr>
    <a:lvl3pPr marL="914400" algn="l">
      <a:spcBef>
        <a:spcPts val="0"/>
      </a:spcBef>
      <a:spcAft>
        <a:spcPts val="0"/>
      </a:spcAft>
      <a:defRPr sz="1200">
        <a:solidFill>
          <a:schemeClr val="tx1"/>
        </a:solidFill>
        <a:latin typeface="+mn-lt"/>
        <a:ea typeface="+mn-ea"/>
        <a:cs typeface="+mn-cs"/>
      </a:defRPr>
    </a:lvl3pPr>
    <a:lvl4pPr marL="1371600" algn="l">
      <a:spcBef>
        <a:spcPts val="0"/>
      </a:spcBef>
      <a:spcAft>
        <a:spcPts val="0"/>
      </a:spcAft>
      <a:defRPr sz="1200">
        <a:solidFill>
          <a:schemeClr val="tx1"/>
        </a:solidFill>
        <a:latin typeface="+mn-lt"/>
        <a:ea typeface="+mn-ea"/>
        <a:cs typeface="+mn-cs"/>
      </a:defRPr>
    </a:lvl4pPr>
    <a:lvl5pPr marL="1828800" algn="l">
      <a:spcBef>
        <a:spcPts val="0"/>
      </a:spcBef>
      <a:spcAft>
        <a:spcPts val="0"/>
      </a:spcAft>
      <a:defRPr sz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4CE7EE-4C62-4A23-92E1-FAC0EF45E1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39907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Pour les bureaux et </a:t>
            </a:r>
            <a:r>
              <a:rPr lang="en-GB" dirty="0" err="1"/>
              <a:t>laboratoires</a:t>
            </a:r>
            <a:r>
              <a:rPr lang="en-GB" dirty="0"/>
              <a:t>, mise a disposition de bio seau dans les zones de cafeteria pour </a:t>
            </a:r>
            <a:r>
              <a:rPr lang="en-GB" dirty="0" err="1"/>
              <a:t>évaluation</a:t>
            </a:r>
            <a:r>
              <a:rPr lang="en-GB" dirty="0"/>
              <a:t> du </a:t>
            </a:r>
            <a:r>
              <a:rPr lang="en-GB" dirty="0" err="1"/>
              <a:t>gisement</a:t>
            </a:r>
            <a:r>
              <a:rPr lang="en-GB" dirty="0"/>
              <a:t>.  Tout depend de la </a:t>
            </a:r>
            <a:r>
              <a:rPr lang="en-GB" dirty="0" err="1"/>
              <a:t>quantité</a:t>
            </a:r>
            <a:r>
              <a:rPr lang="en-GB" dirty="0"/>
              <a:t>, </a:t>
            </a:r>
            <a:r>
              <a:rPr lang="en-GB" dirty="0" err="1"/>
              <a:t>une</a:t>
            </a:r>
            <a:r>
              <a:rPr lang="en-GB" dirty="0"/>
              <a:t> gestion de </a:t>
            </a:r>
            <a:r>
              <a:rPr lang="en-GB" dirty="0" err="1"/>
              <a:t>proximité</a:t>
            </a:r>
            <a:r>
              <a:rPr lang="en-GB" dirty="0"/>
              <a:t> </a:t>
            </a:r>
            <a:r>
              <a:rPr lang="en-GB" dirty="0" err="1"/>
              <a:t>est</a:t>
            </a:r>
            <a:r>
              <a:rPr lang="en-GB" dirty="0"/>
              <a:t> </a:t>
            </a:r>
            <a:r>
              <a:rPr lang="en-GB" dirty="0" err="1"/>
              <a:t>envisageable</a:t>
            </a:r>
            <a:r>
              <a:rPr lang="en-GB" dirty="0"/>
              <a:t>, </a:t>
            </a:r>
            <a:r>
              <a:rPr lang="en-GB" dirty="0" err="1"/>
              <a:t>si</a:t>
            </a:r>
            <a:r>
              <a:rPr lang="en-GB" dirty="0"/>
              <a:t> </a:t>
            </a:r>
            <a:r>
              <a:rPr lang="en-GB" dirty="0" err="1"/>
              <a:t>peu</a:t>
            </a:r>
            <a:r>
              <a:rPr lang="en-GB" dirty="0"/>
              <a:t> </a:t>
            </a:r>
            <a:r>
              <a:rPr lang="en-GB" dirty="0" err="1"/>
              <a:t>d’utilisation</a:t>
            </a:r>
            <a:r>
              <a:rPr lang="en-GB" dirty="0"/>
              <a:t> abandon.</a:t>
            </a:r>
          </a:p>
          <a:p>
            <a:endParaRPr lang="en-GB" dirty="0"/>
          </a:p>
          <a:p>
            <a:r>
              <a:rPr lang="en-GB" dirty="0"/>
              <a:t>Pour le restaurant 3, étude pour la mise </a:t>
            </a:r>
            <a:r>
              <a:rPr lang="en-GB" dirty="0" err="1"/>
              <a:t>en</a:t>
            </a:r>
            <a:r>
              <a:rPr lang="en-GB" dirty="0"/>
              <a:t> place d’un </a:t>
            </a:r>
            <a:r>
              <a:rPr lang="en-GB" dirty="0" err="1"/>
              <a:t>composteur</a:t>
            </a:r>
            <a:r>
              <a:rPr lang="en-GB" dirty="0"/>
              <a:t> </a:t>
            </a:r>
            <a:r>
              <a:rPr lang="en-GB" dirty="0" err="1"/>
              <a:t>electromécanique</a:t>
            </a:r>
            <a:r>
              <a:rPr lang="en-GB" dirty="0"/>
              <a:t>, estimation à 10 tonnes/an de </a:t>
            </a:r>
            <a:r>
              <a:rPr lang="en-GB" dirty="0" err="1"/>
              <a:t>déchet</a:t>
            </a:r>
            <a:r>
              <a:rPr lang="en-GB" dirty="0"/>
              <a:t> </a:t>
            </a:r>
            <a:r>
              <a:rPr lang="en-GB" dirty="0" err="1"/>
              <a:t>détournées</a:t>
            </a:r>
            <a:r>
              <a:rPr lang="en-GB" dirty="0"/>
              <a:t> de </a:t>
            </a:r>
            <a:r>
              <a:rPr lang="en-GB" dirty="0" err="1"/>
              <a:t>l’incineration</a:t>
            </a:r>
            <a:r>
              <a:rPr lang="en-GB" dirty="0"/>
              <a:t>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58125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La zone 133 ne </a:t>
            </a:r>
            <a:r>
              <a:rPr lang="en-GB" dirty="0" err="1"/>
              <a:t>respecte</a:t>
            </a:r>
            <a:r>
              <a:rPr lang="en-GB" dirty="0"/>
              <a:t> pas </a:t>
            </a:r>
            <a:r>
              <a:rPr lang="en-GB" dirty="0" err="1"/>
              <a:t>aujourd’hui</a:t>
            </a:r>
            <a:r>
              <a:rPr lang="en-GB" dirty="0"/>
              <a:t> les </a:t>
            </a:r>
            <a:r>
              <a:rPr lang="en-GB" dirty="0" err="1"/>
              <a:t>normes</a:t>
            </a:r>
            <a:r>
              <a:rPr lang="en-GB" dirty="0"/>
              <a:t> </a:t>
            </a:r>
            <a:r>
              <a:rPr lang="en-GB" dirty="0" err="1"/>
              <a:t>environnementales</a:t>
            </a:r>
            <a:r>
              <a:rPr lang="en-GB" dirty="0"/>
              <a:t> </a:t>
            </a:r>
            <a:r>
              <a:rPr lang="en-GB" dirty="0" err="1"/>
              <a:t>en</a:t>
            </a:r>
            <a:r>
              <a:rPr lang="en-GB" dirty="0"/>
              <a:t> matières de </a:t>
            </a:r>
            <a:r>
              <a:rPr lang="en-GB" dirty="0" err="1"/>
              <a:t>déchet</a:t>
            </a:r>
            <a:r>
              <a:rPr lang="en-GB" dirty="0"/>
              <a:t>. </a:t>
            </a:r>
          </a:p>
          <a:p>
            <a:r>
              <a:rPr lang="en-GB" dirty="0"/>
              <a:t>Zone couverte</a:t>
            </a:r>
          </a:p>
          <a:p>
            <a:r>
              <a:rPr lang="en-GB" dirty="0"/>
              <a:t>Recuperation et separation des </a:t>
            </a:r>
            <a:r>
              <a:rPr lang="en-GB" dirty="0" err="1"/>
              <a:t>eaux</a:t>
            </a:r>
            <a:r>
              <a:rPr lang="en-GB" dirty="0"/>
              <a:t>, </a:t>
            </a:r>
            <a:r>
              <a:rPr lang="en-GB" dirty="0" err="1"/>
              <a:t>batiment</a:t>
            </a:r>
            <a:r>
              <a:rPr lang="en-GB" dirty="0"/>
              <a:t> qui se degrade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 err="1"/>
              <a:t>Dimensionner</a:t>
            </a:r>
            <a:r>
              <a:rPr lang="en-GB" dirty="0"/>
              <a:t> </a:t>
            </a:r>
            <a:r>
              <a:rPr lang="en-GB" dirty="0" err="1"/>
              <a:t>en</a:t>
            </a:r>
            <a:r>
              <a:rPr lang="en-GB" dirty="0"/>
              <a:t> </a:t>
            </a:r>
            <a:r>
              <a:rPr lang="en-GB" dirty="0" err="1"/>
              <a:t>focntion</a:t>
            </a:r>
            <a:r>
              <a:rPr lang="en-GB" dirty="0"/>
              <a:t> de </a:t>
            </a:r>
            <a:r>
              <a:rPr lang="en-GB" dirty="0" err="1"/>
              <a:t>nos</a:t>
            </a:r>
            <a:r>
              <a:rPr lang="en-GB" dirty="0"/>
              <a:t> </a:t>
            </a:r>
            <a:r>
              <a:rPr lang="en-GB" dirty="0" err="1"/>
              <a:t>besoins</a:t>
            </a:r>
            <a:r>
              <a:rPr lang="en-GB" dirty="0"/>
              <a:t> </a:t>
            </a:r>
            <a:r>
              <a:rPr lang="en-GB" dirty="0" err="1"/>
              <a:t>actuelles</a:t>
            </a:r>
            <a:endParaRPr lang="en-GB" dirty="0"/>
          </a:p>
          <a:p>
            <a:r>
              <a:rPr lang="en-GB" dirty="0" err="1"/>
              <a:t>Améliorer</a:t>
            </a:r>
            <a:r>
              <a:rPr lang="en-GB" dirty="0"/>
              <a:t> </a:t>
            </a:r>
            <a:r>
              <a:rPr lang="en-GB" dirty="0" err="1"/>
              <a:t>notre</a:t>
            </a:r>
            <a:r>
              <a:rPr lang="en-GB" dirty="0"/>
              <a:t> </a:t>
            </a:r>
            <a:r>
              <a:rPr lang="en-GB" dirty="0" err="1"/>
              <a:t>capacité</a:t>
            </a:r>
            <a:r>
              <a:rPr lang="en-GB" dirty="0"/>
              <a:t> de tri</a:t>
            </a:r>
          </a:p>
          <a:p>
            <a:r>
              <a:rPr lang="en-GB" dirty="0" err="1"/>
              <a:t>Être</a:t>
            </a:r>
            <a:r>
              <a:rPr lang="en-GB" dirty="0"/>
              <a:t> </a:t>
            </a:r>
            <a:r>
              <a:rPr lang="en-GB" dirty="0" err="1"/>
              <a:t>en</a:t>
            </a:r>
            <a:r>
              <a:rPr lang="en-GB" dirty="0"/>
              <a:t> </a:t>
            </a:r>
            <a:r>
              <a:rPr lang="en-GB" dirty="0" err="1"/>
              <a:t>capacité</a:t>
            </a:r>
            <a:r>
              <a:rPr lang="en-GB" dirty="0"/>
              <a:t> de </a:t>
            </a:r>
            <a:r>
              <a:rPr lang="en-GB" dirty="0" err="1"/>
              <a:t>trié</a:t>
            </a:r>
            <a:r>
              <a:rPr lang="en-GB" dirty="0"/>
              <a:t> des </a:t>
            </a:r>
            <a:r>
              <a:rPr lang="en-GB" dirty="0" err="1"/>
              <a:t>gros</a:t>
            </a:r>
            <a:r>
              <a:rPr lang="en-GB" dirty="0"/>
              <a:t> volumes </a:t>
            </a:r>
            <a:r>
              <a:rPr lang="en-GB" dirty="0" err="1"/>
              <a:t>temporairements</a:t>
            </a:r>
            <a:endParaRPr lang="en-GB" dirty="0"/>
          </a:p>
          <a:p>
            <a:r>
              <a:rPr lang="en-GB" dirty="0"/>
              <a:t>Retour de </a:t>
            </a:r>
            <a:r>
              <a:rPr lang="en-GB" dirty="0" err="1"/>
              <a:t>données</a:t>
            </a:r>
            <a:r>
              <a:rPr lang="en-GB" dirty="0"/>
              <a:t> avec </a:t>
            </a:r>
            <a:r>
              <a:rPr lang="en-GB" dirty="0" err="1"/>
              <a:t>pont</a:t>
            </a:r>
            <a:r>
              <a:rPr lang="en-GB" dirty="0"/>
              <a:t> a </a:t>
            </a:r>
            <a:r>
              <a:rPr lang="en-GB" dirty="0" err="1"/>
              <a:t>bascul</a:t>
            </a:r>
            <a:endParaRPr lang="en-GB" dirty="0"/>
          </a:p>
          <a:p>
            <a:r>
              <a:rPr lang="en-GB" dirty="0"/>
              <a:t>A </a:t>
            </a:r>
            <a:r>
              <a:rPr lang="en-GB" dirty="0" err="1"/>
              <a:t>termes</a:t>
            </a:r>
            <a:r>
              <a:rPr lang="en-GB" dirty="0"/>
              <a:t> </a:t>
            </a:r>
            <a:r>
              <a:rPr lang="en-GB" dirty="0" err="1"/>
              <a:t>economie</a:t>
            </a:r>
            <a:r>
              <a:rPr lang="en-GB" dirty="0"/>
              <a:t> </a:t>
            </a:r>
            <a:r>
              <a:rPr lang="en-GB" dirty="0" err="1"/>
              <a:t>circulaire</a:t>
            </a:r>
            <a:r>
              <a:rPr lang="en-GB" dirty="0"/>
              <a:t> avec </a:t>
            </a:r>
            <a:r>
              <a:rPr lang="en-GB" dirty="0" err="1"/>
              <a:t>magasin</a:t>
            </a:r>
            <a:r>
              <a:rPr lang="en-GB" dirty="0"/>
              <a:t> second main , </a:t>
            </a:r>
            <a:r>
              <a:rPr lang="en-GB" dirty="0" err="1"/>
              <a:t>ressourcerie</a:t>
            </a:r>
            <a:endParaRPr lang="en-GB" dirty="0"/>
          </a:p>
          <a:p>
            <a:r>
              <a:rPr lang="en-GB" dirty="0"/>
              <a:t>Et </a:t>
            </a:r>
            <a:r>
              <a:rPr lang="en-GB" dirty="0" err="1"/>
              <a:t>pourquoi</a:t>
            </a:r>
            <a:r>
              <a:rPr lang="en-GB" dirty="0"/>
              <a:t> pas </a:t>
            </a:r>
            <a:r>
              <a:rPr lang="en-GB" dirty="0" err="1"/>
              <a:t>s’unir</a:t>
            </a:r>
            <a:r>
              <a:rPr lang="en-GB" dirty="0"/>
              <a:t> avec </a:t>
            </a:r>
            <a:r>
              <a:rPr lang="en-GB" dirty="0" err="1"/>
              <a:t>une</a:t>
            </a:r>
            <a:r>
              <a:rPr lang="en-GB" dirty="0"/>
              <a:t> association  </a:t>
            </a:r>
            <a:r>
              <a:rPr lang="en-GB" dirty="0" err="1"/>
              <a:t>pourintégrer</a:t>
            </a:r>
            <a:r>
              <a:rPr lang="en-GB" dirty="0"/>
              <a:t> </a:t>
            </a:r>
            <a:r>
              <a:rPr lang="en-GB" dirty="0" err="1"/>
              <a:t>une</a:t>
            </a:r>
            <a:r>
              <a:rPr lang="en-GB" dirty="0"/>
              <a:t> dimension social à </a:t>
            </a:r>
            <a:r>
              <a:rPr lang="en-GB" dirty="0" err="1"/>
              <a:t>notre</a:t>
            </a:r>
            <a:r>
              <a:rPr lang="en-GB" dirty="0"/>
              <a:t> </a:t>
            </a:r>
            <a:r>
              <a:rPr lang="en-GB" dirty="0" err="1"/>
              <a:t>projet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5348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64044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61260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726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19172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4CE7EE-4C62-4A23-92E1-FAC0EF45E1C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38335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39964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25806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05438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Agenda </a:t>
            </a:r>
            <a:r>
              <a:rPr lang="en-GB" dirty="0" err="1"/>
              <a:t>en</a:t>
            </a:r>
            <a:r>
              <a:rPr lang="en-GB" dirty="0"/>
              <a:t> 3 parties: </a:t>
            </a:r>
            <a:r>
              <a:rPr lang="en-GB" dirty="0" err="1"/>
              <a:t>D’abbord</a:t>
            </a:r>
            <a:r>
              <a:rPr lang="en-GB" dirty="0"/>
              <a:t> par le CERN avec un aperçu des </a:t>
            </a:r>
            <a:r>
              <a:rPr lang="en-GB" dirty="0" err="1"/>
              <a:t>objectifs</a:t>
            </a:r>
            <a:r>
              <a:rPr lang="en-GB" dirty="0"/>
              <a:t> longs-</a:t>
            </a:r>
            <a:r>
              <a:rPr lang="en-GB" dirty="0" err="1"/>
              <a:t>termes</a:t>
            </a:r>
            <a:r>
              <a:rPr lang="en-GB" dirty="0"/>
              <a:t> et des </a:t>
            </a:r>
            <a:r>
              <a:rPr lang="en-GB" dirty="0" err="1"/>
              <a:t>princpes</a:t>
            </a:r>
            <a:r>
              <a:rPr lang="en-GB" dirty="0"/>
              <a:t> </a:t>
            </a:r>
            <a:r>
              <a:rPr lang="en-GB" dirty="0" err="1"/>
              <a:t>stratégiques</a:t>
            </a:r>
            <a:r>
              <a:rPr lang="en-GB" dirty="0"/>
              <a:t> </a:t>
            </a:r>
            <a:r>
              <a:rPr lang="en-GB" dirty="0" err="1"/>
              <a:t>associés</a:t>
            </a:r>
            <a:r>
              <a:rPr lang="en-GB" dirty="0"/>
              <a:t> par </a:t>
            </a:r>
            <a:r>
              <a:rPr lang="en-GB" dirty="0" err="1"/>
              <a:t>moi-même</a:t>
            </a:r>
            <a:r>
              <a:rPr lang="en-GB" dirty="0"/>
              <a:t>, </a:t>
            </a:r>
            <a:r>
              <a:rPr lang="en-GB" dirty="0" err="1"/>
              <a:t>puis</a:t>
            </a:r>
            <a:r>
              <a:rPr lang="en-GB" dirty="0"/>
              <a:t> </a:t>
            </a:r>
            <a:r>
              <a:rPr lang="en-GB" dirty="0" err="1"/>
              <a:t>mon</a:t>
            </a:r>
            <a:r>
              <a:rPr lang="en-GB" dirty="0"/>
              <a:t> </a:t>
            </a:r>
            <a:r>
              <a:rPr lang="en-GB" dirty="0" err="1"/>
              <a:t>collègue</a:t>
            </a:r>
            <a:r>
              <a:rPr lang="en-GB" dirty="0"/>
              <a:t> Quentin Salvi </a:t>
            </a:r>
            <a:r>
              <a:rPr lang="en-GB" dirty="0" err="1"/>
              <a:t>fera</a:t>
            </a:r>
            <a:r>
              <a:rPr lang="en-GB" dirty="0"/>
              <a:t> le tour des actions </a:t>
            </a:r>
            <a:r>
              <a:rPr lang="en-GB" dirty="0" err="1"/>
              <a:t>en</a:t>
            </a:r>
            <a:r>
              <a:rPr lang="en-GB" dirty="0"/>
              <a:t> </a:t>
            </a:r>
            <a:r>
              <a:rPr lang="en-GB" dirty="0" err="1"/>
              <a:t>cours</a:t>
            </a:r>
            <a:r>
              <a:rPr lang="en-GB" dirty="0"/>
              <a:t> </a:t>
            </a:r>
            <a:r>
              <a:rPr lang="en-GB" dirty="0" err="1"/>
              <a:t>puis</a:t>
            </a:r>
            <a:r>
              <a:rPr lang="en-GB" dirty="0"/>
              <a:t> Gilles Bollinger </a:t>
            </a:r>
            <a:r>
              <a:rPr lang="en-GB" dirty="0" err="1"/>
              <a:t>introduira</a:t>
            </a:r>
            <a:r>
              <a:rPr lang="en-GB" dirty="0"/>
              <a:t> le </a:t>
            </a:r>
            <a:r>
              <a:rPr lang="en-GB" dirty="0" err="1"/>
              <a:t>contrat</a:t>
            </a:r>
            <a:r>
              <a:rPr lang="en-GB" dirty="0"/>
              <a:t> de support </a:t>
            </a:r>
            <a:r>
              <a:rPr lang="en-GB" dirty="0" err="1"/>
              <a:t>industriel</a:t>
            </a:r>
            <a:r>
              <a:rPr lang="en-GB" dirty="0"/>
              <a:t>.</a:t>
            </a:r>
          </a:p>
          <a:p>
            <a:endParaRPr lang="en-GB" dirty="0"/>
          </a:p>
          <a:p>
            <a:r>
              <a:rPr lang="en-GB" dirty="0"/>
              <a:t>Nous </a:t>
            </a:r>
            <a:r>
              <a:rPr lang="en-GB" dirty="0" err="1"/>
              <a:t>laisserons</a:t>
            </a:r>
            <a:r>
              <a:rPr lang="en-GB" dirty="0"/>
              <a:t> ensuite la parole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/>
              <a:t>Valéry Ecuyer: Responsable de l'agence </a:t>
            </a:r>
            <a:r>
              <a:rPr lang="fr-FR" dirty="0" err="1"/>
              <a:t>Transvoirie</a:t>
            </a:r>
            <a:r>
              <a:rPr lang="fr-FR" dirty="0"/>
              <a:t> du canton de Genève</a:t>
            </a:r>
          </a:p>
          <a:p>
            <a:r>
              <a:rPr lang="fr-FR" dirty="0"/>
              <a:t>Ludovic Balmer: - Directeur </a:t>
            </a:r>
            <a:r>
              <a:rPr lang="fr-FR" dirty="0" err="1"/>
              <a:t>Sogetri</a:t>
            </a:r>
            <a:r>
              <a:rPr lang="fr-FR" dirty="0"/>
              <a:t> </a:t>
            </a:r>
            <a:r>
              <a:rPr lang="fr-FR" dirty="0" err="1"/>
              <a:t>Geneve</a:t>
            </a:r>
            <a:endParaRPr lang="fr-FR" dirty="0"/>
          </a:p>
          <a:p>
            <a:endParaRPr lang="en-GB" dirty="0"/>
          </a:p>
          <a:p>
            <a:r>
              <a:rPr lang="en-GB" dirty="0"/>
              <a:t>Pour </a:t>
            </a:r>
            <a:r>
              <a:rPr lang="en-GB" dirty="0" err="1"/>
              <a:t>une</a:t>
            </a:r>
            <a:r>
              <a:rPr lang="en-GB" dirty="0"/>
              <a:t> presentation du nouveau centre de </a:t>
            </a:r>
            <a:r>
              <a:rPr lang="en-GB" dirty="0" err="1"/>
              <a:t>traitement</a:t>
            </a:r>
            <a:r>
              <a:rPr lang="en-GB" dirty="0"/>
              <a:t> des </a:t>
            </a:r>
            <a:r>
              <a:rPr lang="en-GB" dirty="0" err="1"/>
              <a:t>déchets</a:t>
            </a:r>
            <a:r>
              <a:rPr lang="en-GB" dirty="0"/>
              <a:t> </a:t>
            </a:r>
            <a:r>
              <a:rPr lang="en-GB" dirty="0" err="1"/>
              <a:t>Sortera</a:t>
            </a:r>
            <a:r>
              <a:rPr lang="en-GB" dirty="0"/>
              <a:t>, de la </a:t>
            </a:r>
            <a:r>
              <a:rPr lang="en-GB" dirty="0" err="1"/>
              <a:t>traçabilité</a:t>
            </a:r>
            <a:r>
              <a:rPr lang="en-GB" dirty="0"/>
              <a:t> des </a:t>
            </a:r>
            <a:r>
              <a:rPr lang="en-GB" dirty="0" err="1"/>
              <a:t>déchets</a:t>
            </a:r>
            <a:r>
              <a:rPr lang="en-GB" dirty="0"/>
              <a:t> CERN de la </a:t>
            </a:r>
            <a:r>
              <a:rPr lang="en-GB" dirty="0" err="1"/>
              <a:t>collecte</a:t>
            </a:r>
            <a:r>
              <a:rPr lang="en-GB" dirty="0"/>
              <a:t> à </a:t>
            </a:r>
            <a:r>
              <a:rPr lang="en-GB" dirty="0" err="1"/>
              <a:t>l’exutoire</a:t>
            </a:r>
            <a:r>
              <a:rPr lang="en-GB" dirty="0"/>
              <a:t> et </a:t>
            </a:r>
            <a:r>
              <a:rPr lang="en-GB" dirty="0" err="1"/>
              <a:t>enfin</a:t>
            </a:r>
            <a:r>
              <a:rPr lang="en-GB" dirty="0"/>
              <a:t> un aperçu du plan de transition </a:t>
            </a:r>
            <a:r>
              <a:rPr lang="en-GB" dirty="0" err="1"/>
              <a:t>environnemental</a:t>
            </a:r>
            <a:r>
              <a:rPr lang="en-GB" dirty="0"/>
              <a:t> du </a:t>
            </a:r>
            <a:r>
              <a:rPr lang="en-GB" dirty="0" err="1"/>
              <a:t>groupe</a:t>
            </a:r>
            <a:r>
              <a:rPr lang="en-GB" dirty="0"/>
              <a:t> Helvetia </a:t>
            </a:r>
            <a:r>
              <a:rPr lang="en-GB" dirty="0" err="1"/>
              <a:t>environnement</a:t>
            </a:r>
            <a:r>
              <a:rPr lang="en-GB" dirty="0"/>
              <a:t>.</a:t>
            </a:r>
          </a:p>
          <a:p>
            <a:endParaRPr lang="en-GB" dirty="0"/>
          </a:p>
          <a:p>
            <a:r>
              <a:rPr lang="en-GB" dirty="0" err="1"/>
              <a:t>Enfin</a:t>
            </a:r>
            <a:r>
              <a:rPr lang="en-GB" dirty="0"/>
              <a:t> nous </a:t>
            </a:r>
            <a:r>
              <a:rPr lang="en-GB" dirty="0" err="1"/>
              <a:t>finirons</a:t>
            </a:r>
            <a:r>
              <a:rPr lang="en-GB" dirty="0"/>
              <a:t> par </a:t>
            </a:r>
            <a:r>
              <a:rPr lang="en-GB" dirty="0" err="1"/>
              <a:t>une</a:t>
            </a:r>
            <a:r>
              <a:rPr lang="en-GB" dirty="0"/>
              <a:t> session de </a:t>
            </a:r>
            <a:r>
              <a:rPr lang="en-GB" dirty="0" err="1"/>
              <a:t>questionréponse</a:t>
            </a:r>
            <a:r>
              <a:rPr lang="en-GB" dirty="0"/>
              <a:t>. La </a:t>
            </a:r>
            <a:r>
              <a:rPr lang="en-GB" dirty="0" err="1"/>
              <a:t>présentation</a:t>
            </a:r>
            <a:r>
              <a:rPr lang="en-GB" dirty="0"/>
              <a:t> </a:t>
            </a:r>
            <a:r>
              <a:rPr lang="en-GB" dirty="0" err="1"/>
              <a:t>en</a:t>
            </a:r>
            <a:r>
              <a:rPr lang="en-GB" dirty="0"/>
              <a:t> </a:t>
            </a:r>
            <a:r>
              <a:rPr lang="en-GB" dirty="0" err="1"/>
              <a:t>francais</a:t>
            </a:r>
            <a:r>
              <a:rPr lang="en-GB" dirty="0"/>
              <a:t> </a:t>
            </a:r>
            <a:r>
              <a:rPr lang="en-GB" dirty="0" err="1"/>
              <a:t>mais</a:t>
            </a:r>
            <a:r>
              <a:rPr lang="en-GB" dirty="0"/>
              <a:t> </a:t>
            </a:r>
            <a:r>
              <a:rPr lang="en-GB" dirty="0" err="1"/>
              <a:t>n’hesitez</a:t>
            </a:r>
            <a:r>
              <a:rPr lang="en-GB" dirty="0"/>
              <a:t> pas à poser </a:t>
            </a:r>
            <a:r>
              <a:rPr lang="en-GB" dirty="0" err="1"/>
              <a:t>vos</a:t>
            </a:r>
            <a:r>
              <a:rPr lang="en-GB" dirty="0"/>
              <a:t> questions dans les 2 </a:t>
            </a:r>
            <a:r>
              <a:rPr lang="en-GB" dirty="0" err="1"/>
              <a:t>langues</a:t>
            </a:r>
            <a:r>
              <a:rPr lang="en-GB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1858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838428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74121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/>
              <a:t>Sensibilitation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85634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05428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Le service des </a:t>
            </a:r>
            <a:r>
              <a:rPr lang="en-GB" dirty="0" err="1"/>
              <a:t>déchets</a:t>
            </a:r>
            <a:r>
              <a:rPr lang="en-GB" dirty="0"/>
              <a:t> du </a:t>
            </a:r>
            <a:r>
              <a:rPr lang="en-GB" dirty="0" err="1"/>
              <a:t>département</a:t>
            </a:r>
            <a:r>
              <a:rPr lang="en-GB" dirty="0"/>
              <a:t> SCE </a:t>
            </a:r>
            <a:r>
              <a:rPr lang="en-GB" dirty="0" err="1"/>
              <a:t>est</a:t>
            </a:r>
            <a:r>
              <a:rPr lang="en-GB" dirty="0"/>
              <a:t> responsible de la </a:t>
            </a:r>
            <a:r>
              <a:rPr lang="en-GB" dirty="0" err="1"/>
              <a:t>collecte</a:t>
            </a:r>
            <a:r>
              <a:rPr lang="en-GB" dirty="0"/>
              <a:t>  à travers des tours </a:t>
            </a:r>
            <a:r>
              <a:rPr lang="en-GB" dirty="0" err="1"/>
              <a:t>réguliers</a:t>
            </a:r>
            <a:r>
              <a:rPr lang="en-GB" dirty="0"/>
              <a:t> et de la pose de benne à la </a:t>
            </a:r>
            <a:r>
              <a:rPr lang="en-GB" dirty="0" err="1"/>
              <a:t>demande</a:t>
            </a:r>
            <a:r>
              <a:rPr lang="en-GB" dirty="0"/>
              <a:t>. Le service </a:t>
            </a:r>
            <a:r>
              <a:rPr lang="en-GB" dirty="0" err="1"/>
              <a:t>est</a:t>
            </a:r>
            <a:r>
              <a:rPr lang="en-GB" dirty="0"/>
              <a:t> </a:t>
            </a:r>
            <a:r>
              <a:rPr lang="en-GB" dirty="0" err="1"/>
              <a:t>également</a:t>
            </a:r>
            <a:r>
              <a:rPr lang="en-GB" dirty="0"/>
              <a:t> responsible </a:t>
            </a:r>
            <a:r>
              <a:rPr lang="en-GB" dirty="0" err="1"/>
              <a:t>d’organiser</a:t>
            </a:r>
            <a:r>
              <a:rPr lang="en-GB" dirty="0"/>
              <a:t> le </a:t>
            </a:r>
            <a:r>
              <a:rPr lang="en-GB" dirty="0" err="1"/>
              <a:t>traitement</a:t>
            </a:r>
            <a:r>
              <a:rPr lang="en-GB" dirty="0"/>
              <a:t> de </a:t>
            </a:r>
            <a:r>
              <a:rPr lang="en-GB" dirty="0" err="1"/>
              <a:t>ces</a:t>
            </a:r>
            <a:r>
              <a:rPr lang="en-GB" dirty="0"/>
              <a:t> </a:t>
            </a:r>
            <a:r>
              <a:rPr lang="en-GB" dirty="0" err="1"/>
              <a:t>déchets</a:t>
            </a:r>
            <a:r>
              <a:rPr lang="en-GB" dirty="0"/>
              <a:t>. </a:t>
            </a:r>
            <a:r>
              <a:rPr lang="en-GB" dirty="0" err="1"/>
              <a:t>Plusieurs</a:t>
            </a:r>
            <a:r>
              <a:rPr lang="en-GB" dirty="0"/>
              <a:t> categories </a:t>
            </a:r>
            <a:r>
              <a:rPr lang="en-GB" dirty="0" err="1"/>
              <a:t>sont</a:t>
            </a:r>
            <a:r>
              <a:rPr lang="en-GB" dirty="0"/>
              <a:t> pris </a:t>
            </a:r>
            <a:r>
              <a:rPr lang="en-GB" dirty="0" err="1"/>
              <a:t>en</a:t>
            </a:r>
            <a:r>
              <a:rPr lang="en-GB" dirty="0"/>
              <a:t> charge: piles, </a:t>
            </a:r>
            <a:r>
              <a:rPr lang="en-GB" dirty="0" err="1"/>
              <a:t>encombrants</a:t>
            </a:r>
            <a:r>
              <a:rPr lang="en-GB" dirty="0"/>
              <a:t>, papier/carton, </a:t>
            </a:r>
            <a:r>
              <a:rPr lang="en-GB" dirty="0" err="1"/>
              <a:t>bois</a:t>
            </a:r>
            <a:r>
              <a:rPr lang="en-GB" dirty="0"/>
              <a:t>, papier confidential et </a:t>
            </a:r>
            <a:r>
              <a:rPr lang="en-GB" dirty="0" err="1"/>
              <a:t>tous</a:t>
            </a:r>
            <a:r>
              <a:rPr lang="en-GB" dirty="0"/>
              <a:t> les </a:t>
            </a:r>
            <a:r>
              <a:rPr lang="en-GB" dirty="0" err="1"/>
              <a:t>autres</a:t>
            </a:r>
            <a:r>
              <a:rPr lang="en-GB" dirty="0"/>
              <a:t> types de </a:t>
            </a:r>
            <a:r>
              <a:rPr lang="en-GB" dirty="0" err="1"/>
              <a:t>déchets</a:t>
            </a:r>
            <a:r>
              <a:rPr lang="en-GB" dirty="0"/>
              <a:t> à </a:t>
            </a:r>
            <a:r>
              <a:rPr lang="en-GB" dirty="0" err="1"/>
              <a:t>l’exception</a:t>
            </a:r>
            <a:r>
              <a:rPr lang="en-GB" dirty="0"/>
              <a:t> du </a:t>
            </a:r>
            <a:r>
              <a:rPr lang="en-GB" dirty="0" err="1"/>
              <a:t>radioactifs</a:t>
            </a:r>
            <a:r>
              <a:rPr lang="en-GB" dirty="0"/>
              <a:t>. Nous </a:t>
            </a:r>
            <a:r>
              <a:rPr lang="en-GB" dirty="0" err="1"/>
              <a:t>avons</a:t>
            </a:r>
            <a:r>
              <a:rPr lang="en-GB" dirty="0"/>
              <a:t> </a:t>
            </a:r>
            <a:r>
              <a:rPr lang="en-GB" dirty="0" err="1"/>
              <a:t>aussi</a:t>
            </a:r>
            <a:r>
              <a:rPr lang="en-GB" dirty="0"/>
              <a:t> au b. 262 un centre de </a:t>
            </a:r>
            <a:r>
              <a:rPr lang="en-GB" dirty="0" err="1"/>
              <a:t>collecte</a:t>
            </a:r>
            <a:r>
              <a:rPr lang="en-GB" dirty="0"/>
              <a:t>  des </a:t>
            </a:r>
            <a:r>
              <a:rPr lang="en-GB" dirty="0" err="1"/>
              <a:t>déchets</a:t>
            </a:r>
            <a:r>
              <a:rPr lang="en-GB" dirty="0"/>
              <a:t> </a:t>
            </a:r>
            <a:r>
              <a:rPr lang="en-GB" dirty="0" err="1"/>
              <a:t>spéciaux</a:t>
            </a:r>
            <a:r>
              <a:rPr lang="en-GB" dirty="0"/>
              <a:t> qui </a:t>
            </a:r>
            <a:r>
              <a:rPr lang="en-GB" dirty="0" err="1"/>
              <a:t>sont</a:t>
            </a:r>
            <a:r>
              <a:rPr lang="en-GB" dirty="0"/>
              <a:t> ensuite </a:t>
            </a:r>
            <a:r>
              <a:rPr lang="en-GB" dirty="0" err="1"/>
              <a:t>envoyés</a:t>
            </a:r>
            <a:r>
              <a:rPr lang="en-GB" dirty="0"/>
              <a:t> </a:t>
            </a:r>
            <a:r>
              <a:rPr lang="en-GB" dirty="0" err="1"/>
              <a:t>en</a:t>
            </a:r>
            <a:r>
              <a:rPr lang="en-GB" dirty="0"/>
              <a:t> centre de </a:t>
            </a:r>
            <a:r>
              <a:rPr lang="en-GB" dirty="0" err="1"/>
              <a:t>traitement</a:t>
            </a:r>
            <a:r>
              <a:rPr lang="en-GB" dirty="0"/>
              <a:t>.  </a:t>
            </a:r>
            <a:r>
              <a:rPr lang="en-GB" dirty="0" err="1"/>
              <a:t>Toute</a:t>
            </a:r>
            <a:r>
              <a:rPr lang="en-GB" dirty="0"/>
              <a:t> </a:t>
            </a:r>
            <a:r>
              <a:rPr lang="en-GB" dirty="0" err="1"/>
              <a:t>l’information</a:t>
            </a:r>
            <a:r>
              <a:rPr lang="en-GB" dirty="0"/>
              <a:t> </a:t>
            </a:r>
            <a:r>
              <a:rPr lang="en-GB" dirty="0" err="1"/>
              <a:t>est</a:t>
            </a:r>
            <a:r>
              <a:rPr lang="en-GB" dirty="0"/>
              <a:t> disponible sur </a:t>
            </a:r>
            <a:r>
              <a:rPr lang="en-GB" dirty="0" err="1"/>
              <a:t>notre</a:t>
            </a:r>
            <a:r>
              <a:rPr lang="en-GB" dirty="0"/>
              <a:t> site web par </a:t>
            </a:r>
            <a:r>
              <a:rPr lang="en-GB" dirty="0" err="1"/>
              <a:t>catrégorie</a:t>
            </a:r>
            <a:r>
              <a:rPr lang="en-GB" dirty="0"/>
              <a:t> de </a:t>
            </a:r>
            <a:r>
              <a:rPr lang="en-GB" dirty="0" err="1"/>
              <a:t>déchets</a:t>
            </a:r>
            <a:r>
              <a:rPr lang="en-GB" dirty="0"/>
              <a:t> et format de </a:t>
            </a:r>
            <a:r>
              <a:rPr lang="en-GB" dirty="0" err="1"/>
              <a:t>bennes</a:t>
            </a:r>
            <a:r>
              <a:rPr lang="en-GB" dirty="0"/>
              <a:t>.</a:t>
            </a:r>
          </a:p>
          <a:p>
            <a:endParaRPr lang="en-GB" dirty="0"/>
          </a:p>
          <a:p>
            <a:r>
              <a:rPr lang="en-GB" dirty="0" err="1"/>
              <a:t>En</a:t>
            </a:r>
            <a:r>
              <a:rPr lang="en-GB" dirty="0"/>
              <a:t> 2021, le service de gestion des </a:t>
            </a:r>
            <a:r>
              <a:rPr lang="en-GB" dirty="0" err="1"/>
              <a:t>déchets</a:t>
            </a:r>
            <a:r>
              <a:rPr lang="en-GB" dirty="0"/>
              <a:t> a rejoint le service </a:t>
            </a:r>
            <a:r>
              <a:rPr lang="en-GB" dirty="0" err="1"/>
              <a:t>nettoyage</a:t>
            </a:r>
            <a:r>
              <a:rPr lang="en-GB" dirty="0"/>
              <a:t> et le service de recuperation et vente sous un </a:t>
            </a:r>
            <a:r>
              <a:rPr lang="en-GB" dirty="0" err="1"/>
              <a:t>même</a:t>
            </a:r>
            <a:r>
              <a:rPr lang="en-GB" dirty="0"/>
              <a:t> </a:t>
            </a:r>
            <a:r>
              <a:rPr lang="en-GB" dirty="0" err="1"/>
              <a:t>pôle</a:t>
            </a:r>
            <a:r>
              <a:rPr lang="en-GB" dirty="0"/>
              <a:t> “</a:t>
            </a:r>
            <a:r>
              <a:rPr lang="en-GB" dirty="0" err="1"/>
              <a:t>propreté</a:t>
            </a:r>
            <a:r>
              <a:rPr lang="en-GB" dirty="0"/>
              <a:t> et valorisation” </a:t>
            </a:r>
            <a:r>
              <a:rPr lang="en-GB" dirty="0" err="1"/>
              <a:t>visant</a:t>
            </a:r>
            <a:r>
              <a:rPr lang="en-GB" dirty="0"/>
              <a:t> à developer les synergies entre </a:t>
            </a:r>
            <a:r>
              <a:rPr lang="en-GB" dirty="0" err="1"/>
              <a:t>ces</a:t>
            </a:r>
            <a:r>
              <a:rPr lang="en-GB" dirty="0"/>
              <a:t> </a:t>
            </a:r>
            <a:r>
              <a:rPr lang="en-GB" dirty="0" err="1"/>
              <a:t>différents</a:t>
            </a:r>
            <a:r>
              <a:rPr lang="en-GB" dirty="0"/>
              <a:t> </a:t>
            </a:r>
            <a:r>
              <a:rPr lang="en-GB" dirty="0" err="1"/>
              <a:t>activités</a:t>
            </a:r>
            <a:r>
              <a:rPr lang="en-GB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4683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Dans </a:t>
            </a:r>
            <a:r>
              <a:rPr lang="en-GB" dirty="0" err="1"/>
              <a:t>ce</a:t>
            </a:r>
            <a:r>
              <a:rPr lang="en-GB" dirty="0"/>
              <a:t> </a:t>
            </a:r>
            <a:r>
              <a:rPr lang="en-GB" dirty="0" err="1"/>
              <a:t>domaine</a:t>
            </a:r>
            <a:r>
              <a:rPr lang="en-GB" dirty="0"/>
              <a:t> de la gestion des </a:t>
            </a:r>
            <a:r>
              <a:rPr lang="en-GB" dirty="0" err="1"/>
              <a:t>déchets</a:t>
            </a:r>
            <a:r>
              <a:rPr lang="en-GB" dirty="0"/>
              <a:t>, </a:t>
            </a:r>
            <a:r>
              <a:rPr lang="en-GB" dirty="0" err="1"/>
              <a:t>voyons</a:t>
            </a:r>
            <a:r>
              <a:rPr lang="en-GB" dirty="0"/>
              <a:t> </a:t>
            </a:r>
            <a:r>
              <a:rPr lang="en-GB" dirty="0" err="1"/>
              <a:t>quelles</a:t>
            </a:r>
            <a:r>
              <a:rPr lang="en-GB" dirty="0"/>
              <a:t> </a:t>
            </a:r>
            <a:r>
              <a:rPr lang="en-GB" dirty="0" err="1"/>
              <a:t>sont</a:t>
            </a:r>
            <a:r>
              <a:rPr lang="en-GB" dirty="0"/>
              <a:t> les </a:t>
            </a:r>
            <a:r>
              <a:rPr lang="en-GB" dirty="0" err="1"/>
              <a:t>priorités</a:t>
            </a:r>
            <a:r>
              <a:rPr lang="en-GB" dirty="0"/>
              <a:t> des </a:t>
            </a:r>
            <a:r>
              <a:rPr lang="en-GB" dirty="0" err="1"/>
              <a:t>collectivités</a:t>
            </a:r>
            <a:r>
              <a:rPr lang="en-GB" dirty="0"/>
              <a:t> qui nous </a:t>
            </a:r>
            <a:r>
              <a:rPr lang="en-GB" dirty="0" err="1"/>
              <a:t>entournent</a:t>
            </a:r>
            <a:r>
              <a:rPr lang="en-GB" dirty="0"/>
              <a:t>. </a:t>
            </a:r>
            <a:r>
              <a:rPr lang="en-GB" dirty="0" err="1"/>
              <a:t>D’abbord</a:t>
            </a:r>
            <a:r>
              <a:rPr lang="en-GB" dirty="0"/>
              <a:t> </a:t>
            </a:r>
            <a:r>
              <a:rPr lang="en-GB" dirty="0" err="1"/>
              <a:t>en</a:t>
            </a:r>
            <a:r>
              <a:rPr lang="en-GB" dirty="0"/>
              <a:t> France avec la region Auvergne-Rhône-Alpes avec un premier axes de reduction des </a:t>
            </a:r>
            <a:r>
              <a:rPr lang="en-GB" dirty="0" err="1"/>
              <a:t>déchets</a:t>
            </a:r>
            <a:r>
              <a:rPr lang="en-GB" dirty="0"/>
              <a:t> à la source, le </a:t>
            </a:r>
            <a:r>
              <a:rPr lang="en-GB" dirty="0" err="1"/>
              <a:t>déveloippement</a:t>
            </a:r>
            <a:r>
              <a:rPr lang="en-GB" dirty="0"/>
              <a:t> de la valorisation matière et la reduction de </a:t>
            </a:r>
            <a:r>
              <a:rPr lang="en-GB" dirty="0" err="1"/>
              <a:t>l’enfouissement</a:t>
            </a:r>
            <a:r>
              <a:rPr lang="en-GB" dirty="0"/>
              <a:t>. Plus local sur le pays de </a:t>
            </a:r>
            <a:r>
              <a:rPr lang="en-GB" dirty="0" err="1"/>
              <a:t>gex</a:t>
            </a:r>
            <a:r>
              <a:rPr lang="en-GB" dirty="0"/>
              <a:t> </a:t>
            </a:r>
            <a:r>
              <a:rPr lang="en-GB" dirty="0" err="1"/>
              <a:t>agglo</a:t>
            </a:r>
            <a:r>
              <a:rPr lang="en-GB" dirty="0"/>
              <a:t>, on </a:t>
            </a:r>
            <a:r>
              <a:rPr lang="en-GB" dirty="0" err="1"/>
              <a:t>va</a:t>
            </a:r>
            <a:r>
              <a:rPr lang="en-GB" dirty="0"/>
              <a:t> </a:t>
            </a:r>
            <a:r>
              <a:rPr lang="en-GB" dirty="0" err="1"/>
              <a:t>trouver</a:t>
            </a:r>
            <a:r>
              <a:rPr lang="en-GB" dirty="0"/>
              <a:t> </a:t>
            </a:r>
            <a:r>
              <a:rPr lang="en-GB" dirty="0" err="1"/>
              <a:t>aussi</a:t>
            </a:r>
            <a:r>
              <a:rPr lang="en-GB" dirty="0"/>
              <a:t> un premier axe </a:t>
            </a:r>
            <a:r>
              <a:rPr lang="en-GB" dirty="0" err="1"/>
              <a:t>visant</a:t>
            </a:r>
            <a:r>
              <a:rPr lang="en-GB" dirty="0"/>
              <a:t> à </a:t>
            </a:r>
            <a:r>
              <a:rPr lang="en-GB" dirty="0" err="1"/>
              <a:t>réduire</a:t>
            </a:r>
            <a:r>
              <a:rPr lang="en-GB" dirty="0"/>
              <a:t> à la source par la lute </a:t>
            </a:r>
            <a:r>
              <a:rPr lang="en-GB" dirty="0" err="1"/>
              <a:t>contre</a:t>
            </a:r>
            <a:r>
              <a:rPr lang="en-GB" dirty="0"/>
              <a:t> le </a:t>
            </a:r>
            <a:r>
              <a:rPr lang="en-GB" dirty="0" err="1"/>
              <a:t>gaspillage</a:t>
            </a:r>
            <a:r>
              <a:rPr lang="en-GB" dirty="0"/>
              <a:t>, un axe </a:t>
            </a:r>
            <a:r>
              <a:rPr lang="en-GB" dirty="0" err="1"/>
              <a:t>visant</a:t>
            </a:r>
            <a:r>
              <a:rPr lang="en-GB" dirty="0"/>
              <a:t> à </a:t>
            </a:r>
            <a:r>
              <a:rPr lang="en-GB" dirty="0" err="1"/>
              <a:t>réduire</a:t>
            </a:r>
            <a:r>
              <a:rPr lang="en-GB" dirty="0"/>
              <a:t> et </a:t>
            </a:r>
            <a:r>
              <a:rPr lang="en-GB" dirty="0" err="1"/>
              <a:t>valorider</a:t>
            </a:r>
            <a:r>
              <a:rPr lang="en-GB" dirty="0"/>
              <a:t> les </a:t>
            </a:r>
            <a:r>
              <a:rPr lang="en-GB" dirty="0" err="1"/>
              <a:t>biodéchets</a:t>
            </a:r>
            <a:r>
              <a:rPr lang="en-GB" dirty="0"/>
              <a:t>, la </a:t>
            </a:r>
            <a:r>
              <a:rPr lang="en-GB" dirty="0" err="1"/>
              <a:t>réutilisation</a:t>
            </a:r>
            <a:r>
              <a:rPr lang="en-GB" dirty="0"/>
              <a:t>, la mobilisation des </a:t>
            </a:r>
            <a:r>
              <a:rPr lang="en-GB" dirty="0" err="1"/>
              <a:t>acteurs</a:t>
            </a:r>
            <a:r>
              <a:rPr lang="en-GB" dirty="0"/>
              <a:t> </a:t>
            </a:r>
            <a:r>
              <a:rPr lang="en-GB" dirty="0" err="1"/>
              <a:t>économiques</a:t>
            </a:r>
            <a:r>
              <a:rPr lang="en-GB" dirty="0"/>
              <a:t> dans </a:t>
            </a:r>
            <a:r>
              <a:rPr lang="en-GB" dirty="0" err="1"/>
              <a:t>une</a:t>
            </a:r>
            <a:r>
              <a:rPr lang="en-GB" dirty="0"/>
              <a:t> </a:t>
            </a:r>
            <a:r>
              <a:rPr lang="en-GB" dirty="0" err="1"/>
              <a:t>dynamique</a:t>
            </a:r>
            <a:r>
              <a:rPr lang="en-GB" dirty="0"/>
              <a:t> </a:t>
            </a:r>
            <a:r>
              <a:rPr lang="en-GB" dirty="0" err="1"/>
              <a:t>d’économie</a:t>
            </a:r>
            <a:r>
              <a:rPr lang="en-GB" dirty="0"/>
              <a:t> </a:t>
            </a:r>
            <a:r>
              <a:rPr lang="en-GB" dirty="0" err="1"/>
              <a:t>circulaire</a:t>
            </a:r>
            <a:r>
              <a:rPr lang="en-GB" dirty="0"/>
              <a:t>, </a:t>
            </a:r>
            <a:r>
              <a:rPr lang="en-GB" dirty="0" err="1"/>
              <a:t>l’eco-exemplarité</a:t>
            </a:r>
            <a:r>
              <a:rPr lang="en-GB" dirty="0"/>
              <a:t> et la communication au </a:t>
            </a:r>
            <a:r>
              <a:rPr lang="en-GB" dirty="0" err="1"/>
              <a:t>sens</a:t>
            </a:r>
            <a:r>
              <a:rPr lang="en-GB" dirty="0"/>
              <a:t> large.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9706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/>
              <a:t>Concernant</a:t>
            </a:r>
            <a:r>
              <a:rPr lang="en-GB" dirty="0"/>
              <a:t> Genève on </a:t>
            </a:r>
            <a:r>
              <a:rPr lang="en-GB" dirty="0" err="1"/>
              <a:t>trouve</a:t>
            </a:r>
            <a:r>
              <a:rPr lang="en-GB" dirty="0"/>
              <a:t> 4 axes: les 2 premiers et le </a:t>
            </a:r>
            <a:r>
              <a:rPr lang="en-GB" dirty="0" err="1"/>
              <a:t>derniers</a:t>
            </a:r>
            <a:r>
              <a:rPr lang="en-GB" dirty="0"/>
              <a:t> </a:t>
            </a:r>
            <a:r>
              <a:rPr lang="en-GB" dirty="0" err="1"/>
              <a:t>sont</a:t>
            </a:r>
            <a:r>
              <a:rPr lang="en-GB" dirty="0"/>
              <a:t> </a:t>
            </a:r>
            <a:r>
              <a:rPr lang="en-GB" dirty="0" err="1"/>
              <a:t>assez</a:t>
            </a:r>
            <a:r>
              <a:rPr lang="en-GB" dirty="0"/>
              <a:t> </a:t>
            </a:r>
            <a:r>
              <a:rPr lang="en-GB" dirty="0" err="1"/>
              <a:t>similaires</a:t>
            </a:r>
            <a:r>
              <a:rPr lang="en-GB" dirty="0"/>
              <a:t> à </a:t>
            </a:r>
            <a:r>
              <a:rPr lang="en-GB" dirty="0" err="1"/>
              <a:t>ce</a:t>
            </a:r>
            <a:r>
              <a:rPr lang="en-GB" dirty="0"/>
              <a:t> que </a:t>
            </a:r>
            <a:r>
              <a:rPr lang="en-GB" dirty="0" err="1"/>
              <a:t>l’on</a:t>
            </a:r>
            <a:r>
              <a:rPr lang="en-GB" dirty="0"/>
              <a:t> </a:t>
            </a:r>
            <a:r>
              <a:rPr lang="en-GB" dirty="0" err="1"/>
              <a:t>vient</a:t>
            </a:r>
            <a:r>
              <a:rPr lang="en-GB" dirty="0"/>
              <a:t> de </a:t>
            </a:r>
            <a:r>
              <a:rPr lang="en-GB" dirty="0" err="1"/>
              <a:t>voir</a:t>
            </a:r>
            <a:r>
              <a:rPr lang="en-GB" dirty="0"/>
              <a:t> pour la France: reduction à la source, tri, valorisation et </a:t>
            </a:r>
            <a:r>
              <a:rPr lang="en-GB" dirty="0" err="1"/>
              <a:t>exemplarité</a:t>
            </a:r>
            <a:r>
              <a:rPr lang="en-GB" dirty="0"/>
              <a:t>. Geneve fixe </a:t>
            </a:r>
            <a:r>
              <a:rPr lang="en-GB" dirty="0" err="1"/>
              <a:t>une</a:t>
            </a:r>
            <a:r>
              <a:rPr lang="en-GB" dirty="0"/>
              <a:t> </a:t>
            </a:r>
            <a:r>
              <a:rPr lang="en-GB" dirty="0" err="1"/>
              <a:t>priorité</a:t>
            </a:r>
            <a:r>
              <a:rPr lang="en-GB" dirty="0"/>
              <a:t> sur </a:t>
            </a:r>
            <a:r>
              <a:rPr lang="en-GB" dirty="0" err="1"/>
              <a:t>l’elimination</a:t>
            </a:r>
            <a:r>
              <a:rPr lang="en-GB" dirty="0"/>
              <a:t> des </a:t>
            </a:r>
            <a:r>
              <a:rPr lang="en-GB" dirty="0" err="1"/>
              <a:t>déchets</a:t>
            </a:r>
            <a:r>
              <a:rPr lang="en-GB" dirty="0"/>
              <a:t> sur le </a:t>
            </a:r>
            <a:r>
              <a:rPr lang="en-GB" dirty="0" err="1"/>
              <a:t>territoire</a:t>
            </a:r>
            <a:r>
              <a:rPr lang="en-GB" dirty="0"/>
              <a:t>, </a:t>
            </a:r>
            <a:r>
              <a:rPr lang="en-GB" dirty="0" err="1"/>
              <a:t>justifié</a:t>
            </a:r>
            <a:r>
              <a:rPr lang="en-GB" dirty="0"/>
              <a:t> par des </a:t>
            </a:r>
            <a:r>
              <a:rPr lang="en-GB" dirty="0" err="1"/>
              <a:t>investissements</a:t>
            </a:r>
            <a:r>
              <a:rPr lang="en-GB" dirty="0"/>
              <a:t> </a:t>
            </a:r>
            <a:r>
              <a:rPr lang="en-GB" dirty="0" err="1"/>
              <a:t>lourds</a:t>
            </a:r>
            <a:r>
              <a:rPr lang="en-GB" dirty="0"/>
              <a:t> </a:t>
            </a:r>
            <a:r>
              <a:rPr lang="en-GB" dirty="0" err="1"/>
              <a:t>concernant</a:t>
            </a:r>
            <a:r>
              <a:rPr lang="en-GB" dirty="0"/>
              <a:t> la nouvelle </a:t>
            </a:r>
            <a:r>
              <a:rPr lang="en-GB" dirty="0" err="1"/>
              <a:t>usine</a:t>
            </a:r>
            <a:r>
              <a:rPr lang="en-GB" dirty="0"/>
              <a:t> </a:t>
            </a:r>
            <a:r>
              <a:rPr lang="en-GB" dirty="0" err="1"/>
              <a:t>d’incineration</a:t>
            </a:r>
            <a:r>
              <a:rPr lang="en-GB" dirty="0"/>
              <a:t>/valorisation des </a:t>
            </a:r>
            <a:r>
              <a:rPr lang="en-GB" dirty="0" err="1"/>
              <a:t>cheneviers</a:t>
            </a:r>
            <a:r>
              <a:rPr lang="en-GB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76064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Après </a:t>
            </a:r>
            <a:r>
              <a:rPr lang="en-GB" dirty="0" err="1"/>
              <a:t>ce</a:t>
            </a:r>
            <a:r>
              <a:rPr lang="en-GB" dirty="0"/>
              <a:t> petit tour des </a:t>
            </a:r>
            <a:r>
              <a:rPr lang="en-GB" dirty="0" err="1"/>
              <a:t>priorités</a:t>
            </a:r>
            <a:r>
              <a:rPr lang="en-GB" dirty="0"/>
              <a:t> </a:t>
            </a:r>
            <a:r>
              <a:rPr lang="en-GB" dirty="0" err="1"/>
              <a:t>autour</a:t>
            </a:r>
            <a:r>
              <a:rPr lang="en-GB" dirty="0"/>
              <a:t> de nous, les </a:t>
            </a:r>
            <a:r>
              <a:rPr lang="en-GB" dirty="0" err="1"/>
              <a:t>objectifs</a:t>
            </a:r>
            <a:r>
              <a:rPr lang="en-GB" dirty="0"/>
              <a:t> long-terms de la gestion des </a:t>
            </a:r>
            <a:r>
              <a:rPr lang="en-GB" dirty="0" err="1"/>
              <a:t>déchets</a:t>
            </a:r>
            <a:r>
              <a:rPr lang="en-GB" dirty="0"/>
              <a:t> </a:t>
            </a:r>
            <a:r>
              <a:rPr lang="en-GB" dirty="0" err="1"/>
              <a:t>ont</a:t>
            </a:r>
            <a:r>
              <a:rPr lang="en-GB" dirty="0"/>
              <a:t> </a:t>
            </a:r>
            <a:r>
              <a:rPr lang="en-GB" dirty="0" err="1"/>
              <a:t>été</a:t>
            </a:r>
            <a:r>
              <a:rPr lang="en-GB" dirty="0"/>
              <a:t> </a:t>
            </a:r>
            <a:r>
              <a:rPr lang="en-GB" dirty="0" err="1"/>
              <a:t>définis</a:t>
            </a:r>
            <a:r>
              <a:rPr lang="en-GB" dirty="0"/>
              <a:t> </a:t>
            </a:r>
            <a:r>
              <a:rPr lang="en-GB" dirty="0" err="1"/>
              <a:t>comme</a:t>
            </a:r>
            <a:r>
              <a:rPr lang="en-GB" dirty="0"/>
              <a:t> </a:t>
            </a:r>
            <a:r>
              <a:rPr lang="en-GB" dirty="0" err="1"/>
              <a:t>tels</a:t>
            </a:r>
            <a:r>
              <a:rPr lang="en-GB" dirty="0"/>
              <a:t>:</a:t>
            </a:r>
          </a:p>
          <a:p>
            <a:r>
              <a:rPr lang="en-GB" dirty="0"/>
              <a:t>- </a:t>
            </a:r>
            <a:r>
              <a:rPr lang="en-GB" dirty="0" err="1"/>
              <a:t>Maintenir</a:t>
            </a:r>
            <a:r>
              <a:rPr lang="en-GB" dirty="0"/>
              <a:t> un service </a:t>
            </a:r>
            <a:r>
              <a:rPr lang="en-GB" dirty="0" err="1"/>
              <a:t>efficace</a:t>
            </a:r>
            <a:r>
              <a:rPr lang="en-GB" dirty="0"/>
              <a:t> et </a:t>
            </a:r>
            <a:r>
              <a:rPr lang="en-GB" dirty="0" err="1"/>
              <a:t>adapté</a:t>
            </a:r>
            <a:r>
              <a:rPr lang="en-GB" dirty="0"/>
              <a:t>  (au </a:t>
            </a:r>
            <a:r>
              <a:rPr lang="en-GB" dirty="0" err="1"/>
              <a:t>meilleur</a:t>
            </a:r>
            <a:r>
              <a:rPr lang="en-GB" dirty="0"/>
              <a:t> coup)</a:t>
            </a:r>
          </a:p>
          <a:p>
            <a:r>
              <a:rPr lang="en-GB" dirty="0"/>
              <a:t>- Adopter un </a:t>
            </a:r>
            <a:r>
              <a:rPr lang="en-GB" dirty="0" err="1"/>
              <a:t>processus</a:t>
            </a:r>
            <a:r>
              <a:rPr lang="en-GB" dirty="0"/>
              <a:t> de transition </a:t>
            </a:r>
            <a:r>
              <a:rPr lang="en-GB" dirty="0" err="1"/>
              <a:t>environnemental</a:t>
            </a:r>
            <a:r>
              <a:rPr lang="en-GB" dirty="0"/>
              <a:t>, </a:t>
            </a:r>
            <a:r>
              <a:rPr lang="en-GB" dirty="0" err="1"/>
              <a:t>aligné</a:t>
            </a:r>
            <a:r>
              <a:rPr lang="en-GB" dirty="0"/>
              <a:t> avec les engagements du CERN </a:t>
            </a:r>
            <a:r>
              <a:rPr lang="en-GB" dirty="0" err="1"/>
              <a:t>en</a:t>
            </a:r>
            <a:r>
              <a:rPr lang="en-GB" dirty="0"/>
              <a:t> matière de protection de </a:t>
            </a:r>
            <a:r>
              <a:rPr lang="en-GB" dirty="0" err="1"/>
              <a:t>l’environnement</a:t>
            </a:r>
            <a:r>
              <a:rPr lang="en-GB" dirty="0"/>
              <a:t> et le masterplan 2040. </a:t>
            </a:r>
            <a:r>
              <a:rPr lang="en-GB" dirty="0" err="1"/>
              <a:t>Devenir</a:t>
            </a:r>
            <a:r>
              <a:rPr lang="en-GB" dirty="0"/>
              <a:t> un campus eco </a:t>
            </a:r>
            <a:r>
              <a:rPr lang="en-GB" dirty="0" err="1"/>
              <a:t>examplaire</a:t>
            </a:r>
            <a:r>
              <a:rPr lang="en-GB" dirty="0"/>
              <a:t>.</a:t>
            </a:r>
          </a:p>
          <a:p>
            <a:r>
              <a:rPr lang="en-GB" dirty="0"/>
              <a:t>- </a:t>
            </a:r>
            <a:r>
              <a:rPr lang="en-GB" dirty="0" err="1"/>
              <a:t>Rester</a:t>
            </a:r>
            <a:r>
              <a:rPr lang="en-GB" dirty="0"/>
              <a:t> </a:t>
            </a:r>
            <a:r>
              <a:rPr lang="en-GB" dirty="0" err="1"/>
              <a:t>en</a:t>
            </a:r>
            <a:r>
              <a:rPr lang="en-GB" dirty="0"/>
              <a:t> </a:t>
            </a:r>
            <a:r>
              <a:rPr lang="en-GB" dirty="0" err="1"/>
              <a:t>conformité</a:t>
            </a:r>
            <a:r>
              <a:rPr lang="en-GB" dirty="0"/>
              <a:t> avec la </a:t>
            </a:r>
            <a:r>
              <a:rPr lang="en-GB" dirty="0" err="1"/>
              <a:t>reglementation</a:t>
            </a:r>
            <a:r>
              <a:rPr lang="en-GB" dirty="0"/>
              <a:t> de </a:t>
            </a:r>
            <a:r>
              <a:rPr lang="en-GB" dirty="0" err="1"/>
              <a:t>nos</a:t>
            </a:r>
            <a:r>
              <a:rPr lang="en-GB" dirty="0"/>
              <a:t> </a:t>
            </a:r>
            <a:r>
              <a:rPr lang="en-GB" dirty="0" err="1"/>
              <a:t>états</a:t>
            </a:r>
            <a:r>
              <a:rPr lang="en-GB" dirty="0"/>
              <a:t> </a:t>
            </a:r>
            <a:r>
              <a:rPr lang="en-GB" dirty="0" err="1"/>
              <a:t>hotes</a:t>
            </a:r>
            <a:r>
              <a:rPr lang="en-GB" dirty="0"/>
              <a:t>. Il ne faut pas </a:t>
            </a:r>
            <a:r>
              <a:rPr lang="en-GB" dirty="0" err="1"/>
              <a:t>oublier</a:t>
            </a:r>
            <a:r>
              <a:rPr lang="en-GB" dirty="0"/>
              <a:t> que les </a:t>
            </a:r>
            <a:r>
              <a:rPr lang="en-GB" dirty="0" err="1"/>
              <a:t>déchets</a:t>
            </a:r>
            <a:r>
              <a:rPr lang="en-GB" dirty="0"/>
              <a:t> du CERN </a:t>
            </a:r>
            <a:r>
              <a:rPr lang="en-GB" dirty="0" err="1"/>
              <a:t>peuvent</a:t>
            </a:r>
            <a:r>
              <a:rPr lang="en-GB" dirty="0"/>
              <a:t> traverser </a:t>
            </a:r>
            <a:r>
              <a:rPr lang="en-GB" dirty="0" err="1"/>
              <a:t>une</a:t>
            </a:r>
            <a:r>
              <a:rPr lang="en-GB" dirty="0"/>
              <a:t> </a:t>
            </a:r>
            <a:r>
              <a:rPr lang="en-GB" dirty="0" err="1"/>
              <a:t>frontière</a:t>
            </a:r>
            <a:r>
              <a:rPr lang="en-GB" dirty="0"/>
              <a:t>, la </a:t>
            </a:r>
            <a:r>
              <a:rPr lang="en-GB" dirty="0" err="1"/>
              <a:t>reglementation</a:t>
            </a:r>
            <a:r>
              <a:rPr lang="en-GB" dirty="0"/>
              <a:t> et les </a:t>
            </a:r>
            <a:r>
              <a:rPr lang="en-GB" dirty="0" err="1"/>
              <a:t>autorisations</a:t>
            </a:r>
            <a:r>
              <a:rPr lang="en-GB" dirty="0"/>
              <a:t> </a:t>
            </a:r>
            <a:r>
              <a:rPr lang="en-GB" dirty="0" err="1"/>
              <a:t>associées</a:t>
            </a:r>
            <a:r>
              <a:rPr lang="en-GB" dirty="0"/>
              <a:t> ne </a:t>
            </a:r>
            <a:r>
              <a:rPr lang="en-GB" dirty="0" err="1"/>
              <a:t>sont</a:t>
            </a:r>
            <a:r>
              <a:rPr lang="en-GB" dirty="0"/>
              <a:t> pas </a:t>
            </a:r>
            <a:r>
              <a:rPr lang="en-GB" dirty="0" err="1"/>
              <a:t>triviales</a:t>
            </a:r>
            <a:r>
              <a:rPr lang="en-GB" dirty="0"/>
              <a:t>. </a:t>
            </a:r>
            <a:r>
              <a:rPr lang="en-GB" dirty="0" err="1"/>
              <a:t>Cela</a:t>
            </a:r>
            <a:r>
              <a:rPr lang="en-GB" dirty="0"/>
              <a:t> </a:t>
            </a:r>
            <a:r>
              <a:rPr lang="en-GB" dirty="0" err="1"/>
              <a:t>implique</a:t>
            </a:r>
            <a:r>
              <a:rPr lang="en-GB" dirty="0"/>
              <a:t> </a:t>
            </a:r>
            <a:r>
              <a:rPr lang="en-GB" dirty="0" err="1"/>
              <a:t>aussi,de</a:t>
            </a:r>
            <a:r>
              <a:rPr lang="en-GB" dirty="0"/>
              <a:t> nous aligner avec les </a:t>
            </a:r>
            <a:r>
              <a:rPr lang="en-GB" dirty="0" err="1"/>
              <a:t>objectifs</a:t>
            </a:r>
            <a:r>
              <a:rPr lang="en-GB" dirty="0"/>
              <a:t> de </a:t>
            </a:r>
            <a:r>
              <a:rPr lang="en-GB" dirty="0" err="1"/>
              <a:t>nos</a:t>
            </a:r>
            <a:r>
              <a:rPr lang="en-GB" dirty="0"/>
              <a:t> </a:t>
            </a:r>
            <a:r>
              <a:rPr lang="en-GB" dirty="0" err="1"/>
              <a:t>états</a:t>
            </a:r>
            <a:r>
              <a:rPr lang="en-GB" dirty="0"/>
              <a:t> </a:t>
            </a:r>
            <a:r>
              <a:rPr lang="en-GB" dirty="0" err="1"/>
              <a:t>hotes</a:t>
            </a:r>
            <a:r>
              <a:rPr lang="en-GB" dirty="0"/>
              <a:t>.</a:t>
            </a:r>
          </a:p>
          <a:p>
            <a:r>
              <a:rPr lang="en-GB" dirty="0"/>
              <a:t>- Par </a:t>
            </a:r>
            <a:r>
              <a:rPr lang="en-GB" dirty="0" err="1"/>
              <a:t>catégorie</a:t>
            </a:r>
            <a:r>
              <a:rPr lang="en-GB" dirty="0"/>
              <a:t> de </a:t>
            </a:r>
            <a:r>
              <a:rPr lang="en-GB" dirty="0" err="1"/>
              <a:t>producteur</a:t>
            </a:r>
            <a:r>
              <a:rPr lang="en-GB" dirty="0"/>
              <a:t> de </a:t>
            </a:r>
            <a:r>
              <a:rPr lang="en-GB" dirty="0" err="1"/>
              <a:t>déchet</a:t>
            </a:r>
            <a:r>
              <a:rPr lang="en-GB" dirty="0"/>
              <a:t>, </a:t>
            </a:r>
            <a:r>
              <a:rPr lang="en-GB" dirty="0" err="1"/>
              <a:t>réduire</a:t>
            </a:r>
            <a:r>
              <a:rPr lang="en-GB" dirty="0"/>
              <a:t> à la source, </a:t>
            </a:r>
            <a:r>
              <a:rPr lang="en-GB" dirty="0" err="1"/>
              <a:t>réunitiliser</a:t>
            </a:r>
            <a:r>
              <a:rPr lang="en-GB" dirty="0"/>
              <a:t> et recycler.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9442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algn="just">
              <a:spcBef>
                <a:spcPts val="200"/>
              </a:spcBef>
            </a:pPr>
            <a:endParaRPr lang="en-GB" sz="2400" kern="1400" dirty="0">
              <a:effectLst/>
              <a:ea typeface="Times New Roman" panose="02020603050405020304" pitchFamily="18" charset="0"/>
            </a:endParaRPr>
          </a:p>
          <a:p>
            <a:pPr lvl="0" algn="just">
              <a:spcBef>
                <a:spcPts val="200"/>
              </a:spcBef>
            </a:pPr>
            <a:r>
              <a:rPr lang="en-GB" sz="2400" kern="1400" dirty="0">
                <a:effectLst/>
                <a:ea typeface="Times New Roman" panose="02020603050405020304" pitchFamily="18" charset="0"/>
              </a:rPr>
              <a:t>Pour </a:t>
            </a:r>
            <a:r>
              <a:rPr lang="en-GB" sz="2400" kern="1400" dirty="0" err="1">
                <a:effectLst/>
                <a:ea typeface="Times New Roman" panose="02020603050405020304" pitchFamily="18" charset="0"/>
              </a:rPr>
              <a:t>atteindre</a:t>
            </a:r>
            <a:r>
              <a:rPr lang="en-GB" sz="2400" kern="1400" dirty="0">
                <a:effectLst/>
                <a:ea typeface="Times New Roman" panose="02020603050405020304" pitchFamily="18" charset="0"/>
              </a:rPr>
              <a:t> </a:t>
            </a:r>
            <a:r>
              <a:rPr lang="en-GB" sz="2400" kern="1400" dirty="0" err="1">
                <a:effectLst/>
                <a:ea typeface="Times New Roman" panose="02020603050405020304" pitchFamily="18" charset="0"/>
              </a:rPr>
              <a:t>ces</a:t>
            </a:r>
            <a:r>
              <a:rPr lang="en-GB" sz="2400" kern="1400" dirty="0">
                <a:effectLst/>
                <a:ea typeface="Times New Roman" panose="02020603050405020304" pitchFamily="18" charset="0"/>
              </a:rPr>
              <a:t> </a:t>
            </a:r>
            <a:r>
              <a:rPr lang="en-GB" sz="2400" kern="1400" dirty="0" err="1">
                <a:effectLst/>
                <a:ea typeface="Times New Roman" panose="02020603050405020304" pitchFamily="18" charset="0"/>
              </a:rPr>
              <a:t>objectifs</a:t>
            </a:r>
            <a:r>
              <a:rPr lang="en-GB" sz="2400" kern="1400" dirty="0">
                <a:effectLst/>
                <a:ea typeface="Times New Roman" panose="02020603050405020304" pitchFamily="18" charset="0"/>
              </a:rPr>
              <a:t> à long </a:t>
            </a:r>
            <a:r>
              <a:rPr lang="en-GB" sz="2400" kern="1400" dirty="0" err="1">
                <a:effectLst/>
                <a:ea typeface="Times New Roman" panose="02020603050405020304" pitchFamily="18" charset="0"/>
              </a:rPr>
              <a:t>terme</a:t>
            </a:r>
            <a:r>
              <a:rPr lang="en-GB" sz="2400" kern="1400" dirty="0">
                <a:effectLst/>
                <a:ea typeface="Times New Roman" panose="02020603050405020304" pitchFamily="18" charset="0"/>
              </a:rPr>
              <a:t>, 6 </a:t>
            </a:r>
            <a:r>
              <a:rPr lang="en-GB" sz="2400" kern="1400" dirty="0" err="1">
                <a:effectLst/>
                <a:ea typeface="Times New Roman" panose="02020603050405020304" pitchFamily="18" charset="0"/>
              </a:rPr>
              <a:t>principes</a:t>
            </a:r>
            <a:r>
              <a:rPr lang="en-GB" sz="2400" kern="1400" dirty="0">
                <a:effectLst/>
                <a:ea typeface="Times New Roman" panose="02020603050405020304" pitchFamily="18" charset="0"/>
              </a:rPr>
              <a:t> </a:t>
            </a:r>
            <a:r>
              <a:rPr lang="en-GB" sz="2400" kern="1400" dirty="0" err="1">
                <a:effectLst/>
                <a:ea typeface="Times New Roman" panose="02020603050405020304" pitchFamily="18" charset="0"/>
              </a:rPr>
              <a:t>stratégiques</a:t>
            </a:r>
            <a:r>
              <a:rPr lang="en-GB" sz="2400" kern="1400" dirty="0">
                <a:effectLst/>
                <a:ea typeface="Times New Roman" panose="02020603050405020304" pitchFamily="18" charset="0"/>
              </a:rPr>
              <a:t> </a:t>
            </a:r>
            <a:r>
              <a:rPr lang="en-GB" sz="2400" kern="1400" dirty="0" err="1">
                <a:effectLst/>
                <a:ea typeface="Times New Roman" panose="02020603050405020304" pitchFamily="18" charset="0"/>
              </a:rPr>
              <a:t>ont</a:t>
            </a:r>
            <a:r>
              <a:rPr lang="en-GB" sz="2400" kern="1400" dirty="0">
                <a:effectLst/>
                <a:ea typeface="Times New Roman" panose="02020603050405020304" pitchFamily="18" charset="0"/>
              </a:rPr>
              <a:t> </a:t>
            </a:r>
            <a:r>
              <a:rPr lang="en-GB" sz="2400" kern="1400" dirty="0" err="1">
                <a:effectLst/>
                <a:ea typeface="Times New Roman" panose="02020603050405020304" pitchFamily="18" charset="0"/>
              </a:rPr>
              <a:t>été</a:t>
            </a:r>
            <a:r>
              <a:rPr lang="en-GB" sz="2400" kern="1400" dirty="0">
                <a:effectLst/>
                <a:ea typeface="Times New Roman" panose="02020603050405020304" pitchFamily="18" charset="0"/>
              </a:rPr>
              <a:t> </a:t>
            </a:r>
            <a:r>
              <a:rPr lang="en-GB" sz="2400" kern="1400" dirty="0" err="1">
                <a:effectLst/>
                <a:ea typeface="Times New Roman" panose="02020603050405020304" pitchFamily="18" charset="0"/>
              </a:rPr>
              <a:t>retenus</a:t>
            </a:r>
            <a:r>
              <a:rPr lang="en-GB" sz="2400" kern="1400" dirty="0">
                <a:effectLst/>
                <a:ea typeface="Times New Roman" panose="02020603050405020304" pitchFamily="18" charset="0"/>
              </a:rPr>
              <a:t>:</a:t>
            </a:r>
          </a:p>
          <a:p>
            <a:pPr lvl="0" algn="just">
              <a:spcBef>
                <a:spcPts val="200"/>
              </a:spcBef>
            </a:pPr>
            <a:endParaRPr lang="en-GB" sz="2400" kern="1400" dirty="0">
              <a:effectLst/>
              <a:ea typeface="Times New Roman" panose="02020603050405020304" pitchFamily="18" charset="0"/>
            </a:endParaRPr>
          </a:p>
          <a:p>
            <a:pPr lvl="0" algn="just">
              <a:spcBef>
                <a:spcPts val="200"/>
              </a:spcBef>
            </a:pPr>
            <a:r>
              <a:rPr lang="en-GB" sz="2400" kern="1400" dirty="0">
                <a:effectLst/>
                <a:ea typeface="Times New Roman" panose="02020603050405020304" pitchFamily="18" charset="0"/>
              </a:rPr>
              <a:t>/ 3R: </a:t>
            </a:r>
            <a:r>
              <a:rPr lang="en-GB" sz="2400" kern="1400" dirty="0" err="1">
                <a:effectLst/>
                <a:ea typeface="Times New Roman" panose="02020603050405020304" pitchFamily="18" charset="0"/>
              </a:rPr>
              <a:t>Réduire</a:t>
            </a:r>
            <a:r>
              <a:rPr lang="en-GB" sz="2400" kern="1400" dirty="0">
                <a:effectLst/>
                <a:ea typeface="Times New Roman" panose="02020603050405020304" pitchFamily="18" charset="0"/>
              </a:rPr>
              <a:t>, </a:t>
            </a:r>
            <a:r>
              <a:rPr lang="en-GB" sz="2400" kern="1400" dirty="0" err="1">
                <a:effectLst/>
                <a:ea typeface="Times New Roman" panose="02020603050405020304" pitchFamily="18" charset="0"/>
              </a:rPr>
              <a:t>Réutiliser</a:t>
            </a:r>
            <a:r>
              <a:rPr lang="en-GB" sz="2400" kern="1400" dirty="0">
                <a:effectLst/>
                <a:ea typeface="Times New Roman" panose="02020603050405020304" pitchFamily="18" charset="0"/>
              </a:rPr>
              <a:t> et Recycler. Une </a:t>
            </a:r>
            <a:r>
              <a:rPr lang="en-GB" sz="2400" kern="1400" dirty="0" err="1">
                <a:effectLst/>
                <a:ea typeface="Times New Roman" panose="02020603050405020304" pitchFamily="18" charset="0"/>
              </a:rPr>
              <a:t>excellente</a:t>
            </a:r>
            <a:r>
              <a:rPr lang="en-GB" sz="2400" kern="1400" dirty="0">
                <a:effectLst/>
                <a:ea typeface="Times New Roman" panose="02020603050405020304" pitchFamily="18" charset="0"/>
              </a:rPr>
              <a:t> communication a </a:t>
            </a:r>
            <a:r>
              <a:rPr lang="en-GB" sz="2400" kern="1400" dirty="0" err="1">
                <a:effectLst/>
                <a:ea typeface="Times New Roman" panose="02020603050405020304" pitchFamily="18" charset="0"/>
              </a:rPr>
              <a:t>été</a:t>
            </a:r>
            <a:r>
              <a:rPr lang="en-GB" sz="2400" kern="1400" dirty="0">
                <a:effectLst/>
                <a:ea typeface="Times New Roman" panose="02020603050405020304" pitchFamily="18" charset="0"/>
              </a:rPr>
              <a:t> </a:t>
            </a:r>
            <a:r>
              <a:rPr lang="en-GB" sz="2400" kern="1400" dirty="0" err="1">
                <a:effectLst/>
                <a:ea typeface="Times New Roman" panose="02020603050405020304" pitchFamily="18" charset="0"/>
              </a:rPr>
              <a:t>faite</a:t>
            </a:r>
            <a:r>
              <a:rPr lang="en-GB" sz="2400" kern="1400" dirty="0">
                <a:effectLst/>
                <a:ea typeface="Times New Roman" panose="02020603050405020304" pitchFamily="18" charset="0"/>
              </a:rPr>
              <a:t> par HSE à </a:t>
            </a:r>
            <a:r>
              <a:rPr lang="en-GB" sz="2400" kern="1400" dirty="0" err="1">
                <a:effectLst/>
                <a:ea typeface="Times New Roman" panose="02020603050405020304" pitchFamily="18" charset="0"/>
              </a:rPr>
              <a:t>ce</a:t>
            </a:r>
            <a:r>
              <a:rPr lang="en-GB" sz="2400" kern="1400" dirty="0">
                <a:effectLst/>
                <a:ea typeface="Times New Roman" panose="02020603050405020304" pitchFamily="18" charset="0"/>
              </a:rPr>
              <a:t> </a:t>
            </a:r>
            <a:r>
              <a:rPr lang="en-GB" sz="2400" kern="1400" dirty="0" err="1">
                <a:effectLst/>
                <a:ea typeface="Times New Roman" panose="02020603050405020304" pitchFamily="18" charset="0"/>
              </a:rPr>
              <a:t>sujet</a:t>
            </a:r>
            <a:r>
              <a:rPr lang="en-GB" sz="2400" kern="1400" dirty="0">
                <a:effectLst/>
                <a:ea typeface="Times New Roman" panose="02020603050405020304" pitchFamily="18" charset="0"/>
              </a:rPr>
              <a:t> </a:t>
            </a:r>
            <a:r>
              <a:rPr lang="en-GB" sz="2400" kern="1400" dirty="0" err="1">
                <a:effectLst/>
                <a:ea typeface="Times New Roman" panose="02020603050405020304" pitchFamily="18" charset="0"/>
              </a:rPr>
              <a:t>l’été</a:t>
            </a:r>
            <a:r>
              <a:rPr lang="en-GB" sz="2400" kern="1400" dirty="0">
                <a:effectLst/>
                <a:ea typeface="Times New Roman" panose="02020603050405020304" pitchFamily="18" charset="0"/>
              </a:rPr>
              <a:t> dernier.</a:t>
            </a:r>
          </a:p>
          <a:p>
            <a:pPr lvl="0" algn="just">
              <a:spcBef>
                <a:spcPts val="200"/>
              </a:spcBef>
            </a:pPr>
            <a:endParaRPr lang="en-GB" sz="2400" kern="1400" dirty="0">
              <a:effectLst/>
              <a:ea typeface="Times New Roman" panose="02020603050405020304" pitchFamily="18" charset="0"/>
            </a:endParaRPr>
          </a:p>
          <a:p>
            <a:pPr lvl="0" algn="just">
              <a:spcBef>
                <a:spcPts val="200"/>
              </a:spcBef>
            </a:pPr>
            <a:r>
              <a:rPr lang="en-GB" sz="2400" kern="1400" dirty="0">
                <a:effectLst/>
                <a:ea typeface="Times New Roman" panose="02020603050405020304" pitchFamily="18" charset="0"/>
              </a:rPr>
              <a:t>2/ </a:t>
            </a:r>
            <a:r>
              <a:rPr lang="en-GB" sz="2400" kern="1400" dirty="0" err="1">
                <a:effectLst/>
                <a:ea typeface="Times New Roman" panose="02020603050405020304" pitchFamily="18" charset="0"/>
              </a:rPr>
              <a:t>Intégrier</a:t>
            </a:r>
            <a:r>
              <a:rPr lang="en-GB" sz="2400" kern="1400" dirty="0">
                <a:effectLst/>
                <a:ea typeface="Times New Roman" panose="02020603050405020304" pitchFamily="18" charset="0"/>
              </a:rPr>
              <a:t> </a:t>
            </a:r>
            <a:r>
              <a:rPr lang="en-GB" sz="2400" kern="1400" dirty="0" err="1">
                <a:effectLst/>
                <a:ea typeface="Times New Roman" panose="02020603050405020304" pitchFamily="18" charset="0"/>
              </a:rPr>
              <a:t>tous</a:t>
            </a:r>
            <a:r>
              <a:rPr lang="en-GB" sz="2400" kern="1400" dirty="0">
                <a:effectLst/>
                <a:ea typeface="Times New Roman" panose="02020603050405020304" pitchFamily="18" charset="0"/>
              </a:rPr>
              <a:t> les </a:t>
            </a:r>
            <a:r>
              <a:rPr lang="en-GB" sz="2400" kern="1400" dirty="0" err="1">
                <a:effectLst/>
                <a:ea typeface="Times New Roman" panose="02020603050405020304" pitchFamily="18" charset="0"/>
              </a:rPr>
              <a:t>acteurs</a:t>
            </a:r>
            <a:r>
              <a:rPr lang="en-GB" sz="2400" kern="1400" dirty="0">
                <a:effectLst/>
                <a:ea typeface="Times New Roman" panose="02020603050405020304" pitchFamily="18" charset="0"/>
              </a:rPr>
              <a:t> du flux </a:t>
            </a:r>
            <a:r>
              <a:rPr lang="en-GB" sz="2400" kern="1400" dirty="0" err="1">
                <a:effectLst/>
                <a:ea typeface="Times New Roman" panose="02020603050405020304" pitchFamily="18" charset="0"/>
              </a:rPr>
              <a:t>déchets</a:t>
            </a:r>
            <a:r>
              <a:rPr lang="en-GB" sz="2400" kern="1400" dirty="0">
                <a:effectLst/>
                <a:ea typeface="Times New Roman" panose="02020603050405020304" pitchFamily="18" charset="0"/>
              </a:rPr>
              <a:t>. </a:t>
            </a:r>
            <a:r>
              <a:rPr lang="en-GB" sz="2400" kern="1400" dirty="0" err="1">
                <a:effectLst/>
                <a:ea typeface="Times New Roman" panose="02020603050405020304" pitchFamily="18" charset="0"/>
              </a:rPr>
              <a:t>En</a:t>
            </a:r>
            <a:r>
              <a:rPr lang="en-GB" sz="2400" kern="1400" dirty="0">
                <a:effectLst/>
                <a:ea typeface="Times New Roman" panose="02020603050405020304" pitchFamily="18" charset="0"/>
              </a:rPr>
              <a:t> interne (service, </a:t>
            </a:r>
            <a:r>
              <a:rPr lang="en-GB" sz="2400" kern="1400" dirty="0" err="1">
                <a:effectLst/>
                <a:ea typeface="Times New Roman" panose="02020603050405020304" pitchFamily="18" charset="0"/>
              </a:rPr>
              <a:t>demandeurs</a:t>
            </a:r>
            <a:r>
              <a:rPr lang="en-GB" sz="2400" kern="1400" dirty="0">
                <a:effectLst/>
                <a:ea typeface="Times New Roman" panose="02020603050405020304" pitchFamily="18" charset="0"/>
              </a:rPr>
              <a:t>, </a:t>
            </a:r>
            <a:r>
              <a:rPr lang="en-GB" sz="2400" kern="1400" dirty="0" err="1">
                <a:effectLst/>
                <a:ea typeface="Times New Roman" panose="02020603050405020304" pitchFamily="18" charset="0"/>
              </a:rPr>
              <a:t>superviseurs</a:t>
            </a:r>
            <a:r>
              <a:rPr lang="en-GB" sz="2400" kern="1400" dirty="0">
                <a:effectLst/>
                <a:ea typeface="Times New Roman" panose="02020603050405020304" pitchFamily="18" charset="0"/>
              </a:rPr>
              <a:t> de </a:t>
            </a:r>
            <a:r>
              <a:rPr lang="en-GB" sz="2400" kern="1400" dirty="0" err="1">
                <a:effectLst/>
                <a:ea typeface="Times New Roman" panose="02020603050405020304" pitchFamily="18" charset="0"/>
              </a:rPr>
              <a:t>chantier</a:t>
            </a:r>
            <a:r>
              <a:rPr lang="en-GB" sz="2400" kern="1400" dirty="0">
                <a:effectLst/>
                <a:ea typeface="Times New Roman" panose="02020603050405020304" pitchFamily="18" charset="0"/>
              </a:rPr>
              <a:t>, HSE, TSO, etc) et </a:t>
            </a:r>
            <a:r>
              <a:rPr lang="en-GB" sz="2400" kern="1400" dirty="0" err="1">
                <a:effectLst/>
                <a:ea typeface="Times New Roman" panose="02020603050405020304" pitchFamily="18" charset="0"/>
              </a:rPr>
              <a:t>en</a:t>
            </a:r>
            <a:r>
              <a:rPr lang="en-GB" sz="2400" kern="1400" dirty="0">
                <a:effectLst/>
                <a:ea typeface="Times New Roman" panose="02020603050405020304" pitchFamily="18" charset="0"/>
              </a:rPr>
              <a:t> </a:t>
            </a:r>
            <a:r>
              <a:rPr lang="en-GB" sz="2400" kern="1400" dirty="0" err="1">
                <a:effectLst/>
                <a:ea typeface="Times New Roman" panose="02020603050405020304" pitchFamily="18" charset="0"/>
              </a:rPr>
              <a:t>externe:contractant</a:t>
            </a:r>
            <a:r>
              <a:rPr lang="en-GB" sz="2400" kern="1400" dirty="0">
                <a:effectLst/>
                <a:ea typeface="Times New Roman" panose="02020603050405020304" pitchFamily="18" charset="0"/>
              </a:rPr>
              <a:t>, </a:t>
            </a:r>
            <a:r>
              <a:rPr lang="en-GB" sz="2400" kern="1400" dirty="0" err="1">
                <a:effectLst/>
                <a:ea typeface="Times New Roman" panose="02020603050405020304" pitchFamily="18" charset="0"/>
              </a:rPr>
              <a:t>autorités</a:t>
            </a:r>
            <a:r>
              <a:rPr lang="en-GB" sz="2400" kern="1400" dirty="0">
                <a:effectLst/>
                <a:ea typeface="Times New Roman" panose="02020603050405020304" pitchFamily="18" charset="0"/>
              </a:rPr>
              <a:t>, centres de </a:t>
            </a:r>
            <a:r>
              <a:rPr lang="en-GB" sz="2400" kern="1400" dirty="0" err="1">
                <a:effectLst/>
                <a:ea typeface="Times New Roman" panose="02020603050405020304" pitchFamily="18" charset="0"/>
              </a:rPr>
              <a:t>traintement</a:t>
            </a:r>
            <a:r>
              <a:rPr lang="en-GB" sz="2400" kern="1400" dirty="0">
                <a:effectLst/>
                <a:ea typeface="Times New Roman" panose="02020603050405020304" pitchFamily="18" charset="0"/>
              </a:rPr>
              <a:t>.</a:t>
            </a:r>
            <a:r>
              <a:rPr lang="en-GB" sz="2400" kern="1400" dirty="0">
                <a:ea typeface="Times New Roman" panose="02020603050405020304" pitchFamily="18" charset="0"/>
              </a:rPr>
              <a:t> </a:t>
            </a:r>
            <a:r>
              <a:rPr lang="en-GB" sz="2400" kern="1400" dirty="0" err="1">
                <a:ea typeface="Times New Roman" panose="02020603050405020304" pitchFamily="18" charset="0"/>
              </a:rPr>
              <a:t>Cela</a:t>
            </a:r>
            <a:r>
              <a:rPr lang="en-GB" sz="2400" kern="1400" dirty="0">
                <a:ea typeface="Times New Roman" panose="02020603050405020304" pitchFamily="18" charset="0"/>
              </a:rPr>
              <a:t> </a:t>
            </a:r>
            <a:r>
              <a:rPr lang="en-GB" sz="2400" kern="1400" dirty="0" err="1">
                <a:ea typeface="Times New Roman" panose="02020603050405020304" pitchFamily="18" charset="0"/>
              </a:rPr>
              <a:t>veut</a:t>
            </a:r>
            <a:r>
              <a:rPr lang="en-GB" sz="2400" kern="1400" dirty="0">
                <a:ea typeface="Times New Roman" panose="02020603050405020304" pitchFamily="18" charset="0"/>
              </a:rPr>
              <a:t> dire developer de nouveaux </a:t>
            </a:r>
            <a:r>
              <a:rPr lang="en-GB" sz="2400" kern="1400" dirty="0" err="1">
                <a:ea typeface="Times New Roman" panose="02020603050405020304" pitchFamily="18" charset="0"/>
              </a:rPr>
              <a:t>exutoires</a:t>
            </a:r>
            <a:r>
              <a:rPr lang="en-GB" sz="2400" kern="1400" dirty="0">
                <a:ea typeface="Times New Roman" panose="02020603050405020304" pitchFamily="18" charset="0"/>
              </a:rPr>
              <a:t> et </a:t>
            </a:r>
            <a:r>
              <a:rPr lang="en-GB" sz="2400" kern="1400" dirty="0" err="1">
                <a:ea typeface="Times New Roman" panose="02020603050405020304" pitchFamily="18" charset="0"/>
              </a:rPr>
              <a:t>tirer</a:t>
            </a:r>
            <a:r>
              <a:rPr lang="en-GB" sz="2400" kern="1400" dirty="0">
                <a:ea typeface="Times New Roman" panose="02020603050405020304" pitchFamily="18" charset="0"/>
              </a:rPr>
              <a:t> parti de solutions déjà </a:t>
            </a:r>
            <a:r>
              <a:rPr lang="en-GB" sz="2400" kern="1400" dirty="0" err="1">
                <a:ea typeface="Times New Roman" panose="02020603050405020304" pitchFamily="18" charset="0"/>
              </a:rPr>
              <a:t>disponibles</a:t>
            </a:r>
            <a:r>
              <a:rPr lang="en-GB" sz="2400" kern="1400" dirty="0">
                <a:ea typeface="Times New Roman" panose="02020603050405020304" pitchFamily="18" charset="0"/>
              </a:rPr>
              <a:t> </a:t>
            </a:r>
            <a:r>
              <a:rPr lang="en-GB" sz="2400" kern="1400" dirty="0" err="1">
                <a:ea typeface="Times New Roman" panose="02020603050405020304" pitchFamily="18" charset="0"/>
              </a:rPr>
              <a:t>localement</a:t>
            </a:r>
            <a:r>
              <a:rPr lang="en-GB" sz="2400" kern="1400" dirty="0">
                <a:ea typeface="Times New Roman" panose="02020603050405020304" pitchFamily="18" charset="0"/>
              </a:rPr>
              <a:t>. </a:t>
            </a:r>
            <a:r>
              <a:rPr lang="en-GB" sz="2400" kern="1400" dirty="0" err="1">
                <a:ea typeface="Times New Roman" panose="02020603050405020304" pitchFamily="18" charset="0"/>
              </a:rPr>
              <a:t>Cela</a:t>
            </a:r>
            <a:r>
              <a:rPr lang="en-GB" sz="2400" kern="1400" dirty="0">
                <a:ea typeface="Times New Roman" panose="02020603050405020304" pitchFamily="18" charset="0"/>
              </a:rPr>
              <a:t> </a:t>
            </a:r>
            <a:r>
              <a:rPr lang="en-GB" sz="2400" kern="1400" dirty="0" err="1">
                <a:ea typeface="Times New Roman" panose="02020603050405020304" pitchFamily="18" charset="0"/>
              </a:rPr>
              <a:t>veut</a:t>
            </a:r>
            <a:r>
              <a:rPr lang="en-GB" sz="2400" kern="1400" dirty="0">
                <a:ea typeface="Times New Roman" panose="02020603050405020304" pitchFamily="18" charset="0"/>
              </a:rPr>
              <a:t> </a:t>
            </a:r>
            <a:r>
              <a:rPr lang="en-GB" sz="2400" kern="1400" dirty="0" err="1">
                <a:ea typeface="Times New Roman" panose="02020603050405020304" pitchFamily="18" charset="0"/>
              </a:rPr>
              <a:t>aussi</a:t>
            </a:r>
            <a:r>
              <a:rPr lang="en-GB" sz="2400" kern="1400" dirty="0">
                <a:ea typeface="Times New Roman" panose="02020603050405020304" pitchFamily="18" charset="0"/>
              </a:rPr>
              <a:t> dire </a:t>
            </a:r>
            <a:r>
              <a:rPr lang="en-GB" sz="2400" kern="1400" dirty="0" err="1">
                <a:ea typeface="Times New Roman" panose="02020603050405020304" pitchFamily="18" charset="0"/>
              </a:rPr>
              <a:t>contribuer</a:t>
            </a:r>
            <a:r>
              <a:rPr lang="en-GB" sz="2400" kern="1400" dirty="0">
                <a:ea typeface="Times New Roman" panose="02020603050405020304" pitchFamily="18" charset="0"/>
              </a:rPr>
              <a:t> à </a:t>
            </a:r>
            <a:r>
              <a:rPr lang="en-GB" sz="2400" kern="1400" dirty="0" err="1">
                <a:ea typeface="Times New Roman" panose="02020603050405020304" pitchFamily="18" charset="0"/>
              </a:rPr>
              <a:t>une</a:t>
            </a:r>
            <a:r>
              <a:rPr lang="en-GB" sz="2400" kern="1400" dirty="0">
                <a:ea typeface="Times New Roman" panose="02020603050405020304" pitchFamily="18" charset="0"/>
              </a:rPr>
              <a:t> </a:t>
            </a:r>
            <a:r>
              <a:rPr lang="en-GB" sz="2400" kern="1400" dirty="0" err="1">
                <a:ea typeface="Times New Roman" panose="02020603050405020304" pitchFamily="18" charset="0"/>
              </a:rPr>
              <a:t>économie</a:t>
            </a:r>
            <a:r>
              <a:rPr lang="en-GB" sz="2400" kern="1400" dirty="0">
                <a:ea typeface="Times New Roman" panose="02020603050405020304" pitchFamily="18" charset="0"/>
              </a:rPr>
              <a:t> </a:t>
            </a:r>
            <a:r>
              <a:rPr lang="en-GB" sz="2400" kern="1400" dirty="0" err="1">
                <a:ea typeface="Times New Roman" panose="02020603050405020304" pitchFamily="18" charset="0"/>
              </a:rPr>
              <a:t>circulaire</a:t>
            </a:r>
            <a:r>
              <a:rPr lang="en-GB" sz="2400" kern="1400" dirty="0">
                <a:ea typeface="Times New Roman" panose="02020603050405020304" pitchFamily="18" charset="0"/>
              </a:rPr>
              <a:t>.</a:t>
            </a:r>
          </a:p>
          <a:p>
            <a:pPr marL="0" lvl="0" indent="0" algn="just">
              <a:spcBef>
                <a:spcPts val="200"/>
              </a:spcBef>
              <a:buFont typeface="Symbol" panose="05050102010706020507" pitchFamily="18" charset="2"/>
              <a:buNone/>
            </a:pPr>
            <a:endParaRPr lang="en-GB" sz="2400" kern="1400" dirty="0">
              <a:ea typeface="Times New Roman" panose="02020603050405020304" pitchFamily="18" charset="0"/>
            </a:endParaRPr>
          </a:p>
          <a:p>
            <a:pPr marL="0" lvl="0" indent="0" algn="just">
              <a:spcBef>
                <a:spcPts val="200"/>
              </a:spcBef>
              <a:buFont typeface="Symbol" panose="05050102010706020507" pitchFamily="18" charset="2"/>
              <a:buNone/>
            </a:pPr>
            <a:r>
              <a:rPr lang="en-GB" sz="2400" kern="1400" dirty="0">
                <a:ea typeface="Times New Roman" panose="02020603050405020304" pitchFamily="18" charset="0"/>
              </a:rPr>
              <a:t>3/ </a:t>
            </a:r>
            <a:r>
              <a:rPr lang="en-GB" sz="2400" kern="1400" dirty="0" err="1">
                <a:ea typeface="Times New Roman" panose="02020603050405020304" pitchFamily="18" charset="0"/>
              </a:rPr>
              <a:t>Consolider</a:t>
            </a:r>
            <a:r>
              <a:rPr lang="en-GB" sz="2400" kern="1400" dirty="0">
                <a:ea typeface="Times New Roman" panose="02020603050405020304" pitchFamily="18" charset="0"/>
              </a:rPr>
              <a:t> les infrastructures et </a:t>
            </a:r>
            <a:r>
              <a:rPr lang="en-GB" sz="2400" kern="1400" dirty="0" err="1">
                <a:ea typeface="Times New Roman" panose="02020603050405020304" pitchFamily="18" charset="0"/>
              </a:rPr>
              <a:t>équipments</a:t>
            </a:r>
            <a:r>
              <a:rPr lang="en-GB" sz="2400" kern="1400" dirty="0">
                <a:ea typeface="Times New Roman" panose="02020603050405020304" pitchFamily="18" charset="0"/>
              </a:rPr>
              <a:t> </a:t>
            </a:r>
            <a:r>
              <a:rPr lang="en-GB" sz="2400" kern="1400" dirty="0" err="1">
                <a:ea typeface="Times New Roman" panose="02020603050405020304" pitchFamily="18" charset="0"/>
              </a:rPr>
              <a:t>associés</a:t>
            </a:r>
            <a:r>
              <a:rPr lang="en-GB" sz="2400" kern="1400" dirty="0">
                <a:ea typeface="Times New Roman" panose="02020603050405020304" pitchFamily="18" charset="0"/>
              </a:rPr>
              <a:t>. Entre </a:t>
            </a:r>
            <a:r>
              <a:rPr lang="en-GB" sz="2400" kern="1400" dirty="0" err="1">
                <a:ea typeface="Times New Roman" panose="02020603050405020304" pitchFamily="18" charset="0"/>
              </a:rPr>
              <a:t>autre</a:t>
            </a:r>
            <a:r>
              <a:rPr lang="en-GB" sz="2400" kern="1400" dirty="0">
                <a:ea typeface="Times New Roman" panose="02020603050405020304" pitchFamily="18" charset="0"/>
              </a:rPr>
              <a:t> la zone du </a:t>
            </a:r>
            <a:r>
              <a:rPr lang="en-GB" sz="2400" kern="1400" dirty="0">
                <a:effectLst/>
                <a:ea typeface="Times New Roman" panose="02020603050405020304" pitchFamily="18" charset="0"/>
              </a:rPr>
              <a:t>b. 133 </a:t>
            </a:r>
            <a:r>
              <a:rPr lang="en-GB" sz="2400" kern="1400" dirty="0" err="1">
                <a:effectLst/>
                <a:ea typeface="Times New Roman" panose="02020603050405020304" pitchFamily="18" charset="0"/>
              </a:rPr>
              <a:t>est</a:t>
            </a:r>
            <a:r>
              <a:rPr lang="en-GB" sz="2400" kern="1400" dirty="0">
                <a:effectLst/>
                <a:ea typeface="Times New Roman" panose="02020603050405020304" pitchFamily="18" charset="0"/>
              </a:rPr>
              <a:t> à </a:t>
            </a:r>
            <a:r>
              <a:rPr lang="en-GB" sz="2400" kern="1400" dirty="0" err="1">
                <a:effectLst/>
                <a:ea typeface="Times New Roman" panose="02020603050405020304" pitchFamily="18" charset="0"/>
              </a:rPr>
              <a:t>rénover</a:t>
            </a:r>
            <a:r>
              <a:rPr lang="en-GB" sz="2400" kern="1400" dirty="0">
                <a:effectLst/>
                <a:ea typeface="Times New Roman" panose="02020603050405020304" pitchFamily="18" charset="0"/>
              </a:rPr>
              <a:t> pour respecter les norms </a:t>
            </a:r>
            <a:r>
              <a:rPr lang="en-GB" sz="2400" kern="1400" dirty="0" err="1">
                <a:effectLst/>
                <a:ea typeface="Times New Roman" panose="02020603050405020304" pitchFamily="18" charset="0"/>
              </a:rPr>
              <a:t>environnementales</a:t>
            </a:r>
            <a:r>
              <a:rPr lang="en-GB" sz="2400" kern="1400" dirty="0">
                <a:effectLst/>
                <a:ea typeface="Times New Roman" panose="02020603050405020304" pitchFamily="18" charset="0"/>
              </a:rPr>
              <a:t>. La zone </a:t>
            </a:r>
            <a:r>
              <a:rPr lang="en-GB" sz="2400" kern="1400" dirty="0" err="1">
                <a:effectLst/>
                <a:ea typeface="Times New Roman" panose="02020603050405020304" pitchFamily="18" charset="0"/>
              </a:rPr>
              <a:t>peut</a:t>
            </a:r>
            <a:r>
              <a:rPr lang="en-GB" sz="2400" kern="1400" dirty="0">
                <a:effectLst/>
                <a:ea typeface="Times New Roman" panose="02020603050405020304" pitchFamily="18" charset="0"/>
              </a:rPr>
              <a:t> </a:t>
            </a:r>
            <a:r>
              <a:rPr lang="en-GB" sz="2400" kern="1400" dirty="0" err="1">
                <a:effectLst/>
                <a:ea typeface="Times New Roman" panose="02020603050405020304" pitchFamily="18" charset="0"/>
              </a:rPr>
              <a:t>aussi</a:t>
            </a:r>
            <a:r>
              <a:rPr lang="en-GB" sz="2400" kern="1400" dirty="0">
                <a:effectLst/>
                <a:ea typeface="Times New Roman" panose="02020603050405020304" pitchFamily="18" charset="0"/>
              </a:rPr>
              <a:t> </a:t>
            </a:r>
            <a:r>
              <a:rPr lang="en-GB" sz="2400" kern="1400" dirty="0" err="1">
                <a:effectLst/>
                <a:ea typeface="Times New Roman" panose="02020603050405020304" pitchFamily="18" charset="0"/>
              </a:rPr>
              <a:t>évoluer</a:t>
            </a:r>
            <a:r>
              <a:rPr lang="en-GB" sz="2400" kern="1400" dirty="0">
                <a:effectLst/>
                <a:ea typeface="Times New Roman" panose="02020603050405020304" pitchFamily="18" charset="0"/>
              </a:rPr>
              <a:t> </a:t>
            </a:r>
            <a:r>
              <a:rPr lang="en-GB" sz="2400" kern="1400" dirty="0" err="1">
                <a:effectLst/>
                <a:ea typeface="Times New Roman" panose="02020603050405020304" pitchFamily="18" charset="0"/>
              </a:rPr>
              <a:t>en</a:t>
            </a:r>
            <a:r>
              <a:rPr lang="en-GB" sz="2400" kern="1400" dirty="0">
                <a:effectLst/>
                <a:ea typeface="Times New Roman" panose="02020603050405020304" pitchFamily="18" charset="0"/>
              </a:rPr>
              <a:t> mini “</a:t>
            </a:r>
            <a:r>
              <a:rPr lang="en-GB" sz="2400" kern="1400" dirty="0" err="1">
                <a:effectLst/>
                <a:ea typeface="Times New Roman" panose="02020603050405020304" pitchFamily="18" charset="0"/>
              </a:rPr>
              <a:t>déchetterie</a:t>
            </a:r>
            <a:r>
              <a:rPr lang="en-GB" sz="2400" kern="1400" dirty="0">
                <a:effectLst/>
                <a:ea typeface="Times New Roman" panose="02020603050405020304" pitchFamily="18" charset="0"/>
              </a:rPr>
              <a:t>”,  </a:t>
            </a:r>
            <a:r>
              <a:rPr lang="en-GB" sz="2400" kern="1400" dirty="0" err="1">
                <a:effectLst/>
                <a:ea typeface="Times New Roman" panose="02020603050405020304" pitchFamily="18" charset="0"/>
              </a:rPr>
              <a:t>voir</a:t>
            </a:r>
            <a:r>
              <a:rPr lang="en-GB" sz="2400" kern="1400" dirty="0">
                <a:effectLst/>
                <a:ea typeface="Times New Roman" panose="02020603050405020304" pitchFamily="18" charset="0"/>
              </a:rPr>
              <a:t> </a:t>
            </a:r>
            <a:r>
              <a:rPr lang="en-GB" sz="2400" kern="1400" dirty="0" err="1">
                <a:effectLst/>
                <a:ea typeface="Times New Roman" panose="02020603050405020304" pitchFamily="18" charset="0"/>
              </a:rPr>
              <a:t>en</a:t>
            </a:r>
            <a:r>
              <a:rPr lang="en-GB" sz="2400" kern="1400" dirty="0">
                <a:effectLst/>
                <a:ea typeface="Times New Roman" panose="02020603050405020304" pitchFamily="18" charset="0"/>
              </a:rPr>
              <a:t> </a:t>
            </a:r>
            <a:r>
              <a:rPr lang="en-GB" sz="2400" kern="1400" dirty="0" err="1">
                <a:effectLst/>
                <a:ea typeface="Times New Roman" panose="02020603050405020304" pitchFamily="18" charset="0"/>
              </a:rPr>
              <a:t>ressourceriie</a:t>
            </a:r>
            <a:r>
              <a:rPr lang="en-GB" sz="2400" kern="1400" dirty="0">
                <a:effectLst/>
                <a:ea typeface="Times New Roman" panose="02020603050405020304" pitchFamily="18" charset="0"/>
              </a:rPr>
              <a:t>. </a:t>
            </a:r>
          </a:p>
          <a:p>
            <a:pPr marL="0" lvl="0" indent="0" algn="just">
              <a:spcBef>
                <a:spcPts val="200"/>
              </a:spcBef>
              <a:buFont typeface="Symbol" panose="05050102010706020507" pitchFamily="18" charset="2"/>
              <a:buNone/>
            </a:pPr>
            <a:endParaRPr lang="en-GB" sz="2400" kern="1400" dirty="0">
              <a:ea typeface="Times New Roman" panose="02020603050405020304" pitchFamily="18" charset="0"/>
            </a:endParaRPr>
          </a:p>
          <a:p>
            <a:pPr marL="0" lvl="0" indent="0" algn="just">
              <a:spcBef>
                <a:spcPts val="200"/>
              </a:spcBef>
              <a:buFont typeface="Symbol" panose="05050102010706020507" pitchFamily="18" charset="2"/>
              <a:buNone/>
            </a:pPr>
            <a:r>
              <a:rPr lang="en-GB" sz="2400" kern="1400" dirty="0">
                <a:ea typeface="Times New Roman" panose="02020603050405020304" pitchFamily="18" charset="0"/>
              </a:rPr>
              <a:t>4/ </a:t>
            </a:r>
            <a:r>
              <a:rPr lang="en-GB" sz="2400" kern="1400" dirty="0" err="1">
                <a:ea typeface="Times New Roman" panose="02020603050405020304" pitchFamily="18" charset="0"/>
              </a:rPr>
              <a:t>Implémenter</a:t>
            </a:r>
            <a:r>
              <a:rPr lang="en-GB" sz="2400" kern="1400" dirty="0">
                <a:ea typeface="Times New Roman" panose="02020603050405020304" pitchFamily="18" charset="0"/>
              </a:rPr>
              <a:t> les </a:t>
            </a:r>
            <a:r>
              <a:rPr lang="en-GB" sz="2400" kern="1400" dirty="0" err="1">
                <a:ea typeface="Times New Roman" panose="02020603050405020304" pitchFamily="18" charset="0"/>
              </a:rPr>
              <a:t>bonnes</a:t>
            </a:r>
            <a:r>
              <a:rPr lang="en-GB" sz="2400" kern="1400" dirty="0">
                <a:ea typeface="Times New Roman" panose="02020603050405020304" pitchFamily="18" charset="0"/>
              </a:rPr>
              <a:t> pratiques de </a:t>
            </a:r>
            <a:r>
              <a:rPr lang="en-GB" sz="2400" kern="1400" dirty="0" err="1">
                <a:ea typeface="Times New Roman" panose="02020603050405020304" pitchFamily="18" charset="0"/>
              </a:rPr>
              <a:t>l’industrie</a:t>
            </a:r>
            <a:r>
              <a:rPr lang="en-GB" sz="2400" kern="1400" dirty="0">
                <a:ea typeface="Times New Roman" panose="02020603050405020304" pitchFamily="18" charset="0"/>
              </a:rPr>
              <a:t>. On parle </a:t>
            </a:r>
            <a:r>
              <a:rPr lang="en-GB" sz="2400" kern="1400" dirty="0" err="1">
                <a:ea typeface="Times New Roman" panose="02020603050405020304" pitchFamily="18" charset="0"/>
              </a:rPr>
              <a:t>ici</a:t>
            </a:r>
            <a:r>
              <a:rPr lang="en-GB" sz="2400" kern="1400" dirty="0">
                <a:ea typeface="Times New Roman" panose="02020603050405020304" pitchFamily="18" charset="0"/>
              </a:rPr>
              <a:t> </a:t>
            </a:r>
            <a:r>
              <a:rPr lang="en-GB" sz="2400" kern="1400" dirty="0" err="1">
                <a:ea typeface="Times New Roman" panose="02020603050405020304" pitchFamily="18" charset="0"/>
              </a:rPr>
              <a:t>d’amelioration</a:t>
            </a:r>
            <a:r>
              <a:rPr lang="en-GB" sz="2400" kern="1400" dirty="0">
                <a:ea typeface="Times New Roman" panose="02020603050405020304" pitchFamily="18" charset="0"/>
              </a:rPr>
              <a:t> continue,  </a:t>
            </a:r>
            <a:r>
              <a:rPr lang="en-GB" sz="2400" kern="1400" dirty="0" err="1">
                <a:ea typeface="Times New Roman" panose="02020603050405020304" pitchFamily="18" charset="0"/>
              </a:rPr>
              <a:t>d’enpreinte</a:t>
            </a:r>
            <a:r>
              <a:rPr lang="en-GB" sz="2400" kern="1400" dirty="0">
                <a:ea typeface="Times New Roman" panose="02020603050405020304" pitchFamily="18" charset="0"/>
              </a:rPr>
              <a:t> </a:t>
            </a:r>
            <a:r>
              <a:rPr lang="en-GB" sz="2400" kern="1400" dirty="0" err="1"/>
              <a:t>carbone</a:t>
            </a:r>
            <a:r>
              <a:rPr lang="en-GB" sz="2400" kern="1400" dirty="0"/>
              <a:t>, </a:t>
            </a:r>
            <a:r>
              <a:rPr lang="en-GB" sz="2400" kern="1400" dirty="0" err="1"/>
              <a:t>d’outils</a:t>
            </a:r>
            <a:r>
              <a:rPr lang="en-GB" sz="2400" kern="1400" dirty="0"/>
              <a:t> et </a:t>
            </a:r>
            <a:r>
              <a:rPr lang="en-GB" sz="2400" kern="1400" dirty="0" err="1"/>
              <a:t>d’optimisation</a:t>
            </a:r>
            <a:r>
              <a:rPr lang="en-GB" sz="2400" kern="1400" dirty="0"/>
              <a:t>.</a:t>
            </a:r>
            <a:endParaRPr lang="en-GB" sz="2400" kern="1400" dirty="0">
              <a:ea typeface="Times New Roman" panose="02020603050405020304" pitchFamily="18" charset="0"/>
            </a:endParaRPr>
          </a:p>
          <a:p>
            <a:pPr marL="0" lvl="0" indent="0" algn="just">
              <a:spcBef>
                <a:spcPts val="200"/>
              </a:spcBef>
              <a:buFont typeface="Symbol" panose="05050102010706020507" pitchFamily="18" charset="2"/>
              <a:buNone/>
            </a:pPr>
            <a:endParaRPr lang="en-GB" sz="2400" kern="1400" dirty="0">
              <a:ea typeface="Times New Roman" panose="02020603050405020304" pitchFamily="18" charset="0"/>
            </a:endParaRPr>
          </a:p>
          <a:p>
            <a:pPr marL="0" lvl="0" indent="0" algn="just">
              <a:spcBef>
                <a:spcPts val="200"/>
              </a:spcBef>
              <a:buFont typeface="Symbol" panose="05050102010706020507" pitchFamily="18" charset="2"/>
              <a:buNone/>
            </a:pPr>
            <a:r>
              <a:rPr lang="en-GB" sz="2400" kern="1400" dirty="0">
                <a:ea typeface="Times New Roman" panose="02020603050405020304" pitchFamily="18" charset="0"/>
              </a:rPr>
              <a:t>5/ </a:t>
            </a:r>
            <a:r>
              <a:rPr lang="en-GB" sz="2400" kern="1400" dirty="0" err="1">
                <a:ea typeface="Times New Roman" panose="02020603050405020304" pitchFamily="18" charset="0"/>
              </a:rPr>
              <a:t>Conduire</a:t>
            </a:r>
            <a:r>
              <a:rPr lang="en-GB" sz="2400" kern="1400" dirty="0">
                <a:ea typeface="Times New Roman" panose="02020603050405020304" pitchFamily="18" charset="0"/>
              </a:rPr>
              <a:t> le service sur la base de </a:t>
            </a:r>
            <a:r>
              <a:rPr lang="en-GB" sz="2400" kern="1400" dirty="0" err="1">
                <a:ea typeface="Times New Roman" panose="02020603050405020304" pitchFamily="18" charset="0"/>
              </a:rPr>
              <a:t>données</a:t>
            </a:r>
            <a:r>
              <a:rPr lang="en-GB" sz="2400" kern="1400" dirty="0">
                <a:ea typeface="Times New Roman" panose="02020603050405020304" pitchFamily="18" charset="0"/>
              </a:rPr>
              <a:t>. On parle </a:t>
            </a:r>
            <a:r>
              <a:rPr lang="en-GB" sz="2400" kern="1400" dirty="0" err="1">
                <a:ea typeface="Times New Roman" panose="02020603050405020304" pitchFamily="18" charset="0"/>
              </a:rPr>
              <a:t>ici</a:t>
            </a:r>
            <a:r>
              <a:rPr lang="en-GB" sz="2400" kern="1400" dirty="0">
                <a:ea typeface="Times New Roman" panose="02020603050405020304" pitchFamily="18" charset="0"/>
              </a:rPr>
              <a:t> de </a:t>
            </a:r>
            <a:r>
              <a:rPr lang="en-GB" sz="2400" kern="1400" dirty="0" err="1">
                <a:ea typeface="Times New Roman" panose="02020603050405020304" pitchFamily="18" charset="0"/>
              </a:rPr>
              <a:t>dépoiement</a:t>
            </a:r>
            <a:r>
              <a:rPr lang="en-GB" sz="2400" kern="1400" dirty="0">
                <a:ea typeface="Times New Roman" panose="02020603050405020304" pitchFamily="18" charset="0"/>
              </a:rPr>
              <a:t> </a:t>
            </a:r>
            <a:r>
              <a:rPr lang="en-GB" sz="2400" kern="1400" dirty="0" err="1"/>
              <a:t>d’IOT</a:t>
            </a:r>
            <a:r>
              <a:rPr lang="en-GB" sz="2400" kern="1400" dirty="0"/>
              <a:t>– smart city et du </a:t>
            </a:r>
            <a:r>
              <a:rPr lang="en-GB" sz="2400" kern="1400" dirty="0" err="1"/>
              <a:t>traitement</a:t>
            </a:r>
            <a:r>
              <a:rPr lang="en-GB" sz="2400" kern="1400" dirty="0"/>
              <a:t> de </a:t>
            </a:r>
            <a:r>
              <a:rPr lang="en-GB" sz="2400" kern="1400" dirty="0" err="1"/>
              <a:t>nos</a:t>
            </a:r>
            <a:r>
              <a:rPr lang="en-GB" sz="2400" kern="1400" dirty="0"/>
              <a:t> </a:t>
            </a:r>
            <a:r>
              <a:rPr lang="en-GB" sz="2400" kern="1400" dirty="0" err="1"/>
              <a:t>données</a:t>
            </a:r>
            <a:r>
              <a:rPr lang="en-GB" sz="2400" kern="1400" dirty="0"/>
              <a:t> pour </a:t>
            </a:r>
            <a:r>
              <a:rPr lang="en-GB" sz="2400" kern="1400" dirty="0" err="1"/>
              <a:t>produire</a:t>
            </a:r>
            <a:r>
              <a:rPr lang="en-GB" sz="2400" kern="1400" dirty="0"/>
              <a:t> par </a:t>
            </a:r>
            <a:r>
              <a:rPr lang="en-GB" sz="2400" kern="1400" dirty="0" err="1"/>
              <a:t>exemple</a:t>
            </a:r>
            <a:r>
              <a:rPr lang="en-GB" sz="2400" kern="1400" dirty="0"/>
              <a:t> des dashboards </a:t>
            </a:r>
            <a:r>
              <a:rPr lang="en-GB" sz="2400" kern="1400" dirty="0" err="1"/>
              <a:t>en</a:t>
            </a:r>
            <a:r>
              <a:rPr lang="en-GB" sz="2400" kern="1400" dirty="0"/>
              <a:t> temps reel de </a:t>
            </a:r>
            <a:r>
              <a:rPr lang="en-GB" sz="2400" kern="1400" dirty="0" err="1"/>
              <a:t>nos</a:t>
            </a:r>
            <a:r>
              <a:rPr lang="en-GB" sz="2400" kern="1400" dirty="0"/>
              <a:t> </a:t>
            </a:r>
            <a:r>
              <a:rPr lang="en-GB" sz="2400" kern="1400" dirty="0" err="1"/>
              <a:t>indicateurs</a:t>
            </a:r>
            <a:r>
              <a:rPr lang="en-GB" sz="2400" kern="1400" dirty="0"/>
              <a:t>. A </a:t>
            </a:r>
            <a:r>
              <a:rPr lang="en-GB" sz="2400" kern="1400" dirty="0" err="1"/>
              <a:t>terme</a:t>
            </a:r>
            <a:r>
              <a:rPr lang="en-GB" sz="2400" kern="1400" dirty="0"/>
              <a:t> les </a:t>
            </a:r>
            <a:r>
              <a:rPr lang="en-GB" sz="2400" kern="1400" dirty="0" err="1"/>
              <a:t>tournées</a:t>
            </a:r>
            <a:r>
              <a:rPr lang="en-GB" sz="2400" kern="1400" dirty="0"/>
              <a:t> de </a:t>
            </a:r>
            <a:r>
              <a:rPr lang="en-GB" sz="2400" kern="1400" dirty="0" err="1"/>
              <a:t>collecte</a:t>
            </a:r>
            <a:r>
              <a:rPr lang="en-GB" sz="2400" kern="1400" dirty="0"/>
              <a:t> </a:t>
            </a:r>
            <a:r>
              <a:rPr lang="en-GB" sz="2400" kern="1400" dirty="0" err="1"/>
              <a:t>pourraient</a:t>
            </a:r>
            <a:r>
              <a:rPr lang="en-GB" sz="2400" kern="1400" dirty="0"/>
              <a:t> </a:t>
            </a:r>
            <a:r>
              <a:rPr lang="en-GB" sz="2400" kern="1400" dirty="0" err="1"/>
              <a:t>s’adapter</a:t>
            </a:r>
            <a:r>
              <a:rPr lang="en-GB" sz="2400" kern="1400" dirty="0"/>
              <a:t> </a:t>
            </a:r>
            <a:r>
              <a:rPr lang="en-GB" sz="2400" kern="1400" dirty="0" err="1"/>
              <a:t>dynamiquement</a:t>
            </a:r>
            <a:r>
              <a:rPr lang="en-GB" sz="2400" kern="1400" dirty="0"/>
              <a:t>.</a:t>
            </a:r>
          </a:p>
          <a:p>
            <a:pPr marL="0" lvl="0" indent="0" algn="just">
              <a:spcBef>
                <a:spcPts val="200"/>
              </a:spcBef>
              <a:buFont typeface="Symbol" panose="05050102010706020507" pitchFamily="18" charset="2"/>
              <a:buNone/>
            </a:pPr>
            <a:endParaRPr lang="en-GB" sz="2400" kern="1400" dirty="0">
              <a:ea typeface="Times New Roman" panose="02020603050405020304" pitchFamily="18" charset="0"/>
            </a:endParaRPr>
          </a:p>
          <a:p>
            <a:pPr marL="0" lvl="0" indent="0" algn="just">
              <a:spcBef>
                <a:spcPts val="200"/>
              </a:spcBef>
              <a:buFont typeface="Symbol" panose="05050102010706020507" pitchFamily="18" charset="2"/>
              <a:buNone/>
            </a:pPr>
            <a:r>
              <a:rPr lang="en-GB" sz="2400" kern="1400" dirty="0">
                <a:ea typeface="Times New Roman" panose="02020603050405020304" pitchFamily="18" charset="0"/>
              </a:rPr>
              <a:t>6/ </a:t>
            </a:r>
            <a:r>
              <a:rPr lang="en-GB" sz="2400" kern="1400" dirty="0" err="1">
                <a:ea typeface="Times New Roman" panose="02020603050405020304" pitchFamily="18" charset="0"/>
              </a:rPr>
              <a:t>Enfin</a:t>
            </a:r>
            <a:r>
              <a:rPr lang="en-GB" sz="2400" kern="1400" dirty="0">
                <a:ea typeface="Times New Roman" panose="02020603050405020304" pitchFamily="18" charset="0"/>
              </a:rPr>
              <a:t> la communication qui </a:t>
            </a:r>
            <a:r>
              <a:rPr lang="en-GB" sz="2400" kern="1400" dirty="0" err="1">
                <a:ea typeface="Times New Roman" panose="02020603050405020304" pitchFamily="18" charset="0"/>
              </a:rPr>
              <a:t>couvre</a:t>
            </a:r>
            <a:r>
              <a:rPr lang="en-GB" sz="2400" kern="1400" dirty="0">
                <a:ea typeface="Times New Roman" panose="02020603050405020304" pitchFamily="18" charset="0"/>
              </a:rPr>
              <a:t> par </a:t>
            </a:r>
            <a:r>
              <a:rPr lang="en-GB" sz="2400" kern="1400" dirty="0" err="1">
                <a:ea typeface="Times New Roman" panose="02020603050405020304" pitchFamily="18" charset="0"/>
              </a:rPr>
              <a:t>exemple</a:t>
            </a:r>
            <a:r>
              <a:rPr lang="en-GB" sz="2400" kern="1400" dirty="0">
                <a:ea typeface="Times New Roman" panose="02020603050405020304" pitchFamily="18" charset="0"/>
              </a:rPr>
              <a:t> des </a:t>
            </a:r>
            <a:r>
              <a:rPr lang="en-GB" sz="2400" kern="1400" dirty="0" err="1">
                <a:ea typeface="Times New Roman" panose="02020603050405020304" pitchFamily="18" charset="0"/>
              </a:rPr>
              <a:t>campagnes</a:t>
            </a:r>
            <a:r>
              <a:rPr lang="en-GB" sz="2400" kern="1400" dirty="0">
                <a:ea typeface="Times New Roman" panose="02020603050405020304" pitchFamily="18" charset="0"/>
              </a:rPr>
              <a:t> de </a:t>
            </a:r>
            <a:r>
              <a:rPr lang="en-GB" sz="2400" kern="1400" dirty="0" err="1">
                <a:ea typeface="Times New Roman" panose="02020603050405020304" pitchFamily="18" charset="0"/>
              </a:rPr>
              <a:t>sensibilitation</a:t>
            </a:r>
            <a:r>
              <a:rPr lang="en-GB" sz="2400" kern="1400" dirty="0">
                <a:ea typeface="Times New Roman" panose="02020603050405020304" pitchFamily="18" charset="0"/>
              </a:rPr>
              <a:t> et </a:t>
            </a:r>
            <a:r>
              <a:rPr lang="en-GB" sz="2400" kern="1400" dirty="0" err="1">
                <a:ea typeface="Times New Roman" panose="02020603050405020304" pitchFamily="18" charset="0"/>
              </a:rPr>
              <a:t>une</a:t>
            </a:r>
            <a:r>
              <a:rPr lang="en-GB" sz="2400" kern="1400" dirty="0">
                <a:ea typeface="Times New Roman" panose="02020603050405020304" pitchFamily="18" charset="0"/>
              </a:rPr>
              <a:t> </a:t>
            </a:r>
            <a:r>
              <a:rPr lang="en-GB" sz="2400" kern="1400" dirty="0" err="1">
                <a:ea typeface="Times New Roman" panose="02020603050405020304" pitchFamily="18" charset="0"/>
              </a:rPr>
              <a:t>meilleure</a:t>
            </a:r>
            <a:r>
              <a:rPr lang="en-GB" sz="2400" kern="1400" dirty="0">
                <a:ea typeface="Times New Roman" panose="02020603050405020304" pitchFamily="18" charset="0"/>
              </a:rPr>
              <a:t> harmonisation et presentation de </a:t>
            </a:r>
            <a:r>
              <a:rPr lang="en-GB" sz="2400" kern="1400" dirty="0" err="1">
                <a:ea typeface="Times New Roman" panose="02020603050405020304" pitchFamily="18" charset="0"/>
              </a:rPr>
              <a:t>l’information</a:t>
            </a:r>
            <a:r>
              <a:rPr lang="en-GB" sz="2400" kern="1400" dirty="0">
                <a:ea typeface="Times New Roman" panose="02020603050405020304" pitchFamily="18" charset="0"/>
              </a:rPr>
              <a:t> déjà disponible.</a:t>
            </a:r>
          </a:p>
          <a:p>
            <a:pPr marL="0" lvl="0" indent="0" algn="just">
              <a:spcBef>
                <a:spcPts val="200"/>
              </a:spcBef>
              <a:buFont typeface="Symbol" panose="05050102010706020507" pitchFamily="18" charset="2"/>
              <a:buNone/>
            </a:pPr>
            <a:endParaRPr lang="en-GB" sz="2400" kern="1400" dirty="0">
              <a:ea typeface="Times New Roman" panose="02020603050405020304" pitchFamily="18" charset="0"/>
            </a:endParaRPr>
          </a:p>
          <a:p>
            <a:pPr marL="0" lvl="0" indent="0" algn="just">
              <a:spcBef>
                <a:spcPts val="200"/>
              </a:spcBef>
              <a:buFont typeface="Symbol" panose="05050102010706020507" pitchFamily="18" charset="2"/>
              <a:buNone/>
            </a:pPr>
            <a:r>
              <a:rPr lang="en-GB" sz="2400" kern="1400" dirty="0">
                <a:ea typeface="Times New Roman" panose="02020603050405020304" pitchFamily="18" charset="0"/>
              </a:rPr>
              <a:t>Ce slide cloture </a:t>
            </a:r>
            <a:r>
              <a:rPr lang="en-GB" sz="2400" kern="1400" dirty="0" err="1">
                <a:ea typeface="Times New Roman" panose="02020603050405020304" pitchFamily="18" charset="0"/>
              </a:rPr>
              <a:t>l’apercu</a:t>
            </a:r>
            <a:r>
              <a:rPr lang="en-GB" sz="2400" kern="1400" dirty="0">
                <a:ea typeface="Times New Roman" panose="02020603050405020304" pitchFamily="18" charset="0"/>
              </a:rPr>
              <a:t> es </a:t>
            </a:r>
            <a:r>
              <a:rPr lang="en-GB" sz="2400" kern="1400" dirty="0" err="1">
                <a:ea typeface="Times New Roman" panose="02020603050405020304" pitchFamily="18" charset="0"/>
              </a:rPr>
              <a:t>objectifs</a:t>
            </a:r>
            <a:r>
              <a:rPr lang="en-GB" sz="2400" kern="1400" dirty="0">
                <a:ea typeface="Times New Roman" panose="02020603050405020304" pitchFamily="18" charset="0"/>
              </a:rPr>
              <a:t> long-</a:t>
            </a:r>
            <a:r>
              <a:rPr lang="en-GB" sz="2400" kern="1400" dirty="0" err="1">
                <a:ea typeface="Times New Roman" panose="02020603050405020304" pitchFamily="18" charset="0"/>
              </a:rPr>
              <a:t>termes</a:t>
            </a:r>
            <a:r>
              <a:rPr lang="en-GB" sz="2400" kern="1400" dirty="0">
                <a:ea typeface="Times New Roman" panose="02020603050405020304" pitchFamily="18" charset="0"/>
              </a:rPr>
              <a:t> et des </a:t>
            </a:r>
            <a:r>
              <a:rPr lang="en-GB" sz="2400" kern="1400" dirty="0" err="1">
                <a:ea typeface="Times New Roman" panose="02020603050405020304" pitchFamily="18" charset="0"/>
              </a:rPr>
              <a:t>principes</a:t>
            </a:r>
            <a:r>
              <a:rPr lang="en-GB" sz="2400" kern="1400" dirty="0">
                <a:ea typeface="Times New Roman" panose="02020603050405020304" pitchFamily="18" charset="0"/>
              </a:rPr>
              <a:t> </a:t>
            </a:r>
            <a:r>
              <a:rPr lang="en-GB" sz="2400" kern="1400" dirty="0" err="1">
                <a:ea typeface="Times New Roman" panose="02020603050405020304" pitchFamily="18" charset="0"/>
              </a:rPr>
              <a:t>stratégique</a:t>
            </a:r>
            <a:r>
              <a:rPr lang="en-GB" sz="2400" kern="1400" dirty="0">
                <a:ea typeface="Times New Roman" panose="02020603050405020304" pitchFamily="18" charset="0"/>
              </a:rPr>
              <a:t>. Je laisse </a:t>
            </a:r>
            <a:r>
              <a:rPr lang="en-GB" sz="2400" kern="1400" dirty="0" err="1">
                <a:ea typeface="Times New Roman" panose="02020603050405020304" pitchFamily="18" charset="0"/>
              </a:rPr>
              <a:t>maintenant</a:t>
            </a:r>
            <a:r>
              <a:rPr lang="en-GB" sz="2400" kern="1400" dirty="0">
                <a:ea typeface="Times New Roman" panose="02020603050405020304" pitchFamily="18" charset="0"/>
              </a:rPr>
              <a:t> la parole à </a:t>
            </a:r>
            <a:r>
              <a:rPr lang="en-GB" sz="2400" kern="1400" dirty="0" err="1">
                <a:ea typeface="Times New Roman" panose="02020603050405020304" pitchFamily="18" charset="0"/>
              </a:rPr>
              <a:t>mon</a:t>
            </a:r>
            <a:r>
              <a:rPr lang="en-GB" sz="2400" kern="1400" dirty="0">
                <a:ea typeface="Times New Roman" panose="02020603050405020304" pitchFamily="18" charset="0"/>
              </a:rPr>
              <a:t> </a:t>
            </a:r>
            <a:r>
              <a:rPr lang="en-GB" sz="2400" kern="1400" dirty="0" err="1">
                <a:ea typeface="Times New Roman" panose="02020603050405020304" pitchFamily="18" charset="0"/>
              </a:rPr>
              <a:t>collègue</a:t>
            </a:r>
            <a:r>
              <a:rPr lang="en-GB" sz="2400" kern="1400" dirty="0">
                <a:ea typeface="Times New Roman" panose="02020603050405020304" pitchFamily="18" charset="0"/>
              </a:rPr>
              <a:t> Quentin qui </a:t>
            </a:r>
            <a:r>
              <a:rPr lang="en-GB" sz="2400" kern="1400" dirty="0" err="1">
                <a:ea typeface="Times New Roman" panose="02020603050405020304" pitchFamily="18" charset="0"/>
              </a:rPr>
              <a:t>va</a:t>
            </a:r>
            <a:r>
              <a:rPr lang="en-GB" sz="2400" kern="1400" dirty="0">
                <a:ea typeface="Times New Roman" panose="02020603050405020304" pitchFamily="18" charset="0"/>
              </a:rPr>
              <a:t> </a:t>
            </a:r>
            <a:r>
              <a:rPr lang="en-GB" sz="2400" kern="1400" dirty="0" err="1">
                <a:ea typeface="Times New Roman" panose="02020603050405020304" pitchFamily="18" charset="0"/>
              </a:rPr>
              <a:t>vous</a:t>
            </a:r>
            <a:r>
              <a:rPr lang="en-GB" sz="2400" kern="1400" dirty="0">
                <a:ea typeface="Times New Roman" panose="02020603050405020304" pitchFamily="18" charset="0"/>
              </a:rPr>
              <a:t> presenter </a:t>
            </a:r>
            <a:r>
              <a:rPr lang="en-GB" sz="2400" kern="1400" dirty="0" err="1">
                <a:ea typeface="Times New Roman" panose="02020603050405020304" pitchFamily="18" charset="0"/>
              </a:rPr>
              <a:t>quelques</a:t>
            </a:r>
            <a:r>
              <a:rPr lang="en-GB" sz="2400" kern="1400" dirty="0">
                <a:ea typeface="Times New Roman" panose="02020603050405020304" pitchFamily="18" charset="0"/>
              </a:rPr>
              <a:t> actions </a:t>
            </a:r>
            <a:r>
              <a:rPr lang="en-GB" sz="2400" kern="1400" dirty="0" err="1">
                <a:ea typeface="Times New Roman" panose="02020603050405020304" pitchFamily="18" charset="0"/>
              </a:rPr>
              <a:t>en</a:t>
            </a:r>
            <a:r>
              <a:rPr lang="en-GB" sz="2400" kern="1400" dirty="0">
                <a:ea typeface="Times New Roman" panose="02020603050405020304" pitchFamily="18" charset="0"/>
              </a:rPr>
              <a:t> </a:t>
            </a:r>
            <a:r>
              <a:rPr lang="en-GB" sz="2400" kern="1400" dirty="0" err="1">
                <a:ea typeface="Times New Roman" panose="02020603050405020304" pitchFamily="18" charset="0"/>
              </a:rPr>
              <a:t>cours</a:t>
            </a:r>
            <a:r>
              <a:rPr lang="en-GB" sz="2400" kern="1400">
                <a:ea typeface="Times New Roman" panose="02020603050405020304" pitchFamily="18" charset="0"/>
              </a:rPr>
              <a:t>.</a:t>
            </a:r>
            <a:endParaRPr lang="en-GB" sz="2400" kern="1400" dirty="0">
              <a:ea typeface="Times New Roman" panose="02020603050405020304" pitchFamily="18" charset="0"/>
            </a:endParaRPr>
          </a:p>
          <a:p>
            <a:pPr marL="0" lvl="0" indent="0" algn="just">
              <a:spcBef>
                <a:spcPts val="200"/>
              </a:spcBef>
              <a:buFont typeface="Symbol" panose="05050102010706020507" pitchFamily="18" charset="2"/>
              <a:buNone/>
            </a:pPr>
            <a:endParaRPr lang="en-GB" sz="2400" kern="1400" dirty="0">
              <a:ea typeface="Times New Roman" panose="02020603050405020304" pitchFamily="18" charset="0"/>
            </a:endParaRPr>
          </a:p>
          <a:p>
            <a:pPr marL="457200" lvl="1" indent="0" algn="just">
              <a:spcBef>
                <a:spcPts val="200"/>
              </a:spcBef>
              <a:buFont typeface="Symbol" panose="05050102010706020507" pitchFamily="18" charset="2"/>
              <a:buNone/>
            </a:pPr>
            <a:endParaRPr lang="en-GB" sz="2400" kern="1400" dirty="0">
              <a:ea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4744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/>
              <a:t>En</a:t>
            </a:r>
            <a:r>
              <a:rPr lang="en-GB" dirty="0"/>
              <a:t> collaboration, avec les services HSE et Communication, Nous </a:t>
            </a:r>
            <a:r>
              <a:rPr lang="en-GB" dirty="0" err="1"/>
              <a:t>souhaitons</a:t>
            </a:r>
            <a:r>
              <a:rPr lang="en-GB" dirty="0"/>
              <a:t> harmoniser les </a:t>
            </a:r>
            <a:r>
              <a:rPr lang="en-GB" dirty="0" err="1"/>
              <a:t>consignes</a:t>
            </a:r>
            <a:r>
              <a:rPr lang="en-GB" dirty="0"/>
              <a:t> de tri pour </a:t>
            </a:r>
            <a:r>
              <a:rPr lang="en-GB" dirty="0" err="1"/>
              <a:t>faciliter</a:t>
            </a:r>
            <a:r>
              <a:rPr lang="en-GB" dirty="0"/>
              <a:t> le </a:t>
            </a:r>
            <a:r>
              <a:rPr lang="en-GB" dirty="0" err="1"/>
              <a:t>geste</a:t>
            </a:r>
            <a:r>
              <a:rPr lang="en-GB" dirty="0"/>
              <a:t> du tri.  </a:t>
            </a:r>
            <a:r>
              <a:rPr lang="en-GB" dirty="0" err="1"/>
              <a:t>Créer</a:t>
            </a:r>
            <a:r>
              <a:rPr lang="en-GB" dirty="0"/>
              <a:t> </a:t>
            </a:r>
            <a:r>
              <a:rPr lang="en-GB" dirty="0" err="1"/>
              <a:t>une</a:t>
            </a:r>
            <a:r>
              <a:rPr lang="en-GB" dirty="0"/>
              <a:t> </a:t>
            </a:r>
            <a:r>
              <a:rPr lang="en-GB" dirty="0" err="1"/>
              <a:t>identité</a:t>
            </a:r>
            <a:r>
              <a:rPr lang="en-GB" dirty="0"/>
              <a:t> </a:t>
            </a:r>
            <a:r>
              <a:rPr lang="en-GB" dirty="0" err="1"/>
              <a:t>visuelle</a:t>
            </a:r>
            <a:r>
              <a:rPr lang="en-GB" dirty="0"/>
              <a:t> forte rend inconscient le </a:t>
            </a:r>
            <a:r>
              <a:rPr lang="en-GB" dirty="0" err="1"/>
              <a:t>geste</a:t>
            </a:r>
            <a:r>
              <a:rPr lang="en-GB" dirty="0"/>
              <a:t> du tri. Sur site </a:t>
            </a:r>
            <a:r>
              <a:rPr lang="en-GB" dirty="0" err="1"/>
              <a:t>actuellement</a:t>
            </a:r>
            <a:r>
              <a:rPr lang="en-GB" dirty="0"/>
              <a:t>, </a:t>
            </a:r>
            <a:r>
              <a:rPr lang="en-GB" dirty="0" err="1"/>
              <a:t>plusieurs</a:t>
            </a:r>
            <a:r>
              <a:rPr lang="en-GB" dirty="0"/>
              <a:t> couleurs, logo </a:t>
            </a:r>
            <a:r>
              <a:rPr lang="en-GB" dirty="0" err="1"/>
              <a:t>cohabitent</a:t>
            </a:r>
            <a:r>
              <a:rPr lang="en-GB" dirty="0"/>
              <a:t> </a:t>
            </a:r>
            <a:r>
              <a:rPr lang="en-GB" dirty="0" err="1"/>
              <a:t>etil</a:t>
            </a:r>
            <a:r>
              <a:rPr lang="en-GB" dirty="0"/>
              <a:t> </a:t>
            </a:r>
            <a:r>
              <a:rPr lang="en-GB" dirty="0" err="1"/>
              <a:t>est</a:t>
            </a:r>
            <a:r>
              <a:rPr lang="en-GB" dirty="0"/>
              <a:t> </a:t>
            </a:r>
            <a:r>
              <a:rPr lang="en-GB" dirty="0" err="1"/>
              <a:t>parfois</a:t>
            </a:r>
            <a:r>
              <a:rPr lang="en-GB" dirty="0"/>
              <a:t> </a:t>
            </a:r>
            <a:r>
              <a:rPr lang="en-GB" dirty="0" err="1"/>
              <a:t>compliqué</a:t>
            </a:r>
            <a:r>
              <a:rPr lang="en-GB" dirty="0"/>
              <a:t> de </a:t>
            </a:r>
            <a:r>
              <a:rPr lang="en-GB" dirty="0" err="1"/>
              <a:t>si</a:t>
            </a:r>
            <a:r>
              <a:rPr lang="en-GB" dirty="0"/>
              <a:t> </a:t>
            </a:r>
            <a:r>
              <a:rPr lang="en-GB" dirty="0" err="1"/>
              <a:t>retrouver</a:t>
            </a:r>
            <a:r>
              <a:rPr lang="en-GB" dirty="0"/>
              <a:t>. </a:t>
            </a:r>
            <a:r>
              <a:rPr lang="en-GB" dirty="0" err="1"/>
              <a:t>En</a:t>
            </a:r>
            <a:r>
              <a:rPr lang="en-GB" dirty="0"/>
              <a:t> </a:t>
            </a:r>
            <a:r>
              <a:rPr lang="en-GB" dirty="0" err="1"/>
              <a:t>exemple</a:t>
            </a:r>
            <a:r>
              <a:rPr lang="en-GB" dirty="0"/>
              <a:t>, les </a:t>
            </a:r>
            <a:r>
              <a:rPr lang="en-GB" dirty="0" err="1"/>
              <a:t>consignes</a:t>
            </a:r>
            <a:r>
              <a:rPr lang="en-GB" dirty="0"/>
              <a:t> de tri, des </a:t>
            </a:r>
            <a:r>
              <a:rPr lang="en-GB" dirty="0" err="1"/>
              <a:t>locaux</a:t>
            </a:r>
            <a:r>
              <a:rPr lang="en-GB" dirty="0"/>
              <a:t> </a:t>
            </a:r>
            <a:r>
              <a:rPr lang="en-GB" dirty="0" err="1"/>
              <a:t>administratifs</a:t>
            </a:r>
            <a:r>
              <a:rPr lang="en-GB" dirty="0"/>
              <a:t>, de d'hôtel et des restaurants.</a:t>
            </a:r>
          </a:p>
          <a:p>
            <a:endParaRPr lang="en-GB" dirty="0"/>
          </a:p>
          <a:p>
            <a:r>
              <a:rPr lang="en-GB" dirty="0" err="1"/>
              <a:t>L’objectif</a:t>
            </a:r>
            <a:r>
              <a:rPr lang="en-GB" dirty="0"/>
              <a:t> </a:t>
            </a:r>
            <a:r>
              <a:rPr lang="en-GB" dirty="0" err="1"/>
              <a:t>est</a:t>
            </a:r>
            <a:r>
              <a:rPr lang="en-GB" dirty="0"/>
              <a:t> de determiner pour </a:t>
            </a:r>
            <a:r>
              <a:rPr lang="en-GB" dirty="0" err="1"/>
              <a:t>chaque</a:t>
            </a:r>
            <a:r>
              <a:rPr lang="en-GB" dirty="0"/>
              <a:t> categories un nom, </a:t>
            </a:r>
            <a:r>
              <a:rPr lang="en-GB" dirty="0" err="1"/>
              <a:t>une</a:t>
            </a:r>
            <a:r>
              <a:rPr lang="en-GB" dirty="0"/>
              <a:t> </a:t>
            </a:r>
            <a:r>
              <a:rPr lang="en-GB" dirty="0" err="1"/>
              <a:t>traduction</a:t>
            </a:r>
            <a:r>
              <a:rPr lang="en-GB" dirty="0"/>
              <a:t>, </a:t>
            </a:r>
            <a:r>
              <a:rPr lang="en-GB" dirty="0" err="1"/>
              <a:t>une</a:t>
            </a:r>
            <a:r>
              <a:rPr lang="en-GB" dirty="0"/>
              <a:t> couleur et un logo qui </a:t>
            </a:r>
            <a:r>
              <a:rPr lang="en-GB" dirty="0" err="1"/>
              <a:t>lui</a:t>
            </a:r>
            <a:r>
              <a:rPr lang="en-GB" dirty="0"/>
              <a:t> </a:t>
            </a:r>
            <a:r>
              <a:rPr lang="en-GB" dirty="0" err="1"/>
              <a:t>seront</a:t>
            </a:r>
            <a:r>
              <a:rPr lang="en-GB" dirty="0"/>
              <a:t> propre. </a:t>
            </a:r>
          </a:p>
          <a:p>
            <a:r>
              <a:rPr lang="en-GB" dirty="0"/>
              <a:t>La </a:t>
            </a:r>
            <a:r>
              <a:rPr lang="en-GB" dirty="0" err="1"/>
              <a:t>complexité</a:t>
            </a:r>
            <a:r>
              <a:rPr lang="en-GB" dirty="0"/>
              <a:t> reside dans le </a:t>
            </a:r>
            <a:r>
              <a:rPr lang="en-GB" dirty="0" err="1"/>
              <a:t>compromis</a:t>
            </a:r>
            <a:r>
              <a:rPr lang="en-GB" dirty="0"/>
              <a:t> entre les </a:t>
            </a:r>
            <a:r>
              <a:rPr lang="en-GB" dirty="0" err="1"/>
              <a:t>consignes</a:t>
            </a:r>
            <a:r>
              <a:rPr lang="en-GB" dirty="0"/>
              <a:t> de tri </a:t>
            </a:r>
            <a:r>
              <a:rPr lang="en-GB" dirty="0" err="1"/>
              <a:t>françaises</a:t>
            </a:r>
            <a:r>
              <a:rPr lang="en-GB" dirty="0"/>
              <a:t> et </a:t>
            </a:r>
            <a:r>
              <a:rPr lang="en-GB" dirty="0" err="1"/>
              <a:t>suisses</a:t>
            </a:r>
            <a:r>
              <a:rPr lang="en-GB" dirty="0"/>
              <a:t> tout </a:t>
            </a:r>
            <a:r>
              <a:rPr lang="en-GB" dirty="0" err="1"/>
              <a:t>en</a:t>
            </a:r>
            <a:r>
              <a:rPr lang="en-GB" dirty="0"/>
              <a:t> tenant </a:t>
            </a:r>
            <a:r>
              <a:rPr lang="en-GB" dirty="0" err="1"/>
              <a:t>compte</a:t>
            </a:r>
            <a:r>
              <a:rPr lang="en-GB" dirty="0"/>
              <a:t> des </a:t>
            </a:r>
            <a:r>
              <a:rPr lang="en-GB" dirty="0" err="1"/>
              <a:t>filières</a:t>
            </a:r>
            <a:r>
              <a:rPr lang="en-GB" dirty="0"/>
              <a:t> et </a:t>
            </a:r>
            <a:r>
              <a:rPr lang="en-GB" dirty="0" err="1"/>
              <a:t>exutoires</a:t>
            </a:r>
            <a:r>
              <a:rPr lang="en-GB" dirty="0"/>
              <a:t> de </a:t>
            </a:r>
            <a:r>
              <a:rPr lang="en-GB" dirty="0" err="1"/>
              <a:t>chaque</a:t>
            </a:r>
            <a:r>
              <a:rPr lang="en-GB" dirty="0"/>
              <a:t> </a:t>
            </a:r>
            <a:r>
              <a:rPr lang="en-GB" dirty="0" err="1"/>
              <a:t>déchet</a:t>
            </a:r>
            <a:r>
              <a:rPr lang="en-GB" dirty="0"/>
              <a:t>.</a:t>
            </a:r>
          </a:p>
          <a:p>
            <a:r>
              <a:rPr lang="en-GB" dirty="0"/>
              <a:t>Pour </a:t>
            </a:r>
            <a:r>
              <a:rPr lang="en-GB" dirty="0" err="1"/>
              <a:t>faciliter</a:t>
            </a:r>
            <a:r>
              <a:rPr lang="en-GB" dirty="0"/>
              <a:t> le tri, </a:t>
            </a:r>
            <a:r>
              <a:rPr lang="en-GB" dirty="0" err="1"/>
              <a:t>évite</a:t>
            </a:r>
            <a:r>
              <a:rPr lang="en-GB" dirty="0"/>
              <a:t> les </a:t>
            </a:r>
            <a:r>
              <a:rPr lang="en-GB" dirty="0" err="1"/>
              <a:t>erreurs</a:t>
            </a:r>
            <a:r>
              <a:rPr lang="en-GB" dirty="0"/>
              <a:t> et informer les </a:t>
            </a:r>
            <a:r>
              <a:rPr lang="en-GB" dirty="0" err="1"/>
              <a:t>utilisateurs</a:t>
            </a:r>
            <a:r>
              <a:rPr lang="en-GB" dirty="0"/>
              <a:t>, nous </a:t>
            </a:r>
            <a:r>
              <a:rPr lang="en-GB" dirty="0" err="1"/>
              <a:t>préconisons</a:t>
            </a:r>
            <a:r>
              <a:rPr lang="en-GB" dirty="0"/>
              <a:t> </a:t>
            </a:r>
            <a:r>
              <a:rPr lang="en-GB" dirty="0" err="1"/>
              <a:t>l’affichage</a:t>
            </a:r>
            <a:r>
              <a:rPr lang="en-GB" dirty="0"/>
              <a:t> </a:t>
            </a:r>
            <a:r>
              <a:rPr lang="en-GB" dirty="0" err="1"/>
              <a:t>systématique</a:t>
            </a:r>
            <a:r>
              <a:rPr lang="en-GB" dirty="0"/>
              <a:t> des </a:t>
            </a:r>
            <a:r>
              <a:rPr lang="en-GB" dirty="0" err="1"/>
              <a:t>consignes</a:t>
            </a:r>
            <a:r>
              <a:rPr lang="en-GB" dirty="0"/>
              <a:t> avec des illustrations </a:t>
            </a:r>
            <a:r>
              <a:rPr lang="en-GB" dirty="0" err="1"/>
              <a:t>claires</a:t>
            </a:r>
            <a:r>
              <a:rPr lang="en-GB" dirty="0"/>
              <a:t>, </a:t>
            </a:r>
            <a:r>
              <a:rPr lang="en-GB" dirty="0" err="1"/>
              <a:t>en</a:t>
            </a:r>
            <a:r>
              <a:rPr lang="en-GB" dirty="0"/>
              <a:t> </a:t>
            </a:r>
            <a:r>
              <a:rPr lang="en-GB" dirty="0" err="1"/>
              <a:t>voici</a:t>
            </a:r>
            <a:r>
              <a:rPr lang="en-GB" dirty="0"/>
              <a:t> un </a:t>
            </a:r>
            <a:r>
              <a:rPr lang="en-GB" dirty="0" err="1"/>
              <a:t>exemple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54907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La gestion des </a:t>
            </a:r>
            <a:r>
              <a:rPr lang="en-GB" dirty="0" err="1"/>
              <a:t>déchets</a:t>
            </a:r>
            <a:r>
              <a:rPr lang="en-GB" dirty="0"/>
              <a:t> </a:t>
            </a:r>
            <a:r>
              <a:rPr lang="en-GB" dirty="0" err="1"/>
              <a:t>s’effectue</a:t>
            </a:r>
            <a:r>
              <a:rPr lang="en-GB" dirty="0"/>
              <a:t> de manière global </a:t>
            </a:r>
            <a:r>
              <a:rPr lang="en-GB" dirty="0" err="1"/>
              <a:t>en</a:t>
            </a:r>
            <a:r>
              <a:rPr lang="en-GB" dirty="0"/>
              <a:t> </a:t>
            </a:r>
            <a:r>
              <a:rPr lang="en-GB" dirty="0" err="1"/>
              <a:t>associant</a:t>
            </a:r>
            <a:r>
              <a:rPr lang="en-GB" dirty="0"/>
              <a:t> de </a:t>
            </a:r>
            <a:r>
              <a:rPr lang="en-GB" dirty="0" err="1"/>
              <a:t>nombreux</a:t>
            </a:r>
            <a:r>
              <a:rPr lang="en-GB" dirty="0"/>
              <a:t> </a:t>
            </a:r>
            <a:r>
              <a:rPr lang="en-GB" dirty="0" err="1"/>
              <a:t>acteurs</a:t>
            </a:r>
            <a:r>
              <a:rPr lang="en-GB" dirty="0"/>
              <a:t>, les </a:t>
            </a:r>
            <a:r>
              <a:rPr lang="en-GB" dirty="0" err="1"/>
              <a:t>utilisateurs</a:t>
            </a:r>
            <a:r>
              <a:rPr lang="en-GB" dirty="0"/>
              <a:t>, le service ménage, la communication, les agents de </a:t>
            </a:r>
            <a:r>
              <a:rPr lang="en-GB" dirty="0" err="1"/>
              <a:t>collectes</a:t>
            </a:r>
            <a:r>
              <a:rPr lang="en-GB" dirty="0"/>
              <a:t>… Les </a:t>
            </a:r>
            <a:r>
              <a:rPr lang="en-GB" dirty="0" err="1"/>
              <a:t>échanges</a:t>
            </a:r>
            <a:r>
              <a:rPr lang="en-GB" dirty="0"/>
              <a:t> sont </a:t>
            </a:r>
            <a:r>
              <a:rPr lang="en-GB" dirty="0" err="1"/>
              <a:t>donc</a:t>
            </a:r>
            <a:r>
              <a:rPr lang="en-GB" dirty="0"/>
              <a:t> </a:t>
            </a:r>
            <a:r>
              <a:rPr lang="en-GB" dirty="0" err="1"/>
              <a:t>essentiels</a:t>
            </a:r>
            <a:r>
              <a:rPr lang="en-GB" dirty="0"/>
              <a:t> pour la bonne </a:t>
            </a:r>
            <a:r>
              <a:rPr lang="en-GB" dirty="0" err="1"/>
              <a:t>réussite</a:t>
            </a:r>
            <a:r>
              <a:rPr lang="en-GB" dirty="0"/>
              <a:t> du </a:t>
            </a:r>
            <a:r>
              <a:rPr lang="en-GB" dirty="0" err="1"/>
              <a:t>projet</a:t>
            </a:r>
            <a:r>
              <a:rPr lang="en-GB" dirty="0"/>
              <a:t>.</a:t>
            </a:r>
          </a:p>
          <a:p>
            <a:r>
              <a:rPr lang="en-GB" dirty="0"/>
              <a:t>-</a:t>
            </a:r>
            <a:r>
              <a:rPr lang="en-GB" dirty="0" err="1"/>
              <a:t>Ilot</a:t>
            </a:r>
            <a:r>
              <a:rPr lang="en-GB" dirty="0"/>
              <a:t> de tri, </a:t>
            </a:r>
            <a:r>
              <a:rPr lang="en-GB" dirty="0" err="1"/>
              <a:t>pourquoi</a:t>
            </a:r>
            <a:r>
              <a:rPr lang="en-GB" dirty="0"/>
              <a:t> ne plus </a:t>
            </a:r>
            <a:r>
              <a:rPr lang="en-GB" dirty="0" err="1"/>
              <a:t>ramasser</a:t>
            </a:r>
            <a:r>
              <a:rPr lang="en-GB" dirty="0"/>
              <a:t> les corbeilles de bureau et les bacs à papier ?</a:t>
            </a:r>
          </a:p>
          <a:p>
            <a:r>
              <a:rPr lang="en-GB" dirty="0"/>
              <a:t>De </a:t>
            </a:r>
            <a:r>
              <a:rPr lang="en-GB" dirty="0" err="1"/>
              <a:t>nombreuses</a:t>
            </a:r>
            <a:r>
              <a:rPr lang="en-GB" dirty="0"/>
              <a:t> études </a:t>
            </a:r>
            <a:r>
              <a:rPr lang="en-GB" dirty="0" err="1"/>
              <a:t>ainsi</a:t>
            </a:r>
            <a:r>
              <a:rPr lang="en-GB" dirty="0"/>
              <a:t> que </a:t>
            </a:r>
            <a:r>
              <a:rPr lang="en-GB" dirty="0" err="1"/>
              <a:t>notre</a:t>
            </a:r>
            <a:r>
              <a:rPr lang="en-GB" dirty="0"/>
              <a:t> cabinet conseil </a:t>
            </a:r>
            <a:r>
              <a:rPr lang="en-GB" dirty="0" err="1"/>
              <a:t>indique</a:t>
            </a:r>
            <a:r>
              <a:rPr lang="en-GB" dirty="0"/>
              <a:t> que la suppression des </a:t>
            </a:r>
            <a:r>
              <a:rPr lang="en-GB" dirty="0" err="1"/>
              <a:t>poubelles</a:t>
            </a:r>
            <a:r>
              <a:rPr lang="en-GB" dirty="0"/>
              <a:t> </a:t>
            </a:r>
            <a:r>
              <a:rPr lang="en-GB" dirty="0" err="1"/>
              <a:t>individuelles</a:t>
            </a:r>
            <a:r>
              <a:rPr lang="en-GB" dirty="0"/>
              <a:t> </a:t>
            </a:r>
            <a:r>
              <a:rPr lang="en-GB" dirty="0" err="1"/>
              <a:t>permet</a:t>
            </a:r>
            <a:r>
              <a:rPr lang="en-GB" dirty="0"/>
              <a:t> de </a:t>
            </a:r>
            <a:r>
              <a:rPr lang="en-GB" dirty="0" err="1"/>
              <a:t>réduire</a:t>
            </a:r>
            <a:r>
              <a:rPr lang="en-GB" dirty="0"/>
              <a:t> la </a:t>
            </a:r>
            <a:r>
              <a:rPr lang="en-GB" dirty="0" err="1"/>
              <a:t>quantité</a:t>
            </a:r>
            <a:r>
              <a:rPr lang="en-GB" dirty="0"/>
              <a:t> de </a:t>
            </a:r>
            <a:r>
              <a:rPr lang="en-GB" dirty="0" err="1"/>
              <a:t>déchet</a:t>
            </a:r>
            <a:r>
              <a:rPr lang="en-GB" dirty="0"/>
              <a:t> </a:t>
            </a:r>
            <a:r>
              <a:rPr lang="en-GB" dirty="0" err="1"/>
              <a:t>produite</a:t>
            </a:r>
            <a:r>
              <a:rPr lang="en-GB" dirty="0"/>
              <a:t> et </a:t>
            </a:r>
            <a:r>
              <a:rPr lang="en-GB" dirty="0" err="1"/>
              <a:t>d’augmenter</a:t>
            </a:r>
            <a:r>
              <a:rPr lang="en-GB" dirty="0"/>
              <a:t> le </a:t>
            </a:r>
            <a:r>
              <a:rPr lang="en-GB" dirty="0" err="1"/>
              <a:t>taux</a:t>
            </a:r>
            <a:r>
              <a:rPr lang="en-GB" dirty="0"/>
              <a:t> de valorisation matière (le tri)</a:t>
            </a:r>
          </a:p>
          <a:p>
            <a:r>
              <a:rPr lang="en-GB" dirty="0"/>
              <a:t>Comment ?</a:t>
            </a:r>
          </a:p>
          <a:p>
            <a:r>
              <a:rPr lang="en-GB" dirty="0"/>
              <a:t>Par </a:t>
            </a:r>
            <a:r>
              <a:rPr lang="en-GB" dirty="0" err="1"/>
              <a:t>plusieurs</a:t>
            </a:r>
            <a:r>
              <a:rPr lang="en-GB" dirty="0"/>
              <a:t> </a:t>
            </a:r>
            <a:r>
              <a:rPr lang="en-GB" dirty="0" err="1"/>
              <a:t>mécanismes</a:t>
            </a:r>
            <a:r>
              <a:rPr lang="en-GB" dirty="0"/>
              <a:t> : </a:t>
            </a:r>
          </a:p>
          <a:p>
            <a:endParaRPr lang="en-GB" dirty="0"/>
          </a:p>
          <a:p>
            <a:r>
              <a:rPr lang="en-GB" dirty="0"/>
              <a:t>-Le </a:t>
            </a:r>
            <a:r>
              <a:rPr lang="en-GB" dirty="0" err="1"/>
              <a:t>principes</a:t>
            </a:r>
            <a:r>
              <a:rPr lang="en-GB" dirty="0"/>
              <a:t> de la </a:t>
            </a:r>
            <a:r>
              <a:rPr lang="en-GB" dirty="0" err="1"/>
              <a:t>contraintes</a:t>
            </a:r>
            <a:r>
              <a:rPr lang="en-GB" dirty="0"/>
              <a:t> “</a:t>
            </a:r>
            <a:r>
              <a:rPr lang="en-GB" dirty="0" err="1"/>
              <a:t>si</a:t>
            </a:r>
            <a:r>
              <a:rPr lang="en-GB" dirty="0"/>
              <a:t> je </a:t>
            </a:r>
            <a:r>
              <a:rPr lang="en-GB" dirty="0" err="1"/>
              <a:t>sais</a:t>
            </a:r>
            <a:r>
              <a:rPr lang="en-GB" dirty="0"/>
              <a:t> que la </a:t>
            </a:r>
            <a:r>
              <a:rPr lang="en-GB" dirty="0" err="1"/>
              <a:t>poubelle</a:t>
            </a:r>
            <a:r>
              <a:rPr lang="en-GB" dirty="0"/>
              <a:t> </a:t>
            </a:r>
            <a:r>
              <a:rPr lang="en-GB" dirty="0" err="1"/>
              <a:t>est</a:t>
            </a:r>
            <a:r>
              <a:rPr lang="en-GB" dirty="0"/>
              <a:t> loin, je me dis, </a:t>
            </a:r>
            <a:r>
              <a:rPr lang="en-GB" dirty="0" err="1"/>
              <a:t>consciemment</a:t>
            </a:r>
            <a:r>
              <a:rPr lang="en-GB" dirty="0"/>
              <a:t> </a:t>
            </a:r>
            <a:r>
              <a:rPr lang="en-GB" dirty="0" err="1"/>
              <a:t>ou</a:t>
            </a:r>
            <a:r>
              <a:rPr lang="en-GB" dirty="0"/>
              <a:t> </a:t>
            </a:r>
            <a:r>
              <a:rPr lang="en-GB" dirty="0" err="1"/>
              <a:t>inconsciemment</a:t>
            </a:r>
            <a:r>
              <a:rPr lang="en-GB" dirty="0"/>
              <a:t>, que je </a:t>
            </a:r>
            <a:r>
              <a:rPr lang="en-GB" dirty="0" err="1"/>
              <a:t>vais</a:t>
            </a:r>
            <a:r>
              <a:rPr lang="en-GB" dirty="0"/>
              <a:t> devoir me lever, </a:t>
            </a:r>
            <a:r>
              <a:rPr lang="en-GB" dirty="0" err="1"/>
              <a:t>contraintes</a:t>
            </a:r>
            <a:r>
              <a:rPr lang="en-GB" dirty="0"/>
              <a:t>, </a:t>
            </a:r>
            <a:r>
              <a:rPr lang="en-GB" dirty="0" err="1"/>
              <a:t>donc</a:t>
            </a:r>
            <a:r>
              <a:rPr lang="en-GB" dirty="0"/>
              <a:t> je </a:t>
            </a:r>
            <a:r>
              <a:rPr lang="en-GB" dirty="0" err="1"/>
              <a:t>vais</a:t>
            </a:r>
            <a:r>
              <a:rPr lang="en-GB" dirty="0"/>
              <a:t> </a:t>
            </a:r>
            <a:r>
              <a:rPr lang="en-GB" dirty="0" err="1"/>
              <a:t>réfléchir</a:t>
            </a:r>
            <a:r>
              <a:rPr lang="en-GB" dirty="0"/>
              <a:t> </a:t>
            </a:r>
            <a:r>
              <a:rPr lang="en-GB" dirty="0" err="1"/>
              <a:t>avant</a:t>
            </a:r>
            <a:r>
              <a:rPr lang="en-GB" dirty="0"/>
              <a:t> de </a:t>
            </a:r>
            <a:r>
              <a:rPr lang="en-GB" dirty="0" err="1"/>
              <a:t>produire</a:t>
            </a:r>
            <a:r>
              <a:rPr lang="en-GB" dirty="0"/>
              <a:t> </a:t>
            </a:r>
            <a:r>
              <a:rPr lang="en-GB" dirty="0" err="1"/>
              <a:t>mon</a:t>
            </a:r>
            <a:r>
              <a:rPr lang="en-GB" dirty="0"/>
              <a:t> </a:t>
            </a:r>
            <a:r>
              <a:rPr lang="en-GB" dirty="0" err="1"/>
              <a:t>déchet</a:t>
            </a:r>
            <a:r>
              <a:rPr lang="en-GB" dirty="0"/>
              <a:t>. Il </a:t>
            </a:r>
            <a:r>
              <a:rPr lang="en-GB" dirty="0" err="1"/>
              <a:t>en</a:t>
            </a:r>
            <a:r>
              <a:rPr lang="en-GB" dirty="0"/>
              <a:t> </a:t>
            </a:r>
            <a:r>
              <a:rPr lang="en-GB" dirty="0" err="1"/>
              <a:t>est</a:t>
            </a:r>
            <a:r>
              <a:rPr lang="en-GB" dirty="0"/>
              <a:t> de </a:t>
            </a:r>
            <a:r>
              <a:rPr lang="en-GB" dirty="0" err="1"/>
              <a:t>même</a:t>
            </a:r>
            <a:r>
              <a:rPr lang="en-GB" dirty="0"/>
              <a:t> avec les impressions : Ne pas </a:t>
            </a:r>
            <a:r>
              <a:rPr lang="en-GB" dirty="0" err="1"/>
              <a:t>avoir</a:t>
            </a:r>
            <a:r>
              <a:rPr lang="en-GB" dirty="0"/>
              <a:t> </a:t>
            </a:r>
            <a:r>
              <a:rPr lang="en-GB" dirty="0" err="1"/>
              <a:t>d’imprimante</a:t>
            </a:r>
            <a:r>
              <a:rPr lang="en-GB" dirty="0"/>
              <a:t> sur son bureau nous pose la question ai-je </a:t>
            </a:r>
            <a:r>
              <a:rPr lang="en-GB" dirty="0" err="1"/>
              <a:t>vraiment</a:t>
            </a:r>
            <a:r>
              <a:rPr lang="en-GB" dirty="0"/>
              <a:t> </a:t>
            </a:r>
            <a:r>
              <a:rPr lang="en-GB" dirty="0" err="1"/>
              <a:t>besoin</a:t>
            </a:r>
            <a:r>
              <a:rPr lang="en-GB" dirty="0"/>
              <a:t> </a:t>
            </a:r>
            <a:r>
              <a:rPr lang="en-GB" dirty="0" err="1"/>
              <a:t>d’imprimer</a:t>
            </a:r>
            <a:r>
              <a:rPr lang="en-GB" dirty="0"/>
              <a:t> </a:t>
            </a:r>
            <a:r>
              <a:rPr lang="en-GB" dirty="0" err="1"/>
              <a:t>ce</a:t>
            </a:r>
            <a:r>
              <a:rPr lang="en-GB" dirty="0"/>
              <a:t> document ?</a:t>
            </a:r>
          </a:p>
          <a:p>
            <a:endParaRPr lang="en-GB" dirty="0"/>
          </a:p>
          <a:p>
            <a:r>
              <a:rPr lang="en-GB" dirty="0"/>
              <a:t>Dans le but de revaloriser un maximum de </a:t>
            </a:r>
            <a:r>
              <a:rPr lang="en-GB" dirty="0" err="1"/>
              <a:t>déchet</a:t>
            </a:r>
            <a:r>
              <a:rPr lang="en-GB" dirty="0"/>
              <a:t> et de </a:t>
            </a:r>
            <a:r>
              <a:rPr lang="en-GB" dirty="0" err="1"/>
              <a:t>leur</a:t>
            </a:r>
            <a:r>
              <a:rPr lang="en-GB" dirty="0"/>
              <a:t> </a:t>
            </a:r>
            <a:r>
              <a:rPr lang="en-GB" dirty="0" err="1"/>
              <a:t>éviter</a:t>
            </a:r>
            <a:r>
              <a:rPr lang="en-GB" dirty="0"/>
              <a:t> </a:t>
            </a:r>
            <a:r>
              <a:rPr lang="en-GB" dirty="0" err="1"/>
              <a:t>l’incineration</a:t>
            </a:r>
            <a:r>
              <a:rPr lang="en-GB" dirty="0"/>
              <a:t> ( qui </a:t>
            </a:r>
            <a:r>
              <a:rPr lang="en-GB" dirty="0" err="1"/>
              <a:t>apporte</a:t>
            </a:r>
            <a:r>
              <a:rPr lang="en-GB" dirty="0"/>
              <a:t> </a:t>
            </a:r>
            <a:r>
              <a:rPr lang="en-GB" dirty="0" err="1"/>
              <a:t>quand</a:t>
            </a:r>
            <a:r>
              <a:rPr lang="en-GB" dirty="0"/>
              <a:t> bien </a:t>
            </a:r>
            <a:r>
              <a:rPr lang="en-GB" dirty="0" err="1"/>
              <a:t>même</a:t>
            </a:r>
            <a:r>
              <a:rPr lang="en-GB" dirty="0"/>
              <a:t> </a:t>
            </a:r>
            <a:r>
              <a:rPr lang="en-GB" dirty="0" err="1"/>
              <a:t>une</a:t>
            </a:r>
            <a:r>
              <a:rPr lang="en-GB" dirty="0"/>
              <a:t> revalorisation </a:t>
            </a:r>
            <a:r>
              <a:rPr lang="en-GB" dirty="0" err="1"/>
              <a:t>énergétique</a:t>
            </a:r>
            <a:r>
              <a:rPr lang="en-GB" dirty="0"/>
              <a:t>, </a:t>
            </a:r>
            <a:r>
              <a:rPr lang="en-GB" dirty="0" err="1"/>
              <a:t>elle</a:t>
            </a:r>
            <a:r>
              <a:rPr lang="en-GB" dirty="0"/>
              <a:t> </a:t>
            </a:r>
            <a:r>
              <a:rPr lang="en-GB" dirty="0" err="1"/>
              <a:t>créer</a:t>
            </a:r>
            <a:r>
              <a:rPr lang="en-GB" dirty="0"/>
              <a:t> des </a:t>
            </a:r>
            <a:r>
              <a:rPr lang="en-GB" dirty="0" err="1"/>
              <a:t>résidus</a:t>
            </a:r>
            <a:r>
              <a:rPr lang="en-GB" dirty="0"/>
              <a:t> et des </a:t>
            </a:r>
            <a:r>
              <a:rPr lang="en-GB" dirty="0" err="1"/>
              <a:t>fumées</a:t>
            </a:r>
            <a:r>
              <a:rPr lang="en-GB" dirty="0"/>
              <a:t> très </a:t>
            </a:r>
            <a:r>
              <a:rPr lang="en-GB" dirty="0" err="1"/>
              <a:t>nocives</a:t>
            </a:r>
            <a:r>
              <a:rPr lang="en-GB" dirty="0"/>
              <a:t>). </a:t>
            </a:r>
          </a:p>
          <a:p>
            <a:r>
              <a:rPr lang="en-GB" dirty="0"/>
              <a:t>Nous </a:t>
            </a:r>
            <a:r>
              <a:rPr lang="en-GB" dirty="0" err="1"/>
              <a:t>souhaiterions</a:t>
            </a:r>
            <a:r>
              <a:rPr lang="en-GB" dirty="0"/>
              <a:t> completer </a:t>
            </a:r>
            <a:r>
              <a:rPr lang="en-GB" dirty="0" err="1"/>
              <a:t>notre</a:t>
            </a:r>
            <a:r>
              <a:rPr lang="en-GB" dirty="0"/>
              <a:t> </a:t>
            </a:r>
            <a:r>
              <a:rPr lang="en-GB" dirty="0" err="1"/>
              <a:t>offre</a:t>
            </a:r>
            <a:r>
              <a:rPr lang="en-GB" dirty="0"/>
              <a:t> </a:t>
            </a:r>
            <a:r>
              <a:rPr lang="en-GB" dirty="0" err="1"/>
              <a:t>en</a:t>
            </a:r>
            <a:r>
              <a:rPr lang="en-GB" dirty="0"/>
              <a:t> proposant le tri des capsules de café. </a:t>
            </a:r>
            <a:r>
              <a:rPr lang="en-GB" dirty="0" err="1"/>
              <a:t>Aujou’d’hui</a:t>
            </a:r>
            <a:r>
              <a:rPr lang="en-GB" dirty="0"/>
              <a:t> </a:t>
            </a:r>
            <a:r>
              <a:rPr lang="en-GB" dirty="0" err="1"/>
              <a:t>existante</a:t>
            </a:r>
            <a:r>
              <a:rPr lang="en-GB" dirty="0"/>
              <a:t> nous </a:t>
            </a:r>
            <a:r>
              <a:rPr lang="en-GB" dirty="0" err="1"/>
              <a:t>devrions</a:t>
            </a:r>
            <a:r>
              <a:rPr lang="en-GB" dirty="0"/>
              <a:t> la </a:t>
            </a:r>
            <a:r>
              <a:rPr lang="en-GB" dirty="0" err="1"/>
              <a:t>developper</a:t>
            </a:r>
            <a:r>
              <a:rPr lang="en-GB" dirty="0"/>
              <a:t>, </a:t>
            </a:r>
            <a:r>
              <a:rPr lang="en-GB" dirty="0" err="1"/>
              <a:t>en</a:t>
            </a:r>
            <a:r>
              <a:rPr lang="en-GB" dirty="0"/>
              <a:t> </a:t>
            </a:r>
            <a:r>
              <a:rPr lang="en-GB" dirty="0" err="1"/>
              <a:t>mettant</a:t>
            </a:r>
            <a:r>
              <a:rPr lang="en-GB" dirty="0"/>
              <a:t> à disposition plus de </a:t>
            </a:r>
            <a:r>
              <a:rPr lang="en-GB" dirty="0" err="1"/>
              <a:t>contenant</a:t>
            </a:r>
            <a:r>
              <a:rPr lang="en-GB" dirty="0"/>
              <a:t> </a:t>
            </a:r>
            <a:r>
              <a:rPr lang="en-GB" dirty="0" err="1"/>
              <a:t>étanche</a:t>
            </a:r>
            <a:r>
              <a:rPr lang="en-GB" dirty="0"/>
              <a:t> </a:t>
            </a:r>
            <a:r>
              <a:rPr lang="en-GB" dirty="0" err="1"/>
              <a:t>permettant</a:t>
            </a:r>
            <a:r>
              <a:rPr lang="en-GB" dirty="0"/>
              <a:t> la </a:t>
            </a:r>
            <a:r>
              <a:rPr lang="en-GB" dirty="0" err="1"/>
              <a:t>collecte</a:t>
            </a:r>
            <a:r>
              <a:rPr lang="en-GB" dirty="0"/>
              <a:t> </a:t>
            </a:r>
            <a:r>
              <a:rPr lang="en-GB" dirty="0" err="1"/>
              <a:t>individuelle</a:t>
            </a:r>
            <a:r>
              <a:rPr lang="en-GB" dirty="0"/>
              <a:t> </a:t>
            </a:r>
            <a:r>
              <a:rPr lang="en-GB" dirty="0" err="1"/>
              <a:t>ou</a:t>
            </a:r>
            <a:r>
              <a:rPr lang="en-GB" dirty="0"/>
              <a:t> dans les </a:t>
            </a:r>
            <a:r>
              <a:rPr lang="en-GB" dirty="0" err="1"/>
              <a:t>cafétarias</a:t>
            </a:r>
            <a:r>
              <a:rPr lang="en-GB" dirty="0"/>
              <a:t> et </a:t>
            </a:r>
            <a:r>
              <a:rPr lang="en-GB" dirty="0" err="1"/>
              <a:t>en</a:t>
            </a:r>
            <a:r>
              <a:rPr lang="en-GB" dirty="0"/>
              <a:t> </a:t>
            </a:r>
            <a:r>
              <a:rPr lang="en-GB" dirty="0" err="1"/>
              <a:t>augmentant</a:t>
            </a:r>
            <a:r>
              <a:rPr lang="en-GB" dirty="0"/>
              <a:t> le </a:t>
            </a:r>
            <a:r>
              <a:rPr lang="en-GB" dirty="0" err="1"/>
              <a:t>nombre</a:t>
            </a:r>
            <a:r>
              <a:rPr lang="en-GB" dirty="0"/>
              <a:t> de point tri disponible sur </a:t>
            </a:r>
            <a:r>
              <a:rPr lang="en-GB" dirty="0" err="1"/>
              <a:t>l’ensemble</a:t>
            </a:r>
            <a:r>
              <a:rPr lang="en-GB" dirty="0"/>
              <a:t> du Cern, </a:t>
            </a:r>
            <a:r>
              <a:rPr lang="en-GB" dirty="0" err="1"/>
              <a:t>Ainsi</a:t>
            </a:r>
            <a:r>
              <a:rPr lang="en-GB" dirty="0"/>
              <a:t> les points tri a </a:t>
            </a:r>
            <a:r>
              <a:rPr lang="en-GB" dirty="0" err="1"/>
              <a:t>proximité</a:t>
            </a:r>
            <a:r>
              <a:rPr lang="en-GB" dirty="0"/>
              <a:t> des </a:t>
            </a:r>
            <a:r>
              <a:rPr lang="en-GB" dirty="0" err="1"/>
              <a:t>bâtiments</a:t>
            </a:r>
            <a:r>
              <a:rPr lang="en-GB" dirty="0"/>
              <a:t> </a:t>
            </a:r>
            <a:r>
              <a:rPr lang="en-GB" dirty="0" err="1"/>
              <a:t>administratifs</a:t>
            </a:r>
            <a:r>
              <a:rPr lang="en-GB" dirty="0"/>
              <a:t> </a:t>
            </a:r>
            <a:r>
              <a:rPr lang="en-GB" dirty="0" err="1"/>
              <a:t>seraient</a:t>
            </a:r>
            <a:r>
              <a:rPr lang="en-GB" dirty="0"/>
              <a:t> </a:t>
            </a:r>
            <a:r>
              <a:rPr lang="en-GB" dirty="0" err="1"/>
              <a:t>munis</a:t>
            </a:r>
            <a:r>
              <a:rPr lang="en-GB" dirty="0"/>
              <a:t> d’un </a:t>
            </a:r>
            <a:r>
              <a:rPr lang="en-GB" dirty="0" err="1"/>
              <a:t>conteneur</a:t>
            </a:r>
            <a:endParaRPr lang="en-GB" dirty="0"/>
          </a:p>
          <a:p>
            <a:endParaRPr lang="en-GB" dirty="0"/>
          </a:p>
          <a:p>
            <a:r>
              <a:rPr lang="en-GB" dirty="0" err="1"/>
              <a:t>Enfin</a:t>
            </a:r>
            <a:r>
              <a:rPr lang="en-GB" dirty="0"/>
              <a:t>, Une </a:t>
            </a:r>
            <a:r>
              <a:rPr lang="en-GB" dirty="0" err="1"/>
              <a:t>fois</a:t>
            </a:r>
            <a:r>
              <a:rPr lang="en-GB" dirty="0"/>
              <a:t> le </a:t>
            </a:r>
            <a:r>
              <a:rPr lang="en-GB" dirty="0" err="1"/>
              <a:t>dispositif</a:t>
            </a:r>
            <a:r>
              <a:rPr lang="en-GB" dirty="0"/>
              <a:t> global de tri </a:t>
            </a:r>
            <a:r>
              <a:rPr lang="en-GB" dirty="0" err="1"/>
              <a:t>en</a:t>
            </a:r>
            <a:r>
              <a:rPr lang="en-GB" dirty="0"/>
              <a:t> place nous </a:t>
            </a:r>
            <a:r>
              <a:rPr lang="en-GB" dirty="0" err="1"/>
              <a:t>aurons</a:t>
            </a:r>
            <a:r>
              <a:rPr lang="en-GB" dirty="0"/>
              <a:t> la </a:t>
            </a:r>
            <a:r>
              <a:rPr lang="en-GB" dirty="0" err="1"/>
              <a:t>possibilité</a:t>
            </a:r>
            <a:r>
              <a:rPr lang="en-GB" dirty="0"/>
              <a:t> </a:t>
            </a:r>
            <a:r>
              <a:rPr lang="en-GB" dirty="0" err="1"/>
              <a:t>soit</a:t>
            </a:r>
            <a:r>
              <a:rPr lang="en-GB" dirty="0"/>
              <a:t> de faire de la sensibilisation sur les </a:t>
            </a:r>
            <a:r>
              <a:rPr lang="en-GB" dirty="0" err="1"/>
              <a:t>déchets</a:t>
            </a:r>
            <a:r>
              <a:rPr lang="en-GB" dirty="0"/>
              <a:t> courants </a:t>
            </a:r>
            <a:r>
              <a:rPr lang="en-GB" dirty="0" err="1"/>
              <a:t>soit</a:t>
            </a:r>
            <a:r>
              <a:rPr lang="en-GB" dirty="0"/>
              <a:t> faire des </a:t>
            </a:r>
            <a:r>
              <a:rPr lang="en-GB" dirty="0" err="1"/>
              <a:t>campagnes</a:t>
            </a:r>
            <a:r>
              <a:rPr lang="en-GB" dirty="0"/>
              <a:t> de tri (</a:t>
            </a:r>
            <a:r>
              <a:rPr lang="en-GB" dirty="0" err="1"/>
              <a:t>informatiques</a:t>
            </a:r>
            <a:r>
              <a:rPr lang="en-GB" dirty="0"/>
              <a:t>, </a:t>
            </a:r>
            <a:r>
              <a:rPr lang="en-GB" dirty="0" err="1"/>
              <a:t>classeurs</a:t>
            </a:r>
            <a:r>
              <a:rPr lang="en-GB" dirty="0"/>
              <a:t>…) </a:t>
            </a:r>
            <a:r>
              <a:rPr lang="en-GB" dirty="0" err="1"/>
              <a:t>temporaires</a:t>
            </a:r>
            <a:r>
              <a:rPr lang="en-GB" dirty="0"/>
              <a:t> pour </a:t>
            </a:r>
            <a:r>
              <a:rPr lang="en-GB" dirty="0" err="1"/>
              <a:t>permettre</a:t>
            </a:r>
            <a:r>
              <a:rPr lang="en-GB" dirty="0"/>
              <a:t> aux </a:t>
            </a:r>
            <a:r>
              <a:rPr lang="en-GB" dirty="0" err="1"/>
              <a:t>utilisateurs</a:t>
            </a:r>
            <a:r>
              <a:rPr lang="en-GB" dirty="0"/>
              <a:t> de se </a:t>
            </a:r>
            <a:r>
              <a:rPr lang="en-GB" dirty="0" err="1"/>
              <a:t>débarrasser</a:t>
            </a:r>
            <a:r>
              <a:rPr lang="en-GB" dirty="0"/>
              <a:t> </a:t>
            </a:r>
            <a:r>
              <a:rPr lang="en-GB" dirty="0" err="1"/>
              <a:t>facilement</a:t>
            </a:r>
            <a:r>
              <a:rPr lang="en-GB" dirty="0"/>
              <a:t> des </a:t>
            </a:r>
            <a:r>
              <a:rPr lang="en-GB" dirty="0" err="1"/>
              <a:t>objets</a:t>
            </a:r>
            <a:r>
              <a:rPr lang="en-GB" dirty="0"/>
              <a:t> </a:t>
            </a:r>
            <a:r>
              <a:rPr lang="en-GB" dirty="0" err="1"/>
              <a:t>dont</a:t>
            </a:r>
            <a:r>
              <a:rPr lang="en-GB" dirty="0"/>
              <a:t> </a:t>
            </a:r>
            <a:r>
              <a:rPr lang="en-GB" dirty="0" err="1"/>
              <a:t>ils</a:t>
            </a:r>
            <a:r>
              <a:rPr lang="en-GB" dirty="0"/>
              <a:t> </a:t>
            </a:r>
            <a:r>
              <a:rPr lang="en-GB" dirty="0" err="1"/>
              <a:t>nont</a:t>
            </a:r>
            <a:r>
              <a:rPr lang="en-GB" dirty="0"/>
              <a:t> plus </a:t>
            </a:r>
            <a:r>
              <a:rPr lang="en-GB" dirty="0" err="1"/>
              <a:t>l’utilité</a:t>
            </a:r>
            <a:r>
              <a:rPr lang="en-GB" dirty="0"/>
              <a:t>.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3110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09/03/2021</a:t>
            </a:r>
            <a:endParaRPr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Laetitia Lejeune - SCE</a:t>
            </a:r>
            <a:endParaRPr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455BF504-FEA5-4984-BC7C-9CD6FB121BB6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x" preserve="1" userDrawn="1">
  <p:cSld name="Title and Vertical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Vertical Text Placeholder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09/03/2021</a:t>
            </a:r>
            <a:endParaRPr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Laetitia Lejeune - SCE</a:t>
            </a:r>
            <a:endParaRPr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304FBCBF-8C0A-49AE-AB52-10DE547010E2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itleAndTx" preserve="1" userDrawn="1">
  <p:cSld name="Vertical Title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Vertical Title 1"/>
          <p:cNvSpPr>
            <a:spLocks noGrp="1"/>
          </p:cNvSpPr>
          <p:nvPr>
            <p:ph type="title" orient="vert"/>
          </p:nvPr>
        </p:nvSpPr>
        <p:spPr bwMode="auto">
          <a:xfrm>
            <a:off x="8724900" y="365125"/>
            <a:ext cx="2628900" cy="5811838"/>
          </a:xfrm>
        </p:spPr>
        <p:txBody>
          <a:bodyPr vert="eaVert"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Vertical Text Placeholder 2"/>
          <p:cNvSpPr>
            <a:spLocks noGrp="1"/>
          </p:cNvSpPr>
          <p:nvPr>
            <p:ph type="body" orient="vert" idx="1"/>
          </p:nvPr>
        </p:nvSpPr>
        <p:spPr bwMode="auto">
          <a:xfrm>
            <a:off x="838200" y="365125"/>
            <a:ext cx="7734300" cy="5811838"/>
          </a:xfrm>
        </p:spPr>
        <p:txBody>
          <a:bodyPr vert="eaVert"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09/03/2021</a:t>
            </a:r>
            <a:endParaRPr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Laetitia Lejeune - SCE</a:t>
            </a:r>
            <a:endParaRPr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3BD0FB4B-527F-4E19-88A3-C85FF1AD7E17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Title Slide with logo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5" name="Image 2" descr="logooutline.eps"/>
          <p:cNvPicPr>
            <a:picLocks noChangeAspect="1" noChangeArrowheads="1"/>
          </p:cNvPicPr>
          <p:nvPr userDrawn="1"/>
        </p:nvPicPr>
        <p:blipFill>
          <a:blip r:embed="rId2"/>
          <a:stretch/>
        </p:blipFill>
        <p:spPr bwMode="auto">
          <a:xfrm>
            <a:off x="5105400" y="709613"/>
            <a:ext cx="1990725" cy="197167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 bwMode="auto">
          <a:xfrm>
            <a:off x="407987" y="3429000"/>
            <a:ext cx="11376025" cy="2153265"/>
          </a:xfrm>
        </p:spPr>
        <p:txBody>
          <a:bodyPr anchor="t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20 June 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93926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Title an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09/03/2021</a:t>
            </a:r>
            <a:endParaRPr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Laetitia Lejeune - SCE</a:t>
            </a:r>
            <a:endParaRPr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499C689C-9C66-4714-9D69-AC61A4CE8780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Section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09/03/2021</a:t>
            </a:r>
            <a:endParaRPr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Laetitia Lejeune - SCE</a:t>
            </a:r>
            <a:endParaRPr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F20A34B6-0D47-4124-9ED3-E09F1ACD8592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Two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838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09/03/2021</a:t>
            </a:r>
            <a:endParaRPr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Laetitia Lejeune - SCE</a:t>
            </a:r>
            <a:endParaRPr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B8DCA248-FF69-4B62-85EC-BC58EBA0E5DA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TxTwoObj" preserve="1" userDrawn="1">
  <p:cSld name="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839788" y="365125"/>
            <a:ext cx="10515600" cy="13255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839788" y="2505074"/>
            <a:ext cx="5157787" cy="368458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505074"/>
            <a:ext cx="5183188" cy="368458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09/03/2021</a:t>
            </a:r>
            <a:endParaRPr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Laetitia Lejeune - SCE</a:t>
            </a:r>
            <a:endParaRPr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2C8B8207-D3DF-4ABA-A99D-CDD5D7AF6AFF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Title Onl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09/03/2021</a:t>
            </a:r>
            <a:endParaRPr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Laetitia Lejeune - SCE</a:t>
            </a:r>
            <a:endParaRPr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F0750D2F-5240-445A-BE6A-17060686E4FF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09/03/2021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Laetitia Lejeune - SCE</a:t>
            </a: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ED0DE56A-5CA1-41CD-B2ED-997A480EFCF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Tx" preserve="1" userDrawn="1">
  <p:cSld name="Content with Ca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09/03/2021</a:t>
            </a:r>
            <a:endParaRPr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Laetitia Lejeune - SCE</a:t>
            </a:r>
            <a:endParaRPr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4ABE075B-E844-4F06-A6BF-1D5A2DA16060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picTx" preserve="1" userDrawn="1">
  <p:cSld name="Picture with Ca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2"/>
          <p:cNvSpPr>
            <a:spLocks noGrp="1"/>
          </p:cNvSpPr>
          <p:nvPr>
            <p:ph type="pic" idx="1"/>
          </p:nvPr>
        </p:nvSpPr>
        <p:spPr bwMode="auto"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>
              <a:defRPr/>
            </a:pPr>
            <a:endParaRPr lang="en-US"/>
          </a:p>
        </p:txBody>
      </p:sp>
      <p:sp>
        <p:nvSpPr>
          <p:cNvPr id="6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09/03/2021</a:t>
            </a:r>
            <a:endParaRPr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Laetitia Lejeune - SCE</a:t>
            </a:r>
            <a:endParaRPr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0F58042E-CA98-4635-833F-65606CE97AF1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09/03/2021</a:t>
            </a:r>
            <a:endParaRPr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Laetitia Lejeune - SCE</a:t>
            </a:r>
            <a:endParaRPr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EB25B95-B176-4403-9595-8BD156C4B0CB}" type="slidenum">
              <a:rPr lang="en-US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hdr="0" ftr="0" dt="0"/>
  <p:txStyles>
    <p:titleStyle>
      <a:lvl1pPr algn="l">
        <a:lnSpc>
          <a:spcPct val="90000"/>
        </a:lnSpc>
        <a:spcBef>
          <a:spcPts val="0"/>
        </a:spcBef>
        <a:spcAft>
          <a:spcPts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>
        <a:lnSpc>
          <a:spcPct val="90000"/>
        </a:lnSpc>
        <a:spcBef>
          <a:spcPts val="0"/>
        </a:spcBef>
        <a:spcAft>
          <a:spcPts val="0"/>
        </a:spcAft>
        <a:defRPr sz="4400">
          <a:solidFill>
            <a:schemeClr val="tx1"/>
          </a:solidFill>
          <a:latin typeface="Calibri Light"/>
        </a:defRPr>
      </a:lvl2pPr>
      <a:lvl3pPr algn="l">
        <a:lnSpc>
          <a:spcPct val="90000"/>
        </a:lnSpc>
        <a:spcBef>
          <a:spcPts val="0"/>
        </a:spcBef>
        <a:spcAft>
          <a:spcPts val="0"/>
        </a:spcAft>
        <a:defRPr sz="4400">
          <a:solidFill>
            <a:schemeClr val="tx1"/>
          </a:solidFill>
          <a:latin typeface="Calibri Light"/>
        </a:defRPr>
      </a:lvl3pPr>
      <a:lvl4pPr algn="l">
        <a:lnSpc>
          <a:spcPct val="90000"/>
        </a:lnSpc>
        <a:spcBef>
          <a:spcPts val="0"/>
        </a:spcBef>
        <a:spcAft>
          <a:spcPts val="0"/>
        </a:spcAft>
        <a:defRPr sz="4400">
          <a:solidFill>
            <a:schemeClr val="tx1"/>
          </a:solidFill>
          <a:latin typeface="Calibri Light"/>
        </a:defRPr>
      </a:lvl4pPr>
      <a:lvl5pPr algn="l">
        <a:lnSpc>
          <a:spcPct val="90000"/>
        </a:lnSpc>
        <a:spcBef>
          <a:spcPts val="0"/>
        </a:spcBef>
        <a:spcAft>
          <a:spcPts val="0"/>
        </a:spcAft>
        <a:defRPr sz="4400">
          <a:solidFill>
            <a:schemeClr val="tx1"/>
          </a:solidFill>
          <a:latin typeface="Calibri Light"/>
        </a:defRPr>
      </a:lvl5pPr>
      <a:lvl6pPr marL="457200" algn="l">
        <a:lnSpc>
          <a:spcPct val="90000"/>
        </a:lnSpc>
        <a:spcBef>
          <a:spcPts val="0"/>
        </a:spcBef>
        <a:spcAft>
          <a:spcPts val="0"/>
        </a:spcAft>
        <a:defRPr sz="4400">
          <a:solidFill>
            <a:schemeClr val="tx1"/>
          </a:solidFill>
          <a:latin typeface="Calibri Light"/>
        </a:defRPr>
      </a:lvl6pPr>
      <a:lvl7pPr marL="914400" algn="l">
        <a:lnSpc>
          <a:spcPct val="90000"/>
        </a:lnSpc>
        <a:spcBef>
          <a:spcPts val="0"/>
        </a:spcBef>
        <a:spcAft>
          <a:spcPts val="0"/>
        </a:spcAft>
        <a:defRPr sz="4400">
          <a:solidFill>
            <a:schemeClr val="tx1"/>
          </a:solidFill>
          <a:latin typeface="Calibri Light"/>
        </a:defRPr>
      </a:lvl7pPr>
      <a:lvl8pPr marL="1371600" algn="l">
        <a:lnSpc>
          <a:spcPct val="90000"/>
        </a:lnSpc>
        <a:spcBef>
          <a:spcPts val="0"/>
        </a:spcBef>
        <a:spcAft>
          <a:spcPts val="0"/>
        </a:spcAft>
        <a:defRPr sz="4400">
          <a:solidFill>
            <a:schemeClr val="tx1"/>
          </a:solidFill>
          <a:latin typeface="Calibri Light"/>
        </a:defRPr>
      </a:lvl8pPr>
      <a:lvl9pPr marL="1828800" algn="l">
        <a:lnSpc>
          <a:spcPct val="90000"/>
        </a:lnSpc>
        <a:spcBef>
          <a:spcPts val="0"/>
        </a:spcBef>
        <a:spcAft>
          <a:spcPts val="0"/>
        </a:spcAft>
        <a:defRPr sz="4400">
          <a:solidFill>
            <a:schemeClr val="tx1"/>
          </a:solidFill>
          <a:latin typeface="Calibri Light"/>
        </a:defRPr>
      </a:lvl9pPr>
    </p:titleStyle>
    <p:bodyStyle>
      <a:lvl1pPr marL="228600" indent="-228600" algn="l">
        <a:lnSpc>
          <a:spcPct val="90000"/>
        </a:lnSpc>
        <a:spcBef>
          <a:spcPts val="1000"/>
        </a:spcBef>
        <a:spcAft>
          <a:spcPts val="0"/>
        </a:spcAft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>
        <a:lnSpc>
          <a:spcPct val="90000"/>
        </a:lnSpc>
        <a:spcBef>
          <a:spcPts val="500"/>
        </a:spcBef>
        <a:spcAft>
          <a:spcPts val="0"/>
        </a:spcAft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>
        <a:lnSpc>
          <a:spcPct val="90000"/>
        </a:lnSpc>
        <a:spcBef>
          <a:spcPts val="500"/>
        </a:spcBef>
        <a:spcAft>
          <a:spcPts val="0"/>
        </a:spcAft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>
        <a:lnSpc>
          <a:spcPct val="90000"/>
        </a:lnSpc>
        <a:spcBef>
          <a:spcPts val="500"/>
        </a:spcBef>
        <a:spcAft>
          <a:spcPts val="0"/>
        </a:spcAft>
        <a:buFont typeface="Arial"/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>
        <a:lnSpc>
          <a:spcPct val="90000"/>
        </a:lnSpc>
        <a:spcBef>
          <a:spcPts val="500"/>
        </a:spcBef>
        <a:spcAft>
          <a:spcPts val="0"/>
        </a:spcAft>
        <a:buFont typeface="Arial"/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7" Type="http://schemas.openxmlformats.org/officeDocument/2006/relationships/image" Target="../media/image4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4.jpeg"/><Relationship Id="rId5" Type="http://schemas.openxmlformats.org/officeDocument/2006/relationships/image" Target="../media/image43.jpg"/><Relationship Id="rId4" Type="http://schemas.openxmlformats.org/officeDocument/2006/relationships/image" Target="../media/image42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9.jp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Relationship Id="rId4" Type="http://schemas.openxmlformats.org/officeDocument/2006/relationships/chart" Target="../charts/char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Relationship Id="rId4" Type="http://schemas.openxmlformats.org/officeDocument/2006/relationships/chart" Target="../charts/char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.service-now.com/service-portal/?id=sc_cat_item&amp;name=delivery-container-skip&amp;se=disposal-request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home.cern/news/news/cern/environmental-awareness-take-action-waste-respecting-three-rs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5" Type="http://schemas.openxmlformats.org/officeDocument/2006/relationships/hyperlink" Target="https://sce-dep.web.cern.ch/site-operations/waste-management" TargetMode="Externa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customXml" Target="../ink/ink5.xml"/><Relationship Id="rId18" Type="http://schemas.openxmlformats.org/officeDocument/2006/relationships/image" Target="../media/image13.png"/><Relationship Id="rId26" Type="http://schemas.openxmlformats.org/officeDocument/2006/relationships/image" Target="../media/image17.png"/><Relationship Id="rId3" Type="http://schemas.openxmlformats.org/officeDocument/2006/relationships/image" Target="../media/image5.png"/><Relationship Id="rId21" Type="http://schemas.openxmlformats.org/officeDocument/2006/relationships/customXml" Target="../ink/ink9.xml"/><Relationship Id="rId7" Type="http://schemas.openxmlformats.org/officeDocument/2006/relationships/customXml" Target="../ink/ink2.xml"/><Relationship Id="rId12" Type="http://schemas.openxmlformats.org/officeDocument/2006/relationships/image" Target="../media/image10.png"/><Relationship Id="rId17" Type="http://schemas.openxmlformats.org/officeDocument/2006/relationships/customXml" Target="../ink/ink7.xml"/><Relationship Id="rId25" Type="http://schemas.openxmlformats.org/officeDocument/2006/relationships/customXml" Target="../ink/ink11.xml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12.png"/><Relationship Id="rId20" Type="http://schemas.openxmlformats.org/officeDocument/2006/relationships/image" Target="../media/image14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png"/><Relationship Id="rId11" Type="http://schemas.openxmlformats.org/officeDocument/2006/relationships/customXml" Target="../ink/ink4.xml"/><Relationship Id="rId24" Type="http://schemas.openxmlformats.org/officeDocument/2006/relationships/image" Target="../media/image16.png"/><Relationship Id="rId5" Type="http://schemas.openxmlformats.org/officeDocument/2006/relationships/customXml" Target="../ink/ink1.xml"/><Relationship Id="rId15" Type="http://schemas.openxmlformats.org/officeDocument/2006/relationships/customXml" Target="../ink/ink6.xml"/><Relationship Id="rId23" Type="http://schemas.openxmlformats.org/officeDocument/2006/relationships/customXml" Target="../ink/ink10.xml"/><Relationship Id="rId28" Type="http://schemas.openxmlformats.org/officeDocument/2006/relationships/image" Target="../media/image18.png"/><Relationship Id="rId10" Type="http://schemas.openxmlformats.org/officeDocument/2006/relationships/image" Target="../media/image9.png"/><Relationship Id="rId19" Type="http://schemas.openxmlformats.org/officeDocument/2006/relationships/customXml" Target="../ink/ink8.xml"/><Relationship Id="rId4" Type="http://schemas.openxmlformats.org/officeDocument/2006/relationships/image" Target="../media/image6.png"/><Relationship Id="rId9" Type="http://schemas.openxmlformats.org/officeDocument/2006/relationships/customXml" Target="../ink/ink3.xml"/><Relationship Id="rId14" Type="http://schemas.openxmlformats.org/officeDocument/2006/relationships/image" Target="../media/image11.png"/><Relationship Id="rId22" Type="http://schemas.openxmlformats.org/officeDocument/2006/relationships/image" Target="../media/image15.png"/><Relationship Id="rId27" Type="http://schemas.openxmlformats.org/officeDocument/2006/relationships/customXml" Target="../ink/ink1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customXml" Target="../ink/ink17.xml"/><Relationship Id="rId3" Type="http://schemas.openxmlformats.org/officeDocument/2006/relationships/image" Target="../media/image19.png"/><Relationship Id="rId7" Type="http://schemas.openxmlformats.org/officeDocument/2006/relationships/customXml" Target="../ink/ink14.xml"/><Relationship Id="rId12" Type="http://schemas.openxmlformats.org/officeDocument/2006/relationships/image" Target="../media/image2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1.png"/><Relationship Id="rId11" Type="http://schemas.openxmlformats.org/officeDocument/2006/relationships/customXml" Target="../ink/ink16.xml"/><Relationship Id="rId5" Type="http://schemas.openxmlformats.org/officeDocument/2006/relationships/customXml" Target="../ink/ink13.xml"/><Relationship Id="rId10" Type="http://schemas.openxmlformats.org/officeDocument/2006/relationships/image" Target="../media/image23.png"/><Relationship Id="rId4" Type="http://schemas.openxmlformats.org/officeDocument/2006/relationships/image" Target="../media/image20.png"/><Relationship Id="rId9" Type="http://schemas.openxmlformats.org/officeDocument/2006/relationships/customXml" Target="../ink/ink15.xml"/><Relationship Id="rId14" Type="http://schemas.openxmlformats.org/officeDocument/2006/relationships/image" Target="../media/image2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home.cern/news/news/cern/environmental-awareness-take-action-waste-respecting-three-rs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2.jpeg"/><Relationship Id="rId5" Type="http://schemas.openxmlformats.org/officeDocument/2006/relationships/image" Target="../media/image31.jpg"/><Relationship Id="rId4" Type="http://schemas.openxmlformats.org/officeDocument/2006/relationships/image" Target="../media/image3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g"/><Relationship Id="rId3" Type="http://schemas.openxmlformats.org/officeDocument/2006/relationships/image" Target="../media/image35.jpg"/><Relationship Id="rId7" Type="http://schemas.openxmlformats.org/officeDocument/2006/relationships/image" Target="../media/image3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8.jpg"/><Relationship Id="rId5" Type="http://schemas.openxmlformats.org/officeDocument/2006/relationships/image" Target="../media/image37.jpeg"/><Relationship Id="rId4" Type="http://schemas.openxmlformats.org/officeDocument/2006/relationships/image" Target="../media/image3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 noChangeArrowheads="1"/>
          </p:cNvSpPr>
          <p:nvPr>
            <p:ph type="ctrTitle"/>
          </p:nvPr>
        </p:nvSpPr>
        <p:spPr bwMode="auto">
          <a:xfrm>
            <a:off x="407988" y="3139301"/>
            <a:ext cx="11784012" cy="2152650"/>
          </a:xfrm>
        </p:spPr>
        <p:txBody>
          <a:bodyPr/>
          <a:lstStyle/>
          <a:p>
            <a:pPr>
              <a:defRPr/>
            </a:pPr>
            <a:r>
              <a:rPr lang="en-GB" sz="6000" dirty="0">
                <a:solidFill>
                  <a:srgbClr val="002060"/>
                </a:solidFill>
              </a:rPr>
              <a:t>CERN Waste Management</a:t>
            </a:r>
            <a:br>
              <a:rPr lang="en-GB" sz="6000" dirty="0">
                <a:solidFill>
                  <a:srgbClr val="002060"/>
                </a:solidFill>
              </a:rPr>
            </a:br>
            <a:r>
              <a:rPr lang="en-GB" sz="6000" dirty="0">
                <a:solidFill>
                  <a:srgbClr val="002060"/>
                </a:solidFill>
              </a:rPr>
              <a:t>Technical seminar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517233"/>
            <a:ext cx="11376025" cy="986756"/>
          </a:xfrm>
        </p:spPr>
        <p:txBody>
          <a:bodyPr rtlCol="0">
            <a:normAutofit fontScale="92500" lnSpcReduction="20000"/>
          </a:bodyPr>
          <a:lstStyle/>
          <a:p>
            <a:pPr>
              <a:spcAft>
                <a:spcPts val="0"/>
              </a:spcAft>
              <a:defRPr/>
            </a:pPr>
            <a:r>
              <a:rPr lang="en-GB" dirty="0">
                <a:latin typeface="+mj-lt"/>
              </a:rPr>
              <a:t>CERN: Cédric Garino, </a:t>
            </a:r>
            <a:r>
              <a:rPr lang="fr-CH" dirty="0">
                <a:latin typeface="+mj-lt"/>
              </a:rPr>
              <a:t>Gilles Bollinger, Quentin Salvi</a:t>
            </a:r>
          </a:p>
          <a:p>
            <a:pPr>
              <a:spcAft>
                <a:spcPts val="0"/>
              </a:spcAft>
              <a:defRPr/>
            </a:pPr>
            <a:r>
              <a:rPr lang="en-GB" dirty="0">
                <a:latin typeface="+mj-lt"/>
              </a:rPr>
              <a:t>Helvetia </a:t>
            </a:r>
            <a:r>
              <a:rPr lang="en-GB" dirty="0" err="1">
                <a:latin typeface="+mj-lt"/>
              </a:rPr>
              <a:t>environnement</a:t>
            </a:r>
            <a:r>
              <a:rPr lang="en-GB" dirty="0">
                <a:latin typeface="+mj-lt"/>
              </a:rPr>
              <a:t>: Valery Ecuyer (</a:t>
            </a:r>
            <a:r>
              <a:rPr lang="en-GB" dirty="0" err="1">
                <a:latin typeface="+mj-lt"/>
              </a:rPr>
              <a:t>Transvoirie</a:t>
            </a:r>
            <a:r>
              <a:rPr lang="en-GB" dirty="0">
                <a:latin typeface="+mj-lt"/>
              </a:rPr>
              <a:t> SA), Julien Riand (</a:t>
            </a:r>
            <a:r>
              <a:rPr lang="en-GB" dirty="0" err="1">
                <a:latin typeface="+mj-lt"/>
              </a:rPr>
              <a:t>Transvoirie</a:t>
            </a:r>
            <a:r>
              <a:rPr lang="en-GB" dirty="0">
                <a:latin typeface="+mj-lt"/>
              </a:rPr>
              <a:t> SA), Ludovic Balmer (</a:t>
            </a:r>
            <a:r>
              <a:rPr lang="en-GB" dirty="0" err="1">
                <a:latin typeface="+mj-lt"/>
              </a:rPr>
              <a:t>Sogetri</a:t>
            </a:r>
            <a:r>
              <a:rPr lang="en-GB" dirty="0">
                <a:latin typeface="+mj-lt"/>
              </a:rPr>
              <a:t> SA)</a:t>
            </a:r>
          </a:p>
          <a:p>
            <a:pPr>
              <a:spcAft>
                <a:spcPts val="0"/>
              </a:spcAft>
              <a:defRPr/>
            </a:pPr>
            <a:r>
              <a:rPr lang="en-US" dirty="0">
                <a:latin typeface="+mj-lt"/>
              </a:rPr>
              <a:t>20 </a:t>
            </a:r>
            <a:r>
              <a:rPr lang="en-US" dirty="0" err="1">
                <a:latin typeface="+mj-lt"/>
              </a:rPr>
              <a:t>Juin</a:t>
            </a:r>
            <a:r>
              <a:rPr lang="en-US" dirty="0">
                <a:latin typeface="+mj-lt"/>
              </a:rPr>
              <a:t> 2022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E47E35D4-6D97-4AAC-BA2D-C3AD25A46B85}"/>
              </a:ext>
            </a:extLst>
          </p:cNvPr>
          <p:cNvSpPr/>
          <p:nvPr/>
        </p:nvSpPr>
        <p:spPr>
          <a:xfrm>
            <a:off x="182638" y="993419"/>
            <a:ext cx="5928955" cy="2300193"/>
          </a:xfrm>
          <a:prstGeom prst="rect">
            <a:avLst/>
          </a:prstGeom>
          <a:solidFill>
            <a:srgbClr val="B6EF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  <a:latin typeface="Candara" panose="020E0502030303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344" y="44624"/>
            <a:ext cx="12240740" cy="712363"/>
          </a:xfrm>
        </p:spPr>
        <p:txBody>
          <a:bodyPr/>
          <a:lstStyle/>
          <a:p>
            <a:r>
              <a:rPr lang="en-GB" sz="3600"/>
              <a:t>CERN Waste management- Ongoing actions and studies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A889043-748C-41FA-982D-D8D43B4B2D4E}"/>
              </a:ext>
            </a:extLst>
          </p:cNvPr>
          <p:cNvSpPr txBox="1"/>
          <p:nvPr/>
        </p:nvSpPr>
        <p:spPr>
          <a:xfrm>
            <a:off x="266794" y="1178085"/>
            <a:ext cx="5829205" cy="461665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>
            <a:defPPr>
              <a:defRPr lang="en-US"/>
            </a:defPPr>
            <a:lvl1pPr algn="just">
              <a:defRPr sz="2400" b="1" i="1" kern="1400">
                <a:solidFill>
                  <a:schemeClr val="accent6">
                    <a:lumMod val="75000"/>
                  </a:schemeClr>
                </a:solidFill>
                <a:effectLst/>
                <a:latin typeface="Calibri (Body)"/>
                <a:ea typeface="Times New Roman" panose="02020603050405020304" pitchFamily="18" charset="0"/>
              </a:defRPr>
            </a:lvl1pPr>
          </a:lstStyle>
          <a:p>
            <a:r>
              <a:rPr lang="en-GB" i="0" dirty="0" err="1">
                <a:solidFill>
                  <a:schemeClr val="tx1"/>
                </a:solidFill>
              </a:rPr>
              <a:t>Prevessin</a:t>
            </a:r>
            <a:r>
              <a:rPr lang="en-GB" i="0" dirty="0">
                <a:solidFill>
                  <a:schemeClr val="tx1"/>
                </a:solidFill>
              </a:rPr>
              <a:t> site: Local biowaste treatment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4A6CEEB-3186-473E-8A53-A04AE1C944BE}"/>
              </a:ext>
            </a:extLst>
          </p:cNvPr>
          <p:cNvSpPr txBox="1"/>
          <p:nvPr/>
        </p:nvSpPr>
        <p:spPr>
          <a:xfrm>
            <a:off x="338870" y="1972610"/>
            <a:ext cx="5616625" cy="12516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algn="just">
              <a:spcBef>
                <a:spcPts val="200"/>
              </a:spcBef>
              <a:buFont typeface="Symbol" panose="05050102010706020507" pitchFamily="18" charset="2"/>
              <a:buChar char=""/>
            </a:pPr>
            <a:r>
              <a:rPr lang="en-GB" sz="2400" kern="1400" dirty="0"/>
              <a:t>Compost bins for buildings</a:t>
            </a:r>
          </a:p>
          <a:p>
            <a:pPr marL="342900" lvl="0" indent="-342900" algn="just">
              <a:spcBef>
                <a:spcPts val="200"/>
              </a:spcBef>
              <a:buFont typeface="Symbol" panose="05050102010706020507" pitchFamily="18" charset="2"/>
              <a:buChar char=""/>
            </a:pPr>
            <a:endParaRPr lang="en-GB" sz="2400" kern="1400" dirty="0"/>
          </a:p>
          <a:p>
            <a:pPr marL="342900" lvl="0" indent="-342900" algn="just">
              <a:spcBef>
                <a:spcPts val="200"/>
              </a:spcBef>
              <a:buFont typeface="Symbol" panose="05050102010706020507" pitchFamily="18" charset="2"/>
              <a:buChar char=""/>
            </a:pPr>
            <a:r>
              <a:rPr lang="en-GB" sz="2400" kern="1400" dirty="0"/>
              <a:t>Dedicated composting solution at R3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6104232-0A3E-4917-89D6-EF9E0A412947}"/>
              </a:ext>
            </a:extLst>
          </p:cNvPr>
          <p:cNvSpPr txBox="1"/>
          <p:nvPr/>
        </p:nvSpPr>
        <p:spPr>
          <a:xfrm>
            <a:off x="11064552" y="6525344"/>
            <a:ext cx="104411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600" i="1">
                <a:solidFill>
                  <a:srgbClr val="9B9FAA"/>
                </a:solidFill>
                <a:latin typeface="Calibri" panose="020F0502020204030204" pitchFamily="34" charset="0"/>
              </a:rPr>
              <a:t>20.06.22</a:t>
            </a:r>
            <a:endParaRPr lang="en-GB" sz="1600" i="1">
              <a:solidFill>
                <a:srgbClr val="9B9FAA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AA8C4ED-FD7E-466E-93A1-255C805EF426}"/>
              </a:ext>
            </a:extLst>
          </p:cNvPr>
          <p:cNvSpPr txBox="1"/>
          <p:nvPr/>
        </p:nvSpPr>
        <p:spPr>
          <a:xfrm>
            <a:off x="173215" y="6474822"/>
            <a:ext cx="376254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i="1">
                <a:solidFill>
                  <a:srgbClr val="9B9FAA"/>
                </a:solidFill>
                <a:latin typeface="Calibri" panose="020F0502020204030204" pitchFamily="34" charset="0"/>
              </a:rPr>
              <a:t>SCE Waste management technical seminar</a:t>
            </a:r>
            <a:endParaRPr lang="en-GB" sz="1600" i="1">
              <a:solidFill>
                <a:srgbClr val="9B9FAA"/>
              </a:solidFill>
            </a:endParaRPr>
          </a:p>
        </p:txBody>
      </p:sp>
      <p:pic>
        <p:nvPicPr>
          <p:cNvPr id="14" name="Image 13" descr="Une image contenant extérieur&#10;&#10;Description générée automatiquement">
            <a:extLst>
              <a:ext uri="{FF2B5EF4-FFF2-40B4-BE49-F238E27FC236}">
                <a16:creationId xmlns:a16="http://schemas.microsoft.com/office/drawing/2014/main" id="{359E0B34-DD1E-4AA7-AFDA-8D9C566FC2E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4297" y="993419"/>
            <a:ext cx="3113630" cy="2335223"/>
          </a:xfrm>
          <a:prstGeom prst="rect">
            <a:avLst/>
          </a:prstGeom>
        </p:spPr>
      </p:pic>
      <p:pic>
        <p:nvPicPr>
          <p:cNvPr id="16" name="Image 15" descr="Une image contenant boîte, conteneur, corbeille, socle&#10;&#10;Description générée automatiquement">
            <a:extLst>
              <a:ext uri="{FF2B5EF4-FFF2-40B4-BE49-F238E27FC236}">
                <a16:creationId xmlns:a16="http://schemas.microsoft.com/office/drawing/2014/main" id="{F845903E-943E-42A3-896D-098B4E3D31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1344" y="3732452"/>
            <a:ext cx="2344286" cy="2344286"/>
          </a:xfrm>
          <a:prstGeom prst="rect">
            <a:avLst/>
          </a:prstGeom>
        </p:spPr>
      </p:pic>
      <p:pic>
        <p:nvPicPr>
          <p:cNvPr id="20" name="Image 19" descr="Une image contenant terrain&#10;&#10;Description générée automatiquement">
            <a:extLst>
              <a:ext uri="{FF2B5EF4-FFF2-40B4-BE49-F238E27FC236}">
                <a16:creationId xmlns:a16="http://schemas.microsoft.com/office/drawing/2014/main" id="{8A4A1B87-160F-4135-9196-51CC9DEC3CC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3019" t="12162" r="14009" b="1538"/>
          <a:stretch/>
        </p:blipFill>
        <p:spPr>
          <a:xfrm rot="5400000">
            <a:off x="3528761" y="3685080"/>
            <a:ext cx="2344285" cy="2398274"/>
          </a:xfrm>
          <a:prstGeom prst="rect">
            <a:avLst/>
          </a:prstGeom>
        </p:spPr>
      </p:pic>
      <p:sp>
        <p:nvSpPr>
          <p:cNvPr id="21" name="Flèche : droite 20">
            <a:extLst>
              <a:ext uri="{FF2B5EF4-FFF2-40B4-BE49-F238E27FC236}">
                <a16:creationId xmlns:a16="http://schemas.microsoft.com/office/drawing/2014/main" id="{DD180CB3-68D8-40E4-B93D-9A5DD8586357}"/>
              </a:ext>
            </a:extLst>
          </p:cNvPr>
          <p:cNvSpPr/>
          <p:nvPr/>
        </p:nvSpPr>
        <p:spPr>
          <a:xfrm>
            <a:off x="2171564" y="4708130"/>
            <a:ext cx="1224136" cy="612650"/>
          </a:xfrm>
          <a:prstGeom prst="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dk1"/>
              </a:solidFill>
            </a:endParaRPr>
          </a:p>
        </p:txBody>
      </p:sp>
      <p:pic>
        <p:nvPicPr>
          <p:cNvPr id="22" name="Image 21" descr="Une image contenant herbe, personne, extérieur, chocolat&#10;&#10;Description générée automatiquement">
            <a:extLst>
              <a:ext uri="{FF2B5EF4-FFF2-40B4-BE49-F238E27FC236}">
                <a16:creationId xmlns:a16="http://schemas.microsoft.com/office/drawing/2014/main" id="{86680D26-0F97-471A-A6C7-E627413EE1B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9953" y="993419"/>
            <a:ext cx="2025253" cy="153716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B9ECDF4-0E6E-42F3-A64E-338B759CF04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06449" y="3671509"/>
            <a:ext cx="3986199" cy="2414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9219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E47E35D4-6D97-4AAC-BA2D-C3AD25A46B85}"/>
              </a:ext>
            </a:extLst>
          </p:cNvPr>
          <p:cNvSpPr/>
          <p:nvPr/>
        </p:nvSpPr>
        <p:spPr>
          <a:xfrm>
            <a:off x="182638" y="993419"/>
            <a:ext cx="5928955" cy="4739837"/>
          </a:xfrm>
          <a:prstGeom prst="rect">
            <a:avLst/>
          </a:prstGeom>
          <a:solidFill>
            <a:srgbClr val="B6EF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Candara" panose="020E0502030303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344" y="44624"/>
            <a:ext cx="12240740" cy="712363"/>
          </a:xfrm>
        </p:spPr>
        <p:txBody>
          <a:bodyPr/>
          <a:lstStyle/>
          <a:p>
            <a:r>
              <a:rPr lang="fr-CH" sz="3600" dirty="0"/>
              <a:t>CERN Waste management- </a:t>
            </a:r>
            <a:r>
              <a:rPr lang="fr-CH" sz="3600" dirty="0" err="1"/>
              <a:t>Ongoing</a:t>
            </a:r>
            <a:r>
              <a:rPr lang="fr-CH" sz="3600" dirty="0"/>
              <a:t> actions and </a:t>
            </a:r>
            <a:r>
              <a:rPr lang="fr-CH" sz="3600" dirty="0" err="1"/>
              <a:t>studies</a:t>
            </a:r>
            <a:r>
              <a:rPr lang="fr-CH" sz="3600" dirty="0"/>
              <a:t> </a:t>
            </a:r>
            <a:endParaRPr lang="en-US" sz="36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A889043-748C-41FA-982D-D8D43B4B2D4E}"/>
              </a:ext>
            </a:extLst>
          </p:cNvPr>
          <p:cNvSpPr txBox="1"/>
          <p:nvPr/>
        </p:nvSpPr>
        <p:spPr>
          <a:xfrm>
            <a:off x="266795" y="1178085"/>
            <a:ext cx="5760640" cy="461665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>
            <a:defPPr>
              <a:defRPr lang="en-US"/>
            </a:defPPr>
            <a:lvl1pPr algn="just">
              <a:defRPr sz="2400" b="1" i="1" kern="1400">
                <a:solidFill>
                  <a:schemeClr val="accent6">
                    <a:lumMod val="75000"/>
                  </a:schemeClr>
                </a:solidFill>
                <a:effectLst/>
                <a:latin typeface="Calibri (Body)"/>
                <a:ea typeface="Times New Roman" panose="02020603050405020304" pitchFamily="18" charset="0"/>
              </a:defRPr>
            </a:lvl1pPr>
          </a:lstStyle>
          <a:p>
            <a:r>
              <a:rPr lang="en-GB" i="0" dirty="0">
                <a:solidFill>
                  <a:schemeClr val="tx1"/>
                </a:solidFill>
              </a:rPr>
              <a:t>Improvement of area 133 </a:t>
            </a:r>
            <a:endParaRPr lang="en-US" i="0" dirty="0">
              <a:solidFill>
                <a:schemeClr val="tx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4A6CEEB-3186-473E-8A53-A04AE1C944BE}"/>
              </a:ext>
            </a:extLst>
          </p:cNvPr>
          <p:cNvSpPr txBox="1"/>
          <p:nvPr/>
        </p:nvSpPr>
        <p:spPr>
          <a:xfrm>
            <a:off x="338802" y="1720828"/>
            <a:ext cx="5616625" cy="40164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spcBef>
                <a:spcPts val="200"/>
              </a:spcBef>
              <a:buFont typeface="Symbol" panose="05050102010706020507" pitchFamily="18" charset="2"/>
              <a:buChar char=""/>
            </a:pPr>
            <a:r>
              <a:rPr lang="en-GB" sz="2400" kern="1400" dirty="0"/>
              <a:t>Conforming to environmental standards</a:t>
            </a:r>
          </a:p>
          <a:p>
            <a:pPr marL="342900" lvl="0" indent="-342900" algn="just">
              <a:spcBef>
                <a:spcPts val="200"/>
              </a:spcBef>
              <a:buFont typeface="Symbol" panose="05050102010706020507" pitchFamily="18" charset="2"/>
              <a:buChar char=""/>
            </a:pPr>
            <a:endParaRPr lang="en-GB" sz="2400" kern="1400" dirty="0"/>
          </a:p>
          <a:p>
            <a:pPr marL="342900" lvl="0" indent="-342900" algn="just">
              <a:spcBef>
                <a:spcPts val="200"/>
              </a:spcBef>
              <a:buFont typeface="Symbol" panose="05050102010706020507" pitchFamily="18" charset="2"/>
              <a:buChar char=""/>
            </a:pPr>
            <a:r>
              <a:rPr lang="en-GB" sz="2400" kern="1400" dirty="0"/>
              <a:t>Safety</a:t>
            </a:r>
          </a:p>
          <a:p>
            <a:pPr marL="342900" lvl="0" indent="-342900" algn="just">
              <a:spcBef>
                <a:spcPts val="200"/>
              </a:spcBef>
              <a:buFont typeface="Symbol" panose="05050102010706020507" pitchFamily="18" charset="2"/>
              <a:buChar char=""/>
            </a:pPr>
            <a:endParaRPr lang="en-GB" sz="2400" kern="1400" dirty="0"/>
          </a:p>
          <a:p>
            <a:pPr marL="342900" lvl="0" indent="-342900" algn="just">
              <a:spcBef>
                <a:spcPts val="200"/>
              </a:spcBef>
              <a:buFont typeface="Symbol" panose="05050102010706020507" pitchFamily="18" charset="2"/>
              <a:buChar char=""/>
            </a:pPr>
            <a:r>
              <a:rPr lang="en-GB" sz="2400" kern="1400" dirty="0"/>
              <a:t>Increase sorting capacity</a:t>
            </a:r>
          </a:p>
          <a:p>
            <a:pPr lvl="0" algn="just">
              <a:spcBef>
                <a:spcPts val="200"/>
              </a:spcBef>
            </a:pPr>
            <a:endParaRPr lang="en-GB" sz="2400" kern="1400" dirty="0"/>
          </a:p>
          <a:p>
            <a:pPr marL="342900" lvl="0" indent="-342900" algn="just">
              <a:spcBef>
                <a:spcPts val="200"/>
              </a:spcBef>
              <a:buFont typeface="Symbol" panose="05050102010706020507" pitchFamily="18" charset="2"/>
              <a:buChar char=""/>
            </a:pPr>
            <a:r>
              <a:rPr lang="en-GB" sz="2400" kern="1400" dirty="0"/>
              <a:t>Integration of a weighbridge</a:t>
            </a:r>
          </a:p>
          <a:p>
            <a:pPr marL="342900" lvl="0" indent="-342900" algn="just">
              <a:spcBef>
                <a:spcPts val="200"/>
              </a:spcBef>
              <a:buFont typeface="Symbol" panose="05050102010706020507" pitchFamily="18" charset="2"/>
              <a:buChar char=""/>
            </a:pPr>
            <a:endParaRPr lang="en-GB" sz="2400" kern="1400" dirty="0"/>
          </a:p>
          <a:p>
            <a:pPr marL="342900" indent="-342900" algn="just">
              <a:spcBef>
                <a:spcPts val="200"/>
              </a:spcBef>
              <a:buFont typeface="Symbol" panose="05050102010706020507" pitchFamily="18" charset="2"/>
              <a:buChar char=""/>
            </a:pPr>
            <a:r>
              <a:rPr lang="en-GB" sz="2400" kern="1400" dirty="0"/>
              <a:t>Second-hand store</a:t>
            </a:r>
          </a:p>
          <a:p>
            <a:pPr marL="342900" lvl="0" indent="-342900" algn="just">
              <a:spcBef>
                <a:spcPts val="200"/>
              </a:spcBef>
              <a:buFont typeface="Symbol" panose="05050102010706020507" pitchFamily="18" charset="2"/>
              <a:buChar char=""/>
            </a:pPr>
            <a:endParaRPr lang="en-GB" sz="2400" kern="14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6104232-0A3E-4917-89D6-EF9E0A412947}"/>
              </a:ext>
            </a:extLst>
          </p:cNvPr>
          <p:cNvSpPr txBox="1"/>
          <p:nvPr/>
        </p:nvSpPr>
        <p:spPr>
          <a:xfrm>
            <a:off x="11064552" y="6525344"/>
            <a:ext cx="104411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600" i="1" dirty="0">
                <a:solidFill>
                  <a:srgbClr val="9B9FAA"/>
                </a:solidFill>
                <a:latin typeface="Calibri" panose="020F0502020204030204" pitchFamily="34" charset="0"/>
              </a:rPr>
              <a:t>20.06.22</a:t>
            </a:r>
            <a:endParaRPr lang="en-US" sz="1600" i="1" dirty="0">
              <a:solidFill>
                <a:srgbClr val="9B9FAA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AA8C4ED-FD7E-466E-93A1-255C805EF426}"/>
              </a:ext>
            </a:extLst>
          </p:cNvPr>
          <p:cNvSpPr txBox="1"/>
          <p:nvPr/>
        </p:nvSpPr>
        <p:spPr>
          <a:xfrm>
            <a:off x="173215" y="6474822"/>
            <a:ext cx="376254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i="1" dirty="0">
                <a:solidFill>
                  <a:srgbClr val="9B9FAA"/>
                </a:solidFill>
                <a:latin typeface="Calibri" panose="020F0502020204030204" pitchFamily="34" charset="0"/>
              </a:rPr>
              <a:t>SCE Waste management technical seminar</a:t>
            </a:r>
            <a:endParaRPr lang="en-US" sz="1600" i="1" dirty="0">
              <a:solidFill>
                <a:srgbClr val="9B9FAA"/>
              </a:solidFill>
            </a:endParaRPr>
          </a:p>
        </p:txBody>
      </p:sp>
      <p:pic>
        <p:nvPicPr>
          <p:cNvPr id="13" name="Image 12" descr="Une image contenant texte&#10;&#10;Description générée automatiquement">
            <a:extLst>
              <a:ext uri="{FF2B5EF4-FFF2-40B4-BE49-F238E27FC236}">
                <a16:creationId xmlns:a16="http://schemas.microsoft.com/office/drawing/2014/main" id="{FF89B211-BCAC-40F3-A422-E94A556C4E0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015" r="-1" b="45404"/>
          <a:stretch/>
        </p:blipFill>
        <p:spPr>
          <a:xfrm>
            <a:off x="6217062" y="973418"/>
            <a:ext cx="3248155" cy="2113574"/>
          </a:xfrm>
          <a:prstGeom prst="rect">
            <a:avLst/>
          </a:prstGeom>
        </p:spPr>
      </p:pic>
      <p:pic>
        <p:nvPicPr>
          <p:cNvPr id="15" name="Image 14" descr="Une image contenant texte&#10;&#10;Description générée automatiquement">
            <a:extLst>
              <a:ext uri="{FF2B5EF4-FFF2-40B4-BE49-F238E27FC236}">
                <a16:creationId xmlns:a16="http://schemas.microsoft.com/office/drawing/2014/main" id="{9894FDE0-D87C-4A75-B11D-5B233E63615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51050"/>
          <a:stretch/>
        </p:blipFill>
        <p:spPr>
          <a:xfrm>
            <a:off x="9692163" y="993419"/>
            <a:ext cx="2317199" cy="259445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4F8602E-DD09-489C-9893-651A2585AFC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67756" y="3248317"/>
            <a:ext cx="2708563" cy="3277027"/>
          </a:xfrm>
          <a:prstGeom prst="rect">
            <a:avLst/>
          </a:prstGeom>
        </p:spPr>
      </p:pic>
      <p:pic>
        <p:nvPicPr>
          <p:cNvPr id="21" name="Image 17">
            <a:extLst>
              <a:ext uri="{FF2B5EF4-FFF2-40B4-BE49-F238E27FC236}">
                <a16:creationId xmlns:a16="http://schemas.microsoft.com/office/drawing/2014/main" id="{173D4C9B-8660-4250-8BBB-75C61B3230E9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160"/>
          <a:stretch/>
        </p:blipFill>
        <p:spPr>
          <a:xfrm>
            <a:off x="9132482" y="4844014"/>
            <a:ext cx="3005413" cy="1681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24522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E47E35D4-6D97-4AAC-BA2D-C3AD25A46B85}"/>
              </a:ext>
            </a:extLst>
          </p:cNvPr>
          <p:cNvSpPr/>
          <p:nvPr/>
        </p:nvSpPr>
        <p:spPr>
          <a:xfrm>
            <a:off x="182638" y="1052736"/>
            <a:ext cx="4905249" cy="5099877"/>
          </a:xfrm>
          <a:prstGeom prst="rect">
            <a:avLst/>
          </a:prstGeom>
          <a:solidFill>
            <a:srgbClr val="B6EF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  <a:latin typeface="Candara" panose="020E0502030303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344" y="44624"/>
            <a:ext cx="12240740" cy="712363"/>
          </a:xfrm>
        </p:spPr>
        <p:txBody>
          <a:bodyPr/>
          <a:lstStyle/>
          <a:p>
            <a:r>
              <a:rPr lang="en-GB" sz="3600" dirty="0"/>
              <a:t>CERN Waste management- Introduction of the contract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A889043-748C-41FA-982D-D8D43B4B2D4E}"/>
              </a:ext>
            </a:extLst>
          </p:cNvPr>
          <p:cNvSpPr txBox="1"/>
          <p:nvPr/>
        </p:nvSpPr>
        <p:spPr>
          <a:xfrm>
            <a:off x="479376" y="1346975"/>
            <a:ext cx="4659864" cy="830997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>
            <a:defPPr>
              <a:defRPr lang="en-US"/>
            </a:defPPr>
            <a:lvl1pPr algn="just">
              <a:defRPr sz="2400" b="1" i="1" kern="1400">
                <a:solidFill>
                  <a:schemeClr val="accent6">
                    <a:lumMod val="75000"/>
                  </a:schemeClr>
                </a:solidFill>
                <a:effectLst/>
                <a:latin typeface="Calibri (Body)"/>
                <a:ea typeface="Times New Roman" panose="02020603050405020304" pitchFamily="18" charset="0"/>
              </a:defRPr>
            </a:lvl1pPr>
          </a:lstStyle>
          <a:p>
            <a:pPr algn="l"/>
            <a:r>
              <a:rPr lang="en-GB" i="0" dirty="0">
                <a:solidFill>
                  <a:schemeClr val="tx1"/>
                </a:solidFill>
              </a:rPr>
              <a:t>Contract envelope:  1.1M CHF</a:t>
            </a:r>
          </a:p>
          <a:p>
            <a:pPr algn="l"/>
            <a:endParaRPr lang="en-GB" i="0" dirty="0">
              <a:solidFill>
                <a:schemeClr val="tx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6104232-0A3E-4917-89D6-EF9E0A412947}"/>
              </a:ext>
            </a:extLst>
          </p:cNvPr>
          <p:cNvSpPr txBox="1"/>
          <p:nvPr/>
        </p:nvSpPr>
        <p:spPr>
          <a:xfrm>
            <a:off x="11064552" y="6525344"/>
            <a:ext cx="104411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600" i="1" dirty="0">
                <a:solidFill>
                  <a:srgbClr val="9B9FAA"/>
                </a:solidFill>
                <a:latin typeface="Calibri" panose="020F0502020204030204" pitchFamily="34" charset="0"/>
              </a:rPr>
              <a:t>20.06.22</a:t>
            </a:r>
            <a:endParaRPr lang="en-GB" sz="1600" i="1" dirty="0">
              <a:solidFill>
                <a:srgbClr val="9B9FAA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AA8C4ED-FD7E-466E-93A1-255C805EF426}"/>
              </a:ext>
            </a:extLst>
          </p:cNvPr>
          <p:cNvSpPr txBox="1"/>
          <p:nvPr/>
        </p:nvSpPr>
        <p:spPr>
          <a:xfrm>
            <a:off x="173215" y="6474822"/>
            <a:ext cx="376254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i="1" dirty="0">
                <a:solidFill>
                  <a:srgbClr val="9B9FAA"/>
                </a:solidFill>
                <a:latin typeface="Calibri" panose="020F0502020204030204" pitchFamily="34" charset="0"/>
              </a:rPr>
              <a:t>SCE Waste management technical seminar</a:t>
            </a:r>
            <a:endParaRPr lang="en-GB" sz="1600" i="1" dirty="0">
              <a:solidFill>
                <a:srgbClr val="9B9FAA"/>
              </a:solidFill>
            </a:endParaRPr>
          </a:p>
        </p:txBody>
      </p:sp>
      <p:graphicFrame>
        <p:nvGraphicFramePr>
          <p:cNvPr id="20" name="Graphique 19">
            <a:extLst>
              <a:ext uri="{FF2B5EF4-FFF2-40B4-BE49-F238E27FC236}">
                <a16:creationId xmlns:a16="http://schemas.microsoft.com/office/drawing/2014/main" id="{4C0BFA4F-FD82-44B5-B746-2849421026D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059891"/>
              </p:ext>
            </p:extLst>
          </p:nvPr>
        </p:nvGraphicFramePr>
        <p:xfrm>
          <a:off x="263352" y="2636912"/>
          <a:ext cx="4659864" cy="26396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9" name="Graphique 28">
            <a:extLst>
              <a:ext uri="{FF2B5EF4-FFF2-40B4-BE49-F238E27FC236}">
                <a16:creationId xmlns:a16="http://schemas.microsoft.com/office/drawing/2014/main" id="{9F293B55-2ABF-473E-82B9-882B53536B5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68387201"/>
              </p:ext>
            </p:extLst>
          </p:nvPr>
        </p:nvGraphicFramePr>
        <p:xfrm>
          <a:off x="5139240" y="1149421"/>
          <a:ext cx="6998538" cy="47998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0" name="ZoneTexte 29">
            <a:extLst>
              <a:ext uri="{FF2B5EF4-FFF2-40B4-BE49-F238E27FC236}">
                <a16:creationId xmlns:a16="http://schemas.microsoft.com/office/drawing/2014/main" id="{C08A8C71-C8C1-4614-AA8E-EF07AF7B0122}"/>
              </a:ext>
            </a:extLst>
          </p:cNvPr>
          <p:cNvSpPr txBox="1"/>
          <p:nvPr/>
        </p:nvSpPr>
        <p:spPr>
          <a:xfrm>
            <a:off x="10343852" y="2417195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Collections 48%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BDFC0C5D-3E52-4890-A17A-CD285F61AA52}"/>
              </a:ext>
            </a:extLst>
          </p:cNvPr>
          <p:cNvSpPr txBox="1"/>
          <p:nvPr/>
        </p:nvSpPr>
        <p:spPr>
          <a:xfrm>
            <a:off x="5591944" y="5056814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accent2">
                    <a:lumMod val="75000"/>
                  </a:schemeClr>
                </a:solidFill>
              </a:rPr>
              <a:t>Treatment 35%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9FDBF968-0210-47E7-81C0-8C0846CB5FEC}"/>
              </a:ext>
            </a:extLst>
          </p:cNvPr>
          <p:cNvSpPr txBox="1"/>
          <p:nvPr/>
        </p:nvSpPr>
        <p:spPr>
          <a:xfrm>
            <a:off x="5619730" y="2278695"/>
            <a:ext cx="15961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Containers charges 17%</a:t>
            </a:r>
          </a:p>
        </p:txBody>
      </p:sp>
    </p:spTree>
    <p:extLst>
      <p:ext uri="{BB962C8B-B14F-4D97-AF65-F5344CB8AC3E}">
        <p14:creationId xmlns:p14="http://schemas.microsoft.com/office/powerpoint/2010/main" val="10805983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E47E35D4-6D97-4AAC-BA2D-C3AD25A46B85}"/>
              </a:ext>
            </a:extLst>
          </p:cNvPr>
          <p:cNvSpPr/>
          <p:nvPr/>
        </p:nvSpPr>
        <p:spPr>
          <a:xfrm>
            <a:off x="182639" y="993419"/>
            <a:ext cx="11836146" cy="5531925"/>
          </a:xfrm>
          <a:prstGeom prst="rect">
            <a:avLst/>
          </a:prstGeom>
          <a:solidFill>
            <a:srgbClr val="B6EF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Candara" panose="020E0502030303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344" y="44624"/>
            <a:ext cx="12240740" cy="712363"/>
          </a:xfrm>
        </p:spPr>
        <p:txBody>
          <a:bodyPr/>
          <a:lstStyle/>
          <a:p>
            <a:r>
              <a:rPr lang="fr-CH" sz="3600" dirty="0"/>
              <a:t>CERN Waste management- Introduction of the </a:t>
            </a:r>
            <a:r>
              <a:rPr lang="fr-CH" sz="3600" dirty="0" err="1"/>
              <a:t>contract</a:t>
            </a:r>
            <a:r>
              <a:rPr lang="fr-CH" sz="3600" dirty="0"/>
              <a:t> </a:t>
            </a:r>
            <a:endParaRPr lang="en-US" sz="36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6104232-0A3E-4917-89D6-EF9E0A412947}"/>
              </a:ext>
            </a:extLst>
          </p:cNvPr>
          <p:cNvSpPr txBox="1"/>
          <p:nvPr/>
        </p:nvSpPr>
        <p:spPr>
          <a:xfrm>
            <a:off x="11064552" y="6525344"/>
            <a:ext cx="104411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600" i="1" dirty="0">
                <a:solidFill>
                  <a:srgbClr val="9B9FAA"/>
                </a:solidFill>
                <a:latin typeface="Calibri" panose="020F0502020204030204" pitchFamily="34" charset="0"/>
              </a:rPr>
              <a:t>20.06.22</a:t>
            </a:r>
            <a:endParaRPr lang="en-US" sz="1600" i="1" dirty="0">
              <a:solidFill>
                <a:srgbClr val="9B9FAA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AA8C4ED-FD7E-466E-93A1-255C805EF426}"/>
              </a:ext>
            </a:extLst>
          </p:cNvPr>
          <p:cNvSpPr txBox="1"/>
          <p:nvPr/>
        </p:nvSpPr>
        <p:spPr>
          <a:xfrm>
            <a:off x="173215" y="6474822"/>
            <a:ext cx="376254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i="1" dirty="0">
                <a:solidFill>
                  <a:srgbClr val="9B9FAA"/>
                </a:solidFill>
                <a:latin typeface="Calibri" panose="020F0502020204030204" pitchFamily="34" charset="0"/>
              </a:rPr>
              <a:t>SCE Waste management technical seminar</a:t>
            </a:r>
            <a:endParaRPr lang="en-US" sz="1600" i="1" dirty="0">
              <a:solidFill>
                <a:srgbClr val="9B9FAA"/>
              </a:solidFill>
            </a:endParaRPr>
          </a:p>
        </p:txBody>
      </p:sp>
      <p:graphicFrame>
        <p:nvGraphicFramePr>
          <p:cNvPr id="15" name="Graphique 14">
            <a:extLst>
              <a:ext uri="{FF2B5EF4-FFF2-40B4-BE49-F238E27FC236}">
                <a16:creationId xmlns:a16="http://schemas.microsoft.com/office/drawing/2014/main" id="{62CC9984-CC96-42A3-96B7-67BB7BA8ADE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29187816"/>
              </p:ext>
            </p:extLst>
          </p:nvPr>
        </p:nvGraphicFramePr>
        <p:xfrm>
          <a:off x="407368" y="993419"/>
          <a:ext cx="7449170" cy="54814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6" name="Chart 82">
            <a:extLst>
              <a:ext uri="{FF2B5EF4-FFF2-40B4-BE49-F238E27FC236}">
                <a16:creationId xmlns:a16="http://schemas.microsoft.com/office/drawing/2014/main" id="{8F4DB73B-182C-4913-89D7-D8DC024FCE9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92664806"/>
              </p:ext>
            </p:extLst>
          </p:nvPr>
        </p:nvGraphicFramePr>
        <p:xfrm>
          <a:off x="7964190" y="2428941"/>
          <a:ext cx="3946942" cy="28437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8736461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E47E35D4-6D97-4AAC-BA2D-C3AD25A46B85}"/>
              </a:ext>
            </a:extLst>
          </p:cNvPr>
          <p:cNvSpPr/>
          <p:nvPr/>
        </p:nvSpPr>
        <p:spPr>
          <a:xfrm>
            <a:off x="182639" y="993419"/>
            <a:ext cx="11836146" cy="5531925"/>
          </a:xfrm>
          <a:prstGeom prst="rect">
            <a:avLst/>
          </a:prstGeom>
          <a:solidFill>
            <a:srgbClr val="B6EF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Candara" panose="020E0502030303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344" y="44624"/>
            <a:ext cx="12240740" cy="712363"/>
          </a:xfrm>
        </p:spPr>
        <p:txBody>
          <a:bodyPr/>
          <a:lstStyle/>
          <a:p>
            <a:r>
              <a:rPr lang="fr-CH" sz="3600" dirty="0"/>
              <a:t>CERN Waste management- Introduction of the </a:t>
            </a:r>
            <a:r>
              <a:rPr lang="fr-CH" sz="3600" dirty="0" err="1"/>
              <a:t>contract</a:t>
            </a:r>
            <a:r>
              <a:rPr lang="fr-CH" sz="3600" dirty="0"/>
              <a:t> </a:t>
            </a:r>
            <a:endParaRPr lang="en-US" sz="36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A889043-748C-41FA-982D-D8D43B4B2D4E}"/>
              </a:ext>
            </a:extLst>
          </p:cNvPr>
          <p:cNvSpPr txBox="1"/>
          <p:nvPr/>
        </p:nvSpPr>
        <p:spPr>
          <a:xfrm>
            <a:off x="407368" y="1054688"/>
            <a:ext cx="4749085" cy="830997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>
            <a:defPPr>
              <a:defRPr lang="en-US"/>
            </a:defPPr>
            <a:lvl1pPr algn="just">
              <a:defRPr sz="2400" b="1" i="1" kern="1400">
                <a:solidFill>
                  <a:schemeClr val="accent6">
                    <a:lumMod val="75000"/>
                  </a:schemeClr>
                </a:solidFill>
                <a:effectLst/>
                <a:latin typeface="Calibri (Body)"/>
                <a:ea typeface="Times New Roman" panose="02020603050405020304" pitchFamily="18" charset="0"/>
              </a:defRPr>
            </a:lvl1pPr>
          </a:lstStyle>
          <a:p>
            <a:r>
              <a:rPr lang="en-GB" i="0" dirty="0">
                <a:solidFill>
                  <a:schemeClr val="tx1"/>
                </a:solidFill>
              </a:rPr>
              <a:t>ServiceNow   </a:t>
            </a:r>
            <a:r>
              <a:rPr lang="en-GB" i="0" dirty="0">
                <a:hlinkClick r:id="rId3"/>
              </a:rPr>
              <a:t>On-request containers</a:t>
            </a:r>
            <a:endParaRPr lang="en-GB" i="0" dirty="0"/>
          </a:p>
          <a:p>
            <a:endParaRPr lang="en-GB" i="0" dirty="0">
              <a:solidFill>
                <a:schemeClr val="tx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6104232-0A3E-4917-89D6-EF9E0A412947}"/>
              </a:ext>
            </a:extLst>
          </p:cNvPr>
          <p:cNvSpPr txBox="1"/>
          <p:nvPr/>
        </p:nvSpPr>
        <p:spPr>
          <a:xfrm>
            <a:off x="11064552" y="6525344"/>
            <a:ext cx="104411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600" i="1" dirty="0">
                <a:solidFill>
                  <a:srgbClr val="9B9FAA"/>
                </a:solidFill>
                <a:latin typeface="Calibri" panose="020F0502020204030204" pitchFamily="34" charset="0"/>
              </a:rPr>
              <a:t>20.06.22</a:t>
            </a:r>
            <a:endParaRPr lang="en-US" sz="1600" i="1" dirty="0">
              <a:solidFill>
                <a:srgbClr val="9B9FAA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AA8C4ED-FD7E-466E-93A1-255C805EF426}"/>
              </a:ext>
            </a:extLst>
          </p:cNvPr>
          <p:cNvSpPr txBox="1"/>
          <p:nvPr/>
        </p:nvSpPr>
        <p:spPr>
          <a:xfrm>
            <a:off x="173215" y="6474822"/>
            <a:ext cx="376254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i="1" dirty="0">
                <a:solidFill>
                  <a:srgbClr val="9B9FAA"/>
                </a:solidFill>
                <a:latin typeface="Calibri" panose="020F0502020204030204" pitchFamily="34" charset="0"/>
              </a:rPr>
              <a:t>SCE Waste management technical seminar</a:t>
            </a:r>
            <a:endParaRPr lang="en-US" sz="1600" i="1" dirty="0">
              <a:solidFill>
                <a:srgbClr val="9B9FAA"/>
              </a:solidFill>
            </a:endParaRPr>
          </a:p>
        </p:txBody>
      </p:sp>
      <p:pic>
        <p:nvPicPr>
          <p:cNvPr id="8" name="Picture 6">
            <a:extLst>
              <a:ext uri="{FF2B5EF4-FFF2-40B4-BE49-F238E27FC236}">
                <a16:creationId xmlns:a16="http://schemas.microsoft.com/office/drawing/2014/main" id="{A5EF5CFC-4582-4785-AB7A-FE46D434B3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3352" y="1656184"/>
            <a:ext cx="3396951" cy="4509120"/>
          </a:xfrm>
          <a:prstGeom prst="rect">
            <a:avLst/>
          </a:prstGeom>
        </p:spPr>
      </p:pic>
      <p:pic>
        <p:nvPicPr>
          <p:cNvPr id="13" name="Picture 8">
            <a:extLst>
              <a:ext uri="{FF2B5EF4-FFF2-40B4-BE49-F238E27FC236}">
                <a16:creationId xmlns:a16="http://schemas.microsoft.com/office/drawing/2014/main" id="{9E5726AB-46C6-4A5D-A61D-4C6B9BFFF7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63752" y="1697174"/>
            <a:ext cx="3891162" cy="4396122"/>
          </a:xfrm>
          <a:prstGeom prst="rect">
            <a:avLst/>
          </a:prstGeom>
        </p:spPr>
      </p:pic>
      <p:pic>
        <p:nvPicPr>
          <p:cNvPr id="15" name="Picture 10">
            <a:extLst>
              <a:ext uri="{FF2B5EF4-FFF2-40B4-BE49-F238E27FC236}">
                <a16:creationId xmlns:a16="http://schemas.microsoft.com/office/drawing/2014/main" id="{1BD33683-2EB4-4E78-818B-2168E03E1E4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40216" y="1656184"/>
            <a:ext cx="3990892" cy="4509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62361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E47E35D4-6D97-4AAC-BA2D-C3AD25A46B85}"/>
              </a:ext>
            </a:extLst>
          </p:cNvPr>
          <p:cNvSpPr/>
          <p:nvPr/>
        </p:nvSpPr>
        <p:spPr>
          <a:xfrm>
            <a:off x="182639" y="993419"/>
            <a:ext cx="11836146" cy="5531925"/>
          </a:xfrm>
          <a:prstGeom prst="rect">
            <a:avLst/>
          </a:prstGeom>
          <a:solidFill>
            <a:srgbClr val="B6EF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Candara" panose="020E0502030303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344" y="44624"/>
            <a:ext cx="12240740" cy="712363"/>
          </a:xfrm>
        </p:spPr>
        <p:txBody>
          <a:bodyPr/>
          <a:lstStyle/>
          <a:p>
            <a:r>
              <a:rPr lang="fr-CH" sz="3600" dirty="0"/>
              <a:t>CERN Waste management- Introduction of the </a:t>
            </a:r>
            <a:r>
              <a:rPr lang="fr-CH" sz="3600" dirty="0" err="1"/>
              <a:t>contract</a:t>
            </a:r>
            <a:r>
              <a:rPr lang="fr-CH" sz="3600" dirty="0"/>
              <a:t> </a:t>
            </a:r>
            <a:endParaRPr lang="en-US" sz="36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A889043-748C-41FA-982D-D8D43B4B2D4E}"/>
              </a:ext>
            </a:extLst>
          </p:cNvPr>
          <p:cNvSpPr txBox="1"/>
          <p:nvPr/>
        </p:nvSpPr>
        <p:spPr>
          <a:xfrm>
            <a:off x="266795" y="1178085"/>
            <a:ext cx="3762545" cy="461665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>
            <a:defPPr>
              <a:defRPr lang="en-US"/>
            </a:defPPr>
            <a:lvl1pPr algn="just">
              <a:defRPr sz="2400" b="1" i="1" kern="1400">
                <a:solidFill>
                  <a:schemeClr val="accent6">
                    <a:lumMod val="75000"/>
                  </a:schemeClr>
                </a:solidFill>
                <a:effectLst/>
                <a:latin typeface="Calibri (Body)"/>
                <a:ea typeface="Times New Roman" panose="02020603050405020304" pitchFamily="18" charset="0"/>
              </a:defRPr>
            </a:lvl1pPr>
          </a:lstStyle>
          <a:p>
            <a:r>
              <a:rPr lang="en-GB" i="0" dirty="0">
                <a:solidFill>
                  <a:schemeClr val="tx1"/>
                </a:solidFill>
              </a:rPr>
              <a:t>Key account manager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6104232-0A3E-4917-89D6-EF9E0A412947}"/>
              </a:ext>
            </a:extLst>
          </p:cNvPr>
          <p:cNvSpPr txBox="1"/>
          <p:nvPr/>
        </p:nvSpPr>
        <p:spPr>
          <a:xfrm>
            <a:off x="11064552" y="6525344"/>
            <a:ext cx="104411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600" i="1" dirty="0">
                <a:solidFill>
                  <a:srgbClr val="9B9FAA"/>
                </a:solidFill>
                <a:latin typeface="Calibri" panose="020F0502020204030204" pitchFamily="34" charset="0"/>
              </a:rPr>
              <a:t>20.06.22</a:t>
            </a:r>
            <a:endParaRPr lang="en-US" sz="1600" i="1" dirty="0">
              <a:solidFill>
                <a:srgbClr val="9B9FAA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AA8C4ED-FD7E-466E-93A1-255C805EF426}"/>
              </a:ext>
            </a:extLst>
          </p:cNvPr>
          <p:cNvSpPr txBox="1"/>
          <p:nvPr/>
        </p:nvSpPr>
        <p:spPr>
          <a:xfrm>
            <a:off x="173215" y="6474822"/>
            <a:ext cx="376254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i="1" dirty="0">
                <a:solidFill>
                  <a:srgbClr val="9B9FAA"/>
                </a:solidFill>
                <a:latin typeface="Calibri" panose="020F0502020204030204" pitchFamily="34" charset="0"/>
              </a:rPr>
              <a:t>SCE Waste management technical seminar</a:t>
            </a:r>
            <a:endParaRPr lang="en-US" sz="1600" i="1" dirty="0">
              <a:solidFill>
                <a:srgbClr val="9B9FAA"/>
              </a:solidFill>
            </a:endParaRP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45CA103C-E779-4A5B-A8A8-730C69AA3E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610652"/>
            <a:ext cx="6912147" cy="4770676"/>
          </a:xfrm>
        </p:spPr>
        <p:txBody>
          <a:bodyPr/>
          <a:lstStyle/>
          <a:p>
            <a:pPr marL="0" indent="0">
              <a:buNone/>
            </a:pPr>
            <a:r>
              <a:rPr lang="en-GB" sz="2400" dirty="0">
                <a:solidFill>
                  <a:schemeClr val="tx1"/>
                </a:solidFill>
              </a:rPr>
              <a:t>S314 – </a:t>
            </a:r>
            <a:r>
              <a:rPr lang="en-GB" sz="2400" dirty="0" err="1">
                <a:solidFill>
                  <a:schemeClr val="tx1"/>
                </a:solidFill>
              </a:rPr>
              <a:t>Transvoirie</a:t>
            </a:r>
            <a:endParaRPr lang="en-GB" sz="2400" dirty="0">
              <a:solidFill>
                <a:schemeClr val="tx1"/>
              </a:solidFill>
            </a:endParaRP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1 key account manager, full time on site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Requests from all CERN internal clients in SNOW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Release orders through JMT (internal clients requests and from technical coordinator)</a:t>
            </a:r>
          </a:p>
          <a:p>
            <a:pPr marL="990900" lvl="2" indent="-342900">
              <a:buFont typeface="Arial" panose="020B0604020202020204" pitchFamily="34" charset="0"/>
              <a:buChar char="•"/>
            </a:pPr>
            <a:r>
              <a:rPr lang="en-GB" sz="2400" dirty="0"/>
              <a:t>Input of actual quantities from paper receipts (treatment) </a:t>
            </a:r>
          </a:p>
          <a:p>
            <a:pPr marL="990900" lvl="2" indent="-342900">
              <a:buFont typeface="Arial" panose="020B0604020202020204" pitchFamily="34" charset="0"/>
              <a:buChar char="•"/>
            </a:pPr>
            <a:r>
              <a:rPr lang="en-GB" sz="2400" dirty="0"/>
              <a:t>Invoicing and rebilling</a:t>
            </a:r>
          </a:p>
          <a:p>
            <a:pPr marL="533700" lvl="1" indent="-342900">
              <a:buFont typeface="Arial" panose="020B0604020202020204" pitchFamily="34" charset="0"/>
              <a:buChar char="•"/>
            </a:pPr>
            <a:r>
              <a:rPr lang="en-GB" dirty="0"/>
              <a:t>Constraints: </a:t>
            </a:r>
          </a:p>
          <a:p>
            <a:pPr marL="1314900" lvl="3" indent="-342900">
              <a:buFont typeface="Arial" panose="020B0604020202020204" pitchFamily="34" charset="0"/>
              <a:buChar char="•"/>
            </a:pPr>
            <a:r>
              <a:rPr lang="en-GB" sz="2400" dirty="0"/>
              <a:t>CERAP radiological controls</a:t>
            </a:r>
          </a:p>
          <a:p>
            <a:pPr marL="1314900" lvl="3" indent="-342900">
              <a:buFont typeface="Arial" panose="020B0604020202020204" pitchFamily="34" charset="0"/>
              <a:buChar char="•"/>
            </a:pPr>
            <a:r>
              <a:rPr lang="en-GB" sz="2400" dirty="0"/>
              <a:t>Radiological portals </a:t>
            </a:r>
          </a:p>
          <a:p>
            <a:pPr marL="1314900" lvl="3" indent="-342900">
              <a:buFont typeface="Arial" panose="020B0604020202020204" pitchFamily="34" charset="0"/>
              <a:buChar char="•"/>
            </a:pPr>
            <a:r>
              <a:rPr lang="en-GB" sz="2400" dirty="0"/>
              <a:t>Transboundary wastes</a:t>
            </a:r>
          </a:p>
          <a:p>
            <a:pPr lvl="1" indent="0">
              <a:buNone/>
            </a:pPr>
            <a:endParaRPr lang="en-GB" dirty="0"/>
          </a:p>
        </p:txBody>
      </p:sp>
      <p:pic>
        <p:nvPicPr>
          <p:cNvPr id="13" name="Picture 5">
            <a:extLst>
              <a:ext uri="{FF2B5EF4-FFF2-40B4-BE49-F238E27FC236}">
                <a16:creationId xmlns:a16="http://schemas.microsoft.com/office/drawing/2014/main" id="{F47DA8A6-D6B1-45D4-AB41-518546DF56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45485" y="1169065"/>
            <a:ext cx="4298053" cy="5212263"/>
          </a:xfrm>
          <a:prstGeom prst="rect">
            <a:avLst/>
          </a:prstGeom>
        </p:spPr>
      </p:pic>
      <p:cxnSp>
        <p:nvCxnSpPr>
          <p:cNvPr id="15" name="Straight Arrow Connector 7">
            <a:extLst>
              <a:ext uri="{FF2B5EF4-FFF2-40B4-BE49-F238E27FC236}">
                <a16:creationId xmlns:a16="http://schemas.microsoft.com/office/drawing/2014/main" id="{8B934274-BDE9-4DE3-80AC-5C900E79AC7B}"/>
              </a:ext>
            </a:extLst>
          </p:cNvPr>
          <p:cNvCxnSpPr>
            <a:cxnSpLocks/>
          </p:cNvCxnSpPr>
          <p:nvPr/>
        </p:nvCxnSpPr>
        <p:spPr>
          <a:xfrm flipV="1">
            <a:off x="6311714" y="1362021"/>
            <a:ext cx="1719482" cy="914851"/>
          </a:xfrm>
          <a:prstGeom prst="straightConnector1">
            <a:avLst/>
          </a:prstGeom>
          <a:ln w="190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34349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DC701730-954A-471D-8A4B-E01D3F4ECD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23792" y="2636912"/>
            <a:ext cx="4320480" cy="712363"/>
          </a:xfrm>
        </p:spPr>
        <p:txBody>
          <a:bodyPr/>
          <a:lstStyle/>
          <a:p>
            <a:r>
              <a:rPr lang="fr-CH" sz="3600" dirty="0"/>
              <a:t>Backup - slides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905692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Rectangle 170">
            <a:extLst>
              <a:ext uri="{FF2B5EF4-FFF2-40B4-BE49-F238E27FC236}">
                <a16:creationId xmlns:a16="http://schemas.microsoft.com/office/drawing/2014/main" id="{B491A9DD-4437-4E59-AA42-7216BF0BD621}"/>
              </a:ext>
            </a:extLst>
          </p:cNvPr>
          <p:cNvSpPr/>
          <p:nvPr/>
        </p:nvSpPr>
        <p:spPr>
          <a:xfrm>
            <a:off x="173298" y="980728"/>
            <a:ext cx="11870386" cy="5402159"/>
          </a:xfrm>
          <a:prstGeom prst="rect">
            <a:avLst/>
          </a:prstGeom>
          <a:solidFill>
            <a:srgbClr val="B6EF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ndara" panose="020E0502030303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300723F-2DA3-4DD3-AA8A-AFBB2F9B144A}"/>
              </a:ext>
            </a:extLst>
          </p:cNvPr>
          <p:cNvSpPr/>
          <p:nvPr/>
        </p:nvSpPr>
        <p:spPr>
          <a:xfrm>
            <a:off x="203200" y="1319396"/>
            <a:ext cx="11776407" cy="63093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DC6A8FB0-6B6D-44C7-9E5E-D678E31055B6}"/>
              </a:ext>
            </a:extLst>
          </p:cNvPr>
          <p:cNvCxnSpPr>
            <a:cxnSpLocks/>
          </p:cNvCxnSpPr>
          <p:nvPr/>
        </p:nvCxnSpPr>
        <p:spPr>
          <a:xfrm>
            <a:off x="181182" y="1314579"/>
            <a:ext cx="11798426" cy="0"/>
          </a:xfrm>
          <a:prstGeom prst="line">
            <a:avLst/>
          </a:prstGeom>
          <a:ln w="19050">
            <a:solidFill>
              <a:srgbClr val="9399A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67">
            <a:extLst>
              <a:ext uri="{FF2B5EF4-FFF2-40B4-BE49-F238E27FC236}">
                <a16:creationId xmlns:a16="http://schemas.microsoft.com/office/drawing/2014/main" id="{0F7B214B-1F49-4579-9E2E-220FD25C0491}"/>
              </a:ext>
            </a:extLst>
          </p:cNvPr>
          <p:cNvSpPr txBox="1">
            <a:spLocks/>
          </p:cNvSpPr>
          <p:nvPr/>
        </p:nvSpPr>
        <p:spPr bwMode="auto">
          <a:xfrm>
            <a:off x="181182" y="1388170"/>
            <a:ext cx="1641009" cy="4508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2800" b="1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1pPr>
            <a:lvl2pPr marL="457200" algn="l">
              <a:spcBef>
                <a:spcPts val="0"/>
              </a:spcBef>
              <a:spcAft>
                <a:spcPts val="0"/>
              </a:spcAft>
              <a:defRPr sz="2800" b="1">
                <a:solidFill>
                  <a:srgbClr val="B4001B"/>
                </a:solidFill>
                <a:latin typeface="+mj-lt"/>
                <a:ea typeface="+mn-ea"/>
                <a:cs typeface="+mn-cs"/>
              </a:defRPr>
            </a:lvl2pPr>
            <a:lvl3pPr marL="914400" algn="l">
              <a:spcBef>
                <a:spcPts val="0"/>
              </a:spcBef>
              <a:spcAft>
                <a:spcPts val="0"/>
              </a:spcAft>
              <a:defRPr sz="2800" b="1">
                <a:solidFill>
                  <a:srgbClr val="B4001B"/>
                </a:solidFill>
                <a:latin typeface="+mj-lt"/>
                <a:ea typeface="+mn-ea"/>
                <a:cs typeface="+mn-cs"/>
              </a:defRPr>
            </a:lvl3pPr>
            <a:lvl4pPr marL="1371600" algn="l">
              <a:spcBef>
                <a:spcPts val="0"/>
              </a:spcBef>
              <a:spcAft>
                <a:spcPts val="0"/>
              </a:spcAft>
              <a:defRPr sz="2800" b="1">
                <a:solidFill>
                  <a:srgbClr val="B4001B"/>
                </a:solidFill>
                <a:latin typeface="+mj-lt"/>
                <a:ea typeface="+mn-ea"/>
                <a:cs typeface="+mn-cs"/>
              </a:defRPr>
            </a:lvl4pPr>
            <a:lvl5pPr marL="1828800" algn="l">
              <a:spcBef>
                <a:spcPts val="0"/>
              </a:spcBef>
              <a:spcAft>
                <a:spcPts val="0"/>
              </a:spcAft>
              <a:defRPr sz="2800" b="1">
                <a:solidFill>
                  <a:srgbClr val="B4001B"/>
                </a:solidFill>
                <a:latin typeface="+mj-lt"/>
                <a:ea typeface="+mn-ea"/>
                <a:cs typeface="+mn-cs"/>
              </a:defRPr>
            </a:lvl5pPr>
            <a:lvl6pPr marL="2286000" algn="l" defTabSz="914400">
              <a:defRPr>
                <a:solidFill>
                  <a:schemeClr val="tx1"/>
                </a:solidFill>
                <a:latin typeface="Calibri"/>
                <a:ea typeface="+mn-ea"/>
                <a:cs typeface="+mn-cs"/>
              </a:defRPr>
            </a:lvl6pPr>
            <a:lvl7pPr marL="2743200" algn="l" defTabSz="914400">
              <a:defRPr>
                <a:solidFill>
                  <a:schemeClr val="tx1"/>
                </a:solidFill>
                <a:latin typeface="Calibri"/>
                <a:ea typeface="+mn-ea"/>
                <a:cs typeface="+mn-cs"/>
              </a:defRPr>
            </a:lvl7pPr>
            <a:lvl8pPr marL="3200400" algn="l" defTabSz="914400">
              <a:defRPr>
                <a:solidFill>
                  <a:schemeClr val="tx1"/>
                </a:solidFill>
                <a:latin typeface="Calibri"/>
                <a:ea typeface="+mn-ea"/>
                <a:cs typeface="+mn-cs"/>
              </a:defRPr>
            </a:lvl8pPr>
            <a:lvl9pPr marL="3657600" algn="l" defTabSz="914400">
              <a:defRPr>
                <a:solidFill>
                  <a:schemeClr val="tx1"/>
                </a:solidFill>
                <a:latin typeface="Calibri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2011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" name="Text Placeholder 67">
            <a:extLst>
              <a:ext uri="{FF2B5EF4-FFF2-40B4-BE49-F238E27FC236}">
                <a16:creationId xmlns:a16="http://schemas.microsoft.com/office/drawing/2014/main" id="{99A59139-6A3B-4D41-8CDA-964994D65F9C}"/>
              </a:ext>
            </a:extLst>
          </p:cNvPr>
          <p:cNvSpPr txBox="1">
            <a:spLocks/>
          </p:cNvSpPr>
          <p:nvPr/>
        </p:nvSpPr>
        <p:spPr>
          <a:xfrm>
            <a:off x="191344" y="2090588"/>
            <a:ext cx="1626822" cy="361344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defRPr sz="1800" b="1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  <a:lvl2pPr marL="685800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  <a:defRPr sz="2800" b="1">
                <a:solidFill>
                  <a:srgbClr val="B4001B"/>
                </a:solidFill>
                <a:latin typeface="+mj-lt"/>
                <a:ea typeface="+mn-ea"/>
                <a:cs typeface="+mn-cs"/>
              </a:defRPr>
            </a:lvl2pPr>
            <a:lvl3pPr marL="1143000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  <a:defRPr sz="2800" b="1">
                <a:solidFill>
                  <a:srgbClr val="B4001B"/>
                </a:solidFill>
                <a:latin typeface="+mj-lt"/>
                <a:ea typeface="+mn-ea"/>
                <a:cs typeface="+mn-cs"/>
              </a:defRPr>
            </a:lvl3pPr>
            <a:lvl4pPr marL="1600200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  <a:defRPr sz="2800" b="1">
                <a:solidFill>
                  <a:srgbClr val="B4001B"/>
                </a:solidFill>
                <a:latin typeface="+mj-lt"/>
                <a:ea typeface="+mn-ea"/>
                <a:cs typeface="+mn-cs"/>
              </a:defRPr>
            </a:lvl4pPr>
            <a:lvl5pPr marL="2057400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  <a:defRPr sz="2800" b="1">
                <a:solidFill>
                  <a:srgbClr val="B4001B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0" dirty="0">
                <a:solidFill>
                  <a:srgbClr val="666467"/>
                </a:solidFill>
                <a:latin typeface="+mn-lt"/>
              </a:rPr>
              <a:t>Diagnostic &amp;  </a:t>
            </a:r>
            <a:r>
              <a:rPr lang="en-GB" b="0" dirty="0" err="1">
                <a:solidFill>
                  <a:srgbClr val="666467"/>
                </a:solidFill>
                <a:latin typeface="+mn-lt"/>
              </a:rPr>
              <a:t>recos</a:t>
            </a:r>
            <a:endParaRPr lang="en-GB" b="0" dirty="0">
              <a:solidFill>
                <a:srgbClr val="666467"/>
              </a:solidFill>
              <a:latin typeface="+mn-lt"/>
            </a:endParaRPr>
          </a:p>
          <a:p>
            <a:endParaRPr lang="en-GB" b="0" dirty="0">
              <a:solidFill>
                <a:srgbClr val="666467"/>
              </a:solidFill>
              <a:latin typeface="+mn-lt"/>
            </a:endParaRPr>
          </a:p>
          <a:p>
            <a:endParaRPr lang="en-GB" b="0" dirty="0">
              <a:solidFill>
                <a:srgbClr val="666467"/>
              </a:solidFill>
              <a:latin typeface="+mn-lt"/>
            </a:endParaRPr>
          </a:p>
          <a:p>
            <a:r>
              <a:rPr lang="en-GB" b="0" dirty="0">
                <a:solidFill>
                  <a:srgbClr val="666467"/>
                </a:solidFill>
                <a:latin typeface="+mn-lt"/>
              </a:rPr>
              <a:t>Call for tender</a:t>
            </a:r>
            <a:endParaRPr lang="ru-RU" b="0" dirty="0">
              <a:solidFill>
                <a:srgbClr val="666467"/>
              </a:solidFill>
              <a:latin typeface="+mn-lt"/>
            </a:endParaRPr>
          </a:p>
        </p:txBody>
      </p:sp>
      <p:sp>
        <p:nvSpPr>
          <p:cNvPr id="10" name="Text Placeholder 67">
            <a:extLst>
              <a:ext uri="{FF2B5EF4-FFF2-40B4-BE49-F238E27FC236}">
                <a16:creationId xmlns:a16="http://schemas.microsoft.com/office/drawing/2014/main" id="{6A1E2776-1D0B-466F-8E03-D4716AB55B4B}"/>
              </a:ext>
            </a:extLst>
          </p:cNvPr>
          <p:cNvSpPr txBox="1">
            <a:spLocks/>
          </p:cNvSpPr>
          <p:nvPr/>
        </p:nvSpPr>
        <p:spPr bwMode="auto">
          <a:xfrm>
            <a:off x="1847528" y="1388170"/>
            <a:ext cx="1697037" cy="4508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800" b="1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1pPr>
            <a:lvl2pPr marL="457200" algn="l">
              <a:spcBef>
                <a:spcPts val="0"/>
              </a:spcBef>
              <a:spcAft>
                <a:spcPts val="0"/>
              </a:spcAft>
              <a:defRPr sz="2800" b="1">
                <a:solidFill>
                  <a:srgbClr val="B4001B"/>
                </a:solidFill>
                <a:latin typeface="+mj-lt"/>
                <a:ea typeface="+mn-ea"/>
                <a:cs typeface="+mn-cs"/>
              </a:defRPr>
            </a:lvl2pPr>
            <a:lvl3pPr marL="914400" algn="l">
              <a:spcBef>
                <a:spcPts val="0"/>
              </a:spcBef>
              <a:spcAft>
                <a:spcPts val="0"/>
              </a:spcAft>
              <a:defRPr sz="2800" b="1">
                <a:solidFill>
                  <a:srgbClr val="B4001B"/>
                </a:solidFill>
                <a:latin typeface="+mj-lt"/>
                <a:ea typeface="+mn-ea"/>
                <a:cs typeface="+mn-cs"/>
              </a:defRPr>
            </a:lvl3pPr>
            <a:lvl4pPr marL="1371600" algn="l">
              <a:spcBef>
                <a:spcPts val="0"/>
              </a:spcBef>
              <a:spcAft>
                <a:spcPts val="0"/>
              </a:spcAft>
              <a:defRPr sz="2800" b="1">
                <a:solidFill>
                  <a:srgbClr val="B4001B"/>
                </a:solidFill>
                <a:latin typeface="+mj-lt"/>
                <a:ea typeface="+mn-ea"/>
                <a:cs typeface="+mn-cs"/>
              </a:defRPr>
            </a:lvl4pPr>
            <a:lvl5pPr marL="1828800" algn="l">
              <a:spcBef>
                <a:spcPts val="0"/>
              </a:spcBef>
              <a:spcAft>
                <a:spcPts val="0"/>
              </a:spcAft>
              <a:defRPr sz="2800" b="1">
                <a:solidFill>
                  <a:srgbClr val="B4001B"/>
                </a:solidFill>
                <a:latin typeface="+mj-lt"/>
                <a:ea typeface="+mn-ea"/>
                <a:cs typeface="+mn-cs"/>
              </a:defRPr>
            </a:lvl5pPr>
            <a:lvl6pPr marL="2286000" algn="l" defTabSz="914400">
              <a:defRPr>
                <a:solidFill>
                  <a:schemeClr val="tx1"/>
                </a:solidFill>
                <a:latin typeface="Calibri"/>
                <a:ea typeface="+mn-ea"/>
                <a:cs typeface="+mn-cs"/>
              </a:defRPr>
            </a:lvl6pPr>
            <a:lvl7pPr marL="2743200" algn="l" defTabSz="914400">
              <a:defRPr>
                <a:solidFill>
                  <a:schemeClr val="tx1"/>
                </a:solidFill>
                <a:latin typeface="Calibri"/>
                <a:ea typeface="+mn-ea"/>
                <a:cs typeface="+mn-cs"/>
              </a:defRPr>
            </a:lvl7pPr>
            <a:lvl8pPr marL="3200400" algn="l" defTabSz="914400">
              <a:defRPr>
                <a:solidFill>
                  <a:schemeClr val="tx1"/>
                </a:solidFill>
                <a:latin typeface="Calibri"/>
                <a:ea typeface="+mn-ea"/>
                <a:cs typeface="+mn-cs"/>
              </a:defRPr>
            </a:lvl8pPr>
            <a:lvl9pPr marL="3657600" algn="l" defTabSz="914400">
              <a:defRPr>
                <a:solidFill>
                  <a:schemeClr val="tx1"/>
                </a:solidFill>
                <a:latin typeface="Calibri"/>
                <a:ea typeface="+mn-ea"/>
                <a:cs typeface="+mn-cs"/>
              </a:defRPr>
            </a:lvl9pPr>
          </a:lstStyle>
          <a:p>
            <a:pPr algn="l"/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2012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" name="Text Placeholder 67">
            <a:extLst>
              <a:ext uri="{FF2B5EF4-FFF2-40B4-BE49-F238E27FC236}">
                <a16:creationId xmlns:a16="http://schemas.microsoft.com/office/drawing/2014/main" id="{5A016088-3809-44B9-99A0-81F7B63D4E93}"/>
              </a:ext>
            </a:extLst>
          </p:cNvPr>
          <p:cNvSpPr txBox="1">
            <a:spLocks/>
          </p:cNvSpPr>
          <p:nvPr/>
        </p:nvSpPr>
        <p:spPr>
          <a:xfrm>
            <a:off x="1807327" y="2079493"/>
            <a:ext cx="1461147" cy="371642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defRPr sz="1800" b="1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  <a:lvl2pPr marL="685800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  <a:defRPr sz="2800" b="1">
                <a:solidFill>
                  <a:srgbClr val="B4001B"/>
                </a:solidFill>
                <a:latin typeface="+mj-lt"/>
                <a:ea typeface="+mn-ea"/>
                <a:cs typeface="+mn-cs"/>
              </a:defRPr>
            </a:lvl2pPr>
            <a:lvl3pPr marL="1143000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  <a:defRPr sz="2800" b="1">
                <a:solidFill>
                  <a:srgbClr val="B4001B"/>
                </a:solidFill>
                <a:latin typeface="+mj-lt"/>
                <a:ea typeface="+mn-ea"/>
                <a:cs typeface="+mn-cs"/>
              </a:defRPr>
            </a:lvl3pPr>
            <a:lvl4pPr marL="1600200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  <a:defRPr sz="2800" b="1">
                <a:solidFill>
                  <a:srgbClr val="B4001B"/>
                </a:solidFill>
                <a:latin typeface="+mj-lt"/>
                <a:ea typeface="+mn-ea"/>
                <a:cs typeface="+mn-cs"/>
              </a:defRPr>
            </a:lvl4pPr>
            <a:lvl5pPr marL="2057400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  <a:defRPr sz="2800" b="1">
                <a:solidFill>
                  <a:srgbClr val="B4001B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fontAlgn="auto" hangingPunct="1">
              <a:spcAft>
                <a:spcPts val="0"/>
              </a:spcAft>
              <a:buNone/>
              <a:defRPr/>
            </a:pPr>
            <a:r>
              <a:rPr lang="en-GB" sz="1800" b="0" dirty="0">
                <a:solidFill>
                  <a:srgbClr val="666467"/>
                </a:solidFill>
                <a:latin typeface="+mn-lt"/>
              </a:rPr>
              <a:t>Kick-off of </a:t>
            </a:r>
            <a:r>
              <a:rPr lang="en-GB" sz="1800" b="0" dirty="0" err="1">
                <a:solidFill>
                  <a:srgbClr val="666467"/>
                </a:solidFill>
                <a:latin typeface="+mn-lt"/>
              </a:rPr>
              <a:t>Transvoirie’s</a:t>
            </a:r>
            <a:r>
              <a:rPr lang="en-GB" sz="1800" b="0" dirty="0">
                <a:solidFill>
                  <a:srgbClr val="666467"/>
                </a:solidFill>
                <a:latin typeface="+mn-lt"/>
              </a:rPr>
              <a:t> contract </a:t>
            </a:r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endParaRPr lang="en-GB" sz="1800" b="0" dirty="0">
              <a:solidFill>
                <a:srgbClr val="666467"/>
              </a:solidFill>
              <a:latin typeface="+mn-lt"/>
            </a:endParaRPr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endParaRPr lang="en-GB" b="0" dirty="0">
              <a:solidFill>
                <a:srgbClr val="666467"/>
              </a:solidFill>
              <a:latin typeface="+mn-lt"/>
            </a:endParaRPr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r>
              <a:rPr lang="en-GB" sz="1800" b="0" dirty="0">
                <a:solidFill>
                  <a:srgbClr val="666467"/>
                </a:solidFill>
                <a:latin typeface="+mn-lt"/>
              </a:rPr>
              <a:t>Development of new waste outlet and sorting at source</a:t>
            </a:r>
          </a:p>
        </p:txBody>
      </p:sp>
      <p:sp>
        <p:nvSpPr>
          <p:cNvPr id="13" name="Text Placeholder 67">
            <a:extLst>
              <a:ext uri="{FF2B5EF4-FFF2-40B4-BE49-F238E27FC236}">
                <a16:creationId xmlns:a16="http://schemas.microsoft.com/office/drawing/2014/main" id="{07D53092-27E8-4056-8B21-A4BE6FB490BD}"/>
              </a:ext>
            </a:extLst>
          </p:cNvPr>
          <p:cNvSpPr txBox="1">
            <a:spLocks/>
          </p:cNvSpPr>
          <p:nvPr/>
        </p:nvSpPr>
        <p:spPr bwMode="auto">
          <a:xfrm>
            <a:off x="3606875" y="1388170"/>
            <a:ext cx="1697037" cy="4508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indent="0" algn="r">
              <a:spcBef>
                <a:spcPts val="0"/>
              </a:spcBef>
              <a:spcAft>
                <a:spcPts val="0"/>
              </a:spcAft>
              <a:buNone/>
              <a:defRPr sz="2800" b="1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1pPr>
            <a:lvl2pPr marL="457200" algn="l">
              <a:spcBef>
                <a:spcPts val="0"/>
              </a:spcBef>
              <a:spcAft>
                <a:spcPts val="0"/>
              </a:spcAft>
              <a:defRPr sz="2800" b="1">
                <a:solidFill>
                  <a:srgbClr val="B4001B"/>
                </a:solidFill>
                <a:latin typeface="+mj-lt"/>
                <a:ea typeface="+mn-ea"/>
                <a:cs typeface="+mn-cs"/>
              </a:defRPr>
            </a:lvl2pPr>
            <a:lvl3pPr marL="914400" algn="l">
              <a:spcBef>
                <a:spcPts val="0"/>
              </a:spcBef>
              <a:spcAft>
                <a:spcPts val="0"/>
              </a:spcAft>
              <a:defRPr sz="2800" b="1">
                <a:solidFill>
                  <a:srgbClr val="B4001B"/>
                </a:solidFill>
                <a:latin typeface="+mj-lt"/>
                <a:ea typeface="+mn-ea"/>
                <a:cs typeface="+mn-cs"/>
              </a:defRPr>
            </a:lvl3pPr>
            <a:lvl4pPr marL="1371600" algn="l">
              <a:spcBef>
                <a:spcPts val="0"/>
              </a:spcBef>
              <a:spcAft>
                <a:spcPts val="0"/>
              </a:spcAft>
              <a:defRPr sz="2800" b="1">
                <a:solidFill>
                  <a:srgbClr val="B4001B"/>
                </a:solidFill>
                <a:latin typeface="+mj-lt"/>
                <a:ea typeface="+mn-ea"/>
                <a:cs typeface="+mn-cs"/>
              </a:defRPr>
            </a:lvl4pPr>
            <a:lvl5pPr marL="1828800" algn="l">
              <a:spcBef>
                <a:spcPts val="0"/>
              </a:spcBef>
              <a:spcAft>
                <a:spcPts val="0"/>
              </a:spcAft>
              <a:defRPr sz="2800" b="1">
                <a:solidFill>
                  <a:srgbClr val="B4001B"/>
                </a:solidFill>
                <a:latin typeface="+mj-lt"/>
                <a:ea typeface="+mn-ea"/>
                <a:cs typeface="+mn-cs"/>
              </a:defRPr>
            </a:lvl5pPr>
            <a:lvl6pPr marL="2286000" algn="l" defTabSz="914400">
              <a:defRPr>
                <a:solidFill>
                  <a:schemeClr val="tx1"/>
                </a:solidFill>
                <a:latin typeface="Calibri"/>
                <a:ea typeface="+mn-ea"/>
                <a:cs typeface="+mn-cs"/>
              </a:defRPr>
            </a:lvl6pPr>
            <a:lvl7pPr marL="2743200" algn="l" defTabSz="914400">
              <a:defRPr>
                <a:solidFill>
                  <a:schemeClr val="tx1"/>
                </a:solidFill>
                <a:latin typeface="Calibri"/>
                <a:ea typeface="+mn-ea"/>
                <a:cs typeface="+mn-cs"/>
              </a:defRPr>
            </a:lvl7pPr>
            <a:lvl8pPr marL="3200400" algn="l" defTabSz="914400">
              <a:defRPr>
                <a:solidFill>
                  <a:schemeClr val="tx1"/>
                </a:solidFill>
                <a:latin typeface="Calibri"/>
                <a:ea typeface="+mn-ea"/>
                <a:cs typeface="+mn-cs"/>
              </a:defRPr>
            </a:lvl8pPr>
            <a:lvl9pPr marL="3657600" algn="l" defTabSz="914400">
              <a:defRPr>
                <a:solidFill>
                  <a:schemeClr val="tx1"/>
                </a:solidFill>
                <a:latin typeface="Calibri"/>
                <a:ea typeface="+mn-ea"/>
                <a:cs typeface="+mn-cs"/>
              </a:defRPr>
            </a:lvl9pPr>
          </a:lstStyle>
          <a:p>
            <a:pPr algn="l"/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2018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" name="Text Placeholder 67">
            <a:extLst>
              <a:ext uri="{FF2B5EF4-FFF2-40B4-BE49-F238E27FC236}">
                <a16:creationId xmlns:a16="http://schemas.microsoft.com/office/drawing/2014/main" id="{4B3CC6D8-9EEA-4489-8A19-A24ECB5AE5DE}"/>
              </a:ext>
            </a:extLst>
          </p:cNvPr>
          <p:cNvSpPr txBox="1">
            <a:spLocks/>
          </p:cNvSpPr>
          <p:nvPr/>
        </p:nvSpPr>
        <p:spPr>
          <a:xfrm>
            <a:off x="3560076" y="2039476"/>
            <a:ext cx="1697037" cy="3429436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 b="1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  <a:lvl2pPr marL="685800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  <a:defRPr sz="2800" b="1">
                <a:solidFill>
                  <a:srgbClr val="B4001B"/>
                </a:solidFill>
                <a:latin typeface="+mj-lt"/>
                <a:ea typeface="+mn-ea"/>
                <a:cs typeface="+mn-cs"/>
              </a:defRPr>
            </a:lvl2pPr>
            <a:lvl3pPr marL="1143000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  <a:defRPr sz="2800" b="1">
                <a:solidFill>
                  <a:srgbClr val="B4001B"/>
                </a:solidFill>
                <a:latin typeface="+mj-lt"/>
                <a:ea typeface="+mn-ea"/>
                <a:cs typeface="+mn-cs"/>
              </a:defRPr>
            </a:lvl3pPr>
            <a:lvl4pPr marL="1600200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  <a:defRPr sz="2800" b="1">
                <a:solidFill>
                  <a:srgbClr val="B4001B"/>
                </a:solidFill>
                <a:latin typeface="+mj-lt"/>
                <a:ea typeface="+mn-ea"/>
                <a:cs typeface="+mn-cs"/>
              </a:defRPr>
            </a:lvl4pPr>
            <a:lvl5pPr marL="2057400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  <a:defRPr sz="2800" b="1">
                <a:solidFill>
                  <a:srgbClr val="B4001B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fontAlgn="auto" hangingPunct="1">
              <a:spcAft>
                <a:spcPts val="0"/>
              </a:spcAft>
              <a:buNone/>
              <a:defRPr/>
            </a:pPr>
            <a:r>
              <a:rPr lang="en-GB" sz="1800" b="0" dirty="0">
                <a:solidFill>
                  <a:srgbClr val="666467"/>
                </a:solidFill>
                <a:latin typeface="+mn-lt"/>
              </a:rPr>
              <a:t>Diagnostic evaluating the contract (scope and costs) + opportunities</a:t>
            </a:r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endParaRPr lang="en-GB" b="0" dirty="0">
              <a:solidFill>
                <a:srgbClr val="666467"/>
              </a:solidFill>
              <a:latin typeface="+mn-lt"/>
            </a:endParaRPr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endParaRPr lang="en-GB" sz="1800" b="0" dirty="0">
              <a:solidFill>
                <a:srgbClr val="666467"/>
              </a:solidFill>
              <a:latin typeface="+mn-lt"/>
            </a:endParaRPr>
          </a:p>
        </p:txBody>
      </p:sp>
      <p:sp>
        <p:nvSpPr>
          <p:cNvPr id="16" name="Text Placeholder 67">
            <a:extLst>
              <a:ext uri="{FF2B5EF4-FFF2-40B4-BE49-F238E27FC236}">
                <a16:creationId xmlns:a16="http://schemas.microsoft.com/office/drawing/2014/main" id="{24FC3DED-4CD2-4BDF-BE85-BDE1CB03D176}"/>
              </a:ext>
            </a:extLst>
          </p:cNvPr>
          <p:cNvSpPr txBox="1">
            <a:spLocks/>
          </p:cNvSpPr>
          <p:nvPr/>
        </p:nvSpPr>
        <p:spPr>
          <a:xfrm>
            <a:off x="5303912" y="1388170"/>
            <a:ext cx="1697037" cy="45085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defRPr sz="2800" b="1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1pPr>
            <a:lvl2pPr marL="685800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  <a:defRPr sz="2800" b="1">
                <a:solidFill>
                  <a:srgbClr val="B4001B"/>
                </a:solidFill>
                <a:latin typeface="+mj-lt"/>
                <a:ea typeface="+mn-ea"/>
                <a:cs typeface="+mn-cs"/>
              </a:defRPr>
            </a:lvl2pPr>
            <a:lvl3pPr marL="1143000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  <a:defRPr sz="2800" b="1">
                <a:solidFill>
                  <a:srgbClr val="B4001B"/>
                </a:solidFill>
                <a:latin typeface="+mj-lt"/>
                <a:ea typeface="+mn-ea"/>
                <a:cs typeface="+mn-cs"/>
              </a:defRPr>
            </a:lvl3pPr>
            <a:lvl4pPr marL="1600200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  <a:defRPr sz="2800" b="1">
                <a:solidFill>
                  <a:srgbClr val="B4001B"/>
                </a:solidFill>
                <a:latin typeface="+mj-lt"/>
                <a:ea typeface="+mn-ea"/>
                <a:cs typeface="+mn-cs"/>
              </a:defRPr>
            </a:lvl4pPr>
            <a:lvl5pPr marL="2057400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  <a:defRPr sz="2800" b="1">
                <a:solidFill>
                  <a:srgbClr val="B4001B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2019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" name="Text Placeholder 67">
            <a:extLst>
              <a:ext uri="{FF2B5EF4-FFF2-40B4-BE49-F238E27FC236}">
                <a16:creationId xmlns:a16="http://schemas.microsoft.com/office/drawing/2014/main" id="{01CAF648-32A7-4721-91B8-95AF0BDB03D2}"/>
              </a:ext>
            </a:extLst>
          </p:cNvPr>
          <p:cNvSpPr txBox="1">
            <a:spLocks/>
          </p:cNvSpPr>
          <p:nvPr/>
        </p:nvSpPr>
        <p:spPr>
          <a:xfrm>
            <a:off x="5303912" y="2095179"/>
            <a:ext cx="1697037" cy="281249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 b="1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  <a:lvl2pPr marL="685800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  <a:defRPr sz="2800" b="1">
                <a:solidFill>
                  <a:srgbClr val="B4001B"/>
                </a:solidFill>
                <a:latin typeface="+mj-lt"/>
                <a:ea typeface="+mn-ea"/>
                <a:cs typeface="+mn-cs"/>
              </a:defRPr>
            </a:lvl2pPr>
            <a:lvl3pPr marL="1143000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  <a:defRPr sz="2800" b="1">
                <a:solidFill>
                  <a:srgbClr val="B4001B"/>
                </a:solidFill>
                <a:latin typeface="+mj-lt"/>
                <a:ea typeface="+mn-ea"/>
                <a:cs typeface="+mn-cs"/>
              </a:defRPr>
            </a:lvl3pPr>
            <a:lvl4pPr marL="1600200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  <a:defRPr sz="2800" b="1">
                <a:solidFill>
                  <a:srgbClr val="B4001B"/>
                </a:solidFill>
                <a:latin typeface="+mj-lt"/>
                <a:ea typeface="+mn-ea"/>
                <a:cs typeface="+mn-cs"/>
              </a:defRPr>
            </a:lvl4pPr>
            <a:lvl5pPr marL="2057400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  <a:defRPr sz="2800" b="1">
                <a:solidFill>
                  <a:srgbClr val="B4001B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GB" sz="1800" b="0" dirty="0">
                <a:solidFill>
                  <a:srgbClr val="666467"/>
                </a:solidFill>
                <a:latin typeface="+mn-lt"/>
              </a:rPr>
              <a:t>Optimisations: Adaptation of regular tours </a:t>
            </a:r>
          </a:p>
          <a:p>
            <a:pPr marL="0" indent="0">
              <a:buNone/>
              <a:defRPr/>
            </a:pPr>
            <a:endParaRPr lang="en-GB" b="0" dirty="0">
              <a:solidFill>
                <a:srgbClr val="666467"/>
              </a:solidFill>
              <a:latin typeface="+mn-lt"/>
            </a:endParaRPr>
          </a:p>
          <a:p>
            <a:pPr marL="0" indent="0">
              <a:buNone/>
              <a:defRPr/>
            </a:pPr>
            <a:r>
              <a:rPr lang="en-GB" sz="1800" b="0" dirty="0">
                <a:solidFill>
                  <a:srgbClr val="666467"/>
                </a:solidFill>
                <a:latin typeface="+mn-lt"/>
              </a:rPr>
              <a:t>First deployment of waste drop-off points in offic</a:t>
            </a:r>
            <a:r>
              <a:rPr lang="en-GB" b="0" dirty="0">
                <a:solidFill>
                  <a:srgbClr val="666467"/>
                </a:solidFill>
                <a:latin typeface="+mn-lt"/>
              </a:rPr>
              <a:t>e</a:t>
            </a:r>
          </a:p>
          <a:p>
            <a:pPr marL="0" indent="0">
              <a:buNone/>
              <a:defRPr/>
            </a:pPr>
            <a:endParaRPr lang="en-GB" sz="1800" b="0" dirty="0">
              <a:solidFill>
                <a:srgbClr val="666467"/>
              </a:solidFill>
              <a:latin typeface="+mn-lt"/>
            </a:endParaRPr>
          </a:p>
          <a:p>
            <a:pPr marL="0" indent="0">
              <a:buNone/>
              <a:defRPr/>
            </a:pPr>
            <a:endParaRPr lang="en-GB" sz="1800" b="0" dirty="0">
              <a:solidFill>
                <a:srgbClr val="666467"/>
              </a:solidFill>
              <a:latin typeface="+mn-lt"/>
            </a:endParaRP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AA044CA9-A1D8-4279-8E10-B4FFAB8EE411}"/>
              </a:ext>
            </a:extLst>
          </p:cNvPr>
          <p:cNvCxnSpPr>
            <a:cxnSpLocks/>
          </p:cNvCxnSpPr>
          <p:nvPr/>
        </p:nvCxnSpPr>
        <p:spPr>
          <a:xfrm>
            <a:off x="203199" y="1949146"/>
            <a:ext cx="11818505" cy="0"/>
          </a:xfrm>
          <a:prstGeom prst="line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cxnSp>
      <p:grpSp>
        <p:nvGrpSpPr>
          <p:cNvPr id="35" name="Group 34">
            <a:extLst>
              <a:ext uri="{FF2B5EF4-FFF2-40B4-BE49-F238E27FC236}">
                <a16:creationId xmlns:a16="http://schemas.microsoft.com/office/drawing/2014/main" id="{20229A30-E8FF-4671-AFD3-627C088A206F}"/>
              </a:ext>
            </a:extLst>
          </p:cNvPr>
          <p:cNvGrpSpPr/>
          <p:nvPr/>
        </p:nvGrpSpPr>
        <p:grpSpPr>
          <a:xfrm>
            <a:off x="1692757" y="1199000"/>
            <a:ext cx="171451" cy="4733568"/>
            <a:chOff x="882917" y="2444763"/>
            <a:chExt cx="126533" cy="3038248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2306332B-1C26-4360-8A1F-F4F28BC9A810}"/>
                </a:ext>
              </a:extLst>
            </p:cNvPr>
            <p:cNvCxnSpPr/>
            <p:nvPr userDrawn="1"/>
          </p:nvCxnSpPr>
          <p:spPr>
            <a:xfrm>
              <a:off x="951497" y="2543463"/>
              <a:ext cx="0" cy="2898648"/>
            </a:xfrm>
            <a:prstGeom prst="lin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</p:cxn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92B67376-ABC0-4938-A35A-01EFD04E457D}"/>
                </a:ext>
              </a:extLst>
            </p:cNvPr>
            <p:cNvSpPr/>
            <p:nvPr userDrawn="1"/>
          </p:nvSpPr>
          <p:spPr>
            <a:xfrm>
              <a:off x="882917" y="2444763"/>
              <a:ext cx="126533" cy="113357"/>
            </a:xfrm>
            <a:prstGeom prst="ellips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ru-RU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18233786-3557-48D6-9CCC-FC857D33D9A5}"/>
                </a:ext>
              </a:extLst>
            </p:cNvPr>
            <p:cNvSpPr/>
            <p:nvPr userDrawn="1"/>
          </p:nvSpPr>
          <p:spPr>
            <a:xfrm>
              <a:off x="882918" y="5383133"/>
              <a:ext cx="126532" cy="99878"/>
            </a:xfrm>
            <a:prstGeom prst="ellips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ru-RU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4F4D2067-EADE-454F-BF8B-E638230DD87A}"/>
              </a:ext>
            </a:extLst>
          </p:cNvPr>
          <p:cNvGrpSpPr/>
          <p:nvPr/>
        </p:nvGrpSpPr>
        <p:grpSpPr>
          <a:xfrm>
            <a:off x="1631504" y="1813117"/>
            <a:ext cx="265176" cy="265176"/>
            <a:chOff x="818907" y="3062958"/>
            <a:chExt cx="265176" cy="265176"/>
          </a:xfrm>
        </p:grpSpPr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8520C8DD-860F-4B17-8959-AC162DCCAE84}"/>
                </a:ext>
              </a:extLst>
            </p:cNvPr>
            <p:cNvSpPr/>
            <p:nvPr userDrawn="1"/>
          </p:nvSpPr>
          <p:spPr>
            <a:xfrm>
              <a:off x="818907" y="3062958"/>
              <a:ext cx="265176" cy="265176"/>
            </a:xfrm>
            <a:prstGeom prst="ellips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ru-RU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598D9210-4989-49A9-B40E-2BE03D7974BC}"/>
                </a:ext>
              </a:extLst>
            </p:cNvPr>
            <p:cNvSpPr/>
            <p:nvPr userDrawn="1"/>
          </p:nvSpPr>
          <p:spPr>
            <a:xfrm>
              <a:off x="882915" y="3126966"/>
              <a:ext cx="137160" cy="137160"/>
            </a:xfrm>
            <a:prstGeom prst="ellips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ru-RU"/>
            </a:p>
          </p:txBody>
        </p:sp>
      </p:grpSp>
      <p:sp>
        <p:nvSpPr>
          <p:cNvPr id="49" name="Oval 48">
            <a:extLst>
              <a:ext uri="{FF2B5EF4-FFF2-40B4-BE49-F238E27FC236}">
                <a16:creationId xmlns:a16="http://schemas.microsoft.com/office/drawing/2014/main" id="{DF6DC767-8755-4274-A6D6-47D641B81714}"/>
              </a:ext>
            </a:extLst>
          </p:cNvPr>
          <p:cNvSpPr/>
          <p:nvPr/>
        </p:nvSpPr>
        <p:spPr>
          <a:xfrm>
            <a:off x="3444400" y="1813117"/>
            <a:ext cx="265176" cy="265176"/>
          </a:xfrm>
          <a:prstGeom prst="ellipse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46BB3473-249F-4F06-8B91-51E1AF250DC4}"/>
              </a:ext>
            </a:extLst>
          </p:cNvPr>
          <p:cNvSpPr/>
          <p:nvPr/>
        </p:nvSpPr>
        <p:spPr>
          <a:xfrm>
            <a:off x="3508408" y="1877125"/>
            <a:ext cx="137160" cy="137160"/>
          </a:xfrm>
          <a:prstGeom prst="ellipse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67" name="Text Placeholder 67">
            <a:extLst>
              <a:ext uri="{FF2B5EF4-FFF2-40B4-BE49-F238E27FC236}">
                <a16:creationId xmlns:a16="http://schemas.microsoft.com/office/drawing/2014/main" id="{05EE64CD-6293-4DCF-AB5D-5F371DAFA9E7}"/>
              </a:ext>
            </a:extLst>
          </p:cNvPr>
          <p:cNvSpPr txBox="1">
            <a:spLocks/>
          </p:cNvSpPr>
          <p:nvPr/>
        </p:nvSpPr>
        <p:spPr>
          <a:xfrm>
            <a:off x="7032104" y="1388170"/>
            <a:ext cx="1697037" cy="45085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defRPr sz="2800" b="1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1pPr>
            <a:lvl2pPr marL="685800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  <a:defRPr sz="2800" b="1">
                <a:solidFill>
                  <a:srgbClr val="B4001B"/>
                </a:solidFill>
                <a:latin typeface="+mj-lt"/>
                <a:ea typeface="+mn-ea"/>
                <a:cs typeface="+mn-cs"/>
              </a:defRPr>
            </a:lvl2pPr>
            <a:lvl3pPr marL="1143000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  <a:defRPr sz="2800" b="1">
                <a:solidFill>
                  <a:srgbClr val="B4001B"/>
                </a:solidFill>
                <a:latin typeface="+mj-lt"/>
                <a:ea typeface="+mn-ea"/>
                <a:cs typeface="+mn-cs"/>
              </a:defRPr>
            </a:lvl3pPr>
            <a:lvl4pPr marL="1600200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  <a:defRPr sz="2800" b="1">
                <a:solidFill>
                  <a:srgbClr val="B4001B"/>
                </a:solidFill>
                <a:latin typeface="+mj-lt"/>
                <a:ea typeface="+mn-ea"/>
                <a:cs typeface="+mn-cs"/>
              </a:defRPr>
            </a:lvl4pPr>
            <a:lvl5pPr marL="2057400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  <a:defRPr sz="2800" b="1">
                <a:solidFill>
                  <a:srgbClr val="B4001B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2020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8" name="Text Placeholder 67">
            <a:extLst>
              <a:ext uri="{FF2B5EF4-FFF2-40B4-BE49-F238E27FC236}">
                <a16:creationId xmlns:a16="http://schemas.microsoft.com/office/drawing/2014/main" id="{5E6E1333-58F2-4038-B163-0D79CC8A31E5}"/>
              </a:ext>
            </a:extLst>
          </p:cNvPr>
          <p:cNvSpPr txBox="1">
            <a:spLocks/>
          </p:cNvSpPr>
          <p:nvPr/>
        </p:nvSpPr>
        <p:spPr>
          <a:xfrm>
            <a:off x="8544272" y="1388170"/>
            <a:ext cx="1697037" cy="45085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defRPr sz="2800" b="1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1pPr>
            <a:lvl2pPr marL="685800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  <a:defRPr sz="2800" b="1">
                <a:solidFill>
                  <a:srgbClr val="B4001B"/>
                </a:solidFill>
                <a:latin typeface="+mj-lt"/>
                <a:ea typeface="+mn-ea"/>
                <a:cs typeface="+mn-cs"/>
              </a:defRPr>
            </a:lvl2pPr>
            <a:lvl3pPr marL="1143000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  <a:defRPr sz="2800" b="1">
                <a:solidFill>
                  <a:srgbClr val="B4001B"/>
                </a:solidFill>
                <a:latin typeface="+mj-lt"/>
                <a:ea typeface="+mn-ea"/>
                <a:cs typeface="+mn-cs"/>
              </a:defRPr>
            </a:lvl3pPr>
            <a:lvl4pPr marL="1600200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  <a:defRPr sz="2800" b="1">
                <a:solidFill>
                  <a:srgbClr val="B4001B"/>
                </a:solidFill>
                <a:latin typeface="+mj-lt"/>
                <a:ea typeface="+mn-ea"/>
                <a:cs typeface="+mn-cs"/>
              </a:defRPr>
            </a:lvl4pPr>
            <a:lvl5pPr marL="2057400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  <a:defRPr sz="2800" b="1">
                <a:solidFill>
                  <a:srgbClr val="B4001B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2021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9" name="Text Placeholder 67">
            <a:extLst>
              <a:ext uri="{FF2B5EF4-FFF2-40B4-BE49-F238E27FC236}">
                <a16:creationId xmlns:a16="http://schemas.microsoft.com/office/drawing/2014/main" id="{26A375BD-0C4C-4545-9FB5-A4296CDC9A50}"/>
              </a:ext>
            </a:extLst>
          </p:cNvPr>
          <p:cNvSpPr txBox="1">
            <a:spLocks/>
          </p:cNvSpPr>
          <p:nvPr/>
        </p:nvSpPr>
        <p:spPr>
          <a:xfrm>
            <a:off x="10488488" y="1358274"/>
            <a:ext cx="1520677" cy="48074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defRPr sz="2800" b="1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1pPr>
            <a:lvl2pPr marL="685800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  <a:defRPr sz="2800" b="1">
                <a:solidFill>
                  <a:srgbClr val="B4001B"/>
                </a:solidFill>
                <a:latin typeface="+mj-lt"/>
                <a:ea typeface="+mn-ea"/>
                <a:cs typeface="+mn-cs"/>
              </a:defRPr>
            </a:lvl2pPr>
            <a:lvl3pPr marL="1143000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  <a:defRPr sz="2800" b="1">
                <a:solidFill>
                  <a:srgbClr val="B4001B"/>
                </a:solidFill>
                <a:latin typeface="+mj-lt"/>
                <a:ea typeface="+mn-ea"/>
                <a:cs typeface="+mn-cs"/>
              </a:defRPr>
            </a:lvl3pPr>
            <a:lvl4pPr marL="1600200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  <a:defRPr sz="2800" b="1">
                <a:solidFill>
                  <a:srgbClr val="B4001B"/>
                </a:solidFill>
                <a:latin typeface="+mj-lt"/>
                <a:ea typeface="+mn-ea"/>
                <a:cs typeface="+mn-cs"/>
              </a:defRPr>
            </a:lvl4pPr>
            <a:lvl5pPr marL="2057400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  <a:defRPr sz="2800" b="1">
                <a:solidFill>
                  <a:srgbClr val="B4001B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2022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9" name="Text Placeholder 67">
            <a:extLst>
              <a:ext uri="{FF2B5EF4-FFF2-40B4-BE49-F238E27FC236}">
                <a16:creationId xmlns:a16="http://schemas.microsoft.com/office/drawing/2014/main" id="{566C771D-DAB8-4B37-A886-C081A0B4AE28}"/>
              </a:ext>
            </a:extLst>
          </p:cNvPr>
          <p:cNvSpPr txBox="1">
            <a:spLocks/>
          </p:cNvSpPr>
          <p:nvPr/>
        </p:nvSpPr>
        <p:spPr>
          <a:xfrm>
            <a:off x="7055026" y="2065715"/>
            <a:ext cx="1608535" cy="176159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defRPr sz="1800" b="1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  <a:lvl2pPr marL="685800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  <a:defRPr sz="2800" b="1">
                <a:solidFill>
                  <a:srgbClr val="B4001B"/>
                </a:solidFill>
                <a:latin typeface="+mj-lt"/>
                <a:ea typeface="+mn-ea"/>
                <a:cs typeface="+mn-cs"/>
              </a:defRPr>
            </a:lvl2pPr>
            <a:lvl3pPr marL="1143000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  <a:defRPr sz="2800" b="1">
                <a:solidFill>
                  <a:srgbClr val="B4001B"/>
                </a:solidFill>
                <a:latin typeface="+mj-lt"/>
                <a:ea typeface="+mn-ea"/>
                <a:cs typeface="+mn-cs"/>
              </a:defRPr>
            </a:lvl3pPr>
            <a:lvl4pPr marL="1600200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  <a:defRPr sz="2800" b="1">
                <a:solidFill>
                  <a:srgbClr val="B4001B"/>
                </a:solidFill>
                <a:latin typeface="+mj-lt"/>
                <a:ea typeface="+mn-ea"/>
                <a:cs typeface="+mn-cs"/>
              </a:defRPr>
            </a:lvl4pPr>
            <a:lvl5pPr marL="2057400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  <a:defRPr sz="2800" b="1">
                <a:solidFill>
                  <a:srgbClr val="B4001B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fontAlgn="auto" hangingPunct="1">
              <a:spcAft>
                <a:spcPts val="0"/>
              </a:spcAft>
              <a:buNone/>
              <a:defRPr/>
            </a:pPr>
            <a:r>
              <a:rPr lang="en-GB" sz="1800" b="0" dirty="0">
                <a:solidFill>
                  <a:srgbClr val="666467"/>
                </a:solidFill>
                <a:latin typeface="+mn-lt"/>
              </a:rPr>
              <a:t>CEPS Waste Management WG (HSE, IPT, SCE)</a:t>
            </a:r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r>
              <a:rPr lang="en-GB" b="0" dirty="0">
                <a:solidFill>
                  <a:srgbClr val="666467"/>
                </a:solidFill>
                <a:latin typeface="+mn-lt"/>
              </a:rPr>
              <a:t>5 objectives, 14 proposals of actions</a:t>
            </a:r>
            <a:endParaRPr lang="en-GB" sz="1800" b="0" dirty="0">
              <a:solidFill>
                <a:srgbClr val="666467"/>
              </a:solidFill>
              <a:latin typeface="+mn-lt"/>
            </a:endParaRPr>
          </a:p>
        </p:txBody>
      </p:sp>
      <p:sp>
        <p:nvSpPr>
          <p:cNvPr id="90" name="Text Placeholder 67">
            <a:extLst>
              <a:ext uri="{FF2B5EF4-FFF2-40B4-BE49-F238E27FC236}">
                <a16:creationId xmlns:a16="http://schemas.microsoft.com/office/drawing/2014/main" id="{2AECC8EF-D980-4928-9CEC-AFB87D77F6DB}"/>
              </a:ext>
            </a:extLst>
          </p:cNvPr>
          <p:cNvSpPr txBox="1">
            <a:spLocks/>
          </p:cNvSpPr>
          <p:nvPr/>
        </p:nvSpPr>
        <p:spPr>
          <a:xfrm>
            <a:off x="8560951" y="2119176"/>
            <a:ext cx="1863161" cy="4263711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defRPr sz="1800" b="1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  <a:lvl2pPr marL="685800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  <a:defRPr sz="2800" b="1">
                <a:solidFill>
                  <a:srgbClr val="B4001B"/>
                </a:solidFill>
                <a:latin typeface="+mj-lt"/>
                <a:ea typeface="+mn-ea"/>
                <a:cs typeface="+mn-cs"/>
              </a:defRPr>
            </a:lvl2pPr>
            <a:lvl3pPr marL="1143000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  <a:defRPr sz="2800" b="1">
                <a:solidFill>
                  <a:srgbClr val="B4001B"/>
                </a:solidFill>
                <a:latin typeface="+mj-lt"/>
                <a:ea typeface="+mn-ea"/>
                <a:cs typeface="+mn-cs"/>
              </a:defRPr>
            </a:lvl3pPr>
            <a:lvl4pPr marL="1600200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  <a:defRPr sz="2800" b="1">
                <a:solidFill>
                  <a:srgbClr val="B4001B"/>
                </a:solidFill>
                <a:latin typeface="+mj-lt"/>
                <a:ea typeface="+mn-ea"/>
                <a:cs typeface="+mn-cs"/>
              </a:defRPr>
            </a:lvl4pPr>
            <a:lvl5pPr marL="2057400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  <a:defRPr sz="2800" b="1">
                <a:solidFill>
                  <a:srgbClr val="B4001B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fontAlgn="auto" hangingPunct="1">
              <a:spcAft>
                <a:spcPts val="0"/>
              </a:spcAft>
              <a:buNone/>
              <a:defRPr/>
            </a:pPr>
            <a:r>
              <a:rPr lang="en-GB" sz="1800" b="0" dirty="0">
                <a:solidFill>
                  <a:srgbClr val="666467"/>
                </a:solidFill>
                <a:latin typeface="+mn-lt"/>
              </a:rPr>
              <a:t>Integration of sales &amp; recuperation in waste flows + CS section</a:t>
            </a:r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r>
              <a:rPr lang="en-GB" sz="1800" b="0" dirty="0">
                <a:solidFill>
                  <a:srgbClr val="666467"/>
                </a:solidFill>
                <a:latin typeface="+mn-lt"/>
              </a:rPr>
              <a:t>SCE Rolling review-&gt; 46 actions identified </a:t>
            </a:r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r>
              <a:rPr lang="en-GB" sz="1800" b="0" dirty="0">
                <a:solidFill>
                  <a:srgbClr val="666467"/>
                </a:solidFill>
                <a:latin typeface="+mn-lt"/>
              </a:rPr>
              <a:t>Integration of CEPS Waste Management recommendations in SCE-SSC Program of Work</a:t>
            </a:r>
          </a:p>
        </p:txBody>
      </p:sp>
      <p:sp>
        <p:nvSpPr>
          <p:cNvPr id="91" name="Text Placeholder 67">
            <a:extLst>
              <a:ext uri="{FF2B5EF4-FFF2-40B4-BE49-F238E27FC236}">
                <a16:creationId xmlns:a16="http://schemas.microsoft.com/office/drawing/2014/main" id="{DC801BBE-A414-44FB-9912-1473BF1448AA}"/>
              </a:ext>
            </a:extLst>
          </p:cNvPr>
          <p:cNvSpPr txBox="1">
            <a:spLocks/>
          </p:cNvSpPr>
          <p:nvPr/>
        </p:nvSpPr>
        <p:spPr>
          <a:xfrm>
            <a:off x="10416480" y="2107291"/>
            <a:ext cx="1608535" cy="331098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defRPr sz="1800" b="1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  <a:lvl2pPr marL="685800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  <a:defRPr sz="2800" b="1">
                <a:solidFill>
                  <a:srgbClr val="B4001B"/>
                </a:solidFill>
                <a:latin typeface="+mj-lt"/>
                <a:ea typeface="+mn-ea"/>
                <a:cs typeface="+mn-cs"/>
              </a:defRPr>
            </a:lvl2pPr>
            <a:lvl3pPr marL="1143000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  <a:defRPr sz="2800" b="1">
                <a:solidFill>
                  <a:srgbClr val="B4001B"/>
                </a:solidFill>
                <a:latin typeface="+mj-lt"/>
                <a:ea typeface="+mn-ea"/>
                <a:cs typeface="+mn-cs"/>
              </a:defRPr>
            </a:lvl3pPr>
            <a:lvl4pPr marL="1600200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  <a:defRPr sz="2800" b="1">
                <a:solidFill>
                  <a:srgbClr val="B4001B"/>
                </a:solidFill>
                <a:latin typeface="+mj-lt"/>
                <a:ea typeface="+mn-ea"/>
                <a:cs typeface="+mn-cs"/>
              </a:defRPr>
            </a:lvl4pPr>
            <a:lvl5pPr marL="2057400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  <a:defRPr sz="2800" b="1">
                <a:solidFill>
                  <a:srgbClr val="B4001B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fontAlgn="auto" hangingPunct="1">
              <a:spcAft>
                <a:spcPts val="0"/>
              </a:spcAft>
              <a:buNone/>
              <a:defRPr/>
            </a:pPr>
            <a:r>
              <a:rPr lang="en-GB" sz="1800" b="0" dirty="0">
                <a:solidFill>
                  <a:srgbClr val="666467"/>
                </a:solidFill>
                <a:latin typeface="+mn-lt"/>
              </a:rPr>
              <a:t>Waste drop-off points in office (2</a:t>
            </a:r>
            <a:r>
              <a:rPr lang="en-GB" sz="1800" b="0" baseline="30000" dirty="0">
                <a:solidFill>
                  <a:srgbClr val="666467"/>
                </a:solidFill>
                <a:latin typeface="+mn-lt"/>
              </a:rPr>
              <a:t>nd</a:t>
            </a:r>
            <a:r>
              <a:rPr lang="en-GB" sz="1800" b="0" dirty="0">
                <a:solidFill>
                  <a:srgbClr val="666467"/>
                </a:solidFill>
                <a:latin typeface="+mn-lt"/>
              </a:rPr>
              <a:t> round)</a:t>
            </a:r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r>
              <a:rPr lang="en-GB" sz="1800" b="0" dirty="0">
                <a:solidFill>
                  <a:srgbClr val="666467"/>
                </a:solidFill>
                <a:latin typeface="+mn-lt"/>
              </a:rPr>
              <a:t>2021-2026 Strategy aligned with Geneva canton</a:t>
            </a:r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EE210615-E226-4DFE-AD33-9F82517FE74E}"/>
              </a:ext>
            </a:extLst>
          </p:cNvPr>
          <p:cNvSpPr/>
          <p:nvPr/>
        </p:nvSpPr>
        <p:spPr>
          <a:xfrm>
            <a:off x="3084360" y="1814506"/>
            <a:ext cx="265176" cy="265176"/>
          </a:xfrm>
          <a:prstGeom prst="ellipse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4022124C-76C7-4101-8F9B-A7A734C1F334}"/>
              </a:ext>
            </a:extLst>
          </p:cNvPr>
          <p:cNvSpPr/>
          <p:nvPr/>
        </p:nvSpPr>
        <p:spPr>
          <a:xfrm>
            <a:off x="3148368" y="1878514"/>
            <a:ext cx="137160" cy="137160"/>
          </a:xfrm>
          <a:prstGeom prst="ellipse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98" name="Text Placeholder 67">
            <a:extLst>
              <a:ext uri="{FF2B5EF4-FFF2-40B4-BE49-F238E27FC236}">
                <a16:creationId xmlns:a16="http://schemas.microsoft.com/office/drawing/2014/main" id="{535B2CDD-C6F1-4FBF-803F-C15514A673F1}"/>
              </a:ext>
            </a:extLst>
          </p:cNvPr>
          <p:cNvSpPr txBox="1">
            <a:spLocks/>
          </p:cNvSpPr>
          <p:nvPr/>
        </p:nvSpPr>
        <p:spPr bwMode="auto">
          <a:xfrm>
            <a:off x="3196675" y="1319396"/>
            <a:ext cx="419685" cy="4508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800" b="1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1pPr>
            <a:lvl2pPr marL="457200" algn="l">
              <a:spcBef>
                <a:spcPts val="0"/>
              </a:spcBef>
              <a:spcAft>
                <a:spcPts val="0"/>
              </a:spcAft>
              <a:defRPr sz="2800" b="1">
                <a:solidFill>
                  <a:srgbClr val="B4001B"/>
                </a:solidFill>
                <a:latin typeface="+mj-lt"/>
                <a:ea typeface="+mn-ea"/>
                <a:cs typeface="+mn-cs"/>
              </a:defRPr>
            </a:lvl2pPr>
            <a:lvl3pPr marL="914400" algn="l">
              <a:spcBef>
                <a:spcPts val="0"/>
              </a:spcBef>
              <a:spcAft>
                <a:spcPts val="0"/>
              </a:spcAft>
              <a:defRPr sz="2800" b="1">
                <a:solidFill>
                  <a:srgbClr val="B4001B"/>
                </a:solidFill>
                <a:latin typeface="+mj-lt"/>
                <a:ea typeface="+mn-ea"/>
                <a:cs typeface="+mn-cs"/>
              </a:defRPr>
            </a:lvl3pPr>
            <a:lvl4pPr marL="1371600" algn="l">
              <a:spcBef>
                <a:spcPts val="0"/>
              </a:spcBef>
              <a:spcAft>
                <a:spcPts val="0"/>
              </a:spcAft>
              <a:defRPr sz="2800" b="1">
                <a:solidFill>
                  <a:srgbClr val="B4001B"/>
                </a:solidFill>
                <a:latin typeface="+mj-lt"/>
                <a:ea typeface="+mn-ea"/>
                <a:cs typeface="+mn-cs"/>
              </a:defRPr>
            </a:lvl4pPr>
            <a:lvl5pPr marL="1828800" algn="l">
              <a:spcBef>
                <a:spcPts val="0"/>
              </a:spcBef>
              <a:spcAft>
                <a:spcPts val="0"/>
              </a:spcAft>
              <a:defRPr sz="2800" b="1">
                <a:solidFill>
                  <a:srgbClr val="B4001B"/>
                </a:solidFill>
                <a:latin typeface="+mj-lt"/>
                <a:ea typeface="+mn-ea"/>
                <a:cs typeface="+mn-cs"/>
              </a:defRPr>
            </a:lvl5pPr>
            <a:lvl6pPr marL="2286000" algn="l" defTabSz="914400">
              <a:defRPr>
                <a:solidFill>
                  <a:schemeClr val="tx1"/>
                </a:solidFill>
                <a:latin typeface="Calibri"/>
                <a:ea typeface="+mn-ea"/>
                <a:cs typeface="+mn-cs"/>
              </a:defRPr>
            </a:lvl6pPr>
            <a:lvl7pPr marL="2743200" algn="l" defTabSz="914400">
              <a:defRPr>
                <a:solidFill>
                  <a:schemeClr val="tx1"/>
                </a:solidFill>
                <a:latin typeface="Calibri"/>
                <a:ea typeface="+mn-ea"/>
                <a:cs typeface="+mn-cs"/>
              </a:defRPr>
            </a:lvl7pPr>
            <a:lvl8pPr marL="3200400" algn="l" defTabSz="914400">
              <a:defRPr>
                <a:solidFill>
                  <a:schemeClr val="tx1"/>
                </a:solidFill>
                <a:latin typeface="Calibri"/>
                <a:ea typeface="+mn-ea"/>
                <a:cs typeface="+mn-cs"/>
              </a:defRPr>
            </a:lvl8pPr>
            <a:lvl9pPr marL="3657600" algn="l" defTabSz="914400">
              <a:defRPr>
                <a:solidFill>
                  <a:schemeClr val="tx1"/>
                </a:solidFill>
                <a:latin typeface="Calibri"/>
                <a:ea typeface="+mn-ea"/>
                <a:cs typeface="+mn-cs"/>
              </a:defRPr>
            </a:lvl9pPr>
          </a:lstStyle>
          <a:p>
            <a:pPr algn="l"/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…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44550B70-FA35-46B9-A397-D40198FEAFA5}"/>
              </a:ext>
            </a:extLst>
          </p:cNvPr>
          <p:cNvGrpSpPr/>
          <p:nvPr/>
        </p:nvGrpSpPr>
        <p:grpSpPr>
          <a:xfrm>
            <a:off x="3153237" y="1199000"/>
            <a:ext cx="171451" cy="4733568"/>
            <a:chOff x="882917" y="2444763"/>
            <a:chExt cx="126533" cy="3038248"/>
          </a:xfrm>
        </p:grpSpPr>
        <p:cxnSp>
          <p:nvCxnSpPr>
            <p:cNvPr id="104" name="Straight Connector 103">
              <a:extLst>
                <a:ext uri="{FF2B5EF4-FFF2-40B4-BE49-F238E27FC236}">
                  <a16:creationId xmlns:a16="http://schemas.microsoft.com/office/drawing/2014/main" id="{41EB47B5-CE1D-4059-8EAE-86D7D6777EFA}"/>
                </a:ext>
              </a:extLst>
            </p:cNvPr>
            <p:cNvCxnSpPr/>
            <p:nvPr userDrawn="1"/>
          </p:nvCxnSpPr>
          <p:spPr>
            <a:xfrm>
              <a:off x="951497" y="2543463"/>
              <a:ext cx="0" cy="2898648"/>
            </a:xfrm>
            <a:prstGeom prst="lin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</p:cxnSp>
        <p:sp>
          <p:nvSpPr>
            <p:cNvPr id="105" name="Oval 104">
              <a:extLst>
                <a:ext uri="{FF2B5EF4-FFF2-40B4-BE49-F238E27FC236}">
                  <a16:creationId xmlns:a16="http://schemas.microsoft.com/office/drawing/2014/main" id="{BA74E1AA-5DEA-4154-905B-9892801181F8}"/>
                </a:ext>
              </a:extLst>
            </p:cNvPr>
            <p:cNvSpPr/>
            <p:nvPr userDrawn="1"/>
          </p:nvSpPr>
          <p:spPr>
            <a:xfrm>
              <a:off x="882917" y="2444763"/>
              <a:ext cx="126533" cy="113357"/>
            </a:xfrm>
            <a:prstGeom prst="ellips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ru-RU"/>
            </a:p>
          </p:txBody>
        </p:sp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29106DFD-47E9-42F7-9739-2C2EC921FE45}"/>
                </a:ext>
              </a:extLst>
            </p:cNvPr>
            <p:cNvSpPr/>
            <p:nvPr userDrawn="1"/>
          </p:nvSpPr>
          <p:spPr>
            <a:xfrm>
              <a:off x="882918" y="5383133"/>
              <a:ext cx="126532" cy="99878"/>
            </a:xfrm>
            <a:prstGeom prst="ellips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ru-RU"/>
            </a:p>
          </p:txBody>
        </p:sp>
      </p:grp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1620C45F-3C7D-47EE-AEA3-1DC7C76BC388}"/>
              </a:ext>
            </a:extLst>
          </p:cNvPr>
          <p:cNvGrpSpPr/>
          <p:nvPr/>
        </p:nvGrpSpPr>
        <p:grpSpPr>
          <a:xfrm>
            <a:off x="3091984" y="1813117"/>
            <a:ext cx="265176" cy="265176"/>
            <a:chOff x="818907" y="3062958"/>
            <a:chExt cx="265176" cy="265176"/>
          </a:xfrm>
        </p:grpSpPr>
        <p:sp>
          <p:nvSpPr>
            <p:cNvPr id="108" name="Oval 107">
              <a:extLst>
                <a:ext uri="{FF2B5EF4-FFF2-40B4-BE49-F238E27FC236}">
                  <a16:creationId xmlns:a16="http://schemas.microsoft.com/office/drawing/2014/main" id="{6C92AE53-C71D-4561-B189-0D7FA2EE6A2D}"/>
                </a:ext>
              </a:extLst>
            </p:cNvPr>
            <p:cNvSpPr/>
            <p:nvPr userDrawn="1"/>
          </p:nvSpPr>
          <p:spPr>
            <a:xfrm>
              <a:off x="818907" y="3062958"/>
              <a:ext cx="265176" cy="265176"/>
            </a:xfrm>
            <a:prstGeom prst="ellips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ru-RU"/>
            </a:p>
          </p:txBody>
        </p:sp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727C7632-608B-43F5-A521-D03465412573}"/>
                </a:ext>
              </a:extLst>
            </p:cNvPr>
            <p:cNvSpPr/>
            <p:nvPr userDrawn="1"/>
          </p:nvSpPr>
          <p:spPr>
            <a:xfrm>
              <a:off x="882915" y="3126966"/>
              <a:ext cx="137160" cy="137160"/>
            </a:xfrm>
            <a:prstGeom prst="ellips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ru-RU"/>
            </a:p>
          </p:txBody>
        </p:sp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E1FCFFBD-B389-46F8-A951-7C6844EB6FC6}"/>
              </a:ext>
            </a:extLst>
          </p:cNvPr>
          <p:cNvGrpSpPr/>
          <p:nvPr/>
        </p:nvGrpSpPr>
        <p:grpSpPr>
          <a:xfrm>
            <a:off x="3515813" y="1199000"/>
            <a:ext cx="171451" cy="4733568"/>
            <a:chOff x="882917" y="2444763"/>
            <a:chExt cx="126533" cy="3038248"/>
          </a:xfrm>
        </p:grpSpPr>
        <p:cxnSp>
          <p:nvCxnSpPr>
            <p:cNvPr id="111" name="Straight Connector 110">
              <a:extLst>
                <a:ext uri="{FF2B5EF4-FFF2-40B4-BE49-F238E27FC236}">
                  <a16:creationId xmlns:a16="http://schemas.microsoft.com/office/drawing/2014/main" id="{7570F478-CF4A-403C-93E0-9654250930E2}"/>
                </a:ext>
              </a:extLst>
            </p:cNvPr>
            <p:cNvCxnSpPr/>
            <p:nvPr userDrawn="1"/>
          </p:nvCxnSpPr>
          <p:spPr>
            <a:xfrm>
              <a:off x="951497" y="2543463"/>
              <a:ext cx="0" cy="2898648"/>
            </a:xfrm>
            <a:prstGeom prst="lin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</p:cxnSp>
        <p:sp>
          <p:nvSpPr>
            <p:cNvPr id="112" name="Oval 111">
              <a:extLst>
                <a:ext uri="{FF2B5EF4-FFF2-40B4-BE49-F238E27FC236}">
                  <a16:creationId xmlns:a16="http://schemas.microsoft.com/office/drawing/2014/main" id="{E183F102-E5C9-408A-A24E-ED1A525B269A}"/>
                </a:ext>
              </a:extLst>
            </p:cNvPr>
            <p:cNvSpPr/>
            <p:nvPr userDrawn="1"/>
          </p:nvSpPr>
          <p:spPr>
            <a:xfrm>
              <a:off x="882917" y="2444763"/>
              <a:ext cx="126533" cy="113357"/>
            </a:xfrm>
            <a:prstGeom prst="ellips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ru-RU"/>
            </a:p>
          </p:txBody>
        </p:sp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7A4BD07E-D194-4629-B03C-EED3AFB57CD9}"/>
                </a:ext>
              </a:extLst>
            </p:cNvPr>
            <p:cNvSpPr/>
            <p:nvPr userDrawn="1"/>
          </p:nvSpPr>
          <p:spPr>
            <a:xfrm>
              <a:off x="882918" y="5383133"/>
              <a:ext cx="126532" cy="99878"/>
            </a:xfrm>
            <a:prstGeom prst="ellips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ru-RU"/>
            </a:p>
          </p:txBody>
        </p: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A7A593A5-3BBD-43A0-9E50-902107F2EDB6}"/>
              </a:ext>
            </a:extLst>
          </p:cNvPr>
          <p:cNvGrpSpPr/>
          <p:nvPr/>
        </p:nvGrpSpPr>
        <p:grpSpPr>
          <a:xfrm>
            <a:off x="3454560" y="1813117"/>
            <a:ext cx="265176" cy="265176"/>
            <a:chOff x="818907" y="3062958"/>
            <a:chExt cx="265176" cy="265176"/>
          </a:xfrm>
        </p:grpSpPr>
        <p:sp>
          <p:nvSpPr>
            <p:cNvPr id="115" name="Oval 114">
              <a:extLst>
                <a:ext uri="{FF2B5EF4-FFF2-40B4-BE49-F238E27FC236}">
                  <a16:creationId xmlns:a16="http://schemas.microsoft.com/office/drawing/2014/main" id="{C7FCDACA-9268-4173-AE1D-2971AD060AF2}"/>
                </a:ext>
              </a:extLst>
            </p:cNvPr>
            <p:cNvSpPr/>
            <p:nvPr userDrawn="1"/>
          </p:nvSpPr>
          <p:spPr>
            <a:xfrm>
              <a:off x="818907" y="3062958"/>
              <a:ext cx="265176" cy="265176"/>
            </a:xfrm>
            <a:prstGeom prst="ellips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ru-RU"/>
            </a:p>
          </p:txBody>
        </p:sp>
        <p:sp>
          <p:nvSpPr>
            <p:cNvPr id="116" name="Oval 115">
              <a:extLst>
                <a:ext uri="{FF2B5EF4-FFF2-40B4-BE49-F238E27FC236}">
                  <a16:creationId xmlns:a16="http://schemas.microsoft.com/office/drawing/2014/main" id="{A315E9AE-D79F-4676-8CB4-44DB67704733}"/>
                </a:ext>
              </a:extLst>
            </p:cNvPr>
            <p:cNvSpPr/>
            <p:nvPr userDrawn="1"/>
          </p:nvSpPr>
          <p:spPr>
            <a:xfrm>
              <a:off x="882915" y="3126966"/>
              <a:ext cx="137160" cy="137160"/>
            </a:xfrm>
            <a:prstGeom prst="ellips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ru-RU"/>
            </a:p>
          </p:txBody>
        </p:sp>
      </p:grpSp>
      <p:sp>
        <p:nvSpPr>
          <p:cNvPr id="118" name="Oval 117">
            <a:extLst>
              <a:ext uri="{FF2B5EF4-FFF2-40B4-BE49-F238E27FC236}">
                <a16:creationId xmlns:a16="http://schemas.microsoft.com/office/drawing/2014/main" id="{74B4C7E0-7E38-4D21-80C2-B5A16C897FBD}"/>
              </a:ext>
            </a:extLst>
          </p:cNvPr>
          <p:cNvSpPr/>
          <p:nvPr/>
        </p:nvSpPr>
        <p:spPr>
          <a:xfrm>
            <a:off x="5197608" y="1878514"/>
            <a:ext cx="137160" cy="137160"/>
          </a:xfrm>
          <a:prstGeom prst="ellipse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5A330C40-BF88-4C81-B908-1D971B6574B9}"/>
              </a:ext>
            </a:extLst>
          </p:cNvPr>
          <p:cNvGrpSpPr/>
          <p:nvPr/>
        </p:nvGrpSpPr>
        <p:grpSpPr>
          <a:xfrm>
            <a:off x="5202477" y="1199000"/>
            <a:ext cx="171451" cy="4733568"/>
            <a:chOff x="882917" y="2444763"/>
            <a:chExt cx="126533" cy="3038248"/>
          </a:xfrm>
        </p:grpSpPr>
        <p:cxnSp>
          <p:nvCxnSpPr>
            <p:cNvPr id="120" name="Straight Connector 119">
              <a:extLst>
                <a:ext uri="{FF2B5EF4-FFF2-40B4-BE49-F238E27FC236}">
                  <a16:creationId xmlns:a16="http://schemas.microsoft.com/office/drawing/2014/main" id="{11D59ACD-88C8-458A-8517-762632AB9D1A}"/>
                </a:ext>
              </a:extLst>
            </p:cNvPr>
            <p:cNvCxnSpPr/>
            <p:nvPr userDrawn="1"/>
          </p:nvCxnSpPr>
          <p:spPr>
            <a:xfrm>
              <a:off x="951497" y="2543463"/>
              <a:ext cx="0" cy="2898648"/>
            </a:xfrm>
            <a:prstGeom prst="lin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</p:cxnSp>
        <p:sp>
          <p:nvSpPr>
            <p:cNvPr id="121" name="Oval 120">
              <a:extLst>
                <a:ext uri="{FF2B5EF4-FFF2-40B4-BE49-F238E27FC236}">
                  <a16:creationId xmlns:a16="http://schemas.microsoft.com/office/drawing/2014/main" id="{6C67C248-ABEA-4FEF-82DE-FAE5EF45D38F}"/>
                </a:ext>
              </a:extLst>
            </p:cNvPr>
            <p:cNvSpPr/>
            <p:nvPr userDrawn="1"/>
          </p:nvSpPr>
          <p:spPr>
            <a:xfrm>
              <a:off x="882917" y="2444763"/>
              <a:ext cx="126533" cy="113357"/>
            </a:xfrm>
            <a:prstGeom prst="ellips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ru-RU"/>
            </a:p>
          </p:txBody>
        </p:sp>
        <p:sp>
          <p:nvSpPr>
            <p:cNvPr id="122" name="Oval 121">
              <a:extLst>
                <a:ext uri="{FF2B5EF4-FFF2-40B4-BE49-F238E27FC236}">
                  <a16:creationId xmlns:a16="http://schemas.microsoft.com/office/drawing/2014/main" id="{DB8A9D6C-0AED-45BE-8F4C-B303B976D41D}"/>
                </a:ext>
              </a:extLst>
            </p:cNvPr>
            <p:cNvSpPr/>
            <p:nvPr userDrawn="1"/>
          </p:nvSpPr>
          <p:spPr>
            <a:xfrm>
              <a:off x="882918" y="5383133"/>
              <a:ext cx="126532" cy="99878"/>
            </a:xfrm>
            <a:prstGeom prst="ellips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ru-RU"/>
            </a:p>
          </p:txBody>
        </p:sp>
      </p:grp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EA1B783C-1DC7-4290-81FB-08B536F45E36}"/>
              </a:ext>
            </a:extLst>
          </p:cNvPr>
          <p:cNvGrpSpPr/>
          <p:nvPr/>
        </p:nvGrpSpPr>
        <p:grpSpPr>
          <a:xfrm>
            <a:off x="5159896" y="1813117"/>
            <a:ext cx="265176" cy="265176"/>
            <a:chOff x="818907" y="3062958"/>
            <a:chExt cx="265176" cy="265176"/>
          </a:xfrm>
        </p:grpSpPr>
        <p:sp>
          <p:nvSpPr>
            <p:cNvPr id="124" name="Oval 123">
              <a:extLst>
                <a:ext uri="{FF2B5EF4-FFF2-40B4-BE49-F238E27FC236}">
                  <a16:creationId xmlns:a16="http://schemas.microsoft.com/office/drawing/2014/main" id="{188B7FE9-C20A-4355-83BD-D75A018818D8}"/>
                </a:ext>
              </a:extLst>
            </p:cNvPr>
            <p:cNvSpPr/>
            <p:nvPr userDrawn="1"/>
          </p:nvSpPr>
          <p:spPr>
            <a:xfrm>
              <a:off x="818907" y="3062958"/>
              <a:ext cx="265176" cy="265176"/>
            </a:xfrm>
            <a:prstGeom prst="ellips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ru-RU"/>
            </a:p>
          </p:txBody>
        </p:sp>
        <p:sp>
          <p:nvSpPr>
            <p:cNvPr id="125" name="Oval 124">
              <a:extLst>
                <a:ext uri="{FF2B5EF4-FFF2-40B4-BE49-F238E27FC236}">
                  <a16:creationId xmlns:a16="http://schemas.microsoft.com/office/drawing/2014/main" id="{1ED9B712-9C8F-41E7-8176-6D9DFEB7D0D5}"/>
                </a:ext>
              </a:extLst>
            </p:cNvPr>
            <p:cNvSpPr/>
            <p:nvPr userDrawn="1"/>
          </p:nvSpPr>
          <p:spPr>
            <a:xfrm>
              <a:off x="882915" y="3126966"/>
              <a:ext cx="137160" cy="137160"/>
            </a:xfrm>
            <a:prstGeom prst="ellips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ru-RU"/>
            </a:p>
          </p:txBody>
        </p:sp>
      </p:grpSp>
      <p:grpSp>
        <p:nvGrpSpPr>
          <p:cNvPr id="131" name="Group 130">
            <a:extLst>
              <a:ext uri="{FF2B5EF4-FFF2-40B4-BE49-F238E27FC236}">
                <a16:creationId xmlns:a16="http://schemas.microsoft.com/office/drawing/2014/main" id="{A43631CF-A0C9-41DD-8BC1-1FFB91A0A1E5}"/>
              </a:ext>
            </a:extLst>
          </p:cNvPr>
          <p:cNvGrpSpPr/>
          <p:nvPr/>
        </p:nvGrpSpPr>
        <p:grpSpPr>
          <a:xfrm>
            <a:off x="6828181" y="1196752"/>
            <a:ext cx="171451" cy="4733568"/>
            <a:chOff x="882917" y="2444763"/>
            <a:chExt cx="126533" cy="3038248"/>
          </a:xfrm>
        </p:grpSpPr>
        <p:cxnSp>
          <p:nvCxnSpPr>
            <p:cNvPr id="132" name="Straight Connector 131">
              <a:extLst>
                <a:ext uri="{FF2B5EF4-FFF2-40B4-BE49-F238E27FC236}">
                  <a16:creationId xmlns:a16="http://schemas.microsoft.com/office/drawing/2014/main" id="{D4580D7C-F46F-47A3-9073-81559DDFC7BC}"/>
                </a:ext>
              </a:extLst>
            </p:cNvPr>
            <p:cNvCxnSpPr/>
            <p:nvPr userDrawn="1"/>
          </p:nvCxnSpPr>
          <p:spPr>
            <a:xfrm>
              <a:off x="951497" y="2543463"/>
              <a:ext cx="0" cy="2898648"/>
            </a:xfrm>
            <a:prstGeom prst="lin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</p:cxnSp>
        <p:sp>
          <p:nvSpPr>
            <p:cNvPr id="133" name="Oval 132">
              <a:extLst>
                <a:ext uri="{FF2B5EF4-FFF2-40B4-BE49-F238E27FC236}">
                  <a16:creationId xmlns:a16="http://schemas.microsoft.com/office/drawing/2014/main" id="{1FFD6E7C-1E98-4EF4-BBC0-E60D983129D5}"/>
                </a:ext>
              </a:extLst>
            </p:cNvPr>
            <p:cNvSpPr/>
            <p:nvPr userDrawn="1"/>
          </p:nvSpPr>
          <p:spPr>
            <a:xfrm>
              <a:off x="882917" y="2444763"/>
              <a:ext cx="126533" cy="113357"/>
            </a:xfrm>
            <a:prstGeom prst="ellips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ru-RU"/>
            </a:p>
          </p:txBody>
        </p:sp>
        <p:sp>
          <p:nvSpPr>
            <p:cNvPr id="134" name="Oval 133">
              <a:extLst>
                <a:ext uri="{FF2B5EF4-FFF2-40B4-BE49-F238E27FC236}">
                  <a16:creationId xmlns:a16="http://schemas.microsoft.com/office/drawing/2014/main" id="{8E7C0EB4-94EA-4DCE-9F1C-6DF5D34CACD4}"/>
                </a:ext>
              </a:extLst>
            </p:cNvPr>
            <p:cNvSpPr/>
            <p:nvPr userDrawn="1"/>
          </p:nvSpPr>
          <p:spPr>
            <a:xfrm>
              <a:off x="882918" y="5383133"/>
              <a:ext cx="126532" cy="99878"/>
            </a:xfrm>
            <a:prstGeom prst="ellips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ru-RU"/>
            </a:p>
          </p:txBody>
        </p:sp>
      </p:grp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0F99B9E7-A176-47B8-A35D-7839AAAD9DC2}"/>
              </a:ext>
            </a:extLst>
          </p:cNvPr>
          <p:cNvGrpSpPr/>
          <p:nvPr/>
        </p:nvGrpSpPr>
        <p:grpSpPr>
          <a:xfrm>
            <a:off x="6766928" y="1810869"/>
            <a:ext cx="265176" cy="265176"/>
            <a:chOff x="818907" y="3062958"/>
            <a:chExt cx="265176" cy="265176"/>
          </a:xfrm>
        </p:grpSpPr>
        <p:sp>
          <p:nvSpPr>
            <p:cNvPr id="136" name="Oval 135">
              <a:extLst>
                <a:ext uri="{FF2B5EF4-FFF2-40B4-BE49-F238E27FC236}">
                  <a16:creationId xmlns:a16="http://schemas.microsoft.com/office/drawing/2014/main" id="{CD4B9E8D-8371-4BE6-AB20-31462DC15199}"/>
                </a:ext>
              </a:extLst>
            </p:cNvPr>
            <p:cNvSpPr/>
            <p:nvPr userDrawn="1"/>
          </p:nvSpPr>
          <p:spPr>
            <a:xfrm>
              <a:off x="818907" y="3062958"/>
              <a:ext cx="265176" cy="265176"/>
            </a:xfrm>
            <a:prstGeom prst="ellips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ru-RU"/>
            </a:p>
          </p:txBody>
        </p:sp>
        <p:sp>
          <p:nvSpPr>
            <p:cNvPr id="137" name="Oval 136">
              <a:extLst>
                <a:ext uri="{FF2B5EF4-FFF2-40B4-BE49-F238E27FC236}">
                  <a16:creationId xmlns:a16="http://schemas.microsoft.com/office/drawing/2014/main" id="{2F47DD6A-7A9B-44DF-A22F-647C57301D44}"/>
                </a:ext>
              </a:extLst>
            </p:cNvPr>
            <p:cNvSpPr/>
            <p:nvPr userDrawn="1"/>
          </p:nvSpPr>
          <p:spPr>
            <a:xfrm>
              <a:off x="882915" y="3126966"/>
              <a:ext cx="137160" cy="137160"/>
            </a:xfrm>
            <a:prstGeom prst="ellips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ru-RU"/>
            </a:p>
          </p:txBody>
        </p:sp>
      </p:grp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40B1373F-FB52-41E8-8049-251B21173C2B}"/>
              </a:ext>
            </a:extLst>
          </p:cNvPr>
          <p:cNvGrpSpPr/>
          <p:nvPr/>
        </p:nvGrpSpPr>
        <p:grpSpPr>
          <a:xfrm>
            <a:off x="8389501" y="1217960"/>
            <a:ext cx="171451" cy="4733568"/>
            <a:chOff x="882917" y="2444763"/>
            <a:chExt cx="126533" cy="3038248"/>
          </a:xfrm>
        </p:grpSpPr>
        <p:cxnSp>
          <p:nvCxnSpPr>
            <p:cNvPr id="139" name="Straight Connector 138">
              <a:extLst>
                <a:ext uri="{FF2B5EF4-FFF2-40B4-BE49-F238E27FC236}">
                  <a16:creationId xmlns:a16="http://schemas.microsoft.com/office/drawing/2014/main" id="{AFC42DF3-1049-4ADA-AC9D-B4408F74DB2C}"/>
                </a:ext>
              </a:extLst>
            </p:cNvPr>
            <p:cNvCxnSpPr/>
            <p:nvPr userDrawn="1"/>
          </p:nvCxnSpPr>
          <p:spPr>
            <a:xfrm>
              <a:off x="951497" y="2543463"/>
              <a:ext cx="0" cy="2898648"/>
            </a:xfrm>
            <a:prstGeom prst="lin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</p:cxnSp>
        <p:sp>
          <p:nvSpPr>
            <p:cNvPr id="140" name="Oval 139">
              <a:extLst>
                <a:ext uri="{FF2B5EF4-FFF2-40B4-BE49-F238E27FC236}">
                  <a16:creationId xmlns:a16="http://schemas.microsoft.com/office/drawing/2014/main" id="{7FA92D1A-F9CA-4E96-B772-86D33025193E}"/>
                </a:ext>
              </a:extLst>
            </p:cNvPr>
            <p:cNvSpPr/>
            <p:nvPr userDrawn="1"/>
          </p:nvSpPr>
          <p:spPr>
            <a:xfrm>
              <a:off x="882917" y="2444763"/>
              <a:ext cx="126533" cy="113357"/>
            </a:xfrm>
            <a:prstGeom prst="ellips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ru-RU"/>
            </a:p>
          </p:txBody>
        </p:sp>
        <p:sp>
          <p:nvSpPr>
            <p:cNvPr id="141" name="Oval 140">
              <a:extLst>
                <a:ext uri="{FF2B5EF4-FFF2-40B4-BE49-F238E27FC236}">
                  <a16:creationId xmlns:a16="http://schemas.microsoft.com/office/drawing/2014/main" id="{562D628A-6A02-424C-B9D7-62920AAB5FD6}"/>
                </a:ext>
              </a:extLst>
            </p:cNvPr>
            <p:cNvSpPr/>
            <p:nvPr userDrawn="1"/>
          </p:nvSpPr>
          <p:spPr>
            <a:xfrm>
              <a:off x="882918" y="5383133"/>
              <a:ext cx="126532" cy="99878"/>
            </a:xfrm>
            <a:prstGeom prst="ellips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ru-RU"/>
            </a:p>
          </p:txBody>
        </p:sp>
      </p:grpSp>
      <p:grpSp>
        <p:nvGrpSpPr>
          <p:cNvPr id="142" name="Group 141">
            <a:extLst>
              <a:ext uri="{FF2B5EF4-FFF2-40B4-BE49-F238E27FC236}">
                <a16:creationId xmlns:a16="http://schemas.microsoft.com/office/drawing/2014/main" id="{A1711041-94D6-4EFA-B9CD-EBDFA0744606}"/>
              </a:ext>
            </a:extLst>
          </p:cNvPr>
          <p:cNvGrpSpPr/>
          <p:nvPr/>
        </p:nvGrpSpPr>
        <p:grpSpPr>
          <a:xfrm>
            <a:off x="8328248" y="1832077"/>
            <a:ext cx="265176" cy="265176"/>
            <a:chOff x="818907" y="3062958"/>
            <a:chExt cx="265176" cy="265176"/>
          </a:xfrm>
        </p:grpSpPr>
        <p:sp>
          <p:nvSpPr>
            <p:cNvPr id="143" name="Oval 142">
              <a:extLst>
                <a:ext uri="{FF2B5EF4-FFF2-40B4-BE49-F238E27FC236}">
                  <a16:creationId xmlns:a16="http://schemas.microsoft.com/office/drawing/2014/main" id="{577D9810-4E07-4164-ADCC-7AF0114A5537}"/>
                </a:ext>
              </a:extLst>
            </p:cNvPr>
            <p:cNvSpPr/>
            <p:nvPr userDrawn="1"/>
          </p:nvSpPr>
          <p:spPr>
            <a:xfrm>
              <a:off x="818907" y="3062958"/>
              <a:ext cx="265176" cy="265176"/>
            </a:xfrm>
            <a:prstGeom prst="ellips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ru-RU"/>
            </a:p>
          </p:txBody>
        </p:sp>
        <p:sp>
          <p:nvSpPr>
            <p:cNvPr id="144" name="Oval 143">
              <a:extLst>
                <a:ext uri="{FF2B5EF4-FFF2-40B4-BE49-F238E27FC236}">
                  <a16:creationId xmlns:a16="http://schemas.microsoft.com/office/drawing/2014/main" id="{6C4B480A-D0F4-4BD5-879D-C447DE5A9BF5}"/>
                </a:ext>
              </a:extLst>
            </p:cNvPr>
            <p:cNvSpPr/>
            <p:nvPr userDrawn="1"/>
          </p:nvSpPr>
          <p:spPr>
            <a:xfrm>
              <a:off x="882915" y="3126966"/>
              <a:ext cx="137160" cy="137160"/>
            </a:xfrm>
            <a:prstGeom prst="ellips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ru-RU"/>
            </a:p>
          </p:txBody>
        </p:sp>
      </p:grp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05794B02-555F-44E9-AE2D-A28A616E3794}"/>
              </a:ext>
            </a:extLst>
          </p:cNvPr>
          <p:cNvGrpSpPr/>
          <p:nvPr/>
        </p:nvGrpSpPr>
        <p:grpSpPr>
          <a:xfrm>
            <a:off x="10304885" y="1209160"/>
            <a:ext cx="171451" cy="4733568"/>
            <a:chOff x="882917" y="2444763"/>
            <a:chExt cx="126533" cy="3038248"/>
          </a:xfrm>
        </p:grpSpPr>
        <p:cxnSp>
          <p:nvCxnSpPr>
            <p:cNvPr id="146" name="Straight Connector 145">
              <a:extLst>
                <a:ext uri="{FF2B5EF4-FFF2-40B4-BE49-F238E27FC236}">
                  <a16:creationId xmlns:a16="http://schemas.microsoft.com/office/drawing/2014/main" id="{0729A99C-7CE9-4436-83C8-012EFD981089}"/>
                </a:ext>
              </a:extLst>
            </p:cNvPr>
            <p:cNvCxnSpPr/>
            <p:nvPr userDrawn="1"/>
          </p:nvCxnSpPr>
          <p:spPr>
            <a:xfrm>
              <a:off x="951497" y="2543463"/>
              <a:ext cx="0" cy="2898648"/>
            </a:xfrm>
            <a:prstGeom prst="lin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</p:cxnSp>
        <p:sp>
          <p:nvSpPr>
            <p:cNvPr id="147" name="Oval 146">
              <a:extLst>
                <a:ext uri="{FF2B5EF4-FFF2-40B4-BE49-F238E27FC236}">
                  <a16:creationId xmlns:a16="http://schemas.microsoft.com/office/drawing/2014/main" id="{BED4B007-BC6E-4E70-97DE-24D57CF26CB2}"/>
                </a:ext>
              </a:extLst>
            </p:cNvPr>
            <p:cNvSpPr/>
            <p:nvPr userDrawn="1"/>
          </p:nvSpPr>
          <p:spPr>
            <a:xfrm>
              <a:off x="882917" y="2444763"/>
              <a:ext cx="126533" cy="113357"/>
            </a:xfrm>
            <a:prstGeom prst="ellips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ru-RU"/>
            </a:p>
          </p:txBody>
        </p:sp>
        <p:sp>
          <p:nvSpPr>
            <p:cNvPr id="148" name="Oval 147">
              <a:extLst>
                <a:ext uri="{FF2B5EF4-FFF2-40B4-BE49-F238E27FC236}">
                  <a16:creationId xmlns:a16="http://schemas.microsoft.com/office/drawing/2014/main" id="{77B3C9E8-1C73-44AC-B9A2-30A37DF3F27E}"/>
                </a:ext>
              </a:extLst>
            </p:cNvPr>
            <p:cNvSpPr/>
            <p:nvPr userDrawn="1"/>
          </p:nvSpPr>
          <p:spPr>
            <a:xfrm>
              <a:off x="882918" y="5383133"/>
              <a:ext cx="126532" cy="99878"/>
            </a:xfrm>
            <a:prstGeom prst="ellips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ru-RU"/>
            </a:p>
          </p:txBody>
        </p:sp>
      </p:grpSp>
      <p:grpSp>
        <p:nvGrpSpPr>
          <p:cNvPr id="149" name="Group 148">
            <a:extLst>
              <a:ext uri="{FF2B5EF4-FFF2-40B4-BE49-F238E27FC236}">
                <a16:creationId xmlns:a16="http://schemas.microsoft.com/office/drawing/2014/main" id="{D35A068E-F6A3-4B06-B1F6-CBAF933193B9}"/>
              </a:ext>
            </a:extLst>
          </p:cNvPr>
          <p:cNvGrpSpPr/>
          <p:nvPr/>
        </p:nvGrpSpPr>
        <p:grpSpPr>
          <a:xfrm>
            <a:off x="10243632" y="1823277"/>
            <a:ext cx="265176" cy="265176"/>
            <a:chOff x="818907" y="3062958"/>
            <a:chExt cx="265176" cy="265176"/>
          </a:xfrm>
        </p:grpSpPr>
        <p:sp>
          <p:nvSpPr>
            <p:cNvPr id="150" name="Oval 149">
              <a:extLst>
                <a:ext uri="{FF2B5EF4-FFF2-40B4-BE49-F238E27FC236}">
                  <a16:creationId xmlns:a16="http://schemas.microsoft.com/office/drawing/2014/main" id="{8E6077C3-33F8-44FA-8305-7AF1CA7E6333}"/>
                </a:ext>
              </a:extLst>
            </p:cNvPr>
            <p:cNvSpPr/>
            <p:nvPr userDrawn="1"/>
          </p:nvSpPr>
          <p:spPr>
            <a:xfrm>
              <a:off x="818907" y="3062958"/>
              <a:ext cx="265176" cy="265176"/>
            </a:xfrm>
            <a:prstGeom prst="ellips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ru-RU"/>
            </a:p>
          </p:txBody>
        </p:sp>
        <p:sp>
          <p:nvSpPr>
            <p:cNvPr id="151" name="Oval 150">
              <a:extLst>
                <a:ext uri="{FF2B5EF4-FFF2-40B4-BE49-F238E27FC236}">
                  <a16:creationId xmlns:a16="http://schemas.microsoft.com/office/drawing/2014/main" id="{BF47EC19-DFE8-4AC2-8DCE-C028C7A3BEB4}"/>
                </a:ext>
              </a:extLst>
            </p:cNvPr>
            <p:cNvSpPr/>
            <p:nvPr userDrawn="1"/>
          </p:nvSpPr>
          <p:spPr>
            <a:xfrm>
              <a:off x="882915" y="3126966"/>
              <a:ext cx="137160" cy="137160"/>
            </a:xfrm>
            <a:prstGeom prst="ellips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ru-RU"/>
            </a:p>
          </p:txBody>
        </p:sp>
      </p:grpSp>
      <p:sp>
        <p:nvSpPr>
          <p:cNvPr id="152" name="Title 1">
            <a:extLst>
              <a:ext uri="{FF2B5EF4-FFF2-40B4-BE49-F238E27FC236}">
                <a16:creationId xmlns:a16="http://schemas.microsoft.com/office/drawing/2014/main" id="{A7706669-BE91-440A-BD76-3238F0946A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344" y="44624"/>
            <a:ext cx="12240740" cy="1065742"/>
          </a:xfrm>
        </p:spPr>
        <p:txBody>
          <a:bodyPr/>
          <a:lstStyle/>
          <a:p>
            <a:r>
              <a:rPr lang="en-US" sz="3600" dirty="0"/>
              <a:t>Context: A bit of history</a:t>
            </a:r>
          </a:p>
        </p:txBody>
      </p:sp>
      <p:pic>
        <p:nvPicPr>
          <p:cNvPr id="162" name="Picture 161">
            <a:extLst>
              <a:ext uri="{FF2B5EF4-FFF2-40B4-BE49-F238E27FC236}">
                <a16:creationId xmlns:a16="http://schemas.microsoft.com/office/drawing/2014/main" id="{A97D3BD8-C595-4AB4-86B6-5D5A28304A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8396" y="3000375"/>
            <a:ext cx="1181100" cy="428625"/>
          </a:xfrm>
          <a:prstGeom prst="rect">
            <a:avLst/>
          </a:prstGeom>
        </p:spPr>
      </p:pic>
      <p:pic>
        <p:nvPicPr>
          <p:cNvPr id="163" name="Picture 162">
            <a:extLst>
              <a:ext uri="{FF2B5EF4-FFF2-40B4-BE49-F238E27FC236}">
                <a16:creationId xmlns:a16="http://schemas.microsoft.com/office/drawing/2014/main" id="{1DA4C8D0-9851-4F87-BDAF-D2C87A9B1E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1744" y="3432423"/>
            <a:ext cx="1181100" cy="428625"/>
          </a:xfrm>
          <a:prstGeom prst="rect">
            <a:avLst/>
          </a:prstGeom>
        </p:spPr>
      </p:pic>
      <p:pic>
        <p:nvPicPr>
          <p:cNvPr id="164" name="Picture 163">
            <a:extLst>
              <a:ext uri="{FF2B5EF4-FFF2-40B4-BE49-F238E27FC236}">
                <a16:creationId xmlns:a16="http://schemas.microsoft.com/office/drawing/2014/main" id="{4177998C-88F3-4511-8FD8-2D7859FD93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90964" y="4437112"/>
            <a:ext cx="1181100" cy="428625"/>
          </a:xfrm>
          <a:prstGeom prst="rect">
            <a:avLst/>
          </a:prstGeom>
        </p:spPr>
      </p:pic>
      <p:pic>
        <p:nvPicPr>
          <p:cNvPr id="165" name="Picture 164">
            <a:extLst>
              <a:ext uri="{FF2B5EF4-FFF2-40B4-BE49-F238E27FC236}">
                <a16:creationId xmlns:a16="http://schemas.microsoft.com/office/drawing/2014/main" id="{3B106A7A-B624-4443-8AED-CE610DFDA0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03532" y="4149080"/>
            <a:ext cx="1181100" cy="428625"/>
          </a:xfrm>
          <a:prstGeom prst="rect">
            <a:avLst/>
          </a:prstGeom>
        </p:spPr>
      </p:pic>
      <p:pic>
        <p:nvPicPr>
          <p:cNvPr id="169" name="Picture 168">
            <a:extLst>
              <a:ext uri="{FF2B5EF4-FFF2-40B4-BE49-F238E27FC236}">
                <a16:creationId xmlns:a16="http://schemas.microsoft.com/office/drawing/2014/main" id="{1B15D29C-9325-48A2-B37A-880AFBD11E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67622" y="2996952"/>
            <a:ext cx="1195386" cy="395287"/>
          </a:xfrm>
          <a:prstGeom prst="rect">
            <a:avLst/>
          </a:prstGeom>
        </p:spPr>
      </p:pic>
      <p:sp>
        <p:nvSpPr>
          <p:cNvPr id="172" name="TextBox 171">
            <a:extLst>
              <a:ext uri="{FF2B5EF4-FFF2-40B4-BE49-F238E27FC236}">
                <a16:creationId xmlns:a16="http://schemas.microsoft.com/office/drawing/2014/main" id="{1CCB8742-F386-4E2E-8FC4-DBC57420BBBB}"/>
              </a:ext>
            </a:extLst>
          </p:cNvPr>
          <p:cNvSpPr txBox="1"/>
          <p:nvPr/>
        </p:nvSpPr>
        <p:spPr>
          <a:xfrm>
            <a:off x="11064552" y="6525344"/>
            <a:ext cx="104411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600" i="1" dirty="0">
                <a:solidFill>
                  <a:srgbClr val="9B9FAA"/>
                </a:solidFill>
                <a:latin typeface="Calibri" panose="020F0502020204030204" pitchFamily="34" charset="0"/>
              </a:rPr>
              <a:t>20.06.22</a:t>
            </a:r>
            <a:endParaRPr lang="en-US" sz="1600" i="1" dirty="0">
              <a:solidFill>
                <a:srgbClr val="9B9FAA"/>
              </a:solidFill>
            </a:endParaRPr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529C0885-4DBC-499F-B16B-F585E380466B}"/>
              </a:ext>
            </a:extLst>
          </p:cNvPr>
          <p:cNvSpPr txBox="1"/>
          <p:nvPr/>
        </p:nvSpPr>
        <p:spPr>
          <a:xfrm>
            <a:off x="173215" y="6474822"/>
            <a:ext cx="376254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i="1" dirty="0">
                <a:solidFill>
                  <a:srgbClr val="9B9FAA"/>
                </a:solidFill>
                <a:latin typeface="Calibri" panose="020F0502020204030204" pitchFamily="34" charset="0"/>
              </a:rPr>
              <a:t>SCE Waste management technical seminar</a:t>
            </a:r>
            <a:endParaRPr lang="en-US" sz="1600" i="1" dirty="0">
              <a:solidFill>
                <a:srgbClr val="9B9F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43946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5067326-9159-4E5C-B334-E654A178B982}"/>
              </a:ext>
            </a:extLst>
          </p:cNvPr>
          <p:cNvSpPr/>
          <p:nvPr/>
        </p:nvSpPr>
        <p:spPr>
          <a:xfrm>
            <a:off x="2423592" y="852135"/>
            <a:ext cx="7488832" cy="5673209"/>
          </a:xfrm>
          <a:prstGeom prst="rect">
            <a:avLst/>
          </a:prstGeom>
          <a:solidFill>
            <a:srgbClr val="B6EF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ndara" panose="020E0502030303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215" y="-99392"/>
            <a:ext cx="12240740" cy="1065742"/>
          </a:xfrm>
        </p:spPr>
        <p:txBody>
          <a:bodyPr/>
          <a:lstStyle/>
          <a:p>
            <a:r>
              <a:rPr lang="en-GB" sz="3600" dirty="0"/>
              <a:t>CERN Waste management- Strategy principles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A889043-748C-41FA-982D-D8D43B4B2D4E}"/>
              </a:ext>
            </a:extLst>
          </p:cNvPr>
          <p:cNvSpPr txBox="1"/>
          <p:nvPr/>
        </p:nvSpPr>
        <p:spPr>
          <a:xfrm>
            <a:off x="3287688" y="807095"/>
            <a:ext cx="5832648" cy="461665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>
            <a:defPPr>
              <a:defRPr lang="en-US"/>
            </a:defPPr>
            <a:lvl1pPr algn="just">
              <a:defRPr sz="2400" b="1" i="1" kern="1400">
                <a:solidFill>
                  <a:schemeClr val="accent6">
                    <a:lumMod val="75000"/>
                  </a:schemeClr>
                </a:solidFill>
                <a:effectLst/>
                <a:latin typeface="Calibri (Body)"/>
                <a:ea typeface="Times New Roman" panose="02020603050405020304" pitchFamily="18" charset="0"/>
              </a:defRPr>
            </a:lvl1pPr>
          </a:lstStyle>
          <a:p>
            <a:r>
              <a:rPr lang="en-GB" dirty="0">
                <a:solidFill>
                  <a:schemeClr val="tx1"/>
                </a:solidFill>
              </a:rPr>
              <a:t>1/ Adhere to </a:t>
            </a:r>
            <a:r>
              <a:rPr lang="en-GB" dirty="0">
                <a:solidFill>
                  <a:schemeClr val="tx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3 ‘R’s: Reduce, Reuse, Recycle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4" name="Picture 3" descr="Text&#10;&#10;Description automatically generated">
            <a:extLst>
              <a:ext uri="{FF2B5EF4-FFF2-40B4-BE49-F238E27FC236}">
                <a16:creationId xmlns:a16="http://schemas.microsoft.com/office/drawing/2014/main" id="{0FF63FFC-28D1-48E5-A400-AB6B035E6E1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3636" y="1371547"/>
            <a:ext cx="7102764" cy="502187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7D7F018-0525-4F95-BD70-B058569FC437}"/>
              </a:ext>
            </a:extLst>
          </p:cNvPr>
          <p:cNvSpPr txBox="1"/>
          <p:nvPr/>
        </p:nvSpPr>
        <p:spPr>
          <a:xfrm>
            <a:off x="11064552" y="6525344"/>
            <a:ext cx="104411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600" i="1" dirty="0">
                <a:solidFill>
                  <a:srgbClr val="9B9FAA"/>
                </a:solidFill>
                <a:latin typeface="Calibri" panose="020F0502020204030204" pitchFamily="34" charset="0"/>
              </a:rPr>
              <a:t>20.06.22</a:t>
            </a:r>
            <a:endParaRPr lang="en-US" sz="1600" i="1" dirty="0">
              <a:solidFill>
                <a:srgbClr val="9B9FAA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ECCEB38-AAB8-40D3-820C-39248CCC151C}"/>
              </a:ext>
            </a:extLst>
          </p:cNvPr>
          <p:cNvSpPr txBox="1"/>
          <p:nvPr/>
        </p:nvSpPr>
        <p:spPr>
          <a:xfrm>
            <a:off x="173215" y="6474822"/>
            <a:ext cx="376254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i="1" dirty="0">
                <a:solidFill>
                  <a:srgbClr val="9B9FAA"/>
                </a:solidFill>
                <a:latin typeface="Calibri" panose="020F0502020204030204" pitchFamily="34" charset="0"/>
              </a:rPr>
              <a:t>SCE Waste management technical seminar</a:t>
            </a:r>
            <a:endParaRPr lang="en-US" sz="1600" i="1" dirty="0">
              <a:solidFill>
                <a:srgbClr val="9B9F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08696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EA964835-A96E-4667-8C9C-78182CFC9F34}"/>
              </a:ext>
            </a:extLst>
          </p:cNvPr>
          <p:cNvSpPr/>
          <p:nvPr/>
        </p:nvSpPr>
        <p:spPr>
          <a:xfrm>
            <a:off x="167045" y="758536"/>
            <a:ext cx="6144669" cy="5505018"/>
          </a:xfrm>
          <a:prstGeom prst="rect">
            <a:avLst/>
          </a:prstGeom>
          <a:solidFill>
            <a:srgbClr val="B6EF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ndara" panose="020E0502030303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045" y="0"/>
            <a:ext cx="12240740" cy="792088"/>
          </a:xfrm>
        </p:spPr>
        <p:txBody>
          <a:bodyPr/>
          <a:lstStyle/>
          <a:p>
            <a:r>
              <a:rPr lang="en-GB" sz="3600" dirty="0"/>
              <a:t>CERN Waste management- Strategy principles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A889043-748C-41FA-982D-D8D43B4B2D4E}"/>
              </a:ext>
            </a:extLst>
          </p:cNvPr>
          <p:cNvSpPr txBox="1"/>
          <p:nvPr/>
        </p:nvSpPr>
        <p:spPr>
          <a:xfrm>
            <a:off x="251902" y="834757"/>
            <a:ext cx="5988114" cy="1200329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>
            <a:defPPr>
              <a:defRPr lang="en-US"/>
            </a:defPPr>
            <a:lvl1pPr algn="just">
              <a:defRPr sz="2400" b="1" i="1" kern="1400">
                <a:solidFill>
                  <a:schemeClr val="accent6">
                    <a:lumMod val="75000"/>
                  </a:schemeClr>
                </a:solidFill>
                <a:effectLst/>
                <a:latin typeface="Calibri (Body)"/>
                <a:ea typeface="Times New Roman" panose="02020603050405020304" pitchFamily="18" charset="0"/>
              </a:defRPr>
            </a:lvl1pPr>
          </a:lstStyle>
          <a:p>
            <a:r>
              <a:rPr lang="en-GB" dirty="0">
                <a:solidFill>
                  <a:schemeClr val="tx1"/>
                </a:solidFill>
              </a:rPr>
              <a:t>2/ Integrate internal and external actors in a holistic and sustainable waste management flow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32E9FC0-88CC-427D-AD97-99B0F195850D}"/>
              </a:ext>
            </a:extLst>
          </p:cNvPr>
          <p:cNvSpPr txBox="1"/>
          <p:nvPr/>
        </p:nvSpPr>
        <p:spPr>
          <a:xfrm>
            <a:off x="263042" y="1785391"/>
            <a:ext cx="6048672" cy="40164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>
              <a:spcBef>
                <a:spcPts val="200"/>
              </a:spcBef>
            </a:pPr>
            <a:endParaRPr lang="en-GB" sz="2400" kern="1400" dirty="0">
              <a:effectLst/>
              <a:ea typeface="Times New Roman" panose="02020603050405020304" pitchFamily="18" charset="0"/>
            </a:endParaRPr>
          </a:p>
          <a:p>
            <a:pPr lvl="0" algn="just">
              <a:spcBef>
                <a:spcPts val="200"/>
              </a:spcBef>
            </a:pPr>
            <a:r>
              <a:rPr lang="en-GB" sz="2400" kern="1400" dirty="0">
                <a:effectLst/>
                <a:ea typeface="Times New Roman" panose="02020603050405020304" pitchFamily="18" charset="0"/>
              </a:rPr>
              <a:t>Internal:</a:t>
            </a:r>
          </a:p>
          <a:p>
            <a:pPr marL="800100" lvl="1" indent="-342900" algn="just">
              <a:spcBef>
                <a:spcPts val="200"/>
              </a:spcBef>
              <a:buFont typeface="Symbol" panose="05050102010706020507" pitchFamily="18" charset="2"/>
              <a:buChar char=""/>
            </a:pPr>
            <a:r>
              <a:rPr lang="en-GB" sz="2400" kern="1400" dirty="0">
                <a:ea typeface="Times New Roman" panose="02020603050405020304" pitchFamily="18" charset="0"/>
              </a:rPr>
              <a:t>Involve all actors (ex: work supervisor)</a:t>
            </a:r>
            <a:endParaRPr lang="en-GB" sz="2400" kern="1400" dirty="0">
              <a:effectLst/>
              <a:ea typeface="Times New Roman" panose="02020603050405020304" pitchFamily="18" charset="0"/>
            </a:endParaRPr>
          </a:p>
          <a:p>
            <a:pPr marL="800100" lvl="1" indent="-342900" algn="just">
              <a:spcBef>
                <a:spcPts val="200"/>
              </a:spcBef>
              <a:buFont typeface="Symbol" panose="05050102010706020507" pitchFamily="18" charset="2"/>
              <a:buChar char=""/>
            </a:pPr>
            <a:r>
              <a:rPr lang="en-GB" sz="2400" kern="1400" dirty="0">
                <a:effectLst/>
                <a:ea typeface="Times New Roman" panose="02020603050405020304" pitchFamily="18" charset="0"/>
              </a:rPr>
              <a:t>Streamline internal flows and processes</a:t>
            </a:r>
          </a:p>
          <a:p>
            <a:pPr marL="342900" indent="-342900" algn="just">
              <a:spcBef>
                <a:spcPts val="200"/>
              </a:spcBef>
              <a:buFont typeface="Symbol" panose="05050102010706020507" pitchFamily="18" charset="2"/>
              <a:buChar char=""/>
            </a:pPr>
            <a:endParaRPr lang="en-GB" sz="2400" kern="1400" dirty="0">
              <a:effectLst/>
              <a:ea typeface="Times New Roman" panose="02020603050405020304" pitchFamily="18" charset="0"/>
            </a:endParaRPr>
          </a:p>
          <a:p>
            <a:pPr algn="just">
              <a:spcBef>
                <a:spcPts val="200"/>
              </a:spcBef>
            </a:pPr>
            <a:r>
              <a:rPr lang="en-GB" sz="2400" kern="1400" dirty="0">
                <a:effectLst/>
                <a:ea typeface="Times New Roman" panose="02020603050405020304" pitchFamily="18" charset="0"/>
              </a:rPr>
              <a:t>External:</a:t>
            </a:r>
          </a:p>
          <a:p>
            <a:pPr marL="800100" lvl="1" indent="-342900" algn="just">
              <a:spcBef>
                <a:spcPts val="200"/>
              </a:spcBef>
              <a:buFont typeface="Symbol" panose="05050102010706020507" pitchFamily="18" charset="2"/>
              <a:buChar char=""/>
            </a:pPr>
            <a:r>
              <a:rPr lang="en-GB" sz="2400" kern="1400" dirty="0">
                <a:ea typeface="Times New Roman" panose="02020603050405020304" pitchFamily="18" charset="0"/>
              </a:rPr>
              <a:t>Involve authorities and contractor</a:t>
            </a:r>
          </a:p>
          <a:p>
            <a:pPr marL="800100" lvl="1" indent="-342900" algn="just">
              <a:spcBef>
                <a:spcPts val="200"/>
              </a:spcBef>
              <a:buFont typeface="Symbol" panose="05050102010706020507" pitchFamily="18" charset="2"/>
              <a:buChar char=""/>
            </a:pPr>
            <a:r>
              <a:rPr lang="en-GB" sz="2400" kern="1400" dirty="0">
                <a:ea typeface="Times New Roman" panose="02020603050405020304" pitchFamily="18" charset="0"/>
              </a:rPr>
              <a:t>Develop new waste outlets</a:t>
            </a:r>
          </a:p>
          <a:p>
            <a:pPr marL="800100" lvl="1" indent="-342900" algn="just">
              <a:spcBef>
                <a:spcPts val="200"/>
              </a:spcBef>
              <a:buFont typeface="Symbol" panose="05050102010706020507" pitchFamily="18" charset="2"/>
              <a:buChar char=""/>
            </a:pPr>
            <a:r>
              <a:rPr lang="en-GB" sz="2400" kern="1400" dirty="0">
                <a:ea typeface="Times New Roman" panose="02020603050405020304" pitchFamily="18" charset="0"/>
              </a:rPr>
              <a:t>Leverage solutions locally available</a:t>
            </a:r>
          </a:p>
          <a:p>
            <a:pPr marL="800100" lvl="1" indent="-342900" algn="just">
              <a:spcBef>
                <a:spcPts val="200"/>
              </a:spcBef>
              <a:buFont typeface="Symbol" panose="05050102010706020507" pitchFamily="18" charset="2"/>
              <a:buChar char=""/>
            </a:pPr>
            <a:r>
              <a:rPr lang="en-GB" sz="2400" kern="1400" dirty="0">
                <a:ea typeface="Times New Roman" panose="02020603050405020304" pitchFamily="18" charset="0"/>
              </a:rPr>
              <a:t>Contribute to circular economy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4C02A04-2EB7-4020-94EB-F5D6D29F98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05158" y="2924944"/>
            <a:ext cx="5295065" cy="333861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8081509-3393-49BD-B2E3-A4C7FC25111F}"/>
              </a:ext>
            </a:extLst>
          </p:cNvPr>
          <p:cNvSpPr txBox="1"/>
          <p:nvPr/>
        </p:nvSpPr>
        <p:spPr>
          <a:xfrm>
            <a:off x="11064552" y="6525344"/>
            <a:ext cx="104411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600" i="1" dirty="0">
                <a:solidFill>
                  <a:srgbClr val="9B9FAA"/>
                </a:solidFill>
                <a:latin typeface="Calibri" panose="020F0502020204030204" pitchFamily="34" charset="0"/>
              </a:rPr>
              <a:t>20.06.22</a:t>
            </a:r>
            <a:endParaRPr lang="en-US" sz="1600" i="1" dirty="0">
              <a:solidFill>
                <a:srgbClr val="9B9FAA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E60EAB1-2712-43B0-8FBE-087E310FEE63}"/>
              </a:ext>
            </a:extLst>
          </p:cNvPr>
          <p:cNvSpPr txBox="1"/>
          <p:nvPr/>
        </p:nvSpPr>
        <p:spPr>
          <a:xfrm>
            <a:off x="173215" y="6474822"/>
            <a:ext cx="376254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i="1" dirty="0">
                <a:solidFill>
                  <a:srgbClr val="9B9FAA"/>
                </a:solidFill>
                <a:latin typeface="Calibri" panose="020F0502020204030204" pitchFamily="34" charset="0"/>
              </a:rPr>
              <a:t>SCE Waste management technical seminar</a:t>
            </a:r>
            <a:endParaRPr lang="en-US" sz="1600" i="1" dirty="0">
              <a:solidFill>
                <a:srgbClr val="9B9F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63151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B8FFB862-D919-46F7-9860-6F08408112C9}"/>
              </a:ext>
            </a:extLst>
          </p:cNvPr>
          <p:cNvSpPr/>
          <p:nvPr/>
        </p:nvSpPr>
        <p:spPr>
          <a:xfrm>
            <a:off x="173298" y="980728"/>
            <a:ext cx="6004869" cy="4896544"/>
          </a:xfrm>
          <a:prstGeom prst="rect">
            <a:avLst/>
          </a:prstGeom>
          <a:solidFill>
            <a:srgbClr val="B6EF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ndara" panose="020E0502030303020204" pitchFamily="34" charset="0"/>
            </a:endParaRPr>
          </a:p>
        </p:txBody>
      </p:sp>
      <p:pic>
        <p:nvPicPr>
          <p:cNvPr id="6" name="Picture 4" descr="Green recycling trash can filled with used cans with design space on gray background Free Photo">
            <a:extLst>
              <a:ext uri="{FF2B5EF4-FFF2-40B4-BE49-F238E27FC236}">
                <a16:creationId xmlns:a16="http://schemas.microsoft.com/office/drawing/2014/main" id="{F73399BD-92BE-4A4C-95AE-DEB6358F32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686408" y="2344156"/>
            <a:ext cx="5303910" cy="3533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158" y="44624"/>
            <a:ext cx="12240740" cy="1065742"/>
          </a:xfrm>
        </p:spPr>
        <p:txBody>
          <a:bodyPr/>
          <a:lstStyle/>
          <a:p>
            <a:r>
              <a:rPr lang="en-GB" sz="3600" dirty="0"/>
              <a:t>Agenda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7A79A36-B70D-47C0-882A-1D0E6EB42828}"/>
              </a:ext>
            </a:extLst>
          </p:cNvPr>
          <p:cNvSpPr txBox="1"/>
          <p:nvPr/>
        </p:nvSpPr>
        <p:spPr>
          <a:xfrm>
            <a:off x="263972" y="1124743"/>
            <a:ext cx="676875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CERN (20’): </a:t>
            </a:r>
            <a:endParaRPr lang="en-GB" sz="2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Context and </a:t>
            </a:r>
            <a:r>
              <a:rPr lang="en-GB" sz="2400" dirty="0">
                <a:latin typeface="Calibri" panose="020F0502020204030204" pitchFamily="34" charset="0"/>
                <a:ea typeface="Times New Roman" panose="02020603050405020304" pitchFamily="18" charset="0"/>
              </a:rPr>
              <a:t>s</a:t>
            </a:r>
            <a:r>
              <a:rPr lang="en-GB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trategy (Cédric) 5’</a:t>
            </a:r>
            <a:endParaRPr lang="en-GB" sz="2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Ongoing actions (Quentin) 10’</a:t>
            </a:r>
            <a:endParaRPr lang="en-GB" sz="2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Introduction of the contract (Gilles) 5’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sz="2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Helvetia </a:t>
            </a:r>
            <a:r>
              <a:rPr lang="en-GB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environnement</a:t>
            </a:r>
            <a:r>
              <a:rPr lang="en-GB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(45’) </a:t>
            </a:r>
            <a:endParaRPr lang="en-GB" sz="2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Company overview</a:t>
            </a:r>
            <a:endParaRPr lang="en-GB" sz="2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Sortera</a:t>
            </a:r>
            <a:r>
              <a:rPr lang="en-GB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Collect &amp; treatment of CERN wastes</a:t>
            </a:r>
            <a:endParaRPr lang="en-GB" sz="2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Environment</a:t>
            </a:r>
            <a:r>
              <a:rPr lang="en-GB" sz="2400" dirty="0">
                <a:latin typeface="Calibri" panose="020F0502020204030204" pitchFamily="34" charset="0"/>
                <a:ea typeface="Times New Roman" panose="02020603050405020304" pitchFamily="18" charset="0"/>
              </a:rPr>
              <a:t>al transition</a:t>
            </a:r>
            <a:endParaRPr lang="en-GB" sz="2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GB" sz="2400" dirty="0"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Q&amp;A (25mn)</a:t>
            </a:r>
            <a:endParaRPr lang="en-GB" sz="2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C81CE98-655E-4019-BE3E-CCA6946CC7DD}"/>
              </a:ext>
            </a:extLst>
          </p:cNvPr>
          <p:cNvSpPr txBox="1"/>
          <p:nvPr/>
        </p:nvSpPr>
        <p:spPr>
          <a:xfrm>
            <a:off x="173215" y="6474822"/>
            <a:ext cx="376254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i="1" dirty="0">
                <a:solidFill>
                  <a:srgbClr val="9B9FAA"/>
                </a:solidFill>
                <a:latin typeface="Calibri" panose="020F0502020204030204" pitchFamily="34" charset="0"/>
              </a:rPr>
              <a:t>SCE Waste management technical seminar</a:t>
            </a:r>
            <a:endParaRPr lang="en-US" sz="1600" i="1" dirty="0">
              <a:solidFill>
                <a:srgbClr val="9B9FAA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B4C8DA5-192B-45E0-BE4F-9B186A063F37}"/>
              </a:ext>
            </a:extLst>
          </p:cNvPr>
          <p:cNvSpPr txBox="1"/>
          <p:nvPr/>
        </p:nvSpPr>
        <p:spPr>
          <a:xfrm>
            <a:off x="11064552" y="6525344"/>
            <a:ext cx="104411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600" i="1" dirty="0">
                <a:solidFill>
                  <a:srgbClr val="9B9FAA"/>
                </a:solidFill>
                <a:latin typeface="Calibri" panose="020F0502020204030204" pitchFamily="34" charset="0"/>
              </a:rPr>
              <a:t>20.06.22</a:t>
            </a:r>
            <a:endParaRPr lang="en-US" sz="1600" i="1" dirty="0">
              <a:solidFill>
                <a:srgbClr val="9B9F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750853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A05436CC-613A-4D79-A64E-5AC600581AC9}"/>
              </a:ext>
            </a:extLst>
          </p:cNvPr>
          <p:cNvSpPr/>
          <p:nvPr/>
        </p:nvSpPr>
        <p:spPr>
          <a:xfrm>
            <a:off x="167044" y="758536"/>
            <a:ext cx="5928955" cy="5505018"/>
          </a:xfrm>
          <a:prstGeom prst="rect">
            <a:avLst/>
          </a:prstGeom>
          <a:solidFill>
            <a:srgbClr val="B6EF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ndara" panose="020E0502030303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45" y="-159863"/>
            <a:ext cx="12240740" cy="1065742"/>
          </a:xfrm>
        </p:spPr>
        <p:txBody>
          <a:bodyPr/>
          <a:lstStyle/>
          <a:p>
            <a:r>
              <a:rPr lang="en-GB" sz="3600" dirty="0"/>
              <a:t>CERN Waste management- Strategy principles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A889043-748C-41FA-982D-D8D43B4B2D4E}"/>
              </a:ext>
            </a:extLst>
          </p:cNvPr>
          <p:cNvSpPr txBox="1"/>
          <p:nvPr/>
        </p:nvSpPr>
        <p:spPr>
          <a:xfrm>
            <a:off x="191344" y="797803"/>
            <a:ext cx="5849148" cy="830997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>
            <a:defPPr>
              <a:defRPr lang="en-US"/>
            </a:defPPr>
            <a:lvl1pPr algn="just">
              <a:defRPr sz="2400" b="1" i="1" kern="1400">
                <a:solidFill>
                  <a:schemeClr val="accent6">
                    <a:lumMod val="75000"/>
                  </a:schemeClr>
                </a:solidFill>
                <a:effectLst/>
                <a:latin typeface="Calibri (Body)"/>
                <a:ea typeface="Times New Roman" panose="02020603050405020304" pitchFamily="18" charset="0"/>
              </a:defRPr>
            </a:lvl1pPr>
          </a:lstStyle>
          <a:p>
            <a:r>
              <a:rPr lang="en-GB" dirty="0">
                <a:solidFill>
                  <a:schemeClr val="tx1"/>
                </a:solidFill>
              </a:rPr>
              <a:t>3/ Consolidate equipment and infrastructure related to waste management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CBA621A-00A7-4EDC-9878-7445EE20E268}"/>
              </a:ext>
            </a:extLst>
          </p:cNvPr>
          <p:cNvSpPr txBox="1"/>
          <p:nvPr/>
        </p:nvSpPr>
        <p:spPr>
          <a:xfrm>
            <a:off x="335360" y="1712416"/>
            <a:ext cx="4968862" cy="43088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algn="just">
              <a:spcBef>
                <a:spcPts val="200"/>
              </a:spcBef>
              <a:buFont typeface="Symbol" panose="05050102010706020507" pitchFamily="18" charset="2"/>
              <a:buChar char=""/>
            </a:pPr>
            <a:r>
              <a:rPr lang="en-GB" sz="2400" kern="1400" dirty="0">
                <a:effectLst/>
                <a:ea typeface="Times New Roman" panose="02020603050405020304" pitchFamily="18" charset="0"/>
              </a:rPr>
              <a:t>B. 133 renovation to comply with environmental protection and develop a local “</a:t>
            </a:r>
            <a:r>
              <a:rPr lang="en-GB" sz="2400" kern="1400" dirty="0" err="1">
                <a:effectLst/>
                <a:ea typeface="Times New Roman" panose="02020603050405020304" pitchFamily="18" charset="0"/>
              </a:rPr>
              <a:t>déchetterie</a:t>
            </a:r>
            <a:r>
              <a:rPr lang="en-GB" sz="2400" kern="1400" dirty="0">
                <a:effectLst/>
                <a:ea typeface="Times New Roman" panose="02020603050405020304" pitchFamily="18" charset="0"/>
              </a:rPr>
              <a:t>”</a:t>
            </a:r>
          </a:p>
          <a:p>
            <a:pPr marL="342900" lvl="0" indent="-342900" algn="just">
              <a:spcBef>
                <a:spcPts val="200"/>
              </a:spcBef>
              <a:buFont typeface="Symbol" panose="05050102010706020507" pitchFamily="18" charset="2"/>
              <a:buChar char=""/>
            </a:pPr>
            <a:endParaRPr lang="en-GB" sz="2400" kern="1400" dirty="0">
              <a:effectLst/>
              <a:ea typeface="Times New Roman" panose="02020603050405020304" pitchFamily="18" charset="0"/>
            </a:endParaRPr>
          </a:p>
          <a:p>
            <a:pPr marL="342900" lvl="0" indent="-342900" algn="just">
              <a:spcBef>
                <a:spcPts val="200"/>
              </a:spcBef>
              <a:buFont typeface="Symbol" panose="05050102010706020507" pitchFamily="18" charset="2"/>
              <a:buChar char=""/>
            </a:pPr>
            <a:r>
              <a:rPr lang="en-GB" sz="2400" kern="1400" dirty="0">
                <a:effectLst/>
                <a:ea typeface="Times New Roman" panose="02020603050405020304" pitchFamily="18" charset="0"/>
              </a:rPr>
              <a:t>Development of new smart drop-off points for batteries</a:t>
            </a:r>
          </a:p>
          <a:p>
            <a:pPr marL="342900" lvl="0" indent="-342900" algn="just">
              <a:spcBef>
                <a:spcPts val="200"/>
              </a:spcBef>
              <a:buFont typeface="Symbol" panose="05050102010706020507" pitchFamily="18" charset="2"/>
              <a:buChar char=""/>
            </a:pPr>
            <a:endParaRPr lang="en-GB" sz="2400" kern="1400" dirty="0">
              <a:effectLst/>
              <a:ea typeface="Times New Roman" panose="02020603050405020304" pitchFamily="18" charset="0"/>
            </a:endParaRPr>
          </a:p>
          <a:p>
            <a:pPr marL="342900" lvl="0" indent="-342900" algn="just">
              <a:spcBef>
                <a:spcPts val="200"/>
              </a:spcBef>
              <a:buFont typeface="Symbol" panose="05050102010706020507" pitchFamily="18" charset="2"/>
              <a:buChar char=""/>
            </a:pPr>
            <a:r>
              <a:rPr lang="en-GB" sz="2400" kern="1400" dirty="0">
                <a:ea typeface="Times New Roman" panose="02020603050405020304" pitchFamily="18" charset="0"/>
              </a:rPr>
              <a:t>5m</a:t>
            </a:r>
            <a:r>
              <a:rPr lang="en-GB" sz="1800" kern="1400" baseline="3000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</a:rPr>
              <a:t>3 </a:t>
            </a:r>
            <a:r>
              <a:rPr lang="en-GB" sz="2400" kern="1400" baseline="3000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</a:rPr>
              <a:t> </a:t>
            </a:r>
            <a:r>
              <a:rPr lang="en-GB" sz="2400" kern="1400" dirty="0">
                <a:ea typeface="Times New Roman" panose="02020603050405020304" pitchFamily="18" charset="0"/>
              </a:rPr>
              <a:t>surface or semi-buried containers</a:t>
            </a:r>
          </a:p>
          <a:p>
            <a:pPr marL="342900" lvl="0" indent="-342900" algn="just">
              <a:spcBef>
                <a:spcPts val="200"/>
              </a:spcBef>
              <a:buFont typeface="Symbol" panose="05050102010706020507" pitchFamily="18" charset="2"/>
              <a:buChar char=""/>
            </a:pPr>
            <a:endParaRPr lang="en-GB" sz="2400" kern="1400" dirty="0">
              <a:ea typeface="Times New Roman" panose="02020603050405020304" pitchFamily="18" charset="0"/>
            </a:endParaRPr>
          </a:p>
          <a:p>
            <a:pPr marL="342900" lvl="0" indent="-342900" algn="just">
              <a:spcBef>
                <a:spcPts val="200"/>
              </a:spcBef>
              <a:buFont typeface="Symbol" panose="05050102010706020507" pitchFamily="18" charset="2"/>
              <a:buChar char=""/>
            </a:pPr>
            <a:r>
              <a:rPr lang="en-GB" sz="2400" kern="1400" dirty="0">
                <a:ea typeface="Times New Roman" panose="02020603050405020304" pitchFamily="18" charset="0"/>
              </a:rPr>
              <a:t>Waste drop-off points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1441619E-D6A4-40B1-9E64-7EC25A665B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6887" y="2289365"/>
            <a:ext cx="3184852" cy="2060281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CDCD0E77-1C9C-4209-91DF-7F25F65BDE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27982" y="2287235"/>
            <a:ext cx="2094557" cy="2020131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71D8C6FA-0CB6-4BE7-A342-7C6EEF1CA82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09695" y="4594288"/>
            <a:ext cx="3112844" cy="1674135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4E2F0133-AC2F-4483-AB29-0E305E1B146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46887" y="4649803"/>
            <a:ext cx="2083776" cy="1613751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ACF98994-5579-4B39-BB2C-59FACB2B0DEF}"/>
              </a:ext>
            </a:extLst>
          </p:cNvPr>
          <p:cNvSpPr txBox="1"/>
          <p:nvPr/>
        </p:nvSpPr>
        <p:spPr>
          <a:xfrm>
            <a:off x="11064552" y="6525344"/>
            <a:ext cx="104411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600" i="1" dirty="0">
                <a:solidFill>
                  <a:srgbClr val="9B9FAA"/>
                </a:solidFill>
                <a:latin typeface="Calibri" panose="020F0502020204030204" pitchFamily="34" charset="0"/>
              </a:rPr>
              <a:t>20.06.22</a:t>
            </a:r>
            <a:endParaRPr lang="en-US" sz="1600" i="1" dirty="0">
              <a:solidFill>
                <a:srgbClr val="9B9FAA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037B602-4A24-4D99-BE89-9F34FB005880}"/>
              </a:ext>
            </a:extLst>
          </p:cNvPr>
          <p:cNvSpPr txBox="1"/>
          <p:nvPr/>
        </p:nvSpPr>
        <p:spPr>
          <a:xfrm>
            <a:off x="173215" y="6474822"/>
            <a:ext cx="376254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i="1" dirty="0">
                <a:solidFill>
                  <a:srgbClr val="9B9FAA"/>
                </a:solidFill>
                <a:latin typeface="Calibri" panose="020F0502020204030204" pitchFamily="34" charset="0"/>
              </a:rPr>
              <a:t>SCE Waste management technical seminar</a:t>
            </a:r>
            <a:endParaRPr lang="en-US" sz="1600" i="1" dirty="0">
              <a:solidFill>
                <a:srgbClr val="9B9F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31111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E57B16D5-0B1C-41E5-844C-33E045501D07}"/>
              </a:ext>
            </a:extLst>
          </p:cNvPr>
          <p:cNvSpPr/>
          <p:nvPr/>
        </p:nvSpPr>
        <p:spPr>
          <a:xfrm>
            <a:off x="167044" y="908720"/>
            <a:ext cx="5928955" cy="5305838"/>
          </a:xfrm>
          <a:prstGeom prst="rect">
            <a:avLst/>
          </a:prstGeom>
          <a:solidFill>
            <a:srgbClr val="B6EF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Candara" panose="020E0502030303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044" y="44624"/>
            <a:ext cx="12240740" cy="830997"/>
          </a:xfrm>
        </p:spPr>
        <p:txBody>
          <a:bodyPr/>
          <a:lstStyle/>
          <a:p>
            <a:r>
              <a:rPr lang="fr-CH" sz="3600" dirty="0"/>
              <a:t>CERN Waste management- </a:t>
            </a:r>
            <a:r>
              <a:rPr lang="fr-CH" sz="3600" dirty="0" err="1"/>
              <a:t>Strategy</a:t>
            </a:r>
            <a:r>
              <a:rPr lang="fr-CH" sz="3600" dirty="0"/>
              <a:t> </a:t>
            </a:r>
            <a:r>
              <a:rPr lang="fr-CH" sz="3600" dirty="0" err="1"/>
              <a:t>principles</a:t>
            </a:r>
            <a:endParaRPr lang="en-US" sz="36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A889043-748C-41FA-982D-D8D43B4B2D4E}"/>
              </a:ext>
            </a:extLst>
          </p:cNvPr>
          <p:cNvSpPr txBox="1"/>
          <p:nvPr/>
        </p:nvSpPr>
        <p:spPr>
          <a:xfrm>
            <a:off x="204037" y="941819"/>
            <a:ext cx="5928955" cy="830997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>
            <a:defPPr>
              <a:defRPr lang="en-US"/>
            </a:defPPr>
            <a:lvl1pPr algn="just">
              <a:defRPr sz="2400" b="1" i="1" kern="1400">
                <a:solidFill>
                  <a:schemeClr val="accent6">
                    <a:lumMod val="75000"/>
                  </a:schemeClr>
                </a:solidFill>
                <a:effectLst/>
                <a:latin typeface="Calibri (Body)"/>
                <a:ea typeface="Times New Roman" panose="02020603050405020304" pitchFamily="18" charset="0"/>
              </a:defRPr>
            </a:lvl1pPr>
          </a:lstStyle>
          <a:p>
            <a:r>
              <a:rPr lang="en-GB" dirty="0">
                <a:solidFill>
                  <a:schemeClr val="tx1"/>
                </a:solidFill>
              </a:rPr>
              <a:t>4/ Implement best-practices of the industry and optimise waste management operations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5806359-852F-48EE-ABC3-916DFF781000}"/>
              </a:ext>
            </a:extLst>
          </p:cNvPr>
          <p:cNvSpPr txBox="1"/>
          <p:nvPr/>
        </p:nvSpPr>
        <p:spPr>
          <a:xfrm>
            <a:off x="335359" y="2132856"/>
            <a:ext cx="5760639" cy="36215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algn="just">
              <a:spcBef>
                <a:spcPts val="200"/>
              </a:spcBef>
              <a:buFont typeface="Symbol" panose="05050102010706020507" pitchFamily="18" charset="2"/>
              <a:buChar char=""/>
            </a:pPr>
            <a:r>
              <a:rPr lang="en-GB" sz="2400" kern="1400" dirty="0">
                <a:effectLst/>
                <a:ea typeface="Times New Roman" panose="02020603050405020304" pitchFamily="18" charset="0"/>
              </a:rPr>
              <a:t>LEAN methodology</a:t>
            </a:r>
          </a:p>
          <a:p>
            <a:pPr marL="342900" lvl="0" indent="-342900" algn="just">
              <a:spcBef>
                <a:spcPts val="200"/>
              </a:spcBef>
              <a:buFont typeface="Symbol" panose="05050102010706020507" pitchFamily="18" charset="2"/>
              <a:buChar char=""/>
            </a:pPr>
            <a:endParaRPr lang="en-GB" sz="2400" kern="1400" dirty="0"/>
          </a:p>
          <a:p>
            <a:pPr marL="342900" lvl="0" indent="-342900" algn="just">
              <a:spcBef>
                <a:spcPts val="200"/>
              </a:spcBef>
              <a:buFont typeface="Symbol" panose="05050102010706020507" pitchFamily="18" charset="2"/>
              <a:buChar char=""/>
            </a:pPr>
            <a:r>
              <a:rPr lang="en-GB" sz="2400" kern="1400" dirty="0"/>
              <a:t>CO</a:t>
            </a:r>
            <a:r>
              <a:rPr lang="en-GB" sz="2400" kern="1400" baseline="-25000" dirty="0">
                <a:effectLst/>
                <a:latin typeface="+mn-lt"/>
                <a:ea typeface="Times New Roman" panose="02020603050405020304" pitchFamily="18" charset="0"/>
              </a:rPr>
              <a:t>2</a:t>
            </a:r>
            <a:r>
              <a:rPr lang="en-GB" sz="2400" kern="1400" dirty="0"/>
              <a:t> footprint </a:t>
            </a:r>
          </a:p>
          <a:p>
            <a:pPr marL="342900" lvl="0" indent="-342900" algn="just">
              <a:spcBef>
                <a:spcPts val="200"/>
              </a:spcBef>
              <a:buFont typeface="Symbol" panose="05050102010706020507" pitchFamily="18" charset="2"/>
              <a:buChar char=""/>
            </a:pPr>
            <a:endParaRPr lang="en-GB" sz="2400" kern="1400" dirty="0"/>
          </a:p>
          <a:p>
            <a:pPr marL="342900" lvl="0" indent="-342900" algn="just">
              <a:spcBef>
                <a:spcPts val="200"/>
              </a:spcBef>
              <a:buFont typeface="Symbol" panose="05050102010706020507" pitchFamily="18" charset="2"/>
              <a:buChar char=""/>
            </a:pPr>
            <a:r>
              <a:rPr lang="en-GB" sz="2400" kern="1400" dirty="0"/>
              <a:t>Quality control</a:t>
            </a:r>
          </a:p>
          <a:p>
            <a:pPr marL="342900" lvl="0" indent="-342900" algn="just">
              <a:spcBef>
                <a:spcPts val="200"/>
              </a:spcBef>
              <a:buFont typeface="Symbol" panose="05050102010706020507" pitchFamily="18" charset="2"/>
              <a:buChar char=""/>
            </a:pPr>
            <a:endParaRPr lang="en-GB" sz="2400" kern="1400" dirty="0">
              <a:effectLst/>
              <a:ea typeface="Times New Roman" panose="02020603050405020304" pitchFamily="18" charset="0"/>
            </a:endParaRPr>
          </a:p>
          <a:p>
            <a:pPr marL="342900" lvl="0" indent="-342900" algn="just">
              <a:spcBef>
                <a:spcPts val="200"/>
              </a:spcBef>
              <a:buFont typeface="Symbol" panose="05050102010706020507" pitchFamily="18" charset="2"/>
              <a:buChar char=""/>
            </a:pPr>
            <a:r>
              <a:rPr lang="en-GB" sz="2400" kern="1400" dirty="0">
                <a:ea typeface="Times New Roman" panose="02020603050405020304" pitchFamily="18" charset="0"/>
              </a:rPr>
              <a:t>Process streamlining and IT tools</a:t>
            </a:r>
          </a:p>
          <a:p>
            <a:pPr marL="342900" lvl="0" indent="-342900" algn="just">
              <a:spcBef>
                <a:spcPts val="200"/>
              </a:spcBef>
              <a:buFont typeface="Symbol" panose="05050102010706020507" pitchFamily="18" charset="2"/>
              <a:buChar char=""/>
            </a:pPr>
            <a:endParaRPr lang="en-GB" sz="2400" kern="1400" dirty="0">
              <a:ea typeface="Times New Roman" panose="02020603050405020304" pitchFamily="18" charset="0"/>
            </a:endParaRPr>
          </a:p>
          <a:p>
            <a:pPr marL="342900" lvl="0" indent="-342900" algn="just">
              <a:spcBef>
                <a:spcPts val="200"/>
              </a:spcBef>
              <a:buFont typeface="Symbol" panose="05050102010706020507" pitchFamily="18" charset="2"/>
              <a:buChar char=""/>
            </a:pPr>
            <a:r>
              <a:rPr lang="en-GB" sz="2400" kern="1400" dirty="0">
                <a:ea typeface="Times New Roman" panose="02020603050405020304" pitchFamily="18" charset="0"/>
              </a:rPr>
              <a:t>Centralize waste activities (special waste)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A1CB3BC-E6BB-449F-9E22-F8FBA844D2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979" y="3781314"/>
            <a:ext cx="4810125" cy="241935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D9128E7-2DE5-4309-AEBA-B53641415D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8978" y="1082020"/>
            <a:ext cx="1972621" cy="261846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E0738D8-6DC7-421A-89E8-4919A257A1D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90862" y="1082020"/>
            <a:ext cx="2178242" cy="246091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B0EEE9D5-699B-45CD-B122-F0E29418A6B6}"/>
              </a:ext>
            </a:extLst>
          </p:cNvPr>
          <p:cNvSpPr txBox="1"/>
          <p:nvPr/>
        </p:nvSpPr>
        <p:spPr>
          <a:xfrm>
            <a:off x="11064552" y="6525344"/>
            <a:ext cx="104411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600" i="1" dirty="0">
                <a:solidFill>
                  <a:srgbClr val="9B9FAA"/>
                </a:solidFill>
                <a:latin typeface="Calibri" panose="020F0502020204030204" pitchFamily="34" charset="0"/>
              </a:rPr>
              <a:t>20.06.22</a:t>
            </a:r>
            <a:endParaRPr lang="en-US" sz="1600" i="1" dirty="0">
              <a:solidFill>
                <a:srgbClr val="9B9FAA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C2C700F-AEA0-4AFE-B297-EDE9448DE86D}"/>
              </a:ext>
            </a:extLst>
          </p:cNvPr>
          <p:cNvSpPr txBox="1"/>
          <p:nvPr/>
        </p:nvSpPr>
        <p:spPr>
          <a:xfrm>
            <a:off x="173215" y="6474822"/>
            <a:ext cx="376254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i="1" dirty="0">
                <a:solidFill>
                  <a:srgbClr val="9B9FAA"/>
                </a:solidFill>
                <a:latin typeface="Calibri" panose="020F0502020204030204" pitchFamily="34" charset="0"/>
              </a:rPr>
              <a:t>SCE Waste management technical seminar</a:t>
            </a:r>
            <a:endParaRPr lang="en-US" sz="1600" i="1" dirty="0">
              <a:solidFill>
                <a:srgbClr val="9B9F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35482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FFB3EA6A-7C5A-4648-9AC4-1E3F77DA7CE6}"/>
              </a:ext>
            </a:extLst>
          </p:cNvPr>
          <p:cNvSpPr/>
          <p:nvPr/>
        </p:nvSpPr>
        <p:spPr>
          <a:xfrm>
            <a:off x="182638" y="993419"/>
            <a:ext cx="5928955" cy="5027869"/>
          </a:xfrm>
          <a:prstGeom prst="rect">
            <a:avLst/>
          </a:prstGeom>
          <a:solidFill>
            <a:srgbClr val="B6EF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Candara" panose="020E0502030303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344" y="44624"/>
            <a:ext cx="12240740" cy="800660"/>
          </a:xfrm>
        </p:spPr>
        <p:txBody>
          <a:bodyPr/>
          <a:lstStyle/>
          <a:p>
            <a:r>
              <a:rPr lang="fr-CH" sz="3600" dirty="0"/>
              <a:t>CERN Waste management- </a:t>
            </a:r>
            <a:r>
              <a:rPr lang="fr-CH" sz="3600" dirty="0" err="1"/>
              <a:t>Strategy</a:t>
            </a:r>
            <a:r>
              <a:rPr lang="fr-CH" sz="3600" dirty="0"/>
              <a:t> </a:t>
            </a:r>
            <a:r>
              <a:rPr lang="fr-CH" sz="3600" dirty="0" err="1"/>
              <a:t>principles</a:t>
            </a:r>
            <a:endParaRPr lang="en-US" sz="36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A889043-748C-41FA-982D-D8D43B4B2D4E}"/>
              </a:ext>
            </a:extLst>
          </p:cNvPr>
          <p:cNvSpPr txBox="1"/>
          <p:nvPr/>
        </p:nvSpPr>
        <p:spPr>
          <a:xfrm>
            <a:off x="695400" y="1159375"/>
            <a:ext cx="4608512" cy="461665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>
            <a:defPPr>
              <a:defRPr lang="en-US"/>
            </a:defPPr>
            <a:lvl1pPr algn="just">
              <a:defRPr sz="2400" b="1" i="1" kern="1400">
                <a:solidFill>
                  <a:srgbClr val="666467"/>
                </a:solidFill>
                <a:effectLst/>
                <a:latin typeface="Calibri (Body)"/>
                <a:ea typeface="Times New Roman" panose="02020603050405020304" pitchFamily="18" charset="0"/>
              </a:defRPr>
            </a:lvl1pPr>
          </a:lstStyle>
          <a:p>
            <a:r>
              <a:rPr lang="en-GB" dirty="0">
                <a:solidFill>
                  <a:schemeClr val="tx1"/>
                </a:solidFill>
              </a:rPr>
              <a:t>5/ Steer the service based on data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0953124-ED0D-444C-99A5-2509EA9382C5}"/>
              </a:ext>
            </a:extLst>
          </p:cNvPr>
          <p:cNvSpPr txBox="1"/>
          <p:nvPr/>
        </p:nvSpPr>
        <p:spPr>
          <a:xfrm>
            <a:off x="335359" y="1967736"/>
            <a:ext cx="5472609" cy="36215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algn="just">
              <a:spcBef>
                <a:spcPts val="200"/>
              </a:spcBef>
              <a:buFont typeface="Symbol" panose="05050102010706020507" pitchFamily="18" charset="2"/>
              <a:buChar char=""/>
            </a:pPr>
            <a:r>
              <a:rPr lang="en-GB" sz="2400" kern="1400" dirty="0"/>
              <a:t>IOT sensors – smart city</a:t>
            </a:r>
          </a:p>
          <a:p>
            <a:pPr marL="342900" lvl="0" indent="-342900" algn="just">
              <a:spcBef>
                <a:spcPts val="200"/>
              </a:spcBef>
              <a:buFont typeface="Symbol" panose="05050102010706020507" pitchFamily="18" charset="2"/>
              <a:buChar char=""/>
            </a:pPr>
            <a:endParaRPr lang="en-GB" sz="2400" kern="1400" dirty="0"/>
          </a:p>
          <a:p>
            <a:pPr marL="342900" lvl="0" indent="-342900" algn="just">
              <a:spcBef>
                <a:spcPts val="200"/>
              </a:spcBef>
              <a:buFont typeface="Symbol" panose="05050102010706020507" pitchFamily="18" charset="2"/>
              <a:buChar char=""/>
            </a:pPr>
            <a:r>
              <a:rPr lang="en-GB" sz="2400" kern="1400" dirty="0"/>
              <a:t>Capture contractor waste data</a:t>
            </a:r>
          </a:p>
          <a:p>
            <a:pPr marL="342900" lvl="0" indent="-342900" algn="just">
              <a:spcBef>
                <a:spcPts val="200"/>
              </a:spcBef>
              <a:buFont typeface="Symbol" panose="05050102010706020507" pitchFamily="18" charset="2"/>
              <a:buChar char=""/>
            </a:pPr>
            <a:endParaRPr lang="en-GB" sz="2400" kern="1400" dirty="0"/>
          </a:p>
          <a:p>
            <a:pPr marL="342900" lvl="0" indent="-342900" algn="just">
              <a:spcBef>
                <a:spcPts val="200"/>
              </a:spcBef>
              <a:buFont typeface="Symbol" panose="05050102010706020507" pitchFamily="18" charset="2"/>
              <a:buChar char=""/>
            </a:pPr>
            <a:r>
              <a:rPr lang="en-GB" sz="2400" kern="1400" dirty="0"/>
              <a:t>KPIs</a:t>
            </a:r>
          </a:p>
          <a:p>
            <a:pPr marL="342900" lvl="0" indent="-342900" algn="just">
              <a:spcBef>
                <a:spcPts val="200"/>
              </a:spcBef>
              <a:buFont typeface="Symbol" panose="05050102010706020507" pitchFamily="18" charset="2"/>
              <a:buChar char=""/>
            </a:pPr>
            <a:endParaRPr lang="en-GB" sz="2400" kern="1400" dirty="0">
              <a:effectLst/>
              <a:ea typeface="Times New Roman" panose="02020603050405020304" pitchFamily="18" charset="0"/>
            </a:endParaRPr>
          </a:p>
          <a:p>
            <a:pPr marL="342900" lvl="0" indent="-342900" algn="just">
              <a:spcBef>
                <a:spcPts val="200"/>
              </a:spcBef>
              <a:buFont typeface="Symbol" panose="05050102010706020507" pitchFamily="18" charset="2"/>
              <a:buChar char=""/>
            </a:pPr>
            <a:r>
              <a:rPr lang="en-GB" sz="2400" kern="1400" dirty="0">
                <a:ea typeface="Times New Roman" panose="02020603050405020304" pitchFamily="18" charset="0"/>
              </a:rPr>
              <a:t>Produce live dashboards and reports</a:t>
            </a:r>
          </a:p>
          <a:p>
            <a:pPr marL="342900" lvl="0" indent="-342900" algn="just">
              <a:spcBef>
                <a:spcPts val="200"/>
              </a:spcBef>
              <a:buFont typeface="Symbol" panose="05050102010706020507" pitchFamily="18" charset="2"/>
              <a:buChar char=""/>
            </a:pPr>
            <a:endParaRPr lang="en-GB" sz="2400" kern="1400" dirty="0">
              <a:ea typeface="Times New Roman" panose="02020603050405020304" pitchFamily="18" charset="0"/>
            </a:endParaRPr>
          </a:p>
          <a:p>
            <a:pPr marL="342900" lvl="0" indent="-342900" algn="just">
              <a:spcBef>
                <a:spcPts val="200"/>
              </a:spcBef>
              <a:buFont typeface="Symbol" panose="05050102010706020507" pitchFamily="18" charset="2"/>
              <a:buChar char=""/>
            </a:pPr>
            <a:r>
              <a:rPr lang="en-GB" sz="2400" kern="1400" dirty="0">
                <a:ea typeface="Times New Roman" panose="02020603050405020304" pitchFamily="18" charset="0"/>
              </a:rPr>
              <a:t>Adapt dynamically collects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8375620-30DE-4748-AB7B-95D9E9FF53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3890" y="2258121"/>
            <a:ext cx="2781897" cy="376316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B2F79620-2EE3-4409-ACF8-5D0E43D5E0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82149" y="2280991"/>
            <a:ext cx="2851037" cy="373172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490E50E8-785F-41E0-8501-A7582C06DE7D}"/>
              </a:ext>
            </a:extLst>
          </p:cNvPr>
          <p:cNvSpPr txBox="1"/>
          <p:nvPr/>
        </p:nvSpPr>
        <p:spPr>
          <a:xfrm>
            <a:off x="11064552" y="6525344"/>
            <a:ext cx="104411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600" i="1" dirty="0">
                <a:solidFill>
                  <a:srgbClr val="9B9FAA"/>
                </a:solidFill>
                <a:latin typeface="Calibri" panose="020F0502020204030204" pitchFamily="34" charset="0"/>
              </a:rPr>
              <a:t>20.06.22</a:t>
            </a:r>
            <a:endParaRPr lang="en-US" sz="1600" i="1" dirty="0">
              <a:solidFill>
                <a:srgbClr val="9B9FAA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8184612-C116-4166-BC86-030536F2A99C}"/>
              </a:ext>
            </a:extLst>
          </p:cNvPr>
          <p:cNvSpPr txBox="1"/>
          <p:nvPr/>
        </p:nvSpPr>
        <p:spPr>
          <a:xfrm>
            <a:off x="173215" y="6474822"/>
            <a:ext cx="376254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i="1" dirty="0">
                <a:solidFill>
                  <a:srgbClr val="9B9FAA"/>
                </a:solidFill>
                <a:latin typeface="Calibri" panose="020F0502020204030204" pitchFamily="34" charset="0"/>
              </a:rPr>
              <a:t>SCE Waste management technical seminar</a:t>
            </a:r>
            <a:endParaRPr lang="en-US" sz="1600" i="1" dirty="0">
              <a:solidFill>
                <a:srgbClr val="9B9F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950603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E47E35D4-6D97-4AAC-BA2D-C3AD25A46B85}"/>
              </a:ext>
            </a:extLst>
          </p:cNvPr>
          <p:cNvSpPr/>
          <p:nvPr/>
        </p:nvSpPr>
        <p:spPr>
          <a:xfrm>
            <a:off x="182638" y="993419"/>
            <a:ext cx="5928955" cy="5027869"/>
          </a:xfrm>
          <a:prstGeom prst="rect">
            <a:avLst/>
          </a:prstGeom>
          <a:solidFill>
            <a:srgbClr val="B6EF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Candara" panose="020E0502030303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344" y="44624"/>
            <a:ext cx="12240740" cy="712363"/>
          </a:xfrm>
        </p:spPr>
        <p:txBody>
          <a:bodyPr/>
          <a:lstStyle/>
          <a:p>
            <a:r>
              <a:rPr lang="fr-CH" sz="3600" dirty="0"/>
              <a:t>CERN Waste management- </a:t>
            </a:r>
            <a:r>
              <a:rPr lang="fr-CH" sz="3600" dirty="0" err="1"/>
              <a:t>Strategy</a:t>
            </a:r>
            <a:r>
              <a:rPr lang="fr-CH" sz="3600" dirty="0"/>
              <a:t> </a:t>
            </a:r>
            <a:r>
              <a:rPr lang="fr-CH" sz="3600" dirty="0" err="1"/>
              <a:t>principles</a:t>
            </a:r>
            <a:endParaRPr lang="en-US" sz="36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A889043-748C-41FA-982D-D8D43B4B2D4E}"/>
              </a:ext>
            </a:extLst>
          </p:cNvPr>
          <p:cNvSpPr txBox="1"/>
          <p:nvPr/>
        </p:nvSpPr>
        <p:spPr>
          <a:xfrm>
            <a:off x="266795" y="993419"/>
            <a:ext cx="5760640" cy="830997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>
            <a:defPPr>
              <a:defRPr lang="en-US"/>
            </a:defPPr>
            <a:lvl1pPr algn="just">
              <a:defRPr sz="2400" b="1" i="1" kern="1400">
                <a:solidFill>
                  <a:schemeClr val="accent6">
                    <a:lumMod val="75000"/>
                  </a:schemeClr>
                </a:solidFill>
                <a:effectLst/>
                <a:latin typeface="Calibri (Body)"/>
                <a:ea typeface="Times New Roman" panose="02020603050405020304" pitchFamily="18" charset="0"/>
              </a:defRPr>
            </a:lvl1pPr>
          </a:lstStyle>
          <a:p>
            <a:r>
              <a:rPr lang="en-GB" dirty="0">
                <a:solidFill>
                  <a:schemeClr val="tx1"/>
                </a:solidFill>
              </a:rPr>
              <a:t>6/ Communicate, cooperate with local actors, and involve the community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4A6CEEB-3186-473E-8A53-A04AE1C944BE}"/>
              </a:ext>
            </a:extLst>
          </p:cNvPr>
          <p:cNvSpPr txBox="1"/>
          <p:nvPr/>
        </p:nvSpPr>
        <p:spPr>
          <a:xfrm>
            <a:off x="335359" y="2060848"/>
            <a:ext cx="5616625" cy="36215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algn="just">
              <a:spcBef>
                <a:spcPts val="200"/>
              </a:spcBef>
              <a:buFont typeface="Symbol" panose="05050102010706020507" pitchFamily="18" charset="2"/>
              <a:buChar char=""/>
            </a:pPr>
            <a:r>
              <a:rPr lang="en-GB" sz="2400" kern="1400" dirty="0"/>
              <a:t>Common vocabulary and graphic charter</a:t>
            </a:r>
          </a:p>
          <a:p>
            <a:pPr marL="342900" lvl="0" indent="-342900" algn="just">
              <a:spcBef>
                <a:spcPts val="200"/>
              </a:spcBef>
              <a:buFont typeface="Symbol" panose="05050102010706020507" pitchFamily="18" charset="2"/>
              <a:buChar char=""/>
            </a:pPr>
            <a:endParaRPr lang="en-GB" sz="2400" kern="1400" dirty="0"/>
          </a:p>
          <a:p>
            <a:pPr marL="342900" lvl="0" indent="-342900" algn="just">
              <a:spcBef>
                <a:spcPts val="200"/>
              </a:spcBef>
              <a:buFont typeface="Symbol" panose="05050102010706020507" pitchFamily="18" charset="2"/>
              <a:buChar char=""/>
            </a:pPr>
            <a:r>
              <a:rPr lang="en-GB" sz="2400" kern="1400" dirty="0"/>
              <a:t>Websites and GIS  update</a:t>
            </a:r>
          </a:p>
          <a:p>
            <a:pPr marL="342900" lvl="0" indent="-342900" algn="just">
              <a:spcBef>
                <a:spcPts val="200"/>
              </a:spcBef>
              <a:buFont typeface="Symbol" panose="05050102010706020507" pitchFamily="18" charset="2"/>
              <a:buChar char=""/>
            </a:pPr>
            <a:endParaRPr lang="en-GB" sz="2400" kern="1400" dirty="0"/>
          </a:p>
          <a:p>
            <a:pPr marL="342900" lvl="0" indent="-342900" algn="just">
              <a:spcBef>
                <a:spcPts val="200"/>
              </a:spcBef>
              <a:buFont typeface="Symbol" panose="05050102010706020507" pitchFamily="18" charset="2"/>
              <a:buChar char=""/>
            </a:pPr>
            <a:r>
              <a:rPr lang="en-GB" sz="2400" kern="1400" dirty="0"/>
              <a:t>Awareness training, booklets</a:t>
            </a:r>
          </a:p>
          <a:p>
            <a:pPr marL="342900" lvl="0" indent="-342900" algn="just">
              <a:spcBef>
                <a:spcPts val="200"/>
              </a:spcBef>
              <a:buFont typeface="Symbol" panose="05050102010706020507" pitchFamily="18" charset="2"/>
              <a:buChar char=""/>
            </a:pPr>
            <a:endParaRPr lang="en-GB" sz="2400" kern="1400" dirty="0"/>
          </a:p>
          <a:p>
            <a:pPr marL="342900" lvl="0" indent="-342900" algn="just">
              <a:spcBef>
                <a:spcPts val="200"/>
              </a:spcBef>
              <a:buFont typeface="Symbol" panose="05050102010706020507" pitchFamily="18" charset="2"/>
              <a:buChar char=""/>
            </a:pPr>
            <a:r>
              <a:rPr lang="en-GB" sz="2400" kern="1400" dirty="0"/>
              <a:t>Communication campaigns</a:t>
            </a:r>
          </a:p>
          <a:p>
            <a:pPr marL="342900" lvl="0" indent="-342900" algn="just">
              <a:spcBef>
                <a:spcPts val="200"/>
              </a:spcBef>
              <a:buFont typeface="Symbol" panose="05050102010706020507" pitchFamily="18" charset="2"/>
              <a:buChar char=""/>
            </a:pPr>
            <a:endParaRPr lang="en-GB" sz="2400" kern="1400" dirty="0">
              <a:effectLst/>
              <a:ea typeface="Times New Roman" panose="02020603050405020304" pitchFamily="18" charset="0"/>
            </a:endParaRPr>
          </a:p>
          <a:p>
            <a:pPr marL="342900" lvl="0" indent="-342900" algn="just">
              <a:spcBef>
                <a:spcPts val="200"/>
              </a:spcBef>
              <a:buFont typeface="Symbol" panose="05050102010706020507" pitchFamily="18" charset="2"/>
              <a:buChar char=""/>
            </a:pPr>
            <a:r>
              <a:rPr lang="en-GB" sz="2400" kern="1400" dirty="0">
                <a:ea typeface="Times New Roman" panose="02020603050405020304" pitchFamily="18" charset="0"/>
              </a:rPr>
              <a:t>Benchmarking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6104232-0A3E-4917-89D6-EF9E0A412947}"/>
              </a:ext>
            </a:extLst>
          </p:cNvPr>
          <p:cNvSpPr txBox="1"/>
          <p:nvPr/>
        </p:nvSpPr>
        <p:spPr>
          <a:xfrm>
            <a:off x="11064552" y="6525344"/>
            <a:ext cx="104411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600" i="1" dirty="0">
                <a:solidFill>
                  <a:srgbClr val="9B9FAA"/>
                </a:solidFill>
                <a:latin typeface="Calibri" panose="020F0502020204030204" pitchFamily="34" charset="0"/>
              </a:rPr>
              <a:t>20.06.22</a:t>
            </a:r>
            <a:endParaRPr lang="en-US" sz="1600" i="1" dirty="0">
              <a:solidFill>
                <a:srgbClr val="9B9FAA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AA8C4ED-FD7E-466E-93A1-255C805EF426}"/>
              </a:ext>
            </a:extLst>
          </p:cNvPr>
          <p:cNvSpPr txBox="1"/>
          <p:nvPr/>
        </p:nvSpPr>
        <p:spPr>
          <a:xfrm>
            <a:off x="173215" y="6474822"/>
            <a:ext cx="376254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i="1" dirty="0">
                <a:solidFill>
                  <a:srgbClr val="9B9FAA"/>
                </a:solidFill>
                <a:latin typeface="Calibri" panose="020F0502020204030204" pitchFamily="34" charset="0"/>
              </a:rPr>
              <a:t>SCE Waste management technical seminar</a:t>
            </a:r>
            <a:endParaRPr lang="en-US" sz="1600" i="1" dirty="0">
              <a:solidFill>
                <a:srgbClr val="9B9FAA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B8FFDA0D-AFED-4A4D-9C5F-72776A7B23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60096" y="902980"/>
            <a:ext cx="3606924" cy="296862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85D1D55-EE22-48B3-8E7F-8726CD31BE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25182" y="4017593"/>
            <a:ext cx="3476752" cy="2289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546597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E47E35D4-6D97-4AAC-BA2D-C3AD25A46B85}"/>
              </a:ext>
            </a:extLst>
          </p:cNvPr>
          <p:cNvSpPr/>
          <p:nvPr/>
        </p:nvSpPr>
        <p:spPr>
          <a:xfrm>
            <a:off x="182639" y="993419"/>
            <a:ext cx="4977258" cy="4703677"/>
          </a:xfrm>
          <a:prstGeom prst="rect">
            <a:avLst/>
          </a:prstGeom>
          <a:solidFill>
            <a:srgbClr val="B6EF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Candara" panose="020E0502030303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344" y="44624"/>
            <a:ext cx="12240740" cy="712363"/>
          </a:xfrm>
        </p:spPr>
        <p:txBody>
          <a:bodyPr/>
          <a:lstStyle/>
          <a:p>
            <a:r>
              <a:rPr lang="fr-CH" sz="3600" dirty="0"/>
              <a:t>CERN Waste management- </a:t>
            </a:r>
            <a:r>
              <a:rPr lang="fr-CH" sz="3600" dirty="0" err="1"/>
              <a:t>Ongoing</a:t>
            </a:r>
            <a:r>
              <a:rPr lang="fr-CH" sz="3600" dirty="0"/>
              <a:t> actions and </a:t>
            </a:r>
            <a:r>
              <a:rPr lang="fr-CH" sz="3600" dirty="0" err="1"/>
              <a:t>studies</a:t>
            </a:r>
            <a:r>
              <a:rPr lang="fr-CH" sz="3600" dirty="0"/>
              <a:t> </a:t>
            </a:r>
            <a:endParaRPr lang="en-US" sz="36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A889043-748C-41FA-982D-D8D43B4B2D4E}"/>
              </a:ext>
            </a:extLst>
          </p:cNvPr>
          <p:cNvSpPr txBox="1"/>
          <p:nvPr/>
        </p:nvSpPr>
        <p:spPr>
          <a:xfrm>
            <a:off x="266795" y="1178085"/>
            <a:ext cx="5760640" cy="461665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>
            <a:defPPr>
              <a:defRPr lang="en-US"/>
            </a:defPPr>
            <a:lvl1pPr algn="just">
              <a:defRPr sz="2400" b="1" i="1" kern="1400">
                <a:solidFill>
                  <a:schemeClr val="accent6">
                    <a:lumMod val="75000"/>
                  </a:schemeClr>
                </a:solidFill>
                <a:effectLst/>
                <a:latin typeface="Calibri (Body)"/>
                <a:ea typeface="Times New Roman" panose="02020603050405020304" pitchFamily="18" charset="0"/>
              </a:defRPr>
            </a:lvl1pPr>
          </a:lstStyle>
          <a:p>
            <a:r>
              <a:rPr lang="en-GB" dirty="0">
                <a:solidFill>
                  <a:schemeClr val="tx1"/>
                </a:solidFill>
              </a:rPr>
              <a:t>Data management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4A6CEEB-3186-473E-8A53-A04AE1C944BE}"/>
              </a:ext>
            </a:extLst>
          </p:cNvPr>
          <p:cNvSpPr txBox="1"/>
          <p:nvPr/>
        </p:nvSpPr>
        <p:spPr>
          <a:xfrm>
            <a:off x="338803" y="1720828"/>
            <a:ext cx="4677078" cy="35702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algn="just">
              <a:spcBef>
                <a:spcPts val="200"/>
              </a:spcBef>
              <a:buFont typeface="Symbol" panose="05050102010706020507" pitchFamily="18" charset="2"/>
              <a:buChar char=""/>
            </a:pPr>
            <a:r>
              <a:rPr lang="en-GB" sz="2400" kern="1400" dirty="0"/>
              <a:t>Knowing exactly our waste production</a:t>
            </a:r>
          </a:p>
          <a:p>
            <a:pPr marL="342900" lvl="0" indent="-342900" algn="just">
              <a:spcBef>
                <a:spcPts val="200"/>
              </a:spcBef>
              <a:buFont typeface="Symbol" panose="05050102010706020507" pitchFamily="18" charset="2"/>
              <a:buChar char=""/>
            </a:pPr>
            <a:endParaRPr lang="en-GB" sz="2400" kern="1400" dirty="0"/>
          </a:p>
          <a:p>
            <a:pPr marL="342900" lvl="0" indent="-342900" algn="just">
              <a:spcBef>
                <a:spcPts val="200"/>
              </a:spcBef>
              <a:buFont typeface="Symbol" panose="05050102010706020507" pitchFamily="18" charset="2"/>
              <a:buChar char=""/>
            </a:pPr>
            <a:r>
              <a:rPr lang="en-GB" sz="2400" kern="1400" dirty="0"/>
              <a:t>Categorise our waste</a:t>
            </a:r>
          </a:p>
          <a:p>
            <a:pPr marL="342900" lvl="0" indent="-342900" algn="just">
              <a:spcBef>
                <a:spcPts val="200"/>
              </a:spcBef>
              <a:buFont typeface="Symbol" panose="05050102010706020507" pitchFamily="18" charset="2"/>
              <a:buChar char=""/>
            </a:pPr>
            <a:endParaRPr lang="en-GB" sz="2400" kern="1400" dirty="0"/>
          </a:p>
          <a:p>
            <a:pPr marL="342900" lvl="0" indent="-342900" algn="just">
              <a:spcBef>
                <a:spcPts val="200"/>
              </a:spcBef>
              <a:buFont typeface="Symbol" panose="05050102010706020507" pitchFamily="18" charset="2"/>
              <a:buChar char=""/>
            </a:pPr>
            <a:r>
              <a:rPr lang="en-GB" sz="2400" kern="1400" dirty="0"/>
              <a:t>reduce the number of rounds</a:t>
            </a:r>
          </a:p>
          <a:p>
            <a:pPr marL="342900" lvl="0" indent="-342900" algn="just">
              <a:spcBef>
                <a:spcPts val="200"/>
              </a:spcBef>
              <a:buFont typeface="Symbol" panose="05050102010706020507" pitchFamily="18" charset="2"/>
              <a:buChar char=""/>
            </a:pPr>
            <a:endParaRPr lang="en-GB" sz="2400" kern="1400" dirty="0"/>
          </a:p>
          <a:p>
            <a:pPr marL="342900" lvl="0" indent="-342900" algn="just">
              <a:spcBef>
                <a:spcPts val="200"/>
              </a:spcBef>
              <a:buFont typeface="Symbol" panose="05050102010706020507" pitchFamily="18" charset="2"/>
              <a:buChar char=""/>
            </a:pPr>
            <a:r>
              <a:rPr lang="en-GB" sz="2400" kern="1400" dirty="0"/>
              <a:t>facilitate the planning of investments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6104232-0A3E-4917-89D6-EF9E0A412947}"/>
              </a:ext>
            </a:extLst>
          </p:cNvPr>
          <p:cNvSpPr txBox="1"/>
          <p:nvPr/>
        </p:nvSpPr>
        <p:spPr>
          <a:xfrm>
            <a:off x="11064552" y="6525344"/>
            <a:ext cx="104411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600" i="1" dirty="0">
                <a:solidFill>
                  <a:srgbClr val="9B9FAA"/>
                </a:solidFill>
                <a:latin typeface="Calibri" panose="020F0502020204030204" pitchFamily="34" charset="0"/>
              </a:rPr>
              <a:t>20.06.22</a:t>
            </a:r>
            <a:endParaRPr lang="en-US" sz="1600" i="1" dirty="0">
              <a:solidFill>
                <a:srgbClr val="9B9FAA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AA8C4ED-FD7E-466E-93A1-255C805EF426}"/>
              </a:ext>
            </a:extLst>
          </p:cNvPr>
          <p:cNvSpPr txBox="1"/>
          <p:nvPr/>
        </p:nvSpPr>
        <p:spPr>
          <a:xfrm>
            <a:off x="173215" y="6474822"/>
            <a:ext cx="376254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i="1" dirty="0">
                <a:solidFill>
                  <a:srgbClr val="9B9FAA"/>
                </a:solidFill>
                <a:latin typeface="Calibri" panose="020F0502020204030204" pitchFamily="34" charset="0"/>
              </a:rPr>
              <a:t>SCE Waste management technical seminar</a:t>
            </a:r>
            <a:endParaRPr lang="en-US" sz="1600" i="1" dirty="0">
              <a:solidFill>
                <a:srgbClr val="9B9FAA"/>
              </a:solidFill>
            </a:endParaRP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6EB2BD03-ACDC-44E3-AB34-23EBF05E1B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6402" y="1517871"/>
            <a:ext cx="6265608" cy="4179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56105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CEC12916-B349-4EEB-9B95-11406EA8F1C4}"/>
              </a:ext>
            </a:extLst>
          </p:cNvPr>
          <p:cNvSpPr/>
          <p:nvPr/>
        </p:nvSpPr>
        <p:spPr>
          <a:xfrm>
            <a:off x="7176120" y="836010"/>
            <a:ext cx="4860540" cy="5545317"/>
          </a:xfrm>
          <a:prstGeom prst="rect">
            <a:avLst/>
          </a:prstGeom>
          <a:solidFill>
            <a:srgbClr val="B6EF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ndara" panose="020E0502030303020204" pitchFamily="34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DD928E1-3A35-40FC-849F-5989B283C763}"/>
              </a:ext>
            </a:extLst>
          </p:cNvPr>
          <p:cNvSpPr/>
          <p:nvPr/>
        </p:nvSpPr>
        <p:spPr>
          <a:xfrm>
            <a:off x="191344" y="836011"/>
            <a:ext cx="6696744" cy="5545317"/>
          </a:xfrm>
          <a:prstGeom prst="rect">
            <a:avLst/>
          </a:prstGeom>
          <a:solidFill>
            <a:srgbClr val="B6EF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ndara" panose="020E0502030303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344" y="44624"/>
            <a:ext cx="12240740" cy="1065742"/>
          </a:xfrm>
        </p:spPr>
        <p:txBody>
          <a:bodyPr/>
          <a:lstStyle/>
          <a:p>
            <a:r>
              <a:rPr lang="en-US" sz="3600" dirty="0"/>
              <a:t>Context: SCE Waste Management Service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92BEB80-21AC-4D51-ACA0-8FE025541F32}"/>
              </a:ext>
            </a:extLst>
          </p:cNvPr>
          <p:cNvSpPr txBox="1"/>
          <p:nvPr/>
        </p:nvSpPr>
        <p:spPr>
          <a:xfrm>
            <a:off x="407368" y="1054477"/>
            <a:ext cx="648072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0" i="0" dirty="0">
                <a:effectLst/>
                <a:latin typeface="+mn-lt"/>
              </a:rPr>
              <a:t>This service is responsible for the collection and disposal of conventional &amp; dangerous waste (excluding radioactive ones) from the CERN's sites.</a:t>
            </a:r>
            <a:endParaRPr lang="en-US" dirty="0">
              <a:latin typeface="+mn-lt"/>
            </a:endParaRPr>
          </a:p>
        </p:txBody>
      </p:sp>
      <p:pic>
        <p:nvPicPr>
          <p:cNvPr id="13" name="Picture 12" descr="Timeline&#10;&#10;Description automatically generated">
            <a:extLst>
              <a:ext uri="{FF2B5EF4-FFF2-40B4-BE49-F238E27FC236}">
                <a16:creationId xmlns:a16="http://schemas.microsoft.com/office/drawing/2014/main" id="{5741A51A-EA36-48A1-B5C7-A05D51D3478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4112" y="908720"/>
            <a:ext cx="5040560" cy="5545317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C3810C4E-5AA2-44C7-9026-5CDA5CAD0938}"/>
              </a:ext>
            </a:extLst>
          </p:cNvPr>
          <p:cNvSpPr/>
          <p:nvPr/>
        </p:nvSpPr>
        <p:spPr>
          <a:xfrm>
            <a:off x="8976320" y="4986672"/>
            <a:ext cx="2808312" cy="1152128"/>
          </a:xfrm>
          <a:prstGeom prst="rect">
            <a:avLst/>
          </a:prstGeom>
          <a:noFill/>
          <a:ln w="285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E83D434-DD22-44B8-B8E7-68838FE7A8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0082" y="2335286"/>
            <a:ext cx="6109974" cy="3902026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CB448CF2-6B3A-47E9-8334-D236ABDCAD3B}"/>
              </a:ext>
            </a:extLst>
          </p:cNvPr>
          <p:cNvSpPr txBox="1"/>
          <p:nvPr/>
        </p:nvSpPr>
        <p:spPr>
          <a:xfrm>
            <a:off x="479376" y="2010326"/>
            <a:ext cx="621792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hlinkClick r:id="rId5"/>
              </a:rPr>
              <a:t>https://sce-dep.web.cern.ch/site-operations/waste-management</a:t>
            </a:r>
            <a:endParaRPr lang="en-US" sz="16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4A10AA9-3488-464A-8A7D-6C510069D95E}"/>
              </a:ext>
            </a:extLst>
          </p:cNvPr>
          <p:cNvSpPr txBox="1"/>
          <p:nvPr/>
        </p:nvSpPr>
        <p:spPr>
          <a:xfrm>
            <a:off x="173215" y="6474822"/>
            <a:ext cx="376254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i="1" dirty="0">
                <a:solidFill>
                  <a:srgbClr val="9B9FAA"/>
                </a:solidFill>
                <a:latin typeface="Calibri" panose="020F0502020204030204" pitchFamily="34" charset="0"/>
              </a:rPr>
              <a:t>SCE Waste management technical seminar</a:t>
            </a:r>
            <a:endParaRPr lang="en-US" sz="1600" i="1" dirty="0">
              <a:solidFill>
                <a:srgbClr val="9B9FAA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025BC28-1217-487F-AD77-FB5D69D92D68}"/>
              </a:ext>
            </a:extLst>
          </p:cNvPr>
          <p:cNvSpPr txBox="1"/>
          <p:nvPr/>
        </p:nvSpPr>
        <p:spPr>
          <a:xfrm>
            <a:off x="11064552" y="6525344"/>
            <a:ext cx="104411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600" i="1" dirty="0">
                <a:solidFill>
                  <a:srgbClr val="9B9FAA"/>
                </a:solidFill>
                <a:latin typeface="Calibri" panose="020F0502020204030204" pitchFamily="34" charset="0"/>
              </a:rPr>
              <a:t>20.06.22</a:t>
            </a:r>
            <a:endParaRPr lang="en-US" sz="1600" i="1" dirty="0">
              <a:solidFill>
                <a:srgbClr val="9B9F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11796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B33FFF73-BEC5-4A93-BA89-F134BCE41168}"/>
              </a:ext>
            </a:extLst>
          </p:cNvPr>
          <p:cNvSpPr/>
          <p:nvPr/>
        </p:nvSpPr>
        <p:spPr>
          <a:xfrm>
            <a:off x="6210835" y="260649"/>
            <a:ext cx="5881593" cy="6180962"/>
          </a:xfrm>
          <a:prstGeom prst="rect">
            <a:avLst/>
          </a:prstGeom>
          <a:solidFill>
            <a:srgbClr val="B6EF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ndara" panose="020E0502030303020204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939EF62-086F-49DA-B946-0CF0C7946B3B}"/>
              </a:ext>
            </a:extLst>
          </p:cNvPr>
          <p:cNvSpPr/>
          <p:nvPr/>
        </p:nvSpPr>
        <p:spPr>
          <a:xfrm>
            <a:off x="99572" y="853342"/>
            <a:ext cx="5960066" cy="5545317"/>
          </a:xfrm>
          <a:prstGeom prst="rect">
            <a:avLst/>
          </a:prstGeom>
          <a:solidFill>
            <a:srgbClr val="B6EF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ndara" panose="020E0502030303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344" y="44624"/>
            <a:ext cx="12240740" cy="1065742"/>
          </a:xfrm>
        </p:spPr>
        <p:txBody>
          <a:bodyPr/>
          <a:lstStyle/>
          <a:p>
            <a:r>
              <a:rPr lang="en-GB" sz="3600"/>
              <a:t>Priorities – Around CERN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022681E-51FD-4E36-BEE1-91176C1BFD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5391" y="1155557"/>
            <a:ext cx="5652986" cy="514314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6F23124-DBDB-47EC-BF37-93CF20AA18F6}"/>
              </a:ext>
            </a:extLst>
          </p:cNvPr>
          <p:cNvSpPr txBox="1"/>
          <p:nvPr/>
        </p:nvSpPr>
        <p:spPr>
          <a:xfrm>
            <a:off x="6384032" y="406405"/>
            <a:ext cx="54006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dirty="0"/>
              <a:t>Pays de </a:t>
            </a:r>
            <a:r>
              <a:rPr lang="en-GB" dirty="0" err="1"/>
              <a:t>Gex</a:t>
            </a:r>
            <a:r>
              <a:rPr lang="en-GB" dirty="0"/>
              <a:t> </a:t>
            </a:r>
            <a:r>
              <a:rPr lang="en-GB" dirty="0" err="1"/>
              <a:t>Agglo</a:t>
            </a:r>
            <a:r>
              <a:rPr lang="en-GB" dirty="0"/>
              <a:t>:  Programme Local de </a:t>
            </a:r>
            <a:r>
              <a:rPr lang="en-GB" dirty="0" err="1"/>
              <a:t>Prévention</a:t>
            </a:r>
            <a:r>
              <a:rPr lang="en-GB" dirty="0"/>
              <a:t> des </a:t>
            </a:r>
            <a:r>
              <a:rPr lang="en-GB" dirty="0" err="1"/>
              <a:t>Déchets</a:t>
            </a:r>
            <a:r>
              <a:rPr lang="en-GB" dirty="0"/>
              <a:t> </a:t>
            </a:r>
            <a:r>
              <a:rPr lang="en-GB" dirty="0" err="1"/>
              <a:t>Ménagers</a:t>
            </a:r>
            <a:r>
              <a:rPr lang="en-GB" dirty="0"/>
              <a:t> et </a:t>
            </a:r>
            <a:r>
              <a:rPr lang="en-GB" dirty="0" err="1"/>
              <a:t>Assimilés</a:t>
            </a:r>
            <a:r>
              <a:rPr lang="en-GB" dirty="0"/>
              <a:t> (PLPDMA) 2021 - 2026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B10303CA-95B5-4375-B8C0-66E259FA40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3352" y="1556792"/>
            <a:ext cx="5618615" cy="2448272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9EB82CA5-E053-4FDB-80B5-A8DC9724C575}"/>
              </a:ext>
            </a:extLst>
          </p:cNvPr>
          <p:cNvSpPr txBox="1"/>
          <p:nvPr/>
        </p:nvSpPr>
        <p:spPr>
          <a:xfrm>
            <a:off x="379305" y="943524"/>
            <a:ext cx="54006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000" dirty="0" err="1"/>
              <a:t>Région</a:t>
            </a:r>
            <a:r>
              <a:rPr lang="en-GB" sz="2000" dirty="0"/>
              <a:t> Auvergne-Rhône-Alpes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24" name="Ink 23">
                <a:extLst>
                  <a:ext uri="{FF2B5EF4-FFF2-40B4-BE49-F238E27FC236}">
                    <a16:creationId xmlns:a16="http://schemas.microsoft.com/office/drawing/2014/main" id="{A557900A-C09A-43F5-BF19-69E3194E122E}"/>
                  </a:ext>
                </a:extLst>
              </p14:cNvPr>
              <p14:cNvContentPartPr/>
              <p14:nvPr/>
            </p14:nvContentPartPr>
            <p14:xfrm>
              <a:off x="5036940" y="2080440"/>
              <a:ext cx="769320" cy="116640"/>
            </p14:xfrm>
          </p:contentPart>
        </mc:Choice>
        <mc:Fallback xmlns="">
          <p:pic>
            <p:nvPicPr>
              <p:cNvPr id="24" name="Ink 23">
                <a:extLst>
                  <a:ext uri="{FF2B5EF4-FFF2-40B4-BE49-F238E27FC236}">
                    <a16:creationId xmlns:a16="http://schemas.microsoft.com/office/drawing/2014/main" id="{A557900A-C09A-43F5-BF19-69E3194E122E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983300" y="1972440"/>
                <a:ext cx="876960" cy="332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25" name="Ink 24">
                <a:extLst>
                  <a:ext uri="{FF2B5EF4-FFF2-40B4-BE49-F238E27FC236}">
                    <a16:creationId xmlns:a16="http://schemas.microsoft.com/office/drawing/2014/main" id="{10B92849-0995-457A-BC49-7BD8D893EFA2}"/>
                  </a:ext>
                </a:extLst>
              </p14:cNvPr>
              <p14:cNvContentPartPr/>
              <p14:nvPr/>
            </p14:nvContentPartPr>
            <p14:xfrm>
              <a:off x="881460" y="2340720"/>
              <a:ext cx="2685600" cy="118440"/>
            </p14:xfrm>
          </p:contentPart>
        </mc:Choice>
        <mc:Fallback xmlns="">
          <p:pic>
            <p:nvPicPr>
              <p:cNvPr id="25" name="Ink 24">
                <a:extLst>
                  <a:ext uri="{FF2B5EF4-FFF2-40B4-BE49-F238E27FC236}">
                    <a16:creationId xmlns:a16="http://schemas.microsoft.com/office/drawing/2014/main" id="{10B92849-0995-457A-BC49-7BD8D893EFA2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827460" y="2233080"/>
                <a:ext cx="2793240" cy="334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26" name="Ink 25">
                <a:extLst>
                  <a:ext uri="{FF2B5EF4-FFF2-40B4-BE49-F238E27FC236}">
                    <a16:creationId xmlns:a16="http://schemas.microsoft.com/office/drawing/2014/main" id="{1D7BA396-7EE5-4A60-981F-60B457676EB6}"/>
                  </a:ext>
                </a:extLst>
              </p14:cNvPr>
              <p14:cNvContentPartPr/>
              <p14:nvPr/>
            </p14:nvContentPartPr>
            <p14:xfrm>
              <a:off x="897660" y="2954160"/>
              <a:ext cx="3077640" cy="92880"/>
            </p14:xfrm>
          </p:contentPart>
        </mc:Choice>
        <mc:Fallback xmlns="">
          <p:pic>
            <p:nvPicPr>
              <p:cNvPr id="26" name="Ink 25">
                <a:extLst>
                  <a:ext uri="{FF2B5EF4-FFF2-40B4-BE49-F238E27FC236}">
                    <a16:creationId xmlns:a16="http://schemas.microsoft.com/office/drawing/2014/main" id="{1D7BA396-7EE5-4A60-981F-60B457676EB6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844020" y="2846160"/>
                <a:ext cx="3185280" cy="308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27" name="Ink 26">
                <a:extLst>
                  <a:ext uri="{FF2B5EF4-FFF2-40B4-BE49-F238E27FC236}">
                    <a16:creationId xmlns:a16="http://schemas.microsoft.com/office/drawing/2014/main" id="{49E2DE2E-C40B-4CB1-8DB1-6BD382AF174D}"/>
                  </a:ext>
                </a:extLst>
              </p14:cNvPr>
              <p14:cNvContentPartPr/>
              <p14:nvPr/>
            </p14:nvContentPartPr>
            <p14:xfrm>
              <a:off x="832500" y="3755160"/>
              <a:ext cx="1738440" cy="91080"/>
            </p14:xfrm>
          </p:contentPart>
        </mc:Choice>
        <mc:Fallback xmlns="">
          <p:pic>
            <p:nvPicPr>
              <p:cNvPr id="27" name="Ink 26">
                <a:extLst>
                  <a:ext uri="{FF2B5EF4-FFF2-40B4-BE49-F238E27FC236}">
                    <a16:creationId xmlns:a16="http://schemas.microsoft.com/office/drawing/2014/main" id="{49E2DE2E-C40B-4CB1-8DB1-6BD382AF174D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778500" y="3647520"/>
                <a:ext cx="1846080" cy="306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28" name="Ink 27">
                <a:extLst>
                  <a:ext uri="{FF2B5EF4-FFF2-40B4-BE49-F238E27FC236}">
                    <a16:creationId xmlns:a16="http://schemas.microsoft.com/office/drawing/2014/main" id="{FD87EF78-A442-4B43-8BC3-AED3EB7EA1E6}"/>
                  </a:ext>
                </a:extLst>
              </p14:cNvPr>
              <p14:cNvContentPartPr/>
              <p14:nvPr/>
            </p14:nvContentPartPr>
            <p14:xfrm>
              <a:off x="6547500" y="2081520"/>
              <a:ext cx="1419840" cy="49680"/>
            </p14:xfrm>
          </p:contentPart>
        </mc:Choice>
        <mc:Fallback xmlns="">
          <p:pic>
            <p:nvPicPr>
              <p:cNvPr id="28" name="Ink 27">
                <a:extLst>
                  <a:ext uri="{FF2B5EF4-FFF2-40B4-BE49-F238E27FC236}">
                    <a16:creationId xmlns:a16="http://schemas.microsoft.com/office/drawing/2014/main" id="{FD87EF78-A442-4B43-8BC3-AED3EB7EA1E6}"/>
                  </a:ext>
                </a:extLst>
              </p:cNvPr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6493500" y="1973880"/>
                <a:ext cx="1527480" cy="265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29" name="Ink 28">
                <a:extLst>
                  <a:ext uri="{FF2B5EF4-FFF2-40B4-BE49-F238E27FC236}">
                    <a16:creationId xmlns:a16="http://schemas.microsoft.com/office/drawing/2014/main" id="{917526DE-6A75-43E6-9C3B-47AAABB21737}"/>
                  </a:ext>
                </a:extLst>
              </p14:cNvPr>
              <p14:cNvContentPartPr/>
              <p14:nvPr/>
            </p14:nvContentPartPr>
            <p14:xfrm>
              <a:off x="6523020" y="3101040"/>
              <a:ext cx="2397960" cy="116280"/>
            </p14:xfrm>
          </p:contentPart>
        </mc:Choice>
        <mc:Fallback xmlns="">
          <p:pic>
            <p:nvPicPr>
              <p:cNvPr id="29" name="Ink 28">
                <a:extLst>
                  <a:ext uri="{FF2B5EF4-FFF2-40B4-BE49-F238E27FC236}">
                    <a16:creationId xmlns:a16="http://schemas.microsoft.com/office/drawing/2014/main" id="{917526DE-6A75-43E6-9C3B-47AAABB21737}"/>
                  </a:ext>
                </a:extLst>
              </p:cNvPr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6469380" y="2993400"/>
                <a:ext cx="2505600" cy="331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30" name="Ink 29">
                <a:extLst>
                  <a:ext uri="{FF2B5EF4-FFF2-40B4-BE49-F238E27FC236}">
                    <a16:creationId xmlns:a16="http://schemas.microsoft.com/office/drawing/2014/main" id="{CC775AD1-3084-4668-BDF7-CC37B053E93B}"/>
                  </a:ext>
                </a:extLst>
              </p14:cNvPr>
              <p14:cNvContentPartPr/>
              <p14:nvPr/>
            </p14:nvContentPartPr>
            <p14:xfrm>
              <a:off x="6514740" y="3877920"/>
              <a:ext cx="2568240" cy="66600"/>
            </p14:xfrm>
          </p:contentPart>
        </mc:Choice>
        <mc:Fallback xmlns="">
          <p:pic>
            <p:nvPicPr>
              <p:cNvPr id="30" name="Ink 29">
                <a:extLst>
                  <a:ext uri="{FF2B5EF4-FFF2-40B4-BE49-F238E27FC236}">
                    <a16:creationId xmlns:a16="http://schemas.microsoft.com/office/drawing/2014/main" id="{CC775AD1-3084-4668-BDF7-CC37B053E93B}"/>
                  </a:ext>
                </a:extLst>
              </p:cNvPr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6461100" y="3769920"/>
                <a:ext cx="2675880" cy="282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9">
            <p14:nvContentPartPr>
              <p14:cNvPr id="31" name="Ink 30">
                <a:extLst>
                  <a:ext uri="{FF2B5EF4-FFF2-40B4-BE49-F238E27FC236}">
                    <a16:creationId xmlns:a16="http://schemas.microsoft.com/office/drawing/2014/main" id="{00C8AED9-8E28-43AC-BD16-5A42DB8E77F0}"/>
                  </a:ext>
                </a:extLst>
              </p14:cNvPr>
              <p14:cNvContentPartPr/>
              <p14:nvPr/>
            </p14:nvContentPartPr>
            <p14:xfrm>
              <a:off x="6547500" y="3999600"/>
              <a:ext cx="1558800" cy="83160"/>
            </p14:xfrm>
          </p:contentPart>
        </mc:Choice>
        <mc:Fallback xmlns="">
          <p:pic>
            <p:nvPicPr>
              <p:cNvPr id="31" name="Ink 30">
                <a:extLst>
                  <a:ext uri="{FF2B5EF4-FFF2-40B4-BE49-F238E27FC236}">
                    <a16:creationId xmlns:a16="http://schemas.microsoft.com/office/drawing/2014/main" id="{00C8AED9-8E28-43AC-BD16-5A42DB8E77F0}"/>
                  </a:ext>
                </a:extLst>
              </p:cNvPr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6493500" y="3891600"/>
                <a:ext cx="1666440" cy="298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1">
            <p14:nvContentPartPr>
              <p14:cNvPr id="32" name="Ink 31">
                <a:extLst>
                  <a:ext uri="{FF2B5EF4-FFF2-40B4-BE49-F238E27FC236}">
                    <a16:creationId xmlns:a16="http://schemas.microsoft.com/office/drawing/2014/main" id="{A3CEEED1-E1E9-44F6-8FE1-1A6F2B7DF33F}"/>
                  </a:ext>
                </a:extLst>
              </p14:cNvPr>
              <p14:cNvContentPartPr/>
              <p14:nvPr/>
            </p14:nvContentPartPr>
            <p14:xfrm>
              <a:off x="9315180" y="4467960"/>
              <a:ext cx="946440" cy="72360"/>
            </p14:xfrm>
          </p:contentPart>
        </mc:Choice>
        <mc:Fallback xmlns="">
          <p:pic>
            <p:nvPicPr>
              <p:cNvPr id="32" name="Ink 31">
                <a:extLst>
                  <a:ext uri="{FF2B5EF4-FFF2-40B4-BE49-F238E27FC236}">
                    <a16:creationId xmlns:a16="http://schemas.microsoft.com/office/drawing/2014/main" id="{A3CEEED1-E1E9-44F6-8FE1-1A6F2B7DF33F}"/>
                  </a:ext>
                </a:extLst>
              </p:cNvPr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9261180" y="4359960"/>
                <a:ext cx="1054080" cy="28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3">
            <p14:nvContentPartPr>
              <p14:cNvPr id="33" name="Ink 32">
                <a:extLst>
                  <a:ext uri="{FF2B5EF4-FFF2-40B4-BE49-F238E27FC236}">
                    <a16:creationId xmlns:a16="http://schemas.microsoft.com/office/drawing/2014/main" id="{BECCBD85-BBCC-4F71-9820-06DB65FCC7D0}"/>
                  </a:ext>
                </a:extLst>
              </p14:cNvPr>
              <p14:cNvContentPartPr/>
              <p14:nvPr/>
            </p14:nvContentPartPr>
            <p14:xfrm>
              <a:off x="8841780" y="4865400"/>
              <a:ext cx="222120" cy="12960"/>
            </p14:xfrm>
          </p:contentPart>
        </mc:Choice>
        <mc:Fallback xmlns="">
          <p:pic>
            <p:nvPicPr>
              <p:cNvPr id="33" name="Ink 32">
                <a:extLst>
                  <a:ext uri="{FF2B5EF4-FFF2-40B4-BE49-F238E27FC236}">
                    <a16:creationId xmlns:a16="http://schemas.microsoft.com/office/drawing/2014/main" id="{BECCBD85-BBCC-4F71-9820-06DB65FCC7D0}"/>
                  </a:ext>
                </a:extLst>
              </p:cNvPr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8787780" y="4757760"/>
                <a:ext cx="329760" cy="228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5">
            <p14:nvContentPartPr>
              <p14:cNvPr id="34" name="Ink 33">
                <a:extLst>
                  <a:ext uri="{FF2B5EF4-FFF2-40B4-BE49-F238E27FC236}">
                    <a16:creationId xmlns:a16="http://schemas.microsoft.com/office/drawing/2014/main" id="{C45D18E1-06B0-4A6C-8908-E25AA278313F}"/>
                  </a:ext>
                </a:extLst>
              </p14:cNvPr>
              <p14:cNvContentPartPr/>
              <p14:nvPr/>
            </p14:nvContentPartPr>
            <p14:xfrm>
              <a:off x="6530940" y="4963320"/>
              <a:ext cx="619920" cy="92520"/>
            </p14:xfrm>
          </p:contentPart>
        </mc:Choice>
        <mc:Fallback xmlns="">
          <p:pic>
            <p:nvPicPr>
              <p:cNvPr id="34" name="Ink 33">
                <a:extLst>
                  <a:ext uri="{FF2B5EF4-FFF2-40B4-BE49-F238E27FC236}">
                    <a16:creationId xmlns:a16="http://schemas.microsoft.com/office/drawing/2014/main" id="{C45D18E1-06B0-4A6C-8908-E25AA278313F}"/>
                  </a:ext>
                </a:extLst>
              </p:cNvPr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6477300" y="4855320"/>
                <a:ext cx="727560" cy="308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7">
            <p14:nvContentPartPr>
              <p14:cNvPr id="35" name="Ink 34">
                <a:extLst>
                  <a:ext uri="{FF2B5EF4-FFF2-40B4-BE49-F238E27FC236}">
                    <a16:creationId xmlns:a16="http://schemas.microsoft.com/office/drawing/2014/main" id="{81EA9C17-B2B5-4882-9714-D9F0D85D2BFE}"/>
                  </a:ext>
                </a:extLst>
              </p14:cNvPr>
              <p14:cNvContentPartPr/>
              <p14:nvPr/>
            </p14:nvContentPartPr>
            <p14:xfrm>
              <a:off x="7755660" y="5592240"/>
              <a:ext cx="951480" cy="26280"/>
            </p14:xfrm>
          </p:contentPart>
        </mc:Choice>
        <mc:Fallback xmlns="">
          <p:pic>
            <p:nvPicPr>
              <p:cNvPr id="35" name="Ink 34">
                <a:extLst>
                  <a:ext uri="{FF2B5EF4-FFF2-40B4-BE49-F238E27FC236}">
                    <a16:creationId xmlns:a16="http://schemas.microsoft.com/office/drawing/2014/main" id="{81EA9C17-B2B5-4882-9714-D9F0D85D2BFE}"/>
                  </a:ext>
                </a:extLst>
              </p:cNvPr>
              <p:cNvPicPr/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7702020" y="5484240"/>
                <a:ext cx="1059120" cy="241920"/>
              </a:xfrm>
              <a:prstGeom prst="rect">
                <a:avLst/>
              </a:prstGeom>
            </p:spPr>
          </p:pic>
        </mc:Fallback>
      </mc:AlternateContent>
      <p:sp>
        <p:nvSpPr>
          <p:cNvPr id="37" name="TextBox 36">
            <a:extLst>
              <a:ext uri="{FF2B5EF4-FFF2-40B4-BE49-F238E27FC236}">
                <a16:creationId xmlns:a16="http://schemas.microsoft.com/office/drawing/2014/main" id="{A58BB5D7-C8B3-490D-8B41-028390D97A45}"/>
              </a:ext>
            </a:extLst>
          </p:cNvPr>
          <p:cNvSpPr txBox="1"/>
          <p:nvPr/>
        </p:nvSpPr>
        <p:spPr>
          <a:xfrm>
            <a:off x="11064552" y="6525344"/>
            <a:ext cx="104411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600" i="1" dirty="0">
                <a:solidFill>
                  <a:srgbClr val="9B9FAA"/>
                </a:solidFill>
                <a:latin typeface="Calibri" panose="020F0502020204030204" pitchFamily="34" charset="0"/>
              </a:rPr>
              <a:t>20.06.22</a:t>
            </a:r>
            <a:endParaRPr lang="en-US" sz="1600" i="1" dirty="0">
              <a:solidFill>
                <a:srgbClr val="9B9FAA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6ECD3E00-F6B8-4030-B9C1-F7FDC6980F88}"/>
              </a:ext>
            </a:extLst>
          </p:cNvPr>
          <p:cNvSpPr txBox="1"/>
          <p:nvPr/>
        </p:nvSpPr>
        <p:spPr>
          <a:xfrm>
            <a:off x="173215" y="6474822"/>
            <a:ext cx="376254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i="1" dirty="0">
                <a:solidFill>
                  <a:srgbClr val="9B9FAA"/>
                </a:solidFill>
                <a:latin typeface="Calibri" panose="020F0502020204030204" pitchFamily="34" charset="0"/>
              </a:rPr>
              <a:t>SCE Waste management technical seminar</a:t>
            </a:r>
            <a:endParaRPr lang="en-US" sz="1600" i="1" dirty="0">
              <a:solidFill>
                <a:srgbClr val="9B9F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07544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1D353BFF-5192-470E-968C-EDB34F4AC3DD}"/>
              </a:ext>
            </a:extLst>
          </p:cNvPr>
          <p:cNvSpPr/>
          <p:nvPr/>
        </p:nvSpPr>
        <p:spPr>
          <a:xfrm>
            <a:off x="695400" y="852135"/>
            <a:ext cx="10657184" cy="5673209"/>
          </a:xfrm>
          <a:prstGeom prst="rect">
            <a:avLst/>
          </a:prstGeom>
          <a:solidFill>
            <a:srgbClr val="B6EF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ndara" panose="020E0502030303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344" y="-27384"/>
            <a:ext cx="12240740" cy="1065742"/>
          </a:xfrm>
        </p:spPr>
        <p:txBody>
          <a:bodyPr/>
          <a:lstStyle/>
          <a:p>
            <a:r>
              <a:rPr lang="fr-CH" sz="3600" dirty="0" err="1"/>
              <a:t>Priorities</a:t>
            </a:r>
            <a:r>
              <a:rPr lang="fr-CH" sz="3600" dirty="0"/>
              <a:t> – </a:t>
            </a:r>
            <a:r>
              <a:rPr lang="fr-CH" sz="3600" dirty="0" err="1"/>
              <a:t>Around</a:t>
            </a:r>
            <a:r>
              <a:rPr lang="fr-CH" sz="3600" dirty="0"/>
              <a:t> CERN</a:t>
            </a:r>
            <a:endParaRPr lang="en-US" sz="36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9E8113A-5B78-462A-BBEA-8E50E5C2850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9259"/>
          <a:stretch/>
        </p:blipFill>
        <p:spPr>
          <a:xfrm>
            <a:off x="1162297" y="1484784"/>
            <a:ext cx="6733903" cy="352839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D7332A7-AA81-419A-9A86-D55F17ED62F6}"/>
              </a:ext>
            </a:extLst>
          </p:cNvPr>
          <p:cNvSpPr txBox="1"/>
          <p:nvPr/>
        </p:nvSpPr>
        <p:spPr>
          <a:xfrm>
            <a:off x="1226581" y="933133"/>
            <a:ext cx="612068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Genève: Plan de Gestion des </a:t>
            </a:r>
            <a:r>
              <a:rPr lang="en-US" sz="2000" dirty="0" err="1"/>
              <a:t>Déchets</a:t>
            </a:r>
            <a:r>
              <a:rPr lang="en-US" sz="2000" dirty="0"/>
              <a:t> (PDC) 2020-2025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F09982C-20DF-4FC9-94E4-ED5A6935F0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35960" y="4337418"/>
            <a:ext cx="5098182" cy="2071596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>
                <a:extLst>
                  <a:ext uri="{FF2B5EF4-FFF2-40B4-BE49-F238E27FC236}">
                    <a16:creationId xmlns:a16="http://schemas.microsoft.com/office/drawing/2014/main" id="{4D35C37C-C2FF-4FBF-824D-23B1EA98DA1D}"/>
                  </a:ext>
                </a:extLst>
              </p14:cNvPr>
              <p14:cNvContentPartPr/>
              <p14:nvPr/>
            </p14:nvContentPartPr>
            <p14:xfrm>
              <a:off x="1544972" y="2571120"/>
              <a:ext cx="2309760" cy="74520"/>
            </p14:xfrm>
          </p:contentPart>
        </mc:Choice>
        <mc:Fallback xmlns="">
          <p:pic>
            <p:nvPicPr>
              <p:cNvPr id="3" name="Ink 2">
                <a:extLst>
                  <a:ext uri="{FF2B5EF4-FFF2-40B4-BE49-F238E27FC236}">
                    <a16:creationId xmlns:a16="http://schemas.microsoft.com/office/drawing/2014/main" id="{4D35C37C-C2FF-4FBF-824D-23B1EA98DA1D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490964" y="2462596"/>
                <a:ext cx="2417417" cy="29120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F16DA1E8-8722-4A4F-AFD0-C694A14F4FB8}"/>
                  </a:ext>
                </a:extLst>
              </p14:cNvPr>
              <p14:cNvContentPartPr/>
              <p14:nvPr/>
            </p14:nvContentPartPr>
            <p14:xfrm>
              <a:off x="1512212" y="3688560"/>
              <a:ext cx="2800800" cy="16164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F16DA1E8-8722-4A4F-AFD0-C694A14F4FB8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458212" y="3580560"/>
                <a:ext cx="2908440" cy="377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8" name="Ink 7">
                <a:extLst>
                  <a:ext uri="{FF2B5EF4-FFF2-40B4-BE49-F238E27FC236}">
                    <a16:creationId xmlns:a16="http://schemas.microsoft.com/office/drawing/2014/main" id="{D43B1BDB-070A-4C96-8DB5-A3BF48FEA6D3}"/>
                  </a:ext>
                </a:extLst>
              </p14:cNvPr>
              <p14:cNvContentPartPr/>
              <p14:nvPr/>
            </p14:nvContentPartPr>
            <p14:xfrm>
              <a:off x="1544972" y="3877920"/>
              <a:ext cx="452520" cy="59760"/>
            </p14:xfrm>
          </p:contentPart>
        </mc:Choice>
        <mc:Fallback xmlns="">
          <p:pic>
            <p:nvPicPr>
              <p:cNvPr id="8" name="Ink 7">
                <a:extLst>
                  <a:ext uri="{FF2B5EF4-FFF2-40B4-BE49-F238E27FC236}">
                    <a16:creationId xmlns:a16="http://schemas.microsoft.com/office/drawing/2014/main" id="{D43B1BDB-070A-4C96-8DB5-A3BF48FEA6D3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490929" y="3769920"/>
                <a:ext cx="560246" cy="275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9" name="Ink 8">
                <a:extLst>
                  <a:ext uri="{FF2B5EF4-FFF2-40B4-BE49-F238E27FC236}">
                    <a16:creationId xmlns:a16="http://schemas.microsoft.com/office/drawing/2014/main" id="{A1751413-B0FC-494B-9ACC-01FF69E86B4E}"/>
                  </a:ext>
                </a:extLst>
              </p14:cNvPr>
              <p14:cNvContentPartPr/>
              <p14:nvPr/>
            </p14:nvContentPartPr>
            <p14:xfrm>
              <a:off x="4794692" y="1893600"/>
              <a:ext cx="2445480" cy="153360"/>
            </p14:xfrm>
          </p:contentPart>
        </mc:Choice>
        <mc:Fallback xmlns="">
          <p:pic>
            <p:nvPicPr>
              <p:cNvPr id="9" name="Ink 8">
                <a:extLst>
                  <a:ext uri="{FF2B5EF4-FFF2-40B4-BE49-F238E27FC236}">
                    <a16:creationId xmlns:a16="http://schemas.microsoft.com/office/drawing/2014/main" id="{A1751413-B0FC-494B-9ACC-01FF69E86B4E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4740692" y="1785600"/>
                <a:ext cx="2553120" cy="369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18" name="Ink 17">
                <a:extLst>
                  <a:ext uri="{FF2B5EF4-FFF2-40B4-BE49-F238E27FC236}">
                    <a16:creationId xmlns:a16="http://schemas.microsoft.com/office/drawing/2014/main" id="{2B9574BF-E868-45DC-9BCE-3D6005C3B91F}"/>
                  </a:ext>
                </a:extLst>
              </p14:cNvPr>
              <p14:cNvContentPartPr/>
              <p14:nvPr/>
            </p14:nvContentPartPr>
            <p14:xfrm>
              <a:off x="4778132" y="3525840"/>
              <a:ext cx="1469520" cy="50400"/>
            </p14:xfrm>
          </p:contentPart>
        </mc:Choice>
        <mc:Fallback xmlns="">
          <p:pic>
            <p:nvPicPr>
              <p:cNvPr id="18" name="Ink 17">
                <a:extLst>
                  <a:ext uri="{FF2B5EF4-FFF2-40B4-BE49-F238E27FC236}">
                    <a16:creationId xmlns:a16="http://schemas.microsoft.com/office/drawing/2014/main" id="{2B9574BF-E868-45DC-9BCE-3D6005C3B91F}"/>
                  </a:ext>
                </a:extLst>
              </p:cNvPr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4724132" y="3417063"/>
                <a:ext cx="1577160" cy="267591"/>
              </a:xfrm>
              <a:prstGeom prst="rect">
                <a:avLst/>
              </a:prstGeom>
            </p:spPr>
          </p:pic>
        </mc:Fallback>
      </mc:AlternateContent>
      <p:sp>
        <p:nvSpPr>
          <p:cNvPr id="19" name="TextBox 18">
            <a:extLst>
              <a:ext uri="{FF2B5EF4-FFF2-40B4-BE49-F238E27FC236}">
                <a16:creationId xmlns:a16="http://schemas.microsoft.com/office/drawing/2014/main" id="{6B6D86A9-D252-4F17-BB00-A7E0524C9369}"/>
              </a:ext>
            </a:extLst>
          </p:cNvPr>
          <p:cNvSpPr txBox="1"/>
          <p:nvPr/>
        </p:nvSpPr>
        <p:spPr>
          <a:xfrm>
            <a:off x="11064552" y="6525344"/>
            <a:ext cx="104411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600" i="1" dirty="0">
                <a:solidFill>
                  <a:srgbClr val="9B9FAA"/>
                </a:solidFill>
                <a:latin typeface="Calibri" panose="020F0502020204030204" pitchFamily="34" charset="0"/>
              </a:rPr>
              <a:t>20.06.22</a:t>
            </a:r>
            <a:endParaRPr lang="en-US" sz="1600" i="1" dirty="0">
              <a:solidFill>
                <a:srgbClr val="9B9FAA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32D8283-2D81-482A-96FA-FB4F3705FA7C}"/>
              </a:ext>
            </a:extLst>
          </p:cNvPr>
          <p:cNvSpPr txBox="1"/>
          <p:nvPr/>
        </p:nvSpPr>
        <p:spPr>
          <a:xfrm>
            <a:off x="173215" y="6474822"/>
            <a:ext cx="376254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i="1" dirty="0">
                <a:solidFill>
                  <a:srgbClr val="9B9FAA"/>
                </a:solidFill>
                <a:latin typeface="Calibri" panose="020F0502020204030204" pitchFamily="34" charset="0"/>
              </a:rPr>
              <a:t>SCE Waste management technical seminar</a:t>
            </a:r>
            <a:endParaRPr lang="en-US" sz="1600" i="1" dirty="0">
              <a:solidFill>
                <a:srgbClr val="9B9F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920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BA55E89-E9E0-4181-992D-F064DC47C697}"/>
              </a:ext>
            </a:extLst>
          </p:cNvPr>
          <p:cNvSpPr/>
          <p:nvPr/>
        </p:nvSpPr>
        <p:spPr>
          <a:xfrm>
            <a:off x="167045" y="758536"/>
            <a:ext cx="7801163" cy="5766808"/>
          </a:xfrm>
          <a:prstGeom prst="rect">
            <a:avLst/>
          </a:prstGeom>
          <a:solidFill>
            <a:srgbClr val="B6EF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ndara" panose="020E0502030303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344" y="-27384"/>
            <a:ext cx="12240740" cy="1065742"/>
          </a:xfrm>
        </p:spPr>
        <p:txBody>
          <a:bodyPr/>
          <a:lstStyle/>
          <a:p>
            <a:r>
              <a:rPr lang="en-GB" sz="3600" dirty="0"/>
              <a:t>CERN Waste management- Long-term objectives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A889043-748C-41FA-982D-D8D43B4B2D4E}"/>
              </a:ext>
            </a:extLst>
          </p:cNvPr>
          <p:cNvSpPr txBox="1"/>
          <p:nvPr/>
        </p:nvSpPr>
        <p:spPr>
          <a:xfrm>
            <a:off x="335360" y="937546"/>
            <a:ext cx="7344816" cy="53501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algn="just">
              <a:spcBef>
                <a:spcPts val="200"/>
              </a:spcBef>
              <a:buFont typeface="Symbol" panose="05050102010706020507" pitchFamily="18" charset="2"/>
              <a:buChar char=""/>
            </a:pPr>
            <a:r>
              <a:rPr lang="en-GB" sz="2000" kern="1400" dirty="0">
                <a:effectLst/>
                <a:ea typeface="Times New Roman" panose="02020603050405020304" pitchFamily="18" charset="0"/>
              </a:rPr>
              <a:t>Offer to CERN’s community an </a:t>
            </a:r>
            <a:r>
              <a:rPr lang="en-GB" sz="2000" b="1" kern="1400" dirty="0">
                <a:effectLst/>
                <a:ea typeface="Times New Roman" panose="02020603050405020304" pitchFamily="18" charset="0"/>
              </a:rPr>
              <a:t>efficient and adapted waste management service</a:t>
            </a:r>
            <a:r>
              <a:rPr lang="en-GB" sz="2000" kern="1400" dirty="0">
                <a:effectLst/>
                <a:ea typeface="Times New Roman" panose="02020603050405020304" pitchFamily="18" charset="0"/>
              </a:rPr>
              <a:t>.</a:t>
            </a:r>
          </a:p>
          <a:p>
            <a:pPr lvl="0" algn="just">
              <a:spcBef>
                <a:spcPts val="200"/>
              </a:spcBef>
            </a:pPr>
            <a:r>
              <a:rPr lang="en-GB" sz="2000" kern="1400" dirty="0">
                <a:effectLst/>
                <a:ea typeface="Times New Roman" panose="02020603050405020304" pitchFamily="18" charset="0"/>
              </a:rPr>
              <a:t> </a:t>
            </a:r>
          </a:p>
          <a:p>
            <a:pPr marL="342900" lvl="0" indent="-342900" algn="just">
              <a:buFont typeface="Symbol" panose="05050102010706020507" pitchFamily="18" charset="2"/>
              <a:buChar char=""/>
            </a:pPr>
            <a:r>
              <a:rPr lang="en-GB" sz="2000" b="1" kern="1400" dirty="0">
                <a:effectLst/>
                <a:ea typeface="Times New Roman" panose="02020603050405020304" pitchFamily="18" charset="0"/>
              </a:rPr>
              <a:t>Embrace the environmental transition </a:t>
            </a:r>
            <a:r>
              <a:rPr lang="en-GB" sz="2000" kern="1400" dirty="0">
                <a:effectLst/>
                <a:ea typeface="Times New Roman" panose="02020603050405020304" pitchFamily="18" charset="0"/>
              </a:rPr>
              <a:t>laid down in CERN’s Environmental Protection Strategy and CERN’s Masterplan 2040, fully aligned with priorities of CERN, communities surrounding the sites and Geneva international organizations. Become an </a:t>
            </a:r>
            <a:r>
              <a:rPr lang="en-GB" sz="2000" b="1" kern="1400" dirty="0">
                <a:effectLst/>
                <a:ea typeface="Times New Roman" panose="02020603050405020304" pitchFamily="18" charset="0"/>
              </a:rPr>
              <a:t>eco-exemplary</a:t>
            </a:r>
            <a:r>
              <a:rPr lang="en-GB" sz="2000" kern="1400" dirty="0">
                <a:effectLst/>
                <a:ea typeface="Times New Roman" panose="02020603050405020304" pitchFamily="18" charset="0"/>
              </a:rPr>
              <a:t> campus.</a:t>
            </a:r>
          </a:p>
          <a:p>
            <a:pPr marL="342900" lvl="0" indent="-342900" algn="just">
              <a:buFont typeface="Symbol" panose="05050102010706020507" pitchFamily="18" charset="2"/>
              <a:buChar char=""/>
            </a:pPr>
            <a:endParaRPr lang="en-GB" sz="2000" kern="1400" dirty="0">
              <a:effectLst/>
              <a:ea typeface="Times New Roman" panose="02020603050405020304" pitchFamily="18" charset="0"/>
            </a:endParaRPr>
          </a:p>
          <a:p>
            <a:pPr marL="342900" lvl="0" indent="-342900" algn="just">
              <a:buFont typeface="Symbol" panose="05050102010706020507" pitchFamily="18" charset="2"/>
              <a:buChar char=""/>
            </a:pPr>
            <a:r>
              <a:rPr lang="en-GB" sz="2000" kern="1400" dirty="0">
                <a:effectLst/>
                <a:ea typeface="Times New Roman" panose="02020603050405020304" pitchFamily="18" charset="0"/>
              </a:rPr>
              <a:t>Maintain full </a:t>
            </a:r>
            <a:r>
              <a:rPr lang="en-GB" sz="2000" b="1" kern="1400" dirty="0">
                <a:effectLst/>
                <a:ea typeface="Times New Roman" panose="02020603050405020304" pitchFamily="18" charset="0"/>
              </a:rPr>
              <a:t>compliance</a:t>
            </a:r>
            <a:r>
              <a:rPr lang="en-GB" sz="2000" kern="1400" dirty="0">
                <a:effectLst/>
                <a:ea typeface="Times New Roman" panose="02020603050405020304" pitchFamily="18" charset="0"/>
              </a:rPr>
              <a:t> with France and Switzerland regulations while operating waste management and waste disposal. Be an </a:t>
            </a:r>
            <a:r>
              <a:rPr lang="en-GB" sz="2000" b="1" kern="1400" dirty="0">
                <a:effectLst/>
                <a:ea typeface="Times New Roman" panose="02020603050405020304" pitchFamily="18" charset="0"/>
              </a:rPr>
              <a:t>Align priorities to long-term plans of host states and local authorities</a:t>
            </a:r>
            <a:r>
              <a:rPr lang="en-GB" sz="2000" kern="1400" dirty="0">
                <a:effectLst/>
                <a:ea typeface="Times New Roman" panose="02020603050405020304" pitchFamily="18" charset="0"/>
              </a:rPr>
              <a:t>.</a:t>
            </a:r>
          </a:p>
          <a:p>
            <a:pPr marL="342900" lvl="0" indent="-342900" algn="just">
              <a:buFont typeface="Symbol" panose="05050102010706020507" pitchFamily="18" charset="2"/>
              <a:buChar char=""/>
            </a:pPr>
            <a:endParaRPr lang="en-GB" sz="2000" kern="1400" dirty="0">
              <a:effectLst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200"/>
              </a:spcAft>
              <a:buFont typeface="Symbol" panose="05050102010706020507" pitchFamily="18" charset="2"/>
              <a:buChar char=""/>
            </a:pPr>
            <a:r>
              <a:rPr lang="en-GB" sz="2000" kern="1400" dirty="0">
                <a:ea typeface="Times New Roman" panose="02020603050405020304" pitchFamily="18" charset="0"/>
              </a:rPr>
              <a:t>P</a:t>
            </a:r>
            <a:r>
              <a:rPr lang="en-GB" sz="2000" kern="1400" dirty="0">
                <a:effectLst/>
                <a:ea typeface="Times New Roman" panose="02020603050405020304" pitchFamily="18" charset="0"/>
              </a:rPr>
              <a:t>er producer category (campus, industry, work site), </a:t>
            </a:r>
            <a:r>
              <a:rPr lang="en-GB" sz="2000" b="1" kern="1400" dirty="0">
                <a:effectLst/>
                <a:ea typeface="Times New Roman" panose="02020603050405020304" pitchFamily="18" charset="0"/>
              </a:rPr>
              <a:t>reduce the total quantity of waste </a:t>
            </a:r>
            <a:r>
              <a:rPr lang="en-GB" sz="2000" kern="1400" dirty="0">
                <a:effectLst/>
                <a:ea typeface="Times New Roman" panose="02020603050405020304" pitchFamily="18" charset="0"/>
              </a:rPr>
              <a:t>generated by CERN, increase </a:t>
            </a:r>
            <a:r>
              <a:rPr lang="en-GB" sz="2000" b="1" kern="1400" dirty="0">
                <a:effectLst/>
                <a:ea typeface="Times New Roman" panose="02020603050405020304" pitchFamily="18" charset="0"/>
              </a:rPr>
              <a:t>reuse</a:t>
            </a:r>
            <a:r>
              <a:rPr lang="en-GB" sz="2000" kern="1400" dirty="0">
                <a:effectLst/>
                <a:ea typeface="Times New Roman" panose="02020603050405020304" pitchFamily="18" charset="0"/>
              </a:rPr>
              <a:t> and </a:t>
            </a:r>
            <a:r>
              <a:rPr lang="en-GB" sz="2000" b="1" kern="1400" dirty="0">
                <a:effectLst/>
                <a:ea typeface="Times New Roman" panose="02020603050405020304" pitchFamily="18" charset="0"/>
              </a:rPr>
              <a:t>recycling</a:t>
            </a:r>
            <a:r>
              <a:rPr lang="en-GB" sz="2000" kern="1400" dirty="0">
                <a:effectLst/>
                <a:ea typeface="Times New Roman" panose="02020603050405020304" pitchFamily="18" charset="0"/>
              </a:rPr>
              <a:t> rates.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18E5CFC-0F78-4A63-9513-3606699C1B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12224" y="2333278"/>
            <a:ext cx="3960440" cy="219144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8F41637E-EFFF-4F95-9FDB-520BA498C91E}"/>
              </a:ext>
            </a:extLst>
          </p:cNvPr>
          <p:cNvSpPr txBox="1"/>
          <p:nvPr/>
        </p:nvSpPr>
        <p:spPr>
          <a:xfrm>
            <a:off x="11064552" y="6525344"/>
            <a:ext cx="104411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600" i="1" dirty="0">
                <a:solidFill>
                  <a:srgbClr val="9B9FAA"/>
                </a:solidFill>
                <a:latin typeface="Calibri" panose="020F0502020204030204" pitchFamily="34" charset="0"/>
              </a:rPr>
              <a:t>20.06.22</a:t>
            </a:r>
            <a:endParaRPr lang="en-US" sz="1600" i="1" dirty="0">
              <a:solidFill>
                <a:srgbClr val="9B9FAA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087DB98-7AF2-4817-9BF4-5EC289D60401}"/>
              </a:ext>
            </a:extLst>
          </p:cNvPr>
          <p:cNvSpPr txBox="1"/>
          <p:nvPr/>
        </p:nvSpPr>
        <p:spPr>
          <a:xfrm>
            <a:off x="173215" y="6474822"/>
            <a:ext cx="376254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i="1" dirty="0">
                <a:solidFill>
                  <a:srgbClr val="9B9FAA"/>
                </a:solidFill>
                <a:latin typeface="Calibri" panose="020F0502020204030204" pitchFamily="34" charset="0"/>
              </a:rPr>
              <a:t>SCE Waste management technical seminar</a:t>
            </a:r>
            <a:endParaRPr lang="en-US" sz="1600" i="1" dirty="0">
              <a:solidFill>
                <a:srgbClr val="9B9F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17606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BA55E89-E9E0-4181-992D-F064DC47C697}"/>
              </a:ext>
            </a:extLst>
          </p:cNvPr>
          <p:cNvSpPr/>
          <p:nvPr/>
        </p:nvSpPr>
        <p:spPr>
          <a:xfrm>
            <a:off x="167045" y="758536"/>
            <a:ext cx="7801163" cy="5766808"/>
          </a:xfrm>
          <a:prstGeom prst="rect">
            <a:avLst/>
          </a:prstGeom>
          <a:solidFill>
            <a:srgbClr val="B6EF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ndara" panose="020E0502030303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344" y="-27384"/>
            <a:ext cx="12240740" cy="1065742"/>
          </a:xfrm>
        </p:spPr>
        <p:txBody>
          <a:bodyPr/>
          <a:lstStyle/>
          <a:p>
            <a:r>
              <a:rPr lang="en-GB" sz="3600" dirty="0"/>
              <a:t>CERN Waste management- Strategy principles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A889043-748C-41FA-982D-D8D43B4B2D4E}"/>
              </a:ext>
            </a:extLst>
          </p:cNvPr>
          <p:cNvSpPr txBox="1"/>
          <p:nvPr/>
        </p:nvSpPr>
        <p:spPr>
          <a:xfrm>
            <a:off x="335360" y="937546"/>
            <a:ext cx="7344816" cy="52219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>
                <a:solidFill>
                  <a:schemeClr val="tx1"/>
                </a:solidFill>
              </a:rPr>
              <a:t>1/ Adhere to </a:t>
            </a:r>
            <a:r>
              <a:rPr lang="en-GB" sz="2000" dirty="0">
                <a:solidFill>
                  <a:schemeClr val="tx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3 ‘R’s: </a:t>
            </a:r>
            <a:r>
              <a:rPr lang="en-GB" sz="2000" b="1" dirty="0">
                <a:solidFill>
                  <a:schemeClr val="tx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Reduce, Reuse, Recycle</a:t>
            </a:r>
            <a:endParaRPr lang="en-GB" sz="2000" b="1" dirty="0">
              <a:solidFill>
                <a:schemeClr val="tx1"/>
              </a:solidFill>
            </a:endParaRPr>
          </a:p>
          <a:p>
            <a:endParaRPr lang="en-GB" sz="2000" dirty="0"/>
          </a:p>
          <a:p>
            <a:r>
              <a:rPr lang="en-GB" sz="2000" dirty="0">
                <a:solidFill>
                  <a:schemeClr val="tx1"/>
                </a:solidFill>
              </a:rPr>
              <a:t>2/ Integrate internal and external actors in a holistic and sustainable </a:t>
            </a:r>
            <a:r>
              <a:rPr lang="en-GB" sz="2000" b="1" dirty="0">
                <a:solidFill>
                  <a:schemeClr val="tx1"/>
                </a:solidFill>
              </a:rPr>
              <a:t>waste management flow</a:t>
            </a:r>
          </a:p>
          <a:p>
            <a:pPr lvl="0" algn="just">
              <a:spcBef>
                <a:spcPts val="200"/>
              </a:spcBef>
            </a:pPr>
            <a:r>
              <a:rPr lang="en-GB" sz="2000" kern="1400" dirty="0">
                <a:effectLst/>
                <a:ea typeface="Times New Roman" panose="02020603050405020304" pitchFamily="18" charset="0"/>
              </a:rPr>
              <a:t> </a:t>
            </a:r>
          </a:p>
          <a:p>
            <a:pPr algn="just">
              <a:spcBef>
                <a:spcPts val="200"/>
              </a:spcBef>
            </a:pPr>
            <a:r>
              <a:rPr lang="en-GB" sz="2000" dirty="0">
                <a:solidFill>
                  <a:schemeClr val="tx1"/>
                </a:solidFill>
              </a:rPr>
              <a:t>3/ </a:t>
            </a:r>
            <a:r>
              <a:rPr lang="en-GB" sz="2000" b="1" dirty="0">
                <a:solidFill>
                  <a:schemeClr val="tx1"/>
                </a:solidFill>
              </a:rPr>
              <a:t>Consolidate equipment and infrastructure</a:t>
            </a:r>
            <a:r>
              <a:rPr lang="en-GB" sz="2000" dirty="0">
                <a:solidFill>
                  <a:schemeClr val="tx1"/>
                </a:solidFill>
              </a:rPr>
              <a:t> related to waste management</a:t>
            </a:r>
          </a:p>
          <a:p>
            <a:pPr lvl="0" algn="just">
              <a:spcBef>
                <a:spcPts val="200"/>
              </a:spcBef>
            </a:pPr>
            <a:endParaRPr lang="en-GB" sz="2000" kern="1400" dirty="0">
              <a:effectLst/>
              <a:ea typeface="Times New Roman" panose="02020603050405020304" pitchFamily="18" charset="0"/>
            </a:endParaRPr>
          </a:p>
          <a:p>
            <a:pPr algn="just">
              <a:spcBef>
                <a:spcPts val="200"/>
              </a:spcBef>
            </a:pPr>
            <a:r>
              <a:rPr lang="en-GB" sz="2000" dirty="0">
                <a:solidFill>
                  <a:schemeClr val="tx1"/>
                </a:solidFill>
              </a:rPr>
              <a:t>4/ Implement </a:t>
            </a:r>
            <a:r>
              <a:rPr lang="en-GB" sz="2000" b="1" dirty="0">
                <a:solidFill>
                  <a:schemeClr val="tx1"/>
                </a:solidFill>
              </a:rPr>
              <a:t>best-practices of the industry </a:t>
            </a:r>
            <a:r>
              <a:rPr lang="en-GB" sz="2000" dirty="0">
                <a:solidFill>
                  <a:schemeClr val="tx1"/>
                </a:solidFill>
              </a:rPr>
              <a:t>and optimise waste management operations</a:t>
            </a:r>
          </a:p>
          <a:p>
            <a:pPr algn="just">
              <a:spcBef>
                <a:spcPts val="200"/>
              </a:spcBef>
            </a:pPr>
            <a:endParaRPr lang="en-GB" sz="2000" dirty="0">
              <a:solidFill>
                <a:schemeClr val="tx1"/>
              </a:solidFill>
            </a:endParaRPr>
          </a:p>
          <a:p>
            <a:pPr algn="just">
              <a:spcBef>
                <a:spcPts val="200"/>
              </a:spcBef>
            </a:pPr>
            <a:r>
              <a:rPr lang="en-GB" sz="2000" dirty="0">
                <a:solidFill>
                  <a:schemeClr val="tx1"/>
                </a:solidFill>
              </a:rPr>
              <a:t>5/ Steer the service based on </a:t>
            </a:r>
            <a:r>
              <a:rPr lang="en-GB" sz="2000" b="1" dirty="0">
                <a:solidFill>
                  <a:schemeClr val="tx1"/>
                </a:solidFill>
              </a:rPr>
              <a:t>data</a:t>
            </a:r>
            <a:endParaRPr lang="en-US" sz="2000" b="1" dirty="0">
              <a:solidFill>
                <a:schemeClr val="tx1"/>
              </a:solidFill>
            </a:endParaRPr>
          </a:p>
          <a:p>
            <a:pPr algn="just">
              <a:spcBef>
                <a:spcPts val="200"/>
              </a:spcBef>
            </a:pPr>
            <a:endParaRPr lang="en-GB" sz="2000" dirty="0">
              <a:solidFill>
                <a:schemeClr val="tx1"/>
              </a:solidFill>
            </a:endParaRPr>
          </a:p>
          <a:p>
            <a:pPr algn="just">
              <a:spcBef>
                <a:spcPts val="200"/>
              </a:spcBef>
            </a:pPr>
            <a:r>
              <a:rPr lang="en-GB" sz="2000" dirty="0">
                <a:solidFill>
                  <a:schemeClr val="tx1"/>
                </a:solidFill>
              </a:rPr>
              <a:t>6/ </a:t>
            </a:r>
            <a:r>
              <a:rPr lang="en-GB" sz="2000" b="1" dirty="0">
                <a:solidFill>
                  <a:schemeClr val="tx1"/>
                </a:solidFill>
              </a:rPr>
              <a:t>Communicate</a:t>
            </a:r>
            <a:r>
              <a:rPr lang="en-GB" sz="2000" dirty="0">
                <a:solidFill>
                  <a:schemeClr val="tx1"/>
                </a:solidFill>
              </a:rPr>
              <a:t>, cooperate with local actors, and involve the community</a:t>
            </a:r>
            <a:endParaRPr lang="en-US" sz="2000" dirty="0">
              <a:solidFill>
                <a:schemeClr val="tx1"/>
              </a:solidFill>
            </a:endParaRPr>
          </a:p>
          <a:p>
            <a:pPr lvl="0" algn="just">
              <a:spcBef>
                <a:spcPts val="200"/>
              </a:spcBef>
            </a:pPr>
            <a:endParaRPr lang="en-GB" sz="2000" kern="1400" dirty="0">
              <a:effectLst/>
              <a:ea typeface="Times New Roman" panose="020206030504050203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F41637E-EFFF-4F95-9FDB-520BA498C91E}"/>
              </a:ext>
            </a:extLst>
          </p:cNvPr>
          <p:cNvSpPr txBox="1"/>
          <p:nvPr/>
        </p:nvSpPr>
        <p:spPr>
          <a:xfrm>
            <a:off x="11064552" y="6525344"/>
            <a:ext cx="104411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600" i="1" dirty="0">
                <a:solidFill>
                  <a:srgbClr val="9B9FAA"/>
                </a:solidFill>
                <a:latin typeface="Calibri" panose="020F0502020204030204" pitchFamily="34" charset="0"/>
              </a:rPr>
              <a:t>20.06.22</a:t>
            </a:r>
            <a:endParaRPr lang="en-US" sz="1600" i="1" dirty="0">
              <a:solidFill>
                <a:srgbClr val="9B9FAA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087DB98-7AF2-4817-9BF4-5EC289D60401}"/>
              </a:ext>
            </a:extLst>
          </p:cNvPr>
          <p:cNvSpPr txBox="1"/>
          <p:nvPr/>
        </p:nvSpPr>
        <p:spPr>
          <a:xfrm>
            <a:off x="173215" y="6474822"/>
            <a:ext cx="376254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i="1" dirty="0">
                <a:solidFill>
                  <a:srgbClr val="9B9FAA"/>
                </a:solidFill>
                <a:latin typeface="Calibri" panose="020F0502020204030204" pitchFamily="34" charset="0"/>
              </a:rPr>
              <a:t>SCE Waste management technical seminar</a:t>
            </a:r>
            <a:endParaRPr lang="en-US" sz="1600" i="1" dirty="0">
              <a:solidFill>
                <a:srgbClr val="9B9FAA"/>
              </a:solidFill>
            </a:endParaRPr>
          </a:p>
        </p:txBody>
      </p:sp>
      <p:pic>
        <p:nvPicPr>
          <p:cNvPr id="8" name="Picture 7" descr="Text&#10;&#10;Description automatically generated">
            <a:extLst>
              <a:ext uri="{FF2B5EF4-FFF2-40B4-BE49-F238E27FC236}">
                <a16:creationId xmlns:a16="http://schemas.microsoft.com/office/drawing/2014/main" id="{FA7D65E1-9F32-4386-86A9-DDFB5518F33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2223" y="792403"/>
            <a:ext cx="3729109" cy="263659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B2BDC17-EFB4-4244-9ECD-DA04F856594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36813" y="3847584"/>
            <a:ext cx="3672408" cy="2315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30831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E47E35D4-6D97-4AAC-BA2D-C3AD25A46B85}"/>
              </a:ext>
            </a:extLst>
          </p:cNvPr>
          <p:cNvSpPr/>
          <p:nvPr/>
        </p:nvSpPr>
        <p:spPr>
          <a:xfrm>
            <a:off x="182638" y="993419"/>
            <a:ext cx="5928955" cy="4955861"/>
          </a:xfrm>
          <a:prstGeom prst="rect">
            <a:avLst/>
          </a:prstGeom>
          <a:solidFill>
            <a:srgbClr val="B6EF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Candara" panose="020E0502030303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344" y="44624"/>
            <a:ext cx="12240740" cy="712363"/>
          </a:xfrm>
        </p:spPr>
        <p:txBody>
          <a:bodyPr/>
          <a:lstStyle/>
          <a:p>
            <a:r>
              <a:rPr lang="fr-CH" sz="3600" dirty="0"/>
              <a:t>CERN Waste management- </a:t>
            </a:r>
            <a:r>
              <a:rPr lang="fr-CH" sz="3600" dirty="0" err="1"/>
              <a:t>Ongoing</a:t>
            </a:r>
            <a:r>
              <a:rPr lang="fr-CH" sz="3600" dirty="0"/>
              <a:t> actions and </a:t>
            </a:r>
            <a:r>
              <a:rPr lang="fr-CH" sz="3600" dirty="0" err="1"/>
              <a:t>studies</a:t>
            </a:r>
            <a:r>
              <a:rPr lang="fr-CH" sz="3600" dirty="0"/>
              <a:t> </a:t>
            </a:r>
            <a:endParaRPr lang="en-US" sz="36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A889043-748C-41FA-982D-D8D43B4B2D4E}"/>
              </a:ext>
            </a:extLst>
          </p:cNvPr>
          <p:cNvSpPr txBox="1"/>
          <p:nvPr/>
        </p:nvSpPr>
        <p:spPr>
          <a:xfrm>
            <a:off x="266795" y="1178085"/>
            <a:ext cx="5760640" cy="461665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>
            <a:defPPr>
              <a:defRPr lang="en-US"/>
            </a:defPPr>
            <a:lvl1pPr algn="just">
              <a:defRPr sz="2400" b="1" i="1" kern="1400">
                <a:solidFill>
                  <a:schemeClr val="accent6">
                    <a:lumMod val="75000"/>
                  </a:schemeClr>
                </a:solidFill>
                <a:effectLst/>
                <a:latin typeface="Calibri (Body)"/>
                <a:ea typeface="Times New Roman" panose="02020603050405020304" pitchFamily="18" charset="0"/>
              </a:defRPr>
            </a:lvl1pPr>
          </a:lstStyle>
          <a:p>
            <a:r>
              <a:rPr lang="en-GB" i="0" dirty="0">
                <a:solidFill>
                  <a:schemeClr val="tx1"/>
                </a:solidFill>
              </a:rPr>
              <a:t>Harmonize sorting instructions </a:t>
            </a:r>
            <a:endParaRPr lang="en-US" i="0" dirty="0">
              <a:solidFill>
                <a:schemeClr val="tx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4A6CEEB-3186-473E-8A53-A04AE1C944BE}"/>
              </a:ext>
            </a:extLst>
          </p:cNvPr>
          <p:cNvSpPr txBox="1"/>
          <p:nvPr/>
        </p:nvSpPr>
        <p:spPr>
          <a:xfrm>
            <a:off x="335359" y="2060848"/>
            <a:ext cx="5616625" cy="35702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algn="just">
              <a:spcBef>
                <a:spcPts val="200"/>
              </a:spcBef>
              <a:buFont typeface="Symbol" panose="05050102010706020507" pitchFamily="18" charset="2"/>
              <a:buChar char=""/>
            </a:pPr>
            <a:r>
              <a:rPr lang="en-GB" sz="2400" kern="1400" dirty="0"/>
              <a:t>Create a strong visual identity</a:t>
            </a:r>
          </a:p>
          <a:p>
            <a:pPr marL="342900" lvl="0" indent="-342900" algn="just">
              <a:spcBef>
                <a:spcPts val="200"/>
              </a:spcBef>
              <a:buFont typeface="Symbol" panose="05050102010706020507" pitchFamily="18" charset="2"/>
              <a:buChar char=""/>
            </a:pPr>
            <a:endParaRPr lang="en-GB" sz="2400" kern="1400" dirty="0"/>
          </a:p>
          <a:p>
            <a:pPr marL="342900" lvl="0" indent="-342900" algn="just">
              <a:spcBef>
                <a:spcPts val="200"/>
              </a:spcBef>
              <a:buFont typeface="Symbol" panose="05050102010706020507" pitchFamily="18" charset="2"/>
              <a:buChar char=""/>
            </a:pPr>
            <a:r>
              <a:rPr lang="en-GB" sz="2400" kern="1400" dirty="0"/>
              <a:t>Determine for each category of waste a name, a colour and a logo so that they are easily identifiable</a:t>
            </a:r>
          </a:p>
          <a:p>
            <a:pPr marL="342900" lvl="0" indent="-342900" algn="just">
              <a:spcBef>
                <a:spcPts val="200"/>
              </a:spcBef>
              <a:buFont typeface="Symbol" panose="05050102010706020507" pitchFamily="18" charset="2"/>
              <a:buChar char=""/>
            </a:pPr>
            <a:endParaRPr lang="en-GB" sz="2400" kern="1400" dirty="0"/>
          </a:p>
          <a:p>
            <a:pPr marL="342900" lvl="0" indent="-342900" algn="just">
              <a:spcBef>
                <a:spcPts val="200"/>
              </a:spcBef>
              <a:buFont typeface="Symbol" panose="05050102010706020507" pitchFamily="18" charset="2"/>
              <a:buChar char=""/>
            </a:pPr>
            <a:r>
              <a:rPr lang="en-GB" sz="2400" kern="1400" dirty="0"/>
              <a:t>Indicate the correct sorting instructions</a:t>
            </a:r>
          </a:p>
          <a:p>
            <a:pPr marL="342900" lvl="0" indent="-342900" algn="just">
              <a:spcBef>
                <a:spcPts val="200"/>
              </a:spcBef>
              <a:buFont typeface="Symbol" panose="05050102010706020507" pitchFamily="18" charset="2"/>
              <a:buChar char=""/>
            </a:pPr>
            <a:endParaRPr lang="en-GB" sz="2400" kern="1400" dirty="0"/>
          </a:p>
          <a:p>
            <a:pPr marL="342900" lvl="0" indent="-342900" algn="just">
              <a:spcBef>
                <a:spcPts val="200"/>
              </a:spcBef>
              <a:buFont typeface="Symbol" panose="05050102010706020507" pitchFamily="18" charset="2"/>
              <a:buChar char=""/>
            </a:pPr>
            <a:endParaRPr lang="en-GB" sz="2400" kern="14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6104232-0A3E-4917-89D6-EF9E0A412947}"/>
              </a:ext>
            </a:extLst>
          </p:cNvPr>
          <p:cNvSpPr txBox="1"/>
          <p:nvPr/>
        </p:nvSpPr>
        <p:spPr>
          <a:xfrm>
            <a:off x="11064552" y="6525344"/>
            <a:ext cx="104411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600" i="1" dirty="0">
                <a:solidFill>
                  <a:srgbClr val="9B9FAA"/>
                </a:solidFill>
                <a:latin typeface="Calibri" panose="020F0502020204030204" pitchFamily="34" charset="0"/>
              </a:rPr>
              <a:t>20.06.22</a:t>
            </a:r>
            <a:endParaRPr lang="en-US" sz="1600" i="1" dirty="0">
              <a:solidFill>
                <a:srgbClr val="9B9FAA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AA8C4ED-FD7E-466E-93A1-255C805EF426}"/>
              </a:ext>
            </a:extLst>
          </p:cNvPr>
          <p:cNvSpPr txBox="1"/>
          <p:nvPr/>
        </p:nvSpPr>
        <p:spPr>
          <a:xfrm>
            <a:off x="173215" y="6474822"/>
            <a:ext cx="376254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i="1" dirty="0">
                <a:solidFill>
                  <a:srgbClr val="9B9FAA"/>
                </a:solidFill>
                <a:latin typeface="Calibri" panose="020F0502020204030204" pitchFamily="34" charset="0"/>
              </a:rPr>
              <a:t>SCE Waste management technical seminar</a:t>
            </a:r>
            <a:endParaRPr lang="en-US" sz="1600" i="1" dirty="0">
              <a:solidFill>
                <a:srgbClr val="9B9FAA"/>
              </a:solidFill>
            </a:endParaRP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2A7DA50A-CDD0-474D-8E2A-69A623891F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25924" y="828803"/>
            <a:ext cx="3285181" cy="1330225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2C05931D-BD17-4EEB-9219-6277C72535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56040" y="989964"/>
            <a:ext cx="1064527" cy="1064527"/>
          </a:xfrm>
          <a:prstGeom prst="rect">
            <a:avLst/>
          </a:prstGeom>
        </p:spPr>
      </p:pic>
      <p:pic>
        <p:nvPicPr>
          <p:cNvPr id="18" name="Image 17" descr="Une image contenant texte&#10;&#10;Description générée automatiquement">
            <a:extLst>
              <a:ext uri="{FF2B5EF4-FFF2-40B4-BE49-F238E27FC236}">
                <a16:creationId xmlns:a16="http://schemas.microsoft.com/office/drawing/2014/main" id="{E8A813C2-F369-47FA-93AE-1A6EDDEE344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55296" y="946981"/>
            <a:ext cx="1145748" cy="1145748"/>
          </a:xfrm>
          <a:prstGeom prst="rect">
            <a:avLst/>
          </a:prstGeom>
        </p:spPr>
      </p:pic>
      <p:pic>
        <p:nvPicPr>
          <p:cNvPr id="19" name="Image 18" descr="Une image contenant intérieur&#10;&#10;Description générée automatiquement">
            <a:extLst>
              <a:ext uri="{FF2B5EF4-FFF2-40B4-BE49-F238E27FC236}">
                <a16:creationId xmlns:a16="http://schemas.microsoft.com/office/drawing/2014/main" id="{FFA11DCE-ACB3-462E-9C30-8EB7BDB46BE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9280" y="2282723"/>
            <a:ext cx="3149165" cy="1771405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4934DB81-89BC-445E-B672-8932269EE63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33275" y="2573395"/>
            <a:ext cx="2202961" cy="3231869"/>
          </a:xfrm>
          <a:prstGeom prst="rect">
            <a:avLst/>
          </a:prstGeom>
        </p:spPr>
      </p:pic>
      <p:pic>
        <p:nvPicPr>
          <p:cNvPr id="21" name="Image 13" descr="Une image contenant texte, extérieur, corbeille, conteneur&#10;&#10;Description générée automatiquement">
            <a:extLst>
              <a:ext uri="{FF2B5EF4-FFF2-40B4-BE49-F238E27FC236}">
                <a16:creationId xmlns:a16="http://schemas.microsoft.com/office/drawing/2014/main" id="{6E80FBEF-3DDB-4D5A-9812-E3B07944D64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749280" y="4272407"/>
            <a:ext cx="3149165" cy="2180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0067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E47E35D4-6D97-4AAC-BA2D-C3AD25A46B85}"/>
              </a:ext>
            </a:extLst>
          </p:cNvPr>
          <p:cNvSpPr/>
          <p:nvPr/>
        </p:nvSpPr>
        <p:spPr>
          <a:xfrm>
            <a:off x="192458" y="890422"/>
            <a:ext cx="5049020" cy="5315901"/>
          </a:xfrm>
          <a:prstGeom prst="rect">
            <a:avLst/>
          </a:prstGeom>
          <a:solidFill>
            <a:srgbClr val="B6EF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Candara" panose="020E0502030303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344" y="44624"/>
            <a:ext cx="12240740" cy="712363"/>
          </a:xfrm>
        </p:spPr>
        <p:txBody>
          <a:bodyPr/>
          <a:lstStyle/>
          <a:p>
            <a:r>
              <a:rPr lang="fr-CH" sz="3600" dirty="0"/>
              <a:t>CERN Waste management- </a:t>
            </a:r>
            <a:r>
              <a:rPr lang="fr-CH" sz="3600" dirty="0" err="1"/>
              <a:t>Ongoing</a:t>
            </a:r>
            <a:r>
              <a:rPr lang="fr-CH" sz="3600" dirty="0"/>
              <a:t> actions and </a:t>
            </a:r>
            <a:r>
              <a:rPr lang="fr-CH" sz="3600" dirty="0" err="1"/>
              <a:t>studies</a:t>
            </a:r>
            <a:r>
              <a:rPr lang="fr-CH" sz="3600" dirty="0"/>
              <a:t> </a:t>
            </a:r>
            <a:endParaRPr lang="en-US" sz="36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A889043-748C-41FA-982D-D8D43B4B2D4E}"/>
              </a:ext>
            </a:extLst>
          </p:cNvPr>
          <p:cNvSpPr txBox="1"/>
          <p:nvPr/>
        </p:nvSpPr>
        <p:spPr>
          <a:xfrm>
            <a:off x="226323" y="1045112"/>
            <a:ext cx="4938284" cy="5150128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>
            <a:defPPr>
              <a:defRPr lang="en-US"/>
            </a:defPPr>
            <a:lvl1pPr algn="just">
              <a:defRPr sz="2400" b="1" i="1" kern="1400">
                <a:solidFill>
                  <a:schemeClr val="accent6">
                    <a:lumMod val="75000"/>
                  </a:schemeClr>
                </a:solidFill>
                <a:effectLst/>
                <a:latin typeface="Calibri (Body)"/>
                <a:ea typeface="Times New Roman" panose="02020603050405020304" pitchFamily="18" charset="0"/>
              </a:defRPr>
            </a:lvl1pPr>
          </a:lstStyle>
          <a:p>
            <a:r>
              <a:rPr lang="en-GB" i="0" dirty="0">
                <a:solidFill>
                  <a:schemeClr val="tx1"/>
                </a:solidFill>
              </a:rPr>
              <a:t>Waste management experimentation at 864, 865, 866, 892</a:t>
            </a:r>
          </a:p>
          <a:p>
            <a:pPr marL="342900" lvl="0" indent="-342900" algn="just">
              <a:spcBef>
                <a:spcPts val="200"/>
              </a:spcBef>
              <a:buFont typeface="Symbol" panose="05050102010706020507" pitchFamily="18" charset="2"/>
              <a:buChar char=""/>
            </a:pPr>
            <a:endParaRPr lang="en-GB" sz="2400" b="0" i="0" kern="1400" dirty="0">
              <a:solidFill>
                <a:schemeClr val="tx1"/>
              </a:solidFill>
            </a:endParaRPr>
          </a:p>
          <a:p>
            <a:pPr marL="342900" lvl="0" indent="-342900" algn="just">
              <a:spcBef>
                <a:spcPts val="200"/>
              </a:spcBef>
              <a:buFont typeface="Symbol" panose="05050102010706020507" pitchFamily="18" charset="2"/>
              <a:buChar char=""/>
            </a:pPr>
            <a:r>
              <a:rPr lang="en-GB" sz="2400" b="0" i="0" kern="1400" dirty="0">
                <a:solidFill>
                  <a:schemeClr val="tx1"/>
                </a:solidFill>
              </a:rPr>
              <a:t>Office waste</a:t>
            </a:r>
          </a:p>
          <a:p>
            <a:pPr marL="342900" lvl="0" indent="-342900" algn="just">
              <a:spcBef>
                <a:spcPts val="200"/>
              </a:spcBef>
              <a:buFont typeface="Symbol" panose="05050102010706020507" pitchFamily="18" charset="2"/>
              <a:buChar char=""/>
            </a:pPr>
            <a:endParaRPr lang="en-GB" sz="2400" b="0" i="0" kern="1400" dirty="0">
              <a:solidFill>
                <a:schemeClr val="tx1"/>
              </a:solidFill>
            </a:endParaRPr>
          </a:p>
          <a:p>
            <a:pPr marL="342900" indent="-342900" algn="just">
              <a:spcBef>
                <a:spcPts val="200"/>
              </a:spcBef>
              <a:buFont typeface="Symbol" panose="05050102010706020507" pitchFamily="18" charset="2"/>
              <a:buChar char=""/>
            </a:pPr>
            <a:r>
              <a:rPr lang="en-GB" sz="2400" b="0" i="0" kern="1400" dirty="0">
                <a:solidFill>
                  <a:schemeClr val="tx1"/>
                </a:solidFill>
              </a:rPr>
              <a:t>Laboratory waste</a:t>
            </a:r>
          </a:p>
          <a:p>
            <a:pPr marL="342900" indent="-342900" algn="just">
              <a:spcBef>
                <a:spcPts val="200"/>
              </a:spcBef>
              <a:buFont typeface="Symbol" panose="05050102010706020507" pitchFamily="18" charset="2"/>
              <a:buChar char=""/>
            </a:pPr>
            <a:endParaRPr lang="en-GB" sz="2400" b="0" i="0" kern="1400" dirty="0">
              <a:solidFill>
                <a:schemeClr val="tx1"/>
              </a:solidFill>
            </a:endParaRPr>
          </a:p>
          <a:p>
            <a:pPr marL="342900" indent="-342900">
              <a:spcBef>
                <a:spcPts val="200"/>
              </a:spcBef>
              <a:buFont typeface="Symbol" panose="05050102010706020507" pitchFamily="18" charset="2"/>
              <a:buChar char=""/>
            </a:pPr>
            <a:r>
              <a:rPr lang="en-GB" sz="2400" b="0" i="0" kern="1400" dirty="0">
                <a:solidFill>
                  <a:schemeClr val="tx1"/>
                </a:solidFill>
              </a:rPr>
              <a:t>Communication/awareness</a:t>
            </a:r>
          </a:p>
          <a:p>
            <a:pPr marL="342900" indent="-342900">
              <a:spcBef>
                <a:spcPts val="200"/>
              </a:spcBef>
              <a:buFont typeface="Symbol" panose="05050102010706020507" pitchFamily="18" charset="2"/>
              <a:buChar char=""/>
            </a:pPr>
            <a:endParaRPr lang="en-GB" sz="2400" b="0" i="0" kern="1400" dirty="0">
              <a:solidFill>
                <a:schemeClr val="tx1"/>
              </a:solidFill>
            </a:endParaRPr>
          </a:p>
          <a:p>
            <a:pPr marL="342900" indent="-342900">
              <a:spcBef>
                <a:spcPts val="200"/>
              </a:spcBef>
              <a:buFont typeface="Symbol" panose="05050102010706020507" pitchFamily="18" charset="2"/>
              <a:buChar char=""/>
            </a:pPr>
            <a:r>
              <a:rPr lang="en-GB" sz="2400" b="0" i="0" kern="1400" dirty="0">
                <a:solidFill>
                  <a:schemeClr val="tx1"/>
                </a:solidFill>
              </a:rPr>
              <a:t>Coffee capsule and sorting point</a:t>
            </a:r>
          </a:p>
          <a:p>
            <a:pPr marL="342900" indent="-342900">
              <a:spcBef>
                <a:spcPts val="200"/>
              </a:spcBef>
              <a:buFont typeface="Symbol" panose="05050102010706020507" pitchFamily="18" charset="2"/>
              <a:buChar char=""/>
            </a:pPr>
            <a:endParaRPr lang="en-GB" sz="2400" kern="1400" dirty="0"/>
          </a:p>
          <a:p>
            <a:pPr marL="342900" indent="-342900" algn="just">
              <a:spcBef>
                <a:spcPts val="200"/>
              </a:spcBef>
              <a:buFont typeface="Symbol" panose="05050102010706020507" pitchFamily="18" charset="2"/>
              <a:buChar char=""/>
            </a:pPr>
            <a:endParaRPr lang="en-GB" sz="2400" b="0" i="0" kern="1400" dirty="0">
              <a:solidFill>
                <a:schemeClr val="tx1"/>
              </a:solidFill>
            </a:endParaRPr>
          </a:p>
          <a:p>
            <a:endParaRPr lang="en-GB" i="0" dirty="0">
              <a:solidFill>
                <a:schemeClr val="tx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6104232-0A3E-4917-89D6-EF9E0A412947}"/>
              </a:ext>
            </a:extLst>
          </p:cNvPr>
          <p:cNvSpPr txBox="1"/>
          <p:nvPr/>
        </p:nvSpPr>
        <p:spPr>
          <a:xfrm>
            <a:off x="11064552" y="6525344"/>
            <a:ext cx="104411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600" i="1" dirty="0">
                <a:solidFill>
                  <a:srgbClr val="9B9FAA"/>
                </a:solidFill>
                <a:latin typeface="Calibri" panose="020F0502020204030204" pitchFamily="34" charset="0"/>
              </a:rPr>
              <a:t>20.06.22</a:t>
            </a:r>
            <a:endParaRPr lang="en-US" sz="1600" i="1" dirty="0">
              <a:solidFill>
                <a:srgbClr val="9B9FAA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AA8C4ED-FD7E-466E-93A1-255C805EF426}"/>
              </a:ext>
            </a:extLst>
          </p:cNvPr>
          <p:cNvSpPr txBox="1"/>
          <p:nvPr/>
        </p:nvSpPr>
        <p:spPr>
          <a:xfrm>
            <a:off x="173215" y="6474822"/>
            <a:ext cx="376254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i="1" dirty="0">
                <a:solidFill>
                  <a:srgbClr val="9B9FAA"/>
                </a:solidFill>
                <a:latin typeface="Calibri" panose="020F0502020204030204" pitchFamily="34" charset="0"/>
              </a:rPr>
              <a:t>SCE Waste management technical seminar</a:t>
            </a:r>
            <a:endParaRPr lang="en-US" sz="1600" i="1" dirty="0">
              <a:solidFill>
                <a:srgbClr val="9B9FAA"/>
              </a:solidFill>
            </a:endParaRP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E0FFDCF9-0C23-4D93-A010-220AEC3A0C3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1523" y="847030"/>
            <a:ext cx="2054213" cy="1501850"/>
          </a:xfrm>
          <a:prstGeom prst="rect">
            <a:avLst/>
          </a:prstGeom>
        </p:spPr>
      </p:pic>
      <p:pic>
        <p:nvPicPr>
          <p:cNvPr id="17" name="Picture 6">
            <a:extLst>
              <a:ext uri="{FF2B5EF4-FFF2-40B4-BE49-F238E27FC236}">
                <a16:creationId xmlns:a16="http://schemas.microsoft.com/office/drawing/2014/main" id="{135F7945-865A-46D3-920E-2B4CD8080E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31773" y="4422280"/>
            <a:ext cx="1748403" cy="2140673"/>
          </a:xfrm>
          <a:prstGeom prst="rect">
            <a:avLst/>
          </a:prstGeom>
        </p:spPr>
      </p:pic>
      <p:pic>
        <p:nvPicPr>
          <p:cNvPr id="18" name="Image 17" descr="Une image contenant texte&#10;&#10;Description générée automatiquement">
            <a:extLst>
              <a:ext uri="{FF2B5EF4-FFF2-40B4-BE49-F238E27FC236}">
                <a16:creationId xmlns:a16="http://schemas.microsoft.com/office/drawing/2014/main" id="{D59D5B06-F8B2-44F6-A659-2286620A996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27" t="19321" r="15728" b="16532"/>
          <a:stretch/>
        </p:blipFill>
        <p:spPr>
          <a:xfrm rot="5400000">
            <a:off x="5897048" y="3024133"/>
            <a:ext cx="1501850" cy="1019582"/>
          </a:xfrm>
          <a:prstGeom prst="rect">
            <a:avLst/>
          </a:prstGeom>
        </p:spPr>
      </p:pic>
      <p:sp>
        <p:nvSpPr>
          <p:cNvPr id="8" name="Arrow: Down 7">
            <a:extLst>
              <a:ext uri="{FF2B5EF4-FFF2-40B4-BE49-F238E27FC236}">
                <a16:creationId xmlns:a16="http://schemas.microsoft.com/office/drawing/2014/main" id="{9696CC9A-AF00-4217-8D37-70000A25C6D8}"/>
              </a:ext>
            </a:extLst>
          </p:cNvPr>
          <p:cNvSpPr/>
          <p:nvPr/>
        </p:nvSpPr>
        <p:spPr>
          <a:xfrm>
            <a:off x="6474613" y="2289020"/>
            <a:ext cx="288032" cy="385300"/>
          </a:xfrm>
          <a:prstGeom prst="down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Image 13">
            <a:extLst>
              <a:ext uri="{FF2B5EF4-FFF2-40B4-BE49-F238E27FC236}">
                <a16:creationId xmlns:a16="http://schemas.microsoft.com/office/drawing/2014/main" id="{806904D5-FA82-4257-9C24-66D71DC8FDB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048328" y="925483"/>
            <a:ext cx="2054213" cy="3079581"/>
          </a:xfrm>
          <a:prstGeom prst="rect">
            <a:avLst/>
          </a:prstGeom>
        </p:spPr>
      </p:pic>
      <p:pic>
        <p:nvPicPr>
          <p:cNvPr id="21" name="Image 19" descr="Une image contenant intérieur, tasse&#10;&#10;Description générée automatiquement">
            <a:extLst>
              <a:ext uri="{FF2B5EF4-FFF2-40B4-BE49-F238E27FC236}">
                <a16:creationId xmlns:a16="http://schemas.microsoft.com/office/drawing/2014/main" id="{6236BD48-D8BC-457B-A62F-660FD6D035BA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1010" y="4005064"/>
            <a:ext cx="1248847" cy="682703"/>
          </a:xfrm>
          <a:prstGeom prst="rect">
            <a:avLst/>
          </a:prstGeom>
        </p:spPr>
      </p:pic>
      <p:pic>
        <p:nvPicPr>
          <p:cNvPr id="22" name="Image 15" descr="Une image contenant intérieur, appareil&#10;&#10;Description générée automatiquement">
            <a:extLst>
              <a:ext uri="{FF2B5EF4-FFF2-40B4-BE49-F238E27FC236}">
                <a16:creationId xmlns:a16="http://schemas.microsoft.com/office/drawing/2014/main" id="{35867F57-376F-4B2F-8F74-E8BCF28E1034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11973" r="19551"/>
          <a:stretch/>
        </p:blipFill>
        <p:spPr>
          <a:xfrm rot="5400000">
            <a:off x="9146507" y="4606919"/>
            <a:ext cx="1867098" cy="2044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58173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43668</TotalTime>
  <Words>2603</Words>
  <Application>Microsoft Office PowerPoint</Application>
  <DocSecurity>0</DocSecurity>
  <PresentationFormat>Widescreen</PresentationFormat>
  <Paragraphs>336</Paragraphs>
  <Slides>24</Slides>
  <Notes>23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1" baseType="lpstr">
      <vt:lpstr>Arial</vt:lpstr>
      <vt:lpstr>Calibri</vt:lpstr>
      <vt:lpstr>Calibri (Body)</vt:lpstr>
      <vt:lpstr>Calibri Light</vt:lpstr>
      <vt:lpstr>Candara</vt:lpstr>
      <vt:lpstr>Symbol</vt:lpstr>
      <vt:lpstr>Office Theme</vt:lpstr>
      <vt:lpstr>CERN Waste Management Technical seminar</vt:lpstr>
      <vt:lpstr>Agenda</vt:lpstr>
      <vt:lpstr>Context: SCE Waste Management Service</vt:lpstr>
      <vt:lpstr>Priorities – Around CERN</vt:lpstr>
      <vt:lpstr>Priorities – Around CERN</vt:lpstr>
      <vt:lpstr>CERN Waste management- Long-term objectives</vt:lpstr>
      <vt:lpstr>CERN Waste management- Strategy principles</vt:lpstr>
      <vt:lpstr>CERN Waste management- Ongoing actions and studies </vt:lpstr>
      <vt:lpstr>CERN Waste management- Ongoing actions and studies </vt:lpstr>
      <vt:lpstr>CERN Waste management- Ongoing actions and studies </vt:lpstr>
      <vt:lpstr>CERN Waste management- Ongoing actions and studies </vt:lpstr>
      <vt:lpstr>CERN Waste management- Introduction of the contract </vt:lpstr>
      <vt:lpstr>CERN Waste management- Introduction of the contract </vt:lpstr>
      <vt:lpstr>CERN Waste management- Introduction of the contract </vt:lpstr>
      <vt:lpstr>CERN Waste management- Introduction of the contract </vt:lpstr>
      <vt:lpstr>Backup - slides</vt:lpstr>
      <vt:lpstr>Context: A bit of history</vt:lpstr>
      <vt:lpstr>CERN Waste management- Strategy principles</vt:lpstr>
      <vt:lpstr>CERN Waste management- Strategy principles</vt:lpstr>
      <vt:lpstr>CERN Waste management- Strategy principles</vt:lpstr>
      <vt:lpstr>CERN Waste management- Strategy principles</vt:lpstr>
      <vt:lpstr>CERN Waste management- Strategy principles</vt:lpstr>
      <vt:lpstr>CERN Waste management- Strategy principles</vt:lpstr>
      <vt:lpstr>CERN Waste management- Ongoing actions and studies 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Site and Civil Engineering Department  services status  131st ACCU Meeting</dc:title>
  <dc:subject/>
  <dc:creator>Laetitia Lejeune</dc:creator>
  <cp:keywords/>
  <dc:description/>
  <cp:lastModifiedBy>Cedric Garino</cp:lastModifiedBy>
  <cp:revision>1471</cp:revision>
  <dcterms:created xsi:type="dcterms:W3CDTF">2021-03-12T08:59:16Z</dcterms:created>
  <dcterms:modified xsi:type="dcterms:W3CDTF">2022-06-20T07:43:20Z</dcterms:modified>
  <cp:category/>
  <dc:identifier/>
  <cp:contentStatus/>
  <dc:language/>
  <cp:version/>
</cp:coreProperties>
</file>