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svg" ContentType="image/svg+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1" r:id="rId2"/>
    <p:sldMasterId id="2147483667" r:id="rId3"/>
  </p:sldMasterIdLst>
  <p:notesMasterIdLst>
    <p:notesMasterId r:id="rId17"/>
  </p:notesMasterIdLst>
  <p:sldIdLst>
    <p:sldId id="867" r:id="rId4"/>
    <p:sldId id="843" r:id="rId5"/>
    <p:sldId id="945" r:id="rId6"/>
    <p:sldId id="270" r:id="rId7"/>
    <p:sldId id="849" r:id="rId8"/>
    <p:sldId id="588" r:id="rId9"/>
    <p:sldId id="912" r:id="rId10"/>
    <p:sldId id="871" r:id="rId11"/>
    <p:sldId id="333" r:id="rId12"/>
    <p:sldId id="345" r:id="rId13"/>
    <p:sldId id="862" r:id="rId14"/>
    <p:sldId id="1830" r:id="rId15"/>
    <p:sldId id="263" r:id="rId16"/>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DF0B8BD1-D305-4217-AF3F-DDE30F38987F}" v="1" dt="2022-11-29T09:23:34.89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660"/>
  </p:normalViewPr>
  <p:slideViewPr>
    <p:cSldViewPr snapToGrid="0">
      <p:cViewPr varScale="1">
        <p:scale>
          <a:sx n="86" d="100"/>
          <a:sy n="86" d="100"/>
        </p:scale>
        <p:origin x="514" y="5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presProps" Target="presProps.xml"/><Relationship Id="rId3" Type="http://schemas.openxmlformats.org/officeDocument/2006/relationships/slideMaster" Target="slideMasters/slideMaster3.xml"/><Relationship Id="rId21" Type="http://schemas.openxmlformats.org/officeDocument/2006/relationships/tableStyles" Target="tableStyles.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notesMaster" Target="notesMasters/notesMaster1.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slide" Target="slides/slide12.xml"/><Relationship Id="rId23" Type="http://schemas.microsoft.com/office/2015/10/relationships/revisionInfo" Target="revisionInfo.xml"/><Relationship Id="rId10" Type="http://schemas.openxmlformats.org/officeDocument/2006/relationships/slide" Target="slides/slide7.xml"/><Relationship Id="rId19" Type="http://schemas.openxmlformats.org/officeDocument/2006/relationships/viewProps" Target="viewProps.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microsoft.com/office/2016/11/relationships/changesInfo" Target="changesInfos/changesInfo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ugh Francis" userId="38d64344-165f-440d-9827-6a415d41c385" providerId="ADAL" clId="{DF0B8BD1-D305-4217-AF3F-DDE30F38987F}"/>
    <pc:docChg chg="undo custSel addSld delSld modSld delMainMaster">
      <pc:chgData name="Hugh Francis" userId="38d64344-165f-440d-9827-6a415d41c385" providerId="ADAL" clId="{DF0B8BD1-D305-4217-AF3F-DDE30F38987F}" dt="2022-11-29T09:23:43.290" v="429" actId="2696"/>
      <pc:docMkLst>
        <pc:docMk/>
      </pc:docMkLst>
      <pc:sldChg chg="del">
        <pc:chgData name="Hugh Francis" userId="38d64344-165f-440d-9827-6a415d41c385" providerId="ADAL" clId="{DF0B8BD1-D305-4217-AF3F-DDE30F38987F}" dt="2022-11-29T09:12:45.062" v="1" actId="2696"/>
        <pc:sldMkLst>
          <pc:docMk/>
          <pc:sldMk cId="1916420671" sldId="327"/>
        </pc:sldMkLst>
      </pc:sldChg>
      <pc:sldChg chg="del">
        <pc:chgData name="Hugh Francis" userId="38d64344-165f-440d-9827-6a415d41c385" providerId="ADAL" clId="{DF0B8BD1-D305-4217-AF3F-DDE30F38987F}" dt="2022-11-29T09:13:40.174" v="8" actId="2696"/>
        <pc:sldMkLst>
          <pc:docMk/>
          <pc:sldMk cId="1376645492" sldId="369"/>
        </pc:sldMkLst>
      </pc:sldChg>
      <pc:sldChg chg="del">
        <pc:chgData name="Hugh Francis" userId="38d64344-165f-440d-9827-6a415d41c385" providerId="ADAL" clId="{DF0B8BD1-D305-4217-AF3F-DDE30F38987F}" dt="2022-11-29T09:13:45.774" v="9" actId="2696"/>
        <pc:sldMkLst>
          <pc:docMk/>
          <pc:sldMk cId="880869686" sldId="370"/>
        </pc:sldMkLst>
      </pc:sldChg>
      <pc:sldChg chg="del">
        <pc:chgData name="Hugh Francis" userId="38d64344-165f-440d-9827-6a415d41c385" providerId="ADAL" clId="{DF0B8BD1-D305-4217-AF3F-DDE30F38987F}" dt="2022-11-29T09:13:55.995" v="11" actId="2696"/>
        <pc:sldMkLst>
          <pc:docMk/>
          <pc:sldMk cId="4171760764" sldId="404"/>
        </pc:sldMkLst>
      </pc:sldChg>
      <pc:sldChg chg="del">
        <pc:chgData name="Hugh Francis" userId="38d64344-165f-440d-9827-6a415d41c385" providerId="ADAL" clId="{DF0B8BD1-D305-4217-AF3F-DDE30F38987F}" dt="2022-11-29T09:13:26.605" v="6" actId="2696"/>
        <pc:sldMkLst>
          <pc:docMk/>
          <pc:sldMk cId="2025010850" sldId="848"/>
        </pc:sldMkLst>
      </pc:sldChg>
      <pc:sldChg chg="modSp mod">
        <pc:chgData name="Hugh Francis" userId="38d64344-165f-440d-9827-6a415d41c385" providerId="ADAL" clId="{DF0B8BD1-D305-4217-AF3F-DDE30F38987F}" dt="2022-11-29T09:20:53.625" v="424" actId="20577"/>
        <pc:sldMkLst>
          <pc:docMk/>
          <pc:sldMk cId="1545387545" sldId="867"/>
        </pc:sldMkLst>
        <pc:spChg chg="mod">
          <ac:chgData name="Hugh Francis" userId="38d64344-165f-440d-9827-6a415d41c385" providerId="ADAL" clId="{DF0B8BD1-D305-4217-AF3F-DDE30F38987F}" dt="2022-11-29T09:18:28.019" v="84" actId="20577"/>
          <ac:spMkLst>
            <pc:docMk/>
            <pc:sldMk cId="1545387545" sldId="867"/>
            <ac:spMk id="2" creationId="{00000000-0000-0000-0000-000000000000}"/>
          </ac:spMkLst>
        </pc:spChg>
        <pc:spChg chg="mod">
          <ac:chgData name="Hugh Francis" userId="38d64344-165f-440d-9827-6a415d41c385" providerId="ADAL" clId="{DF0B8BD1-D305-4217-AF3F-DDE30F38987F}" dt="2022-11-29T09:20:53.625" v="424" actId="20577"/>
          <ac:spMkLst>
            <pc:docMk/>
            <pc:sldMk cId="1545387545" sldId="867"/>
            <ac:spMk id="3" creationId="{00000000-0000-0000-0000-000000000000}"/>
          </ac:spMkLst>
        </pc:spChg>
      </pc:sldChg>
      <pc:sldChg chg="add">
        <pc:chgData name="Hugh Francis" userId="38d64344-165f-440d-9827-6a415d41c385" providerId="ADAL" clId="{DF0B8BD1-D305-4217-AF3F-DDE30F38987F}" dt="2022-11-29T09:23:34.891" v="428"/>
        <pc:sldMkLst>
          <pc:docMk/>
          <pc:sldMk cId="2314043877" sldId="871"/>
        </pc:sldMkLst>
      </pc:sldChg>
      <pc:sldChg chg="del">
        <pc:chgData name="Hugh Francis" userId="38d64344-165f-440d-9827-6a415d41c385" providerId="ADAL" clId="{DF0B8BD1-D305-4217-AF3F-DDE30F38987F}" dt="2022-11-29T09:13:15.622" v="4" actId="2696"/>
        <pc:sldMkLst>
          <pc:docMk/>
          <pc:sldMk cId="4195850542" sldId="874"/>
        </pc:sldMkLst>
      </pc:sldChg>
      <pc:sldChg chg="del">
        <pc:chgData name="Hugh Francis" userId="38d64344-165f-440d-9827-6a415d41c385" providerId="ADAL" clId="{DF0B8BD1-D305-4217-AF3F-DDE30F38987F}" dt="2022-11-29T09:12:37.885" v="0" actId="2696"/>
        <pc:sldMkLst>
          <pc:docMk/>
          <pc:sldMk cId="3382013946" sldId="922"/>
        </pc:sldMkLst>
      </pc:sldChg>
      <pc:sldChg chg="del">
        <pc:chgData name="Hugh Francis" userId="38d64344-165f-440d-9827-6a415d41c385" providerId="ADAL" clId="{DF0B8BD1-D305-4217-AF3F-DDE30F38987F}" dt="2022-11-29T09:12:53.554" v="2" actId="2696"/>
        <pc:sldMkLst>
          <pc:docMk/>
          <pc:sldMk cId="398626170" sldId="923"/>
        </pc:sldMkLst>
      </pc:sldChg>
      <pc:sldChg chg="del">
        <pc:chgData name="Hugh Francis" userId="38d64344-165f-440d-9827-6a415d41c385" providerId="ADAL" clId="{DF0B8BD1-D305-4217-AF3F-DDE30F38987F}" dt="2022-11-29T09:13:32.570" v="7" actId="2696"/>
        <pc:sldMkLst>
          <pc:docMk/>
          <pc:sldMk cId="1383199947" sldId="925"/>
        </pc:sldMkLst>
      </pc:sldChg>
      <pc:sldChg chg="del">
        <pc:chgData name="Hugh Francis" userId="38d64344-165f-440d-9827-6a415d41c385" providerId="ADAL" clId="{DF0B8BD1-D305-4217-AF3F-DDE30F38987F}" dt="2022-11-29T09:14:01.071" v="12" actId="2696"/>
        <pc:sldMkLst>
          <pc:docMk/>
          <pc:sldMk cId="734558633" sldId="928"/>
        </pc:sldMkLst>
      </pc:sldChg>
      <pc:sldChg chg="del">
        <pc:chgData name="Hugh Francis" userId="38d64344-165f-440d-9827-6a415d41c385" providerId="ADAL" clId="{DF0B8BD1-D305-4217-AF3F-DDE30F38987F}" dt="2022-11-29T09:13:08.758" v="3" actId="2696"/>
        <pc:sldMkLst>
          <pc:docMk/>
          <pc:sldMk cId="1047321468" sldId="929"/>
        </pc:sldMkLst>
      </pc:sldChg>
      <pc:sldChg chg="del">
        <pc:chgData name="Hugh Francis" userId="38d64344-165f-440d-9827-6a415d41c385" providerId="ADAL" clId="{DF0B8BD1-D305-4217-AF3F-DDE30F38987F}" dt="2022-11-29T09:13:21.407" v="5" actId="2696"/>
        <pc:sldMkLst>
          <pc:docMk/>
          <pc:sldMk cId="3591715185" sldId="944"/>
        </pc:sldMkLst>
      </pc:sldChg>
      <pc:sldChg chg="del">
        <pc:chgData name="Hugh Francis" userId="38d64344-165f-440d-9827-6a415d41c385" providerId="ADAL" clId="{DF0B8BD1-D305-4217-AF3F-DDE30F38987F}" dt="2022-11-29T09:13:51.522" v="10" actId="2696"/>
        <pc:sldMkLst>
          <pc:docMk/>
          <pc:sldMk cId="3913796041" sldId="952"/>
        </pc:sldMkLst>
      </pc:sldChg>
      <pc:sldChg chg="new del">
        <pc:chgData name="Hugh Francis" userId="38d64344-165f-440d-9827-6a415d41c385" providerId="ADAL" clId="{DF0B8BD1-D305-4217-AF3F-DDE30F38987F}" dt="2022-11-29T09:22:54.157" v="426" actId="680"/>
        <pc:sldMkLst>
          <pc:docMk/>
          <pc:sldMk cId="828336922" sldId="1831"/>
        </pc:sldMkLst>
      </pc:sldChg>
      <pc:sldChg chg="new del">
        <pc:chgData name="Hugh Francis" userId="38d64344-165f-440d-9827-6a415d41c385" providerId="ADAL" clId="{DF0B8BD1-D305-4217-AF3F-DDE30F38987F}" dt="2022-11-29T09:23:43.290" v="429" actId="2696"/>
        <pc:sldMkLst>
          <pc:docMk/>
          <pc:sldMk cId="2907406735" sldId="1831"/>
        </pc:sldMkLst>
      </pc:sldChg>
      <pc:sldMasterChg chg="del delSldLayout">
        <pc:chgData name="Hugh Francis" userId="38d64344-165f-440d-9827-6a415d41c385" providerId="ADAL" clId="{DF0B8BD1-D305-4217-AF3F-DDE30F38987F}" dt="2022-11-29T09:13:55.995" v="11" actId="2696"/>
        <pc:sldMasterMkLst>
          <pc:docMk/>
          <pc:sldMasterMk cId="480390058" sldId="2147483679"/>
        </pc:sldMasterMkLst>
        <pc:sldLayoutChg chg="del">
          <pc:chgData name="Hugh Francis" userId="38d64344-165f-440d-9827-6a415d41c385" providerId="ADAL" clId="{DF0B8BD1-D305-4217-AF3F-DDE30F38987F}" dt="2022-11-29T09:13:55.995" v="11" actId="2696"/>
          <pc:sldLayoutMkLst>
            <pc:docMk/>
            <pc:sldMasterMk cId="480390058" sldId="2147483679"/>
            <pc:sldLayoutMk cId="2509310981" sldId="2147483680"/>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3814406584" sldId="2147483681"/>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1302178668" sldId="2147483682"/>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364414613" sldId="2147483683"/>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3133894807" sldId="2147483684"/>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2091881908" sldId="2147483685"/>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640012143" sldId="2147483686"/>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490933272" sldId="2147483687"/>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360596645" sldId="2147483688"/>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978786996" sldId="2147483689"/>
          </pc:sldLayoutMkLst>
        </pc:sldLayoutChg>
        <pc:sldLayoutChg chg="del">
          <pc:chgData name="Hugh Francis" userId="38d64344-165f-440d-9827-6a415d41c385" providerId="ADAL" clId="{DF0B8BD1-D305-4217-AF3F-DDE30F38987F}" dt="2022-11-29T09:13:55.995" v="11" actId="2696"/>
          <pc:sldLayoutMkLst>
            <pc:docMk/>
            <pc:sldMasterMk cId="480390058" sldId="2147483679"/>
            <pc:sldLayoutMk cId="1352127009" sldId="2147483690"/>
          </pc:sldLayoutMkLst>
        </pc:sldLayoutChg>
      </pc:sldMaster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A816994-2435-40FF-BCB2-0684CFDA1067}" type="datetimeFigureOut">
              <a:rPr lang="en-GB" smtClean="0"/>
              <a:t>29/11/2022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11D406B-CFBC-409A-982B-72551B7BC1BC}" type="slidenum">
              <a:rPr lang="en-GB" smtClean="0"/>
              <a:t>‹#›</a:t>
            </a:fld>
            <a:endParaRPr lang="en-GB"/>
          </a:p>
        </p:txBody>
      </p:sp>
    </p:spTree>
    <p:extLst>
      <p:ext uri="{BB962C8B-B14F-4D97-AF65-F5344CB8AC3E}">
        <p14:creationId xmlns:p14="http://schemas.microsoft.com/office/powerpoint/2010/main" val="300053033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3" Type="http://schemas.openxmlformats.org/officeDocument/2006/relationships/hyperlink" Target="https://www.gov.uk/government/publications/find-an-export-finance-manager/the-role-of-our-export-finance-managers" TargetMode="External"/><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www.gov.uk/government/case-studies/propeller-manufacturer-secures-order-to-bangladesh-with-ukef-support"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3" Type="http://schemas.openxmlformats.org/officeDocument/2006/relationships/hyperlink" Target="https://www.gov.uk/government/publications/find-an-export-finance-manager/the-role-of-our-export-finance-managers" TargetMode="External"/><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853DE4-77A5-4C5A-BE94-7FD92B90E5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888910221"/>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https://www.gov.uk/government/publications/find-an-export-finance-manager/the-role-of-our-export-finance-managers</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853DE4-77A5-4C5A-BE94-7FD92B90E5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79236920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853DE4-77A5-4C5A-BE94-7FD92B90E5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0135898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853DE4-77A5-4C5A-BE94-7FD92B90E5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3</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7060922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853DE4-77A5-4C5A-BE94-7FD92B90E5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5</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07927765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sz="1200" kern="1200" dirty="0">
              <a:solidFill>
                <a:schemeClr val="tx1"/>
              </a:solidFill>
              <a:effectLst/>
              <a:highlight>
                <a:srgbClr val="FFFF00"/>
              </a:highlight>
              <a:latin typeface="+mn-lt"/>
              <a:ea typeface="+mn-ea"/>
              <a:cs typeface="+mn-cs"/>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853DE4-77A5-4C5A-BE94-7FD92B90E5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6</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6330568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853DE4-77A5-4C5A-BE94-7FD92B90E5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65557221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GB" sz="1200">
              <a:solidFill>
                <a:prstClr val="black"/>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0DD725-28C7-4938-8643-0D6B9B16314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56904015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GB">
                <a:hlinkClick r:id="rId3"/>
              </a:rPr>
              <a:t>https://www.gov.uk/government/case-studies/propeller-manufacturer-secures-order-to-bangladesh-with-ukef-support</a:t>
            </a:r>
            <a:endParaRPr lang="en-GB" sz="1200">
              <a:solidFill>
                <a:prstClr val="black"/>
              </a:solidFill>
            </a:endParaRPr>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3B0DD725-28C7-4938-8643-0D6B9B163148}"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10</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6493614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hlinkClick r:id="rId3"/>
              </a:rPr>
              <a:t>https://www.gov.uk/government/publications/find-an-export-finance-manager/the-role-of-our-export-finance-managers</a:t>
            </a:r>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C5853DE4-77A5-4C5A-BE94-7FD92B90E5E5}"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136038271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B8080A-097D-473D-A458-0ED6CE0827F8}"/>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a:extLst>
              <a:ext uri="{FF2B5EF4-FFF2-40B4-BE49-F238E27FC236}">
                <a16:creationId xmlns:a16="http://schemas.microsoft.com/office/drawing/2014/main" id="{A81AC95C-656E-48BF-956E-75DA033779D1}"/>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a:extLst>
              <a:ext uri="{FF2B5EF4-FFF2-40B4-BE49-F238E27FC236}">
                <a16:creationId xmlns:a16="http://schemas.microsoft.com/office/drawing/2014/main" id="{08705DAC-1CF2-4503-A147-F9082152F304}"/>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5" name="Footer Placeholder 4">
            <a:extLst>
              <a:ext uri="{FF2B5EF4-FFF2-40B4-BE49-F238E27FC236}">
                <a16:creationId xmlns:a16="http://schemas.microsoft.com/office/drawing/2014/main" id="{4F7B29D8-1FE1-4F7C-91E4-1956B9259A64}"/>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1F1791C-9F16-441A-A4FF-4AE0B0FCFF87}"/>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16902555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36E8F0-FE96-4FE6-9D64-6A0B73AA9F61}"/>
              </a:ext>
            </a:extLst>
          </p:cNvPr>
          <p:cNvSpPr>
            <a:spLocks noGrp="1"/>
          </p:cNvSpPr>
          <p:nvPr>
            <p:ph type="title"/>
          </p:nvPr>
        </p:nvSpPr>
        <p:spPr/>
        <p:txBody>
          <a:bodyPr/>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A92C1DF3-2983-4D9C-B7E0-A03B81382D11}"/>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1547D294-B637-45EB-85E6-F1F2ECC83C66}"/>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5" name="Footer Placeholder 4">
            <a:extLst>
              <a:ext uri="{FF2B5EF4-FFF2-40B4-BE49-F238E27FC236}">
                <a16:creationId xmlns:a16="http://schemas.microsoft.com/office/drawing/2014/main" id="{F7957964-F24F-4066-9348-874813C72802}"/>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D8B24081-AAC1-49DC-ABAA-1DD447EB9FC5}"/>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110989274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E0AF174B-A8CA-4359-B6F6-7AFC0ACB5E7A}"/>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a:extLst>
              <a:ext uri="{FF2B5EF4-FFF2-40B4-BE49-F238E27FC236}">
                <a16:creationId xmlns:a16="http://schemas.microsoft.com/office/drawing/2014/main" id="{7EA1459B-689A-4855-BC4F-31221611287F}"/>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A35AED0-A474-4B2B-87C0-E2159D8F6BF4}"/>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5" name="Footer Placeholder 4">
            <a:extLst>
              <a:ext uri="{FF2B5EF4-FFF2-40B4-BE49-F238E27FC236}">
                <a16:creationId xmlns:a16="http://schemas.microsoft.com/office/drawing/2014/main" id="{F5D42FC8-D8BC-47E7-9506-3A0C50648023}"/>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7CC2D95D-FE52-4EB4-9DB5-0BA6469A4BEC}"/>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396902566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318044346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p:nvPr>
        </p:nvSpPr>
        <p:spPr>
          <a:xfrm>
            <a:off x="1524000" y="3602038"/>
            <a:ext cx="91440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145133633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94774" y="1235075"/>
            <a:ext cx="9850925" cy="1325563"/>
          </a:xfrm>
          <a:prstGeom prst="rect">
            <a:avLst/>
          </a:prstGeom>
        </p:spPr>
        <p:txBody>
          <a:bodyPr/>
          <a:lstStyle>
            <a:lvl1pPr>
              <a:defRPr lang="en-GB" sz="4700" b="1" kern="1200" dirty="0">
                <a:solidFill>
                  <a:srgbClr val="004D44"/>
                </a:solidFill>
                <a:latin typeface="+mj-lt"/>
                <a:ea typeface="+mj-ea"/>
                <a:cs typeface="+mj-cs"/>
              </a:defRPr>
            </a:lvl1pPr>
          </a:lstStyle>
          <a:p>
            <a:r>
              <a:rPr lang="en-US"/>
              <a:t>Click to edit Master title style</a:t>
            </a:r>
            <a:endParaRPr lang="en-GB"/>
          </a:p>
        </p:txBody>
      </p:sp>
      <p:sp>
        <p:nvSpPr>
          <p:cNvPr id="3" name="Content Placeholder 2"/>
          <p:cNvSpPr>
            <a:spLocks noGrp="1"/>
          </p:cNvSpPr>
          <p:nvPr>
            <p:ph idx="1"/>
          </p:nvPr>
        </p:nvSpPr>
        <p:spPr>
          <a:xfrm>
            <a:off x="339958" y="2282825"/>
            <a:ext cx="10515600" cy="4351338"/>
          </a:xfrm>
          <a:prstGeom prst="rect">
            <a:avLst/>
          </a:prstGeo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14E0FEB2-E867-43CF-A933-A175E68E0E26}" type="slidenum">
              <a:rPr lang="en-GB" smtClean="0"/>
              <a:t>‹#›</a:t>
            </a:fld>
            <a:endParaRPr lang="en-GB"/>
          </a:p>
        </p:txBody>
      </p:sp>
      <p:cxnSp>
        <p:nvCxnSpPr>
          <p:cNvPr id="10" name="Straight Connector 9">
            <a:extLst>
              <a:ext uri="{FF2B5EF4-FFF2-40B4-BE49-F238E27FC236}">
                <a16:creationId xmlns:a16="http://schemas.microsoft.com/office/drawing/2014/main" id="{B6910BF1-1B36-472D-927E-04E763240597}"/>
              </a:ext>
            </a:extLst>
          </p:cNvPr>
          <p:cNvCxnSpPr>
            <a:cxnSpLocks/>
          </p:cNvCxnSpPr>
          <p:nvPr userDrawn="1"/>
        </p:nvCxnSpPr>
        <p:spPr>
          <a:xfrm>
            <a:off x="339958" y="2060802"/>
            <a:ext cx="11454713" cy="0"/>
          </a:xfrm>
          <a:prstGeom prst="line">
            <a:avLst/>
          </a:prstGeom>
          <a:ln w="28575">
            <a:solidFill>
              <a:srgbClr val="004D4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89888056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502874" y="365125"/>
            <a:ext cx="9850925" cy="1325563"/>
          </a:xfrm>
          <a:prstGeom prst="rect">
            <a:avLst/>
          </a:prstGeom>
        </p:spPr>
        <p:txBody>
          <a:bodyPr/>
          <a:lstStyle/>
          <a:p>
            <a:r>
              <a:rPr lang="en-US"/>
              <a:t>Click to edit Master title style</a:t>
            </a:r>
            <a:endParaRPr lang="en-GB"/>
          </a:p>
        </p:txBody>
      </p:sp>
      <p:sp>
        <p:nvSpPr>
          <p:cNvPr id="3" name="Date Placeholder 2"/>
          <p:cNvSpPr>
            <a:spLocks noGrp="1"/>
          </p:cNvSpPr>
          <p:nvPr>
            <p:ph type="dt" sz="half" idx="10"/>
          </p:nvPr>
        </p:nvSpPr>
        <p:spPr>
          <a:xfrm>
            <a:off x="838200" y="6356350"/>
            <a:ext cx="2743200" cy="365125"/>
          </a:xfrm>
          <a:prstGeom prst="rect">
            <a:avLst/>
          </a:prstGeom>
        </p:spPr>
        <p:txBody>
          <a:bodyPr/>
          <a:lstStyle/>
          <a:p>
            <a:fld id="{1F5EB29F-2D59-436C-9A67-F328A616FA5B}" type="datetimeFigureOut">
              <a:rPr lang="en-GB" smtClean="0"/>
              <a:t>29/11/2022</a:t>
            </a:fld>
            <a:endParaRPr lang="en-GB"/>
          </a:p>
        </p:txBody>
      </p:sp>
      <p:sp>
        <p:nvSpPr>
          <p:cNvPr id="4" name="Footer Placeholder 3"/>
          <p:cNvSpPr>
            <a:spLocks noGrp="1"/>
          </p:cNvSpPr>
          <p:nvPr>
            <p:ph type="ftr" sz="quarter" idx="11"/>
          </p:nvPr>
        </p:nvSpPr>
        <p:spPr>
          <a:xfrm>
            <a:off x="4038600" y="6356350"/>
            <a:ext cx="4114800" cy="365125"/>
          </a:xfrm>
          <a:prstGeom prst="rect">
            <a:avLst/>
          </a:prstGeom>
        </p:spPr>
        <p:txBody>
          <a:bodyPr/>
          <a:lstStyle/>
          <a:p>
            <a:endParaRPr lang="en-GB"/>
          </a:p>
        </p:txBody>
      </p:sp>
      <p:sp>
        <p:nvSpPr>
          <p:cNvPr id="5" name="Slide Number Placeholder 4"/>
          <p:cNvSpPr>
            <a:spLocks noGrp="1"/>
          </p:cNvSpPr>
          <p:nvPr>
            <p:ph type="sldNum" sz="quarter" idx="12"/>
          </p:nvPr>
        </p:nvSpPr>
        <p:spPr>
          <a:xfrm>
            <a:off x="8610600" y="6356350"/>
            <a:ext cx="2743200" cy="365125"/>
          </a:xfrm>
          <a:prstGeom prst="rect">
            <a:avLst/>
          </a:prstGeom>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25707158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a:prstGeom prst="rect">
            <a:avLst/>
          </a:prstGeo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a:prstGeom prst="rect">
            <a:avLst/>
          </a:prstGeo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a:xfrm>
            <a:off x="838200" y="6356350"/>
            <a:ext cx="2743200" cy="365125"/>
          </a:xfrm>
          <a:prstGeom prst="rect">
            <a:avLst/>
          </a:prstGeom>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a:xfrm>
            <a:off x="4038600" y="6356350"/>
            <a:ext cx="4114800" cy="365125"/>
          </a:xfrm>
          <a:prstGeom prst="rect">
            <a:avLst/>
          </a:prstGeom>
        </p:spPr>
        <p:txBody>
          <a:bodyPr/>
          <a:lstStyle/>
          <a:p>
            <a:endParaRPr lang="en-GB"/>
          </a:p>
        </p:txBody>
      </p:sp>
      <p:sp>
        <p:nvSpPr>
          <p:cNvPr id="6" name="Slide Number Placeholder 5"/>
          <p:cNvSpPr>
            <a:spLocks noGrp="1"/>
          </p:cNvSpPr>
          <p:nvPr>
            <p:ph type="sldNum" sz="quarter" idx="12"/>
          </p:nvPr>
        </p:nvSpPr>
        <p:spPr>
          <a:xfrm>
            <a:off x="8610600" y="6356350"/>
            <a:ext cx="2743200" cy="365125"/>
          </a:xfrm>
          <a:prstGeom prst="rect">
            <a:avLst/>
          </a:prstGeom>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3337734855"/>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
  <p:cSld name="1_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4008349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306011154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245689" y="935037"/>
            <a:ext cx="10515600" cy="1325563"/>
          </a:xfrm>
        </p:spPr>
        <p:txBody>
          <a:bodyPr/>
          <a:lstStyle>
            <a:lvl1pPr>
              <a:defRPr b="1">
                <a:solidFill>
                  <a:srgbClr val="004D44"/>
                </a:solidFill>
              </a:defRPr>
            </a:lvl1pPr>
          </a:lstStyle>
          <a:p>
            <a:r>
              <a:rPr lang="en-US"/>
              <a:t>Click to edit Master title style</a:t>
            </a:r>
            <a:endParaRPr lang="en-GB"/>
          </a:p>
        </p:txBody>
      </p:sp>
      <p:sp>
        <p:nvSpPr>
          <p:cNvPr id="3" name="Content Placeholder 2"/>
          <p:cNvSpPr>
            <a:spLocks noGrp="1"/>
          </p:cNvSpPr>
          <p:nvPr>
            <p:ph idx="1"/>
          </p:nvPr>
        </p:nvSpPr>
        <p:spPr>
          <a:xfrm>
            <a:off x="347663" y="2301875"/>
            <a:ext cx="10515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E0FEB2-E867-43CF-A933-A175E68E0E26}" type="slidenum">
              <a:rPr lang="en-GB" smtClean="0"/>
              <a:t>‹#›</a:t>
            </a:fld>
            <a:endParaRPr lang="en-GB"/>
          </a:p>
        </p:txBody>
      </p:sp>
      <p:cxnSp>
        <p:nvCxnSpPr>
          <p:cNvPr id="7" name="Straight Connector 6">
            <a:extLst>
              <a:ext uri="{FF2B5EF4-FFF2-40B4-BE49-F238E27FC236}">
                <a16:creationId xmlns:a16="http://schemas.microsoft.com/office/drawing/2014/main" id="{74653E71-544E-4569-8A6E-111321D2C2E4}"/>
              </a:ext>
            </a:extLst>
          </p:cNvPr>
          <p:cNvCxnSpPr>
            <a:cxnSpLocks/>
          </p:cNvCxnSpPr>
          <p:nvPr userDrawn="1"/>
        </p:nvCxnSpPr>
        <p:spPr>
          <a:xfrm>
            <a:off x="381116" y="2003559"/>
            <a:ext cx="11474377" cy="0"/>
          </a:xfrm>
          <a:prstGeom prst="line">
            <a:avLst/>
          </a:prstGeom>
          <a:ln w="28575">
            <a:solidFill>
              <a:srgbClr val="004D44"/>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369309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A2A1A0-F05D-4514-82C5-EA8B51B2238A}"/>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8D35333C-0766-45A8-9E8F-B0204E80938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DB1873D7-662B-429F-80C0-1E9C10DD5F60}"/>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5" name="Footer Placeholder 4">
            <a:extLst>
              <a:ext uri="{FF2B5EF4-FFF2-40B4-BE49-F238E27FC236}">
                <a16:creationId xmlns:a16="http://schemas.microsoft.com/office/drawing/2014/main" id="{48CFF186-60D7-4C5A-8470-4D5E4FA5CAB0}"/>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E8F05335-CDE7-44E7-BE4C-73BB7182F52B}"/>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35164039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6529432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1F5EB29F-2D59-436C-9A67-F328A616FA5B}" type="datetimeFigureOut">
              <a:rPr lang="en-GB" smtClean="0"/>
              <a:t>29/11/2022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2357462610"/>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1F5EB29F-2D59-436C-9A67-F328A616FA5B}" type="datetimeFigureOut">
              <a:rPr lang="en-GB" smtClean="0"/>
              <a:t>29/11/2022</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1478024186"/>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1F5EB29F-2D59-436C-9A67-F328A616FA5B}" type="datetimeFigureOut">
              <a:rPr lang="en-GB" smtClean="0"/>
              <a:t>29/11/2022</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4240036402"/>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5EB29F-2D59-436C-9A67-F328A616FA5B}" type="datetimeFigureOut">
              <a:rPr lang="en-GB" smtClean="0"/>
              <a:t>29/11/2022</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1808279209"/>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F5EB29F-2D59-436C-9A67-F328A616FA5B}" type="datetimeFigureOut">
              <a:rPr lang="en-GB" smtClean="0"/>
              <a:t>29/11/2022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3521305149"/>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1F5EB29F-2D59-436C-9A67-F328A616FA5B}" type="datetimeFigureOut">
              <a:rPr lang="en-GB" smtClean="0"/>
              <a:t>29/11/2022</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3192302600"/>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336046289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1F5EB29F-2D59-436C-9A67-F328A616FA5B}" type="datetimeFigureOut">
              <a:rPr lang="en-GB" smtClean="0"/>
              <a:t>29/11/2022</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14E0FEB2-E867-43CF-A933-A175E68E0E26}" type="slidenum">
              <a:rPr lang="en-GB" smtClean="0"/>
              <a:t>‹#›</a:t>
            </a:fld>
            <a:endParaRPr lang="en-GB"/>
          </a:p>
        </p:txBody>
      </p:sp>
    </p:spTree>
    <p:extLst>
      <p:ext uri="{BB962C8B-B14F-4D97-AF65-F5344CB8AC3E}">
        <p14:creationId xmlns:p14="http://schemas.microsoft.com/office/powerpoint/2010/main" val="107360400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618E087-6088-4AB0-96AC-D40E4A49C74B}"/>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GB"/>
          </a:p>
        </p:txBody>
      </p:sp>
      <p:sp>
        <p:nvSpPr>
          <p:cNvPr id="3" name="Text Placeholder 2">
            <a:extLst>
              <a:ext uri="{FF2B5EF4-FFF2-40B4-BE49-F238E27FC236}">
                <a16:creationId xmlns:a16="http://schemas.microsoft.com/office/drawing/2014/main" id="{0FACB8B5-854D-4960-A75B-A7EF79C160DA}"/>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EFBD8EBA-5E4A-44AD-9B72-D3FF73C08A75}"/>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5" name="Footer Placeholder 4">
            <a:extLst>
              <a:ext uri="{FF2B5EF4-FFF2-40B4-BE49-F238E27FC236}">
                <a16:creationId xmlns:a16="http://schemas.microsoft.com/office/drawing/2014/main" id="{A4E83EFB-9904-4E91-9CE8-8E3F5AD2ECF7}"/>
              </a:ext>
            </a:extLst>
          </p:cNvPr>
          <p:cNvSpPr>
            <a:spLocks noGrp="1"/>
          </p:cNvSpPr>
          <p:nvPr>
            <p:ph type="ftr" sz="quarter" idx="11"/>
          </p:nvPr>
        </p:nvSpPr>
        <p:spPr/>
        <p:txBody>
          <a:bodyPr/>
          <a:lstStyle/>
          <a:p>
            <a:endParaRPr lang="en-GB"/>
          </a:p>
        </p:txBody>
      </p:sp>
      <p:sp>
        <p:nvSpPr>
          <p:cNvPr id="6" name="Slide Number Placeholder 5">
            <a:extLst>
              <a:ext uri="{FF2B5EF4-FFF2-40B4-BE49-F238E27FC236}">
                <a16:creationId xmlns:a16="http://schemas.microsoft.com/office/drawing/2014/main" id="{CA1E9FD1-D036-4DBC-925B-9E7B1CC93C13}"/>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937001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2AC234-1B05-4581-BFF3-C9EDC4E7CFCC}"/>
              </a:ext>
            </a:extLst>
          </p:cNvPr>
          <p:cNvSpPr>
            <a:spLocks noGrp="1"/>
          </p:cNvSpPr>
          <p:nvPr>
            <p:ph type="title"/>
          </p:nvPr>
        </p:nvSpPr>
        <p:spPr/>
        <p:txBody>
          <a:bodyPr/>
          <a:lstStyle/>
          <a:p>
            <a:r>
              <a:rPr lang="en-US"/>
              <a:t>Click to edit Master title style</a:t>
            </a:r>
            <a:endParaRPr lang="en-GB"/>
          </a:p>
        </p:txBody>
      </p:sp>
      <p:sp>
        <p:nvSpPr>
          <p:cNvPr id="3" name="Content Placeholder 2">
            <a:extLst>
              <a:ext uri="{FF2B5EF4-FFF2-40B4-BE49-F238E27FC236}">
                <a16:creationId xmlns:a16="http://schemas.microsoft.com/office/drawing/2014/main" id="{6CC3A058-F434-4585-822A-814A1EF29C82}"/>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a:extLst>
              <a:ext uri="{FF2B5EF4-FFF2-40B4-BE49-F238E27FC236}">
                <a16:creationId xmlns:a16="http://schemas.microsoft.com/office/drawing/2014/main" id="{B3F7B6AD-731E-49C4-AA5E-0AD746F1558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a:extLst>
              <a:ext uri="{FF2B5EF4-FFF2-40B4-BE49-F238E27FC236}">
                <a16:creationId xmlns:a16="http://schemas.microsoft.com/office/drawing/2014/main" id="{1A3B7A61-A4A5-4D15-A7AF-6EE246C6CC68}"/>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6" name="Footer Placeholder 5">
            <a:extLst>
              <a:ext uri="{FF2B5EF4-FFF2-40B4-BE49-F238E27FC236}">
                <a16:creationId xmlns:a16="http://schemas.microsoft.com/office/drawing/2014/main" id="{CBE39686-5FFD-46DD-9E85-9257B8B3E29E}"/>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9E1BA189-131D-4FCE-868D-7120512C0083}"/>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163470908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8A965A4-5292-4E4F-B342-D2CA091ED357}"/>
              </a:ext>
            </a:extLst>
          </p:cNvPr>
          <p:cNvSpPr>
            <a:spLocks noGrp="1"/>
          </p:cNvSpPr>
          <p:nvPr>
            <p:ph type="title"/>
          </p:nvPr>
        </p:nvSpPr>
        <p:spPr>
          <a:xfrm>
            <a:off x="839788" y="365125"/>
            <a:ext cx="10515600" cy="1325563"/>
          </a:xfrm>
        </p:spPr>
        <p:txBody>
          <a:bodyPr/>
          <a:lstStyle/>
          <a:p>
            <a:r>
              <a:rPr lang="en-US"/>
              <a:t>Click to edit Master title style</a:t>
            </a:r>
            <a:endParaRPr lang="en-GB"/>
          </a:p>
        </p:txBody>
      </p:sp>
      <p:sp>
        <p:nvSpPr>
          <p:cNvPr id="3" name="Text Placeholder 2">
            <a:extLst>
              <a:ext uri="{FF2B5EF4-FFF2-40B4-BE49-F238E27FC236}">
                <a16:creationId xmlns:a16="http://schemas.microsoft.com/office/drawing/2014/main" id="{222892F3-BB21-480F-A46A-3DBABC628A11}"/>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9EC83670-BEB4-4277-9E20-D77D9A652C89}"/>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a:extLst>
              <a:ext uri="{FF2B5EF4-FFF2-40B4-BE49-F238E27FC236}">
                <a16:creationId xmlns:a16="http://schemas.microsoft.com/office/drawing/2014/main" id="{33BC75C6-2F23-4977-8EE6-BB07309D8AC8}"/>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0742B04-13A2-4C0D-986F-36909D0C2797}"/>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a:extLst>
              <a:ext uri="{FF2B5EF4-FFF2-40B4-BE49-F238E27FC236}">
                <a16:creationId xmlns:a16="http://schemas.microsoft.com/office/drawing/2014/main" id="{45607623-8C6A-423A-B481-B4BC9EC4BE66}"/>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8" name="Footer Placeholder 7">
            <a:extLst>
              <a:ext uri="{FF2B5EF4-FFF2-40B4-BE49-F238E27FC236}">
                <a16:creationId xmlns:a16="http://schemas.microsoft.com/office/drawing/2014/main" id="{B64E86E9-F277-4730-9B21-E7BCFE9E3960}"/>
              </a:ext>
            </a:extLst>
          </p:cNvPr>
          <p:cNvSpPr>
            <a:spLocks noGrp="1"/>
          </p:cNvSpPr>
          <p:nvPr>
            <p:ph type="ftr" sz="quarter" idx="11"/>
          </p:nvPr>
        </p:nvSpPr>
        <p:spPr/>
        <p:txBody>
          <a:bodyPr/>
          <a:lstStyle/>
          <a:p>
            <a:endParaRPr lang="en-GB"/>
          </a:p>
        </p:txBody>
      </p:sp>
      <p:sp>
        <p:nvSpPr>
          <p:cNvPr id="9" name="Slide Number Placeholder 8">
            <a:extLst>
              <a:ext uri="{FF2B5EF4-FFF2-40B4-BE49-F238E27FC236}">
                <a16:creationId xmlns:a16="http://schemas.microsoft.com/office/drawing/2014/main" id="{0F3E7890-2A46-4B30-BAC9-B932CB211C8E}"/>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29769864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7803FF-A715-41CD-B9AF-3F1EB9EAE1A1}"/>
              </a:ext>
            </a:extLst>
          </p:cNvPr>
          <p:cNvSpPr>
            <a:spLocks noGrp="1"/>
          </p:cNvSpPr>
          <p:nvPr>
            <p:ph type="title"/>
          </p:nvPr>
        </p:nvSpPr>
        <p:spPr/>
        <p:txBody>
          <a:bodyPr/>
          <a:lstStyle/>
          <a:p>
            <a:r>
              <a:rPr lang="en-US"/>
              <a:t>Click to edit Master title style</a:t>
            </a:r>
            <a:endParaRPr lang="en-GB"/>
          </a:p>
        </p:txBody>
      </p:sp>
      <p:sp>
        <p:nvSpPr>
          <p:cNvPr id="3" name="Date Placeholder 2">
            <a:extLst>
              <a:ext uri="{FF2B5EF4-FFF2-40B4-BE49-F238E27FC236}">
                <a16:creationId xmlns:a16="http://schemas.microsoft.com/office/drawing/2014/main" id="{70FCC300-DA3B-4FE4-9823-160AF970F916}"/>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4" name="Footer Placeholder 3">
            <a:extLst>
              <a:ext uri="{FF2B5EF4-FFF2-40B4-BE49-F238E27FC236}">
                <a16:creationId xmlns:a16="http://schemas.microsoft.com/office/drawing/2014/main" id="{D73BE8E2-C117-4E45-8F59-9871E2C7085F}"/>
              </a:ext>
            </a:extLst>
          </p:cNvPr>
          <p:cNvSpPr>
            <a:spLocks noGrp="1"/>
          </p:cNvSpPr>
          <p:nvPr>
            <p:ph type="ftr" sz="quarter" idx="11"/>
          </p:nvPr>
        </p:nvSpPr>
        <p:spPr/>
        <p:txBody>
          <a:bodyPr/>
          <a:lstStyle/>
          <a:p>
            <a:endParaRPr lang="en-GB"/>
          </a:p>
        </p:txBody>
      </p:sp>
      <p:sp>
        <p:nvSpPr>
          <p:cNvPr id="5" name="Slide Number Placeholder 4">
            <a:extLst>
              <a:ext uri="{FF2B5EF4-FFF2-40B4-BE49-F238E27FC236}">
                <a16:creationId xmlns:a16="http://schemas.microsoft.com/office/drawing/2014/main" id="{68D889F0-E4E1-4F36-AC3C-9D3B394E9E62}"/>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422599761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200B20F-2FD1-4DF1-9919-A2C523799CF0}"/>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3" name="Footer Placeholder 2">
            <a:extLst>
              <a:ext uri="{FF2B5EF4-FFF2-40B4-BE49-F238E27FC236}">
                <a16:creationId xmlns:a16="http://schemas.microsoft.com/office/drawing/2014/main" id="{3A9D27D2-6D5B-4055-AB92-EEC860D8C790}"/>
              </a:ext>
            </a:extLst>
          </p:cNvPr>
          <p:cNvSpPr>
            <a:spLocks noGrp="1"/>
          </p:cNvSpPr>
          <p:nvPr>
            <p:ph type="ftr" sz="quarter" idx="11"/>
          </p:nvPr>
        </p:nvSpPr>
        <p:spPr/>
        <p:txBody>
          <a:bodyPr/>
          <a:lstStyle/>
          <a:p>
            <a:endParaRPr lang="en-GB"/>
          </a:p>
        </p:txBody>
      </p:sp>
      <p:sp>
        <p:nvSpPr>
          <p:cNvPr id="4" name="Slide Number Placeholder 3">
            <a:extLst>
              <a:ext uri="{FF2B5EF4-FFF2-40B4-BE49-F238E27FC236}">
                <a16:creationId xmlns:a16="http://schemas.microsoft.com/office/drawing/2014/main" id="{4CB0E6A5-FAAA-40D5-AA2C-8544BC1AC8CA}"/>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206944252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94DC9A-1F6F-4ADF-9E0A-1D25E494AFA8}"/>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Content Placeholder 2">
            <a:extLst>
              <a:ext uri="{FF2B5EF4-FFF2-40B4-BE49-F238E27FC236}">
                <a16:creationId xmlns:a16="http://schemas.microsoft.com/office/drawing/2014/main" id="{DF2D478A-E318-47F4-8F27-E3283818966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a:extLst>
              <a:ext uri="{FF2B5EF4-FFF2-40B4-BE49-F238E27FC236}">
                <a16:creationId xmlns:a16="http://schemas.microsoft.com/office/drawing/2014/main" id="{AF844EBC-9DC2-4B81-8A53-03175B940FC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4FAD980D-3018-4E75-B911-797C96D1A2F9}"/>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6" name="Footer Placeholder 5">
            <a:extLst>
              <a:ext uri="{FF2B5EF4-FFF2-40B4-BE49-F238E27FC236}">
                <a16:creationId xmlns:a16="http://schemas.microsoft.com/office/drawing/2014/main" id="{6179FFBB-7F68-450E-92D6-89AEDFCE71C0}"/>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AC0CCC9F-DF9A-474D-854C-DF3C5AC57D35}"/>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216874895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E1B0F1-245A-4A1A-AE57-1920A1A8388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GB"/>
          </a:p>
        </p:txBody>
      </p:sp>
      <p:sp>
        <p:nvSpPr>
          <p:cNvPr id="3" name="Picture Placeholder 2">
            <a:extLst>
              <a:ext uri="{FF2B5EF4-FFF2-40B4-BE49-F238E27FC236}">
                <a16:creationId xmlns:a16="http://schemas.microsoft.com/office/drawing/2014/main" id="{29F6A87C-F551-45FA-8433-23738847D31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a:extLst>
              <a:ext uri="{FF2B5EF4-FFF2-40B4-BE49-F238E27FC236}">
                <a16:creationId xmlns:a16="http://schemas.microsoft.com/office/drawing/2014/main" id="{7F4CAA52-B10A-479A-A295-CA78C526F80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1801E3A-8827-4B39-A810-2B539CD3EE83}"/>
              </a:ext>
            </a:extLst>
          </p:cNvPr>
          <p:cNvSpPr>
            <a:spLocks noGrp="1"/>
          </p:cNvSpPr>
          <p:nvPr>
            <p:ph type="dt" sz="half" idx="10"/>
          </p:nvPr>
        </p:nvSpPr>
        <p:spPr/>
        <p:txBody>
          <a:bodyPr/>
          <a:lstStyle/>
          <a:p>
            <a:fld id="{E1AC7193-1B2F-4134-A254-E73D97B405B4}" type="datetimeFigureOut">
              <a:rPr lang="en-GB" smtClean="0"/>
              <a:t>29/11/2022</a:t>
            </a:fld>
            <a:endParaRPr lang="en-GB"/>
          </a:p>
        </p:txBody>
      </p:sp>
      <p:sp>
        <p:nvSpPr>
          <p:cNvPr id="6" name="Footer Placeholder 5">
            <a:extLst>
              <a:ext uri="{FF2B5EF4-FFF2-40B4-BE49-F238E27FC236}">
                <a16:creationId xmlns:a16="http://schemas.microsoft.com/office/drawing/2014/main" id="{6E834013-CBD6-4516-B6EA-729532539439}"/>
              </a:ext>
            </a:extLst>
          </p:cNvPr>
          <p:cNvSpPr>
            <a:spLocks noGrp="1"/>
          </p:cNvSpPr>
          <p:nvPr>
            <p:ph type="ftr" sz="quarter" idx="11"/>
          </p:nvPr>
        </p:nvSpPr>
        <p:spPr/>
        <p:txBody>
          <a:bodyPr/>
          <a:lstStyle/>
          <a:p>
            <a:endParaRPr lang="en-GB"/>
          </a:p>
        </p:txBody>
      </p:sp>
      <p:sp>
        <p:nvSpPr>
          <p:cNvPr id="7" name="Slide Number Placeholder 6">
            <a:extLst>
              <a:ext uri="{FF2B5EF4-FFF2-40B4-BE49-F238E27FC236}">
                <a16:creationId xmlns:a16="http://schemas.microsoft.com/office/drawing/2014/main" id="{C68AE414-E38C-48F8-875D-A868832067CC}"/>
              </a:ext>
            </a:extLst>
          </p:cNvPr>
          <p:cNvSpPr>
            <a:spLocks noGrp="1"/>
          </p:cNvSpPr>
          <p:nvPr>
            <p:ph type="sldNum" sz="quarter" idx="12"/>
          </p:nvPr>
        </p:nvSpPr>
        <p:spPr/>
        <p:txBody>
          <a:bodyPr/>
          <a:lstStyle/>
          <a:p>
            <a:fld id="{627630D8-30D2-4622-86AD-B1E6434E9DC3}" type="slidenum">
              <a:rPr lang="en-GB" smtClean="0"/>
              <a:t>‹#›</a:t>
            </a:fld>
            <a:endParaRPr lang="en-GB"/>
          </a:p>
        </p:txBody>
      </p:sp>
    </p:spTree>
    <p:extLst>
      <p:ext uri="{BB962C8B-B14F-4D97-AF65-F5344CB8AC3E}">
        <p14:creationId xmlns:p14="http://schemas.microsoft.com/office/powerpoint/2010/main" val="37248112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15.xml"/><Relationship Id="rId7" Type="http://schemas.openxmlformats.org/officeDocument/2006/relationships/image" Target="../media/image1.png"/><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theme" Target="../theme/theme2.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25.xml"/><Relationship Id="rId13" Type="http://schemas.openxmlformats.org/officeDocument/2006/relationships/image" Target="../media/image2.png"/><Relationship Id="rId3" Type="http://schemas.openxmlformats.org/officeDocument/2006/relationships/slideLayout" Target="../slideLayouts/slideLayout20.xml"/><Relationship Id="rId7" Type="http://schemas.openxmlformats.org/officeDocument/2006/relationships/slideLayout" Target="../slideLayouts/slideLayout24.xml"/><Relationship Id="rId12" Type="http://schemas.openxmlformats.org/officeDocument/2006/relationships/theme" Target="../theme/theme3.xml"/><Relationship Id="rId2" Type="http://schemas.openxmlformats.org/officeDocument/2006/relationships/slideLayout" Target="../slideLayouts/slideLayout19.xml"/><Relationship Id="rId1" Type="http://schemas.openxmlformats.org/officeDocument/2006/relationships/slideLayout" Target="../slideLayouts/slideLayout18.xml"/><Relationship Id="rId6" Type="http://schemas.openxmlformats.org/officeDocument/2006/relationships/slideLayout" Target="../slideLayouts/slideLayout23.xml"/><Relationship Id="rId11" Type="http://schemas.openxmlformats.org/officeDocument/2006/relationships/slideLayout" Target="../slideLayouts/slideLayout28.xml"/><Relationship Id="rId5" Type="http://schemas.openxmlformats.org/officeDocument/2006/relationships/slideLayout" Target="../slideLayouts/slideLayout22.xml"/><Relationship Id="rId10" Type="http://schemas.openxmlformats.org/officeDocument/2006/relationships/slideLayout" Target="../slideLayouts/slideLayout27.xml"/><Relationship Id="rId4" Type="http://schemas.openxmlformats.org/officeDocument/2006/relationships/slideLayout" Target="../slideLayouts/slideLayout21.xml"/><Relationship Id="rId9" Type="http://schemas.openxmlformats.org/officeDocument/2006/relationships/slideLayout" Target="../slideLayouts/slideLayout2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89B2C4B-28CF-411F-A78D-EA859E69EDA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a:extLst>
              <a:ext uri="{FF2B5EF4-FFF2-40B4-BE49-F238E27FC236}">
                <a16:creationId xmlns:a16="http://schemas.microsoft.com/office/drawing/2014/main" id="{6123DF84-4290-4B7B-B99D-3F3AF2E03F82}"/>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a:extLst>
              <a:ext uri="{FF2B5EF4-FFF2-40B4-BE49-F238E27FC236}">
                <a16:creationId xmlns:a16="http://schemas.microsoft.com/office/drawing/2014/main" id="{0CD8448F-DE25-4057-8F90-EEE333B8BA3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1AC7193-1B2F-4134-A254-E73D97B405B4}" type="datetimeFigureOut">
              <a:rPr lang="en-GB" smtClean="0"/>
              <a:t>29/11/2022</a:t>
            </a:fld>
            <a:endParaRPr lang="en-GB"/>
          </a:p>
        </p:txBody>
      </p:sp>
      <p:sp>
        <p:nvSpPr>
          <p:cNvPr id="5" name="Footer Placeholder 4">
            <a:extLst>
              <a:ext uri="{FF2B5EF4-FFF2-40B4-BE49-F238E27FC236}">
                <a16:creationId xmlns:a16="http://schemas.microsoft.com/office/drawing/2014/main" id="{BD4D45CB-5DB7-40B5-9F9F-39FA92876B1D}"/>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a:extLst>
              <a:ext uri="{FF2B5EF4-FFF2-40B4-BE49-F238E27FC236}">
                <a16:creationId xmlns:a16="http://schemas.microsoft.com/office/drawing/2014/main" id="{A671B649-FD13-493D-AA65-180C1888216B}"/>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27630D8-30D2-4622-86AD-B1E6434E9DC3}" type="slidenum">
              <a:rPr lang="en-GB" smtClean="0"/>
              <a:t>‹#›</a:t>
            </a:fld>
            <a:endParaRPr lang="en-GB"/>
          </a:p>
        </p:txBody>
      </p:sp>
    </p:spTree>
    <p:extLst>
      <p:ext uri="{BB962C8B-B14F-4D97-AF65-F5344CB8AC3E}">
        <p14:creationId xmlns:p14="http://schemas.microsoft.com/office/powerpoint/2010/main" val="4271784233"/>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13" name="Picture 12" descr="A picture containing food&#10;&#10;Description automatically generated">
            <a:extLst>
              <a:ext uri="{FF2B5EF4-FFF2-40B4-BE49-F238E27FC236}">
                <a16:creationId xmlns:a16="http://schemas.microsoft.com/office/drawing/2014/main" id="{A8214929-0DD3-4C18-BA44-EAFEF5CFC4AA}"/>
              </a:ext>
            </a:extLst>
          </p:cNvPr>
          <p:cNvPicPr>
            <a:picLocks noChangeAspect="1"/>
          </p:cNvPicPr>
          <p:nvPr userDrawn="1"/>
        </p:nvPicPr>
        <p:blipFill>
          <a:blip r:embed="rId7" cstate="screen">
            <a:extLst>
              <a:ext uri="{28A0092B-C50C-407E-A947-70E740481C1C}">
                <a14:useLocalDpi xmlns:a14="http://schemas.microsoft.com/office/drawing/2010/main"/>
              </a:ext>
            </a:extLst>
          </a:blip>
          <a:stretch>
            <a:fillRect/>
          </a:stretch>
        </p:blipFill>
        <p:spPr>
          <a:xfrm>
            <a:off x="304625" y="247236"/>
            <a:ext cx="1062228" cy="863600"/>
          </a:xfrm>
          <a:prstGeom prst="rect">
            <a:avLst/>
          </a:prstGeom>
        </p:spPr>
      </p:pic>
    </p:spTree>
    <p:extLst>
      <p:ext uri="{BB962C8B-B14F-4D97-AF65-F5344CB8AC3E}">
        <p14:creationId xmlns:p14="http://schemas.microsoft.com/office/powerpoint/2010/main" val="3746327093"/>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1631576" y="320675"/>
            <a:ext cx="10515600" cy="1325563"/>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5EB29F-2D59-436C-9A67-F328A616FA5B}" type="datetimeFigureOut">
              <a:rPr lang="en-GB" smtClean="0"/>
              <a:t>29/11/2022</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4E0FEB2-E867-43CF-A933-A175E68E0E26}" type="slidenum">
              <a:rPr lang="en-GB" smtClean="0"/>
              <a:t>‹#›</a:t>
            </a:fld>
            <a:endParaRPr lang="en-GB"/>
          </a:p>
        </p:txBody>
      </p:sp>
      <p:pic>
        <p:nvPicPr>
          <p:cNvPr id="7" name="Picture 6">
            <a:extLst>
              <a:ext uri="{FF2B5EF4-FFF2-40B4-BE49-F238E27FC236}">
                <a16:creationId xmlns:a16="http://schemas.microsoft.com/office/drawing/2014/main" id="{DB87BA28-654A-48D5-9C48-ED11B04795FA}"/>
              </a:ext>
            </a:extLst>
          </p:cNvPr>
          <p:cNvPicPr>
            <a:picLocks noChangeAspect="1"/>
          </p:cNvPicPr>
          <p:nvPr userDrawn="1"/>
        </p:nvPicPr>
        <p:blipFill>
          <a:blip r:embed="rId13" cstate="email">
            <a:extLst>
              <a:ext uri="{28A0092B-C50C-407E-A947-70E740481C1C}">
                <a14:useLocalDpi xmlns:a14="http://schemas.microsoft.com/office/drawing/2010/main"/>
              </a:ext>
            </a:extLst>
          </a:blip>
          <a:stretch>
            <a:fillRect/>
          </a:stretch>
        </p:blipFill>
        <p:spPr>
          <a:xfrm>
            <a:off x="309547" y="251237"/>
            <a:ext cx="1057306" cy="859599"/>
          </a:xfrm>
          <a:prstGeom prst="rect">
            <a:avLst/>
          </a:prstGeom>
        </p:spPr>
      </p:pic>
    </p:spTree>
    <p:extLst>
      <p:ext uri="{BB962C8B-B14F-4D97-AF65-F5344CB8AC3E}">
        <p14:creationId xmlns:p14="http://schemas.microsoft.com/office/powerpoint/2010/main" val="2691546951"/>
      </p:ext>
    </p:extLst>
  </p:cSld>
  <p:clrMap bg1="lt1" tx1="dk1" bg2="lt2" tx2="dk2" accent1="accent1" accent2="accent2" accent3="accent3" accent4="accent4" accent5="accent5" accent6="accent6" hlink="hlink" folHlink="folHlink"/>
  <p:sldLayoutIdLst>
    <p:sldLayoutId id="2147483668" r:id="rId1"/>
    <p:sldLayoutId id="2147483669" r:id="rId2"/>
    <p:sldLayoutId id="2147483670" r:id="rId3"/>
    <p:sldLayoutId id="2147483671" r:id="rId4"/>
    <p:sldLayoutId id="2147483672" r:id="rId5"/>
    <p:sldLayoutId id="2147483673" r:id="rId6"/>
    <p:sldLayoutId id="2147483674" r:id="rId7"/>
    <p:sldLayoutId id="2147483675" r:id="rId8"/>
    <p:sldLayoutId id="2147483676" r:id="rId9"/>
    <p:sldLayoutId id="2147483677" r:id="rId10"/>
    <p:sldLayoutId id="2147483678" r:id="rId11"/>
  </p:sldLayoutIdLst>
  <p:txStyles>
    <p:titleStyle>
      <a:lvl1pPr algn="l" defTabSz="914400" rtl="0" eaLnBrk="1" latinLnBrk="0" hangingPunct="1">
        <a:lnSpc>
          <a:spcPct val="90000"/>
        </a:lnSpc>
        <a:spcBef>
          <a:spcPct val="0"/>
        </a:spcBef>
        <a:buNone/>
        <a:defRPr sz="4400" b="1" kern="1200">
          <a:solidFill>
            <a:srgbClr val="004D44"/>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2.xml"/><Relationship Id="rId4" Type="http://schemas.openxmlformats.org/officeDocument/2006/relationships/image" Target="../media/image4.png"/></Relationships>
</file>

<file path=ppt/slides/_rels/slide10.xml.rels><?xml version="1.0" encoding="UTF-8" standalone="yes"?>
<Relationships xmlns="http://schemas.openxmlformats.org/package/2006/relationships"><Relationship Id="rId3" Type="http://schemas.openxmlformats.org/officeDocument/2006/relationships/hyperlink" Target="https://www.gov.uk/government/case-studies/propeller-manufacturer-secures-order-to-bangladesh-with-ukef-support" TargetMode="External"/><Relationship Id="rId2" Type="http://schemas.openxmlformats.org/officeDocument/2006/relationships/notesSlide" Target="../notesSlides/notesSlide8.xml"/><Relationship Id="rId1" Type="http://schemas.openxmlformats.org/officeDocument/2006/relationships/slideLayout" Target="../slideLayouts/slideLayout19.xml"/><Relationship Id="rId4" Type="http://schemas.openxmlformats.org/officeDocument/2006/relationships/image" Target="../media/image27.png"/></Relationships>
</file>

<file path=ppt/slides/_rels/slide11.xml.rels><?xml version="1.0" encoding="UTF-8" standalone="yes"?>
<Relationships xmlns="http://schemas.openxmlformats.org/package/2006/relationships"><Relationship Id="rId3" Type="http://schemas.openxmlformats.org/officeDocument/2006/relationships/image" Target="../media/image28.png"/><Relationship Id="rId2" Type="http://schemas.openxmlformats.org/officeDocument/2006/relationships/notesSlide" Target="../notesSlides/notesSlide9.xml"/><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3" Type="http://schemas.openxmlformats.org/officeDocument/2006/relationships/hyperlink" Target="https://www.gov.uk/government/publications/find-an-export-finance-manager/the-role-of-our-export-finance-managers" TargetMode="External"/><Relationship Id="rId2" Type="http://schemas.openxmlformats.org/officeDocument/2006/relationships/notesSlide" Target="../notesSlides/notesSlide10.xml"/><Relationship Id="rId1" Type="http://schemas.openxmlformats.org/officeDocument/2006/relationships/slideLayout" Target="../slideLayouts/slideLayout14.xml"/></Relationships>
</file>

<file path=ppt/slides/_rels/slide13.xml.rels><?xml version="1.0" encoding="UTF-8" standalone="yes"?>
<Relationships xmlns="http://schemas.openxmlformats.org/package/2006/relationships"><Relationship Id="rId2" Type="http://schemas.openxmlformats.org/officeDocument/2006/relationships/image" Target="../media/image29.jpeg"/><Relationship Id="rId1" Type="http://schemas.openxmlformats.org/officeDocument/2006/relationships/slideLayout" Target="../slideLayouts/slideLayout14.xml"/></Relationships>
</file>

<file path=ppt/slides/_rels/slide2.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2.xml"/><Relationship Id="rId1" Type="http://schemas.openxmlformats.org/officeDocument/2006/relationships/slideLayout" Target="../slideLayouts/slideLayout14.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3.xml"/><Relationship Id="rId1" Type="http://schemas.openxmlformats.org/officeDocument/2006/relationships/slideLayout" Target="../slideLayouts/slideLayout14.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8" Type="http://schemas.openxmlformats.org/officeDocument/2006/relationships/image" Target="../media/image15.svg"/><Relationship Id="rId13" Type="http://schemas.openxmlformats.org/officeDocument/2006/relationships/image" Target="../media/image20.png"/><Relationship Id="rId3" Type="http://schemas.openxmlformats.org/officeDocument/2006/relationships/image" Target="../media/image10.png"/><Relationship Id="rId7" Type="http://schemas.openxmlformats.org/officeDocument/2006/relationships/image" Target="../media/image14.png"/><Relationship Id="rId12" Type="http://schemas.openxmlformats.org/officeDocument/2006/relationships/image" Target="../media/image19.svg"/><Relationship Id="rId2" Type="http://schemas.openxmlformats.org/officeDocument/2006/relationships/image" Target="../media/image9.jpeg"/><Relationship Id="rId1" Type="http://schemas.openxmlformats.org/officeDocument/2006/relationships/slideLayout" Target="../slideLayouts/slideLayout14.xml"/><Relationship Id="rId6" Type="http://schemas.openxmlformats.org/officeDocument/2006/relationships/image" Target="../media/image13.svg"/><Relationship Id="rId11" Type="http://schemas.openxmlformats.org/officeDocument/2006/relationships/image" Target="../media/image18.png"/><Relationship Id="rId5" Type="http://schemas.openxmlformats.org/officeDocument/2006/relationships/image" Target="../media/image12.png"/><Relationship Id="rId10" Type="http://schemas.openxmlformats.org/officeDocument/2006/relationships/image" Target="../media/image17.svg"/><Relationship Id="rId4" Type="http://schemas.openxmlformats.org/officeDocument/2006/relationships/image" Target="../media/image11.svg"/><Relationship Id="rId9" Type="http://schemas.openxmlformats.org/officeDocument/2006/relationships/image" Target="../media/image16.png"/></Relationships>
</file>

<file path=ppt/slides/_rels/slide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notesSlide" Target="../notesSlides/notesSlide4.xml"/><Relationship Id="rId1" Type="http://schemas.openxmlformats.org/officeDocument/2006/relationships/slideLayout" Target="../slideLayouts/slideLayout14.xml"/><Relationship Id="rId6" Type="http://schemas.openxmlformats.org/officeDocument/2006/relationships/image" Target="../media/image24.png"/><Relationship Id="rId5" Type="http://schemas.openxmlformats.org/officeDocument/2006/relationships/image" Target="../media/image23.png"/><Relationship Id="rId4" Type="http://schemas.openxmlformats.org/officeDocument/2006/relationships/image" Target="../media/image22.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4.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3" Type="http://schemas.openxmlformats.org/officeDocument/2006/relationships/hyperlink" Target="https://www.gov.uk/government/case-studies/welsh-firm-flamgard-protects-worlds-largest-moving-structure-with-ukef-support" TargetMode="External"/><Relationship Id="rId2" Type="http://schemas.openxmlformats.org/officeDocument/2006/relationships/notesSlide" Target="../notesSlides/notesSlide7.xml"/><Relationship Id="rId1" Type="http://schemas.openxmlformats.org/officeDocument/2006/relationships/slideLayout" Target="../slideLayouts/slideLayout19.xml"/><Relationship Id="rId4" Type="http://schemas.openxmlformats.org/officeDocument/2006/relationships/image" Target="../media/image26.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8382AE8E-F392-462A-82E6-746262336AE6}"/>
              </a:ext>
              <a:ext uri="{C183D7F6-B498-43B3-948B-1728B52AA6E4}">
                <adec:decorative xmlns:adec="http://schemas.microsoft.com/office/drawing/2017/decorative" val="1"/>
              </a:ext>
            </a:extLst>
          </p:cNvPr>
          <p:cNvPicPr>
            <a:picLocks noChangeAspect="1"/>
          </p:cNvPicPr>
          <p:nvPr/>
        </p:nvPicPr>
        <p:blipFill rotWithShape="1">
          <a:blip r:embed="rId3" cstate="email">
            <a:extLst>
              <a:ext uri="{28A0092B-C50C-407E-A947-70E740481C1C}">
                <a14:useLocalDpi xmlns:a14="http://schemas.microsoft.com/office/drawing/2010/main"/>
              </a:ext>
            </a:extLst>
          </a:blip>
          <a:srcRect/>
          <a:stretch/>
        </p:blipFill>
        <p:spPr>
          <a:xfrm>
            <a:off x="1" y="0"/>
            <a:ext cx="12192000" cy="6857999"/>
          </a:xfrm>
          <a:prstGeom prst="rect">
            <a:avLst/>
          </a:prstGeom>
        </p:spPr>
      </p:pic>
      <p:sp>
        <p:nvSpPr>
          <p:cNvPr id="2" name="Title 1"/>
          <p:cNvSpPr>
            <a:spLocks noGrp="1"/>
          </p:cNvSpPr>
          <p:nvPr>
            <p:ph type="ctrTitle" idx="4294967295"/>
          </p:nvPr>
        </p:nvSpPr>
        <p:spPr>
          <a:xfrm>
            <a:off x="441717" y="2601119"/>
            <a:ext cx="7383845" cy="1655762"/>
          </a:xfrm>
          <a:prstGeom prst="rect">
            <a:avLst/>
          </a:prstGeom>
        </p:spPr>
        <p:txBody>
          <a:bodyPr>
            <a:normAutofit fontScale="90000"/>
          </a:bodyPr>
          <a:lstStyle/>
          <a:p>
            <a:pPr algn="l">
              <a:lnSpc>
                <a:spcPct val="100000"/>
              </a:lnSpc>
            </a:pPr>
            <a:r>
              <a:rPr lang="en-US" sz="4800" b="1" dirty="0">
                <a:solidFill>
                  <a:schemeClr val="bg1"/>
                </a:solidFill>
              </a:rPr>
              <a:t>UK Export Finance</a:t>
            </a:r>
            <a:br>
              <a:rPr lang="en-US" sz="4800" b="1" dirty="0">
                <a:solidFill>
                  <a:schemeClr val="bg1"/>
                </a:solidFill>
              </a:rPr>
            </a:br>
            <a:r>
              <a:rPr lang="en-US" sz="3200" dirty="0">
                <a:solidFill>
                  <a:schemeClr val="bg1"/>
                </a:solidFill>
              </a:rPr>
              <a:t>Win contracts. Fulfil orders. Get paid.</a:t>
            </a:r>
            <a:br>
              <a:rPr lang="en-US" sz="3200" dirty="0">
                <a:solidFill>
                  <a:schemeClr val="bg1"/>
                </a:solidFill>
              </a:rPr>
            </a:br>
            <a:r>
              <a:rPr kumimoji="0" lang="en-US" sz="2700" b="0" i="0" u="none" strike="noStrike" kern="1200" cap="none" spc="0" normalizeH="0" baseline="0" noProof="0" dirty="0">
                <a:ln>
                  <a:noFill/>
                </a:ln>
                <a:solidFill>
                  <a:prstClr val="white"/>
                </a:solidFill>
                <a:effectLst/>
                <a:uLnTx/>
                <a:uFillTx/>
                <a:latin typeface="Arial" panose="020B0604020202020204"/>
                <a:ea typeface="+mj-ea"/>
                <a:cs typeface="+mj-cs"/>
              </a:rPr>
              <a:t>Presentation to </a:t>
            </a:r>
            <a:r>
              <a:rPr lang="en-US" sz="2700" dirty="0">
                <a:solidFill>
                  <a:prstClr val="white"/>
                </a:solidFill>
                <a:latin typeface="Arial" panose="020B0604020202020204"/>
              </a:rPr>
              <a:t>UK @ CERN November 30</a:t>
            </a:r>
            <a:r>
              <a:rPr kumimoji="0" lang="en-US" sz="2700" b="0" i="0" u="none" strike="noStrike" kern="1200" cap="none" spc="0" normalizeH="0" baseline="0" noProof="0" dirty="0">
                <a:ln>
                  <a:noFill/>
                </a:ln>
                <a:solidFill>
                  <a:prstClr val="white"/>
                </a:solidFill>
                <a:effectLst/>
                <a:uLnTx/>
                <a:uFillTx/>
                <a:latin typeface="Arial" panose="020B0604020202020204"/>
                <a:ea typeface="+mj-ea"/>
                <a:cs typeface="+mj-cs"/>
              </a:rPr>
              <a:t> 2022</a:t>
            </a:r>
            <a:br>
              <a:rPr kumimoji="0" lang="en-US" sz="2700" b="0" i="0" u="none" strike="noStrike" kern="1200" cap="none" spc="0" normalizeH="0" baseline="0" noProof="0" dirty="0">
                <a:ln>
                  <a:noFill/>
                </a:ln>
                <a:solidFill>
                  <a:prstClr val="white"/>
                </a:solidFill>
                <a:effectLst/>
                <a:uLnTx/>
                <a:uFillTx/>
                <a:latin typeface="Arial" panose="020B0604020202020204"/>
                <a:ea typeface="+mj-ea"/>
                <a:cs typeface="+mj-cs"/>
              </a:rPr>
            </a:br>
            <a:endParaRPr lang="en-GB" sz="4000" dirty="0">
              <a:solidFill>
                <a:schemeClr val="bg1"/>
              </a:solidFill>
            </a:endParaRPr>
          </a:p>
        </p:txBody>
      </p:sp>
      <p:sp>
        <p:nvSpPr>
          <p:cNvPr id="3" name="Subtitle 2"/>
          <p:cNvSpPr>
            <a:spLocks noGrp="1"/>
          </p:cNvSpPr>
          <p:nvPr>
            <p:ph type="subTitle" idx="4294967295"/>
          </p:nvPr>
        </p:nvSpPr>
        <p:spPr>
          <a:xfrm>
            <a:off x="612468" y="5555827"/>
            <a:ext cx="9144000" cy="812909"/>
          </a:xfrm>
          <a:prstGeom prst="rect">
            <a:avLst/>
          </a:prstGeom>
        </p:spPr>
        <p:txBody>
          <a:bodyPr>
            <a:normAutofit fontScale="92500" lnSpcReduction="20000"/>
          </a:bodyPr>
          <a:lstStyle/>
          <a:p>
            <a:pPr marL="0" marR="0" lvl="0" indent="0" algn="l" defTabSz="914400" rtl="0" eaLnBrk="1" fontAlgn="auto" latinLnBrk="0" hangingPunct="1">
              <a:lnSpc>
                <a:spcPct val="90000"/>
              </a:lnSpc>
              <a:spcBef>
                <a:spcPts val="300"/>
              </a:spcBef>
              <a:spcAft>
                <a:spcPts val="0"/>
              </a:spcAft>
              <a:buClrTx/>
              <a:buSzTx/>
              <a:buFont typeface="Arial" panose="020B0604020202020204" pitchFamily="34" charset="0"/>
              <a:buNone/>
              <a:tabLst/>
              <a:defRPr/>
            </a:pPr>
            <a:r>
              <a:rPr kumimoji="0" lang="en-US" sz="2200" b="1" i="0" u="none" strike="noStrike" kern="1200" cap="none" spc="0" normalizeH="0" baseline="0" noProof="0" dirty="0">
                <a:ln>
                  <a:noFill/>
                </a:ln>
                <a:solidFill>
                  <a:prstClr val="white"/>
                </a:solidFill>
                <a:effectLst/>
                <a:uLnTx/>
                <a:uFillTx/>
                <a:latin typeface="Arial" panose="020B0604020202020204"/>
                <a:ea typeface="+mn-ea"/>
                <a:cs typeface="+mn-cs"/>
              </a:rPr>
              <a:t>Hugh Francis</a:t>
            </a:r>
          </a:p>
          <a:p>
            <a:pPr marL="0" marR="0" lvl="0" indent="0" algn="l" defTabSz="914400" rtl="0" eaLnBrk="1" fontAlgn="auto" latinLnBrk="0" hangingPunct="1">
              <a:lnSpc>
                <a:spcPct val="90000"/>
              </a:lnSpc>
              <a:spcBef>
                <a:spcPts val="300"/>
              </a:spcBef>
              <a:spcAft>
                <a:spcPts val="0"/>
              </a:spcAft>
              <a:buClrTx/>
              <a:buSzTx/>
              <a:buFont typeface="Arial" panose="020B0604020202020204" pitchFamily="34" charset="0"/>
              <a:buNone/>
              <a:tabLst/>
              <a:defRPr/>
            </a:pPr>
            <a:r>
              <a:rPr kumimoji="0" lang="en-US" sz="2200" b="0" i="0" u="none" strike="noStrike" kern="1200" cap="none" spc="0" normalizeH="0" baseline="0" noProof="0" dirty="0">
                <a:ln>
                  <a:noFill/>
                </a:ln>
                <a:solidFill>
                  <a:prstClr val="white"/>
                </a:solidFill>
                <a:effectLst/>
                <a:uLnTx/>
                <a:uFillTx/>
                <a:latin typeface="Arial" panose="020B0604020202020204"/>
                <a:ea typeface="+mn-ea"/>
                <a:cs typeface="+mn-cs"/>
              </a:rPr>
              <a:t>Export Finance Manager, Bristol, Gloucestershire, N </a:t>
            </a:r>
            <a:r>
              <a:rPr kumimoji="0" lang="en-US" sz="2200" b="0" i="0" u="none" strike="noStrike" kern="1200" cap="none" spc="0" normalizeH="0" baseline="0" noProof="0" dirty="0" err="1">
                <a:ln>
                  <a:noFill/>
                </a:ln>
                <a:solidFill>
                  <a:prstClr val="white"/>
                </a:solidFill>
                <a:effectLst/>
                <a:uLnTx/>
                <a:uFillTx/>
                <a:latin typeface="Arial" panose="020B0604020202020204"/>
                <a:ea typeface="+mn-ea"/>
                <a:cs typeface="+mn-cs"/>
              </a:rPr>
              <a:t>Wilts,Oxon</a:t>
            </a:r>
            <a:r>
              <a:rPr kumimoji="0" lang="en-US" sz="2200" b="0" i="0" u="none" strike="noStrike" kern="1200" cap="none" spc="0" normalizeH="0" baseline="0" noProof="0" dirty="0">
                <a:ln>
                  <a:noFill/>
                </a:ln>
                <a:solidFill>
                  <a:prstClr val="white"/>
                </a:solidFill>
                <a:effectLst/>
                <a:uLnTx/>
                <a:uFillTx/>
                <a:latin typeface="Arial" panose="020B0604020202020204"/>
                <a:ea typeface="+mn-ea"/>
                <a:cs typeface="+mn-cs"/>
              </a:rPr>
              <a:t>, </a:t>
            </a:r>
            <a:r>
              <a:rPr kumimoji="0" lang="en-US" sz="2200" b="0" i="0" u="none" strike="noStrike" kern="1200" cap="none" spc="0" normalizeH="0" baseline="0" noProof="0" dirty="0" err="1">
                <a:ln>
                  <a:noFill/>
                </a:ln>
                <a:solidFill>
                  <a:prstClr val="white"/>
                </a:solidFill>
                <a:effectLst/>
                <a:uLnTx/>
                <a:uFillTx/>
                <a:latin typeface="Arial" panose="020B0604020202020204"/>
                <a:ea typeface="+mn-ea"/>
                <a:cs typeface="+mn-cs"/>
              </a:rPr>
              <a:t>Worcs</a:t>
            </a:r>
            <a:r>
              <a:rPr kumimoji="0" lang="en-US" sz="2200" b="0" i="0" u="none" strike="noStrike" kern="1200" cap="none" spc="0" normalizeH="0" baseline="0" noProof="0" dirty="0">
                <a:ln>
                  <a:noFill/>
                </a:ln>
                <a:solidFill>
                  <a:prstClr val="white"/>
                </a:solidFill>
                <a:effectLst/>
                <a:uLnTx/>
                <a:uFillTx/>
                <a:latin typeface="Arial" panose="020B0604020202020204"/>
                <a:ea typeface="+mn-ea"/>
                <a:cs typeface="+mn-cs"/>
              </a:rPr>
              <a:t> </a:t>
            </a:r>
          </a:p>
          <a:p>
            <a:pPr marL="0" marR="0" lvl="0" indent="0" algn="l" defTabSz="914400" rtl="0" eaLnBrk="1" fontAlgn="auto" latinLnBrk="0" hangingPunct="1">
              <a:lnSpc>
                <a:spcPct val="90000"/>
              </a:lnSpc>
              <a:spcBef>
                <a:spcPts val="300"/>
              </a:spcBef>
              <a:spcAft>
                <a:spcPts val="0"/>
              </a:spcAft>
              <a:buClrTx/>
              <a:buSzTx/>
              <a:buFont typeface="Arial" panose="020B0604020202020204" pitchFamily="34" charset="0"/>
              <a:buNone/>
              <a:tabLst/>
              <a:defRPr/>
            </a:pPr>
            <a:r>
              <a:rPr lang="en-US" sz="2200" dirty="0">
                <a:solidFill>
                  <a:prstClr val="white"/>
                </a:solidFill>
                <a:latin typeface="Arial" panose="020B0604020202020204"/>
              </a:rPr>
              <a:t>M: 07880 358220 email: hugh.francis@ukexportfinance.gov.uk</a:t>
            </a:r>
            <a:endParaRPr kumimoji="0" lang="en-US" sz="2200" b="0" i="0" u="none" strike="noStrike" kern="1200" cap="none" spc="0" normalizeH="0" baseline="0" noProof="0" dirty="0">
              <a:ln>
                <a:noFill/>
              </a:ln>
              <a:solidFill>
                <a:prstClr val="white"/>
              </a:solidFill>
              <a:effectLst/>
              <a:uLnTx/>
              <a:uFillTx/>
              <a:latin typeface="Arial" panose="020B0604020202020204"/>
              <a:ea typeface="+mn-ea"/>
              <a:cs typeface="+mn-cs"/>
            </a:endParaRPr>
          </a:p>
          <a:p>
            <a:pPr marL="0" marR="0" lvl="0" indent="0" algn="l" defTabSz="914400" rtl="0" eaLnBrk="1" fontAlgn="auto" latinLnBrk="0" hangingPunct="1">
              <a:lnSpc>
                <a:spcPct val="90000"/>
              </a:lnSpc>
              <a:spcBef>
                <a:spcPts val="300"/>
              </a:spcBef>
              <a:spcAft>
                <a:spcPts val="0"/>
              </a:spcAft>
              <a:buClrTx/>
              <a:buSzTx/>
              <a:buFont typeface="Arial" panose="020B0604020202020204" pitchFamily="34" charset="0"/>
              <a:buNone/>
              <a:tabLst/>
              <a:defRPr/>
            </a:pPr>
            <a:endParaRPr kumimoji="0" lang="en-US" sz="2200" b="0" i="0" u="none" strike="noStrike" kern="1200" cap="none" spc="0" normalizeH="0" baseline="0" noProof="0" dirty="0">
              <a:ln>
                <a:noFill/>
              </a:ln>
              <a:solidFill>
                <a:prstClr val="white"/>
              </a:solidFill>
              <a:effectLst/>
              <a:uLnTx/>
              <a:uFillTx/>
              <a:latin typeface="Arial" panose="020B0604020202020204"/>
              <a:ea typeface="+mn-ea"/>
              <a:cs typeface="+mn-cs"/>
            </a:endParaRPr>
          </a:p>
        </p:txBody>
      </p:sp>
      <p:pic>
        <p:nvPicPr>
          <p:cNvPr id="6" name="Picture 5" descr="UK Export Finance logo">
            <a:extLst>
              <a:ext uri="{FF2B5EF4-FFF2-40B4-BE49-F238E27FC236}">
                <a16:creationId xmlns:a16="http://schemas.microsoft.com/office/drawing/2014/main" id="{67B57E59-67C1-4553-94EA-B6FE6951C73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536967" y="423473"/>
            <a:ext cx="1538271" cy="1237971"/>
          </a:xfrm>
          <a:prstGeom prst="rect">
            <a:avLst/>
          </a:prstGeom>
        </p:spPr>
      </p:pic>
    </p:spTree>
    <p:extLst>
      <p:ext uri="{BB962C8B-B14F-4D97-AF65-F5344CB8AC3E}">
        <p14:creationId xmlns:p14="http://schemas.microsoft.com/office/powerpoint/2010/main" val="154538754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E8E2F91-3875-479D-89D8-900343E147E4}"/>
              </a:ext>
            </a:extLst>
          </p:cNvPr>
          <p:cNvSpPr txBox="1">
            <a:spLocks/>
          </p:cNvSpPr>
          <p:nvPr/>
        </p:nvSpPr>
        <p:spPr>
          <a:xfrm>
            <a:off x="260505" y="984031"/>
            <a:ext cx="1167099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a:ln>
                  <a:noFill/>
                </a:ln>
                <a:solidFill>
                  <a:srgbClr val="004D44"/>
                </a:solidFill>
                <a:effectLst/>
                <a:uLnTx/>
                <a:uFillTx/>
                <a:latin typeface="Arial" panose="020B0604020202020204"/>
                <a:ea typeface="+mj-ea"/>
                <a:cs typeface="+mj-cs"/>
              </a:rPr>
              <a:t>Case study: </a:t>
            </a:r>
            <a:r>
              <a:rPr kumimoji="0" lang="en-US" sz="4000" b="1" i="0" u="none" strike="noStrike" kern="1200" cap="none" spc="0" normalizeH="0" baseline="0" noProof="0" err="1">
                <a:ln>
                  <a:noFill/>
                </a:ln>
                <a:solidFill>
                  <a:srgbClr val="004D44"/>
                </a:solidFill>
                <a:effectLst/>
                <a:uLnTx/>
                <a:uFillTx/>
                <a:latin typeface="Arial" panose="020B0604020202020204"/>
                <a:ea typeface="+mj-ea"/>
                <a:cs typeface="+mj-cs"/>
              </a:rPr>
              <a:t>Teignbridge</a:t>
            </a:r>
            <a:r>
              <a:rPr kumimoji="0" lang="en-US" sz="4000" b="1" i="0" u="none" strike="noStrike" kern="1200" cap="none" spc="0" normalizeH="0" baseline="0" noProof="0">
                <a:ln>
                  <a:noFill/>
                </a:ln>
                <a:solidFill>
                  <a:srgbClr val="004D44"/>
                </a:solidFill>
                <a:effectLst/>
                <a:uLnTx/>
                <a:uFillTx/>
                <a:latin typeface="Arial" panose="020B0604020202020204"/>
                <a:ea typeface="+mj-ea"/>
                <a:cs typeface="+mj-cs"/>
              </a:rPr>
              <a:t> Propellers International</a:t>
            </a:r>
            <a:endParaRPr kumimoji="0" lang="en-GB" sz="4000" b="1" i="0" u="none" strike="noStrike" kern="1200" cap="none" spc="0" normalizeH="0" baseline="0" noProof="0">
              <a:ln>
                <a:noFill/>
              </a:ln>
              <a:solidFill>
                <a:srgbClr val="004D44"/>
              </a:solidFill>
              <a:effectLst/>
              <a:uLnTx/>
              <a:uFillTx/>
              <a:latin typeface="Arial" panose="020B0604020202020204"/>
              <a:ea typeface="+mj-ea"/>
              <a:cs typeface="+mj-cs"/>
            </a:endParaRPr>
          </a:p>
        </p:txBody>
      </p:sp>
      <p:sp>
        <p:nvSpPr>
          <p:cNvPr id="8" name="Title 1">
            <a:extLst>
              <a:ext uri="{FF2B5EF4-FFF2-40B4-BE49-F238E27FC236}">
                <a16:creationId xmlns:a16="http://schemas.microsoft.com/office/drawing/2014/main" id="{97805BE3-DF01-4400-98A0-FC39FE6E2ED9}"/>
              </a:ext>
            </a:extLst>
          </p:cNvPr>
          <p:cNvSpPr txBox="1">
            <a:spLocks/>
          </p:cNvSpPr>
          <p:nvPr/>
        </p:nvSpPr>
        <p:spPr>
          <a:xfrm>
            <a:off x="405359" y="1793726"/>
            <a:ext cx="2575198"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a:ln>
                  <a:noFill/>
                </a:ln>
                <a:solidFill>
                  <a:srgbClr val="004D44"/>
                </a:solidFill>
                <a:effectLst/>
                <a:uLnTx/>
                <a:uFillTx/>
                <a:latin typeface="Arial" panose="020B0604020202020204"/>
                <a:ea typeface="+mj-ea"/>
                <a:cs typeface="+mj-cs"/>
              </a:rPr>
              <a:t>Opportunity </a:t>
            </a:r>
            <a:endParaRPr kumimoji="0" lang="en-GB" sz="3000" b="1" i="0" u="none" strike="noStrike" kern="1200" cap="none" spc="0" normalizeH="0" baseline="0" noProof="0">
              <a:ln>
                <a:noFill/>
              </a:ln>
              <a:solidFill>
                <a:srgbClr val="004D44"/>
              </a:solidFill>
              <a:effectLst/>
              <a:uLnTx/>
              <a:uFillTx/>
              <a:latin typeface="Arial" panose="020B0604020202020204"/>
              <a:ea typeface="+mj-ea"/>
              <a:cs typeface="+mj-cs"/>
            </a:endParaRPr>
          </a:p>
        </p:txBody>
      </p:sp>
      <p:sp>
        <p:nvSpPr>
          <p:cNvPr id="2" name="Rectangle 1">
            <a:extLst>
              <a:ext uri="{FF2B5EF4-FFF2-40B4-BE49-F238E27FC236}">
                <a16:creationId xmlns:a16="http://schemas.microsoft.com/office/drawing/2014/main" id="{A45B3C05-D6E0-4904-B137-3D134D965C5E}"/>
              </a:ext>
            </a:extLst>
          </p:cNvPr>
          <p:cNvSpPr/>
          <p:nvPr/>
        </p:nvSpPr>
        <p:spPr>
          <a:xfrm>
            <a:off x="405358" y="2754224"/>
            <a:ext cx="6278884" cy="678134"/>
          </a:xfrm>
          <a:prstGeom prst="rect">
            <a:avLst/>
          </a:prstGeom>
        </p:spPr>
        <p:txBody>
          <a:bodyPr wrap="square">
            <a:spAutoFit/>
          </a:bodyPr>
          <a:lstStyle/>
          <a:p>
            <a:pPr marL="285750" marR="0" lvl="0" indent="-285750" algn="l" defTabSz="914400" rtl="0" eaLnBrk="1" fontAlgn="auto" latinLnBrk="0" hangingPunct="1">
              <a:lnSpc>
                <a:spcPct val="110000"/>
              </a:lnSpc>
              <a:spcBef>
                <a:spcPts val="1400"/>
              </a:spcBef>
              <a:spcAft>
                <a:spcPts val="60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Arial" panose="020B0604020202020204"/>
                <a:ea typeface="+mn-ea"/>
                <a:cs typeface="+mn-cs"/>
              </a:rPr>
              <a:t>new customer in Bangladesh ordered propellers for ferries – commercial credit insurance unavailable</a:t>
            </a:r>
          </a:p>
        </p:txBody>
      </p:sp>
      <p:sp>
        <p:nvSpPr>
          <p:cNvPr id="9" name="Title 1">
            <a:extLst>
              <a:ext uri="{FF2B5EF4-FFF2-40B4-BE49-F238E27FC236}">
                <a16:creationId xmlns:a16="http://schemas.microsoft.com/office/drawing/2014/main" id="{E6FDFEB6-1B7F-4F00-8268-9E4AE504A9E5}"/>
              </a:ext>
            </a:extLst>
          </p:cNvPr>
          <p:cNvSpPr txBox="1">
            <a:spLocks/>
          </p:cNvSpPr>
          <p:nvPr/>
        </p:nvSpPr>
        <p:spPr>
          <a:xfrm>
            <a:off x="381116" y="3313409"/>
            <a:ext cx="204243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a:ln>
                  <a:noFill/>
                </a:ln>
                <a:solidFill>
                  <a:srgbClr val="004D44"/>
                </a:solidFill>
                <a:effectLst/>
                <a:uLnTx/>
                <a:uFillTx/>
                <a:latin typeface="Arial" panose="020B0604020202020204"/>
                <a:ea typeface="+mj-ea"/>
                <a:cs typeface="+mj-cs"/>
              </a:rPr>
              <a:t>Outcome</a:t>
            </a:r>
            <a:endParaRPr kumimoji="0" lang="en-GB" sz="3000" b="1" i="0" u="none" strike="noStrike" kern="1200" cap="none" spc="0" normalizeH="0" baseline="0" noProof="0">
              <a:ln>
                <a:noFill/>
              </a:ln>
              <a:solidFill>
                <a:srgbClr val="004D44"/>
              </a:solidFill>
              <a:effectLst/>
              <a:uLnTx/>
              <a:uFillTx/>
              <a:latin typeface="Arial" panose="020B0604020202020204"/>
              <a:ea typeface="+mj-ea"/>
              <a:cs typeface="+mj-cs"/>
            </a:endParaRPr>
          </a:p>
        </p:txBody>
      </p:sp>
      <p:sp>
        <p:nvSpPr>
          <p:cNvPr id="3" name="Rectangle 2">
            <a:extLst>
              <a:ext uri="{FF2B5EF4-FFF2-40B4-BE49-F238E27FC236}">
                <a16:creationId xmlns:a16="http://schemas.microsoft.com/office/drawing/2014/main" id="{CA6DF2CC-51A8-4295-B79A-C8BF11F81B31}"/>
              </a:ext>
            </a:extLst>
          </p:cNvPr>
          <p:cNvSpPr/>
          <p:nvPr/>
        </p:nvSpPr>
        <p:spPr>
          <a:xfrm>
            <a:off x="525970" y="4312965"/>
            <a:ext cx="6458819" cy="373436"/>
          </a:xfrm>
          <a:prstGeom prst="rect">
            <a:avLst/>
          </a:prstGeom>
        </p:spPr>
        <p:txBody>
          <a:bodyPr wrap="square">
            <a:spAutoFit/>
          </a:bodyPr>
          <a:lstStyle/>
          <a:p>
            <a:pPr marL="285750" marR="0" lvl="0" indent="-285750" algn="l" defTabSz="914400" rtl="0" eaLnBrk="1" fontAlgn="auto" latinLnBrk="0" hangingPunct="1">
              <a:lnSpc>
                <a:spcPct val="110000"/>
              </a:lnSpc>
              <a:spcBef>
                <a:spcPts val="1400"/>
              </a:spcBef>
              <a:spcAft>
                <a:spcPts val="60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Arial" panose="020B0604020202020204"/>
                <a:ea typeface="+mn-ea"/>
                <a:cs typeface="+mn-cs"/>
              </a:rPr>
              <a:t>UKEF provided cover through our </a:t>
            </a:r>
            <a:r>
              <a:rPr kumimoji="0" lang="en-US" sz="1800" b="0" i="0" u="none" strike="noStrike" kern="1200" cap="none" spc="0" normalizeH="0" baseline="0" noProof="0">
                <a:ln>
                  <a:noFill/>
                </a:ln>
                <a:solidFill>
                  <a:prstClr val="black"/>
                </a:solidFill>
                <a:effectLst/>
                <a:uLnTx/>
                <a:uFillTx/>
                <a:latin typeface="Arial" panose="020B0604020202020204"/>
                <a:ea typeface="+mn-ea"/>
                <a:cs typeface="+mn-cs"/>
                <a:hlinkClick r:id="rId3"/>
              </a:rPr>
              <a:t>Export Insurance Policy</a:t>
            </a: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cxnSp>
        <p:nvCxnSpPr>
          <p:cNvPr id="15" name="Straight Connector 14">
            <a:extLst>
              <a:ext uri="{FF2B5EF4-FFF2-40B4-BE49-F238E27FC236}">
                <a16:creationId xmlns:a16="http://schemas.microsoft.com/office/drawing/2014/main" id="{E6C82C36-5ABA-4425-9A3B-3145ABFD351F}"/>
              </a:ext>
              <a:ext uri="{C183D7F6-B498-43B3-948B-1728B52AA6E4}">
                <adec:decorative xmlns:adec="http://schemas.microsoft.com/office/drawing/2017/decorative" val="1"/>
              </a:ext>
            </a:extLst>
          </p:cNvPr>
          <p:cNvCxnSpPr>
            <a:cxnSpLocks/>
          </p:cNvCxnSpPr>
          <p:nvPr/>
        </p:nvCxnSpPr>
        <p:spPr>
          <a:xfrm flipH="1">
            <a:off x="415739" y="5073968"/>
            <a:ext cx="1" cy="1486791"/>
          </a:xfrm>
          <a:prstGeom prst="line">
            <a:avLst/>
          </a:prstGeom>
          <a:ln w="28575">
            <a:solidFill>
              <a:srgbClr val="CF102D"/>
            </a:solidFill>
          </a:ln>
        </p:spPr>
        <p:style>
          <a:lnRef idx="1">
            <a:schemeClr val="accent1"/>
          </a:lnRef>
          <a:fillRef idx="0">
            <a:schemeClr val="accent1"/>
          </a:fillRef>
          <a:effectRef idx="0">
            <a:schemeClr val="accent1"/>
          </a:effectRef>
          <a:fontRef idx="minor">
            <a:schemeClr val="tx1"/>
          </a:fontRef>
        </p:style>
      </p:cxnSp>
      <p:sp>
        <p:nvSpPr>
          <p:cNvPr id="14" name="Rectangle 13">
            <a:extLst>
              <a:ext uri="{FF2B5EF4-FFF2-40B4-BE49-F238E27FC236}">
                <a16:creationId xmlns:a16="http://schemas.microsoft.com/office/drawing/2014/main" id="{89A4D03F-5782-4D25-9F24-7D46B47E7669}"/>
              </a:ext>
            </a:extLst>
          </p:cNvPr>
          <p:cNvSpPr/>
          <p:nvPr/>
        </p:nvSpPr>
        <p:spPr>
          <a:xfrm>
            <a:off x="577167" y="4991099"/>
            <a:ext cx="6107075" cy="1569660"/>
          </a:xfrm>
          <a:prstGeom prst="rect">
            <a:avLst/>
          </a:prstGeom>
        </p:spPr>
        <p:txBody>
          <a:bodyPr wrap="square">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600" b="0" i="0" u="none" strike="noStrike" kern="1200" cap="none" spc="0" normalizeH="0" baseline="0" noProof="0">
                <a:ln>
                  <a:noFill/>
                </a:ln>
                <a:solidFill>
                  <a:srgbClr val="333333"/>
                </a:solidFill>
                <a:effectLst/>
                <a:uLnTx/>
                <a:uFillTx/>
                <a:latin typeface="Arial" panose="020B0604020202020204"/>
                <a:ea typeface="+mn-ea"/>
                <a:cs typeface="+mn-cs"/>
              </a:rPr>
              <a:t>“UKEF’s support has secured jobs in our Devon facility and has given us the confidence to explore and target new markets in the Far East. This is now bearing fruit now with new orders of over £500,000.”</a:t>
            </a:r>
          </a:p>
          <a:p>
            <a:pPr marL="285750" marR="0" lvl="0" indent="-285750" algn="r" defTabSz="914400" rtl="0" eaLnBrk="1" fontAlgn="auto" latinLnBrk="0" hangingPunct="1">
              <a:lnSpc>
                <a:spcPct val="100000"/>
              </a:lnSpc>
              <a:spcBef>
                <a:spcPts val="0"/>
              </a:spcBef>
              <a:spcAft>
                <a:spcPts val="0"/>
              </a:spcAft>
              <a:buClrTx/>
              <a:buSzTx/>
              <a:buFontTx/>
              <a:buChar char="-"/>
              <a:tabLst/>
              <a:defRPr/>
            </a:pPr>
            <a:r>
              <a:rPr kumimoji="0" lang="en-US" sz="1600" b="1" i="0" u="none" strike="noStrike" kern="1200" cap="none" spc="0" normalizeH="0" baseline="0" noProof="0">
                <a:ln>
                  <a:noFill/>
                </a:ln>
                <a:solidFill>
                  <a:srgbClr val="333333"/>
                </a:solidFill>
                <a:effectLst/>
                <a:uLnTx/>
                <a:uFillTx/>
                <a:latin typeface="Arial" panose="020B0604020202020204"/>
                <a:ea typeface="+mn-ea"/>
                <a:cs typeface="+mn-cs"/>
              </a:rPr>
              <a:t>Ian Mills, Finance Director, </a:t>
            </a:r>
          </a:p>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600" b="1" i="0" u="none" strike="noStrike" kern="1200" cap="none" spc="0" normalizeH="0" baseline="0" noProof="0" err="1">
                <a:ln>
                  <a:noFill/>
                </a:ln>
                <a:solidFill>
                  <a:srgbClr val="333333"/>
                </a:solidFill>
                <a:effectLst/>
                <a:uLnTx/>
                <a:uFillTx/>
                <a:latin typeface="Arial" panose="020B0604020202020204"/>
                <a:ea typeface="+mn-ea"/>
                <a:cs typeface="+mn-cs"/>
              </a:rPr>
              <a:t>Teignbridge</a:t>
            </a:r>
            <a:r>
              <a:rPr kumimoji="0" lang="en-US" sz="1600" b="1" i="0" u="none" strike="noStrike" kern="1200" cap="none" spc="0" normalizeH="0" baseline="0" noProof="0">
                <a:ln>
                  <a:noFill/>
                </a:ln>
                <a:solidFill>
                  <a:srgbClr val="333333"/>
                </a:solidFill>
                <a:effectLst/>
                <a:uLnTx/>
                <a:uFillTx/>
                <a:latin typeface="Arial" panose="020B0604020202020204"/>
                <a:ea typeface="+mn-ea"/>
                <a:cs typeface="+mn-cs"/>
              </a:rPr>
              <a:t> Propellers International</a:t>
            </a:r>
            <a:endParaRPr kumimoji="0" lang="en-GB" sz="1600" b="1"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7" name="Picture 6" descr="A man working on a propeller">
            <a:extLst>
              <a:ext uri="{FF2B5EF4-FFF2-40B4-BE49-F238E27FC236}">
                <a16:creationId xmlns:a16="http://schemas.microsoft.com/office/drawing/2014/main" id="{A76F6172-7E55-4611-9CD0-D650859EC1C0}"/>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009032" y="2213393"/>
            <a:ext cx="4922463" cy="2777706"/>
          </a:xfrm>
          <a:prstGeom prst="rect">
            <a:avLst/>
          </a:prstGeom>
        </p:spPr>
      </p:pic>
      <p:sp>
        <p:nvSpPr>
          <p:cNvPr id="11" name="Rectangle 10" descr="Green box to highlight basic case study information">
            <a:extLst>
              <a:ext uri="{FF2B5EF4-FFF2-40B4-BE49-F238E27FC236}">
                <a16:creationId xmlns:a16="http://schemas.microsoft.com/office/drawing/2014/main" id="{FD3F6253-5274-46EB-8ACA-1A8681580279}"/>
              </a:ext>
            </a:extLst>
          </p:cNvPr>
          <p:cNvSpPr/>
          <p:nvPr/>
        </p:nvSpPr>
        <p:spPr>
          <a:xfrm>
            <a:off x="7009032" y="4846087"/>
            <a:ext cx="4922463" cy="1635031"/>
          </a:xfrm>
          <a:prstGeom prst="rect">
            <a:avLst/>
          </a:prstGeom>
          <a:solidFill>
            <a:srgbClr val="004D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3" name="Rectangle 12">
            <a:extLst>
              <a:ext uri="{FF2B5EF4-FFF2-40B4-BE49-F238E27FC236}">
                <a16:creationId xmlns:a16="http://schemas.microsoft.com/office/drawing/2014/main" id="{506F6999-CF0C-400B-8B1B-E2FFE79C3AF6}"/>
              </a:ext>
            </a:extLst>
          </p:cNvPr>
          <p:cNvSpPr/>
          <p:nvPr/>
        </p:nvSpPr>
        <p:spPr>
          <a:xfrm>
            <a:off x="7232732" y="5116338"/>
            <a:ext cx="4591272" cy="1184940"/>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panose="020B0604020202020204"/>
                <a:ea typeface="+mn-ea"/>
                <a:cs typeface="+mn-cs"/>
              </a:rPr>
              <a:t>UK REGION: Newton Abbot, Devon</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panose="020B0604020202020204"/>
                <a:ea typeface="+mn-ea"/>
                <a:cs typeface="+mn-cs"/>
              </a:rPr>
              <a:t>DESTINATION MARKET: Bangladesh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panose="020B0604020202020204"/>
                <a:ea typeface="+mn-ea"/>
                <a:cs typeface="+mn-cs"/>
              </a:rPr>
              <a:t>SECTOR: Manufacturing – propellers and stern gear</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panose="020B0604020202020204"/>
                <a:ea typeface="+mn-ea"/>
                <a:cs typeface="+mn-cs"/>
              </a:rPr>
              <a:t>PRODUCT: Export Insurance Policy</a:t>
            </a:r>
          </a:p>
        </p:txBody>
      </p:sp>
    </p:spTree>
    <p:extLst>
      <p:ext uri="{BB962C8B-B14F-4D97-AF65-F5344CB8AC3E}">
        <p14:creationId xmlns:p14="http://schemas.microsoft.com/office/powerpoint/2010/main" val="197675058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a:extLst>
              <a:ext uri="{FF2B5EF4-FFF2-40B4-BE49-F238E27FC236}">
                <a16:creationId xmlns:a16="http://schemas.microsoft.com/office/drawing/2014/main" id="{5E60D219-7184-4850-8523-321FF44991B0}"/>
              </a:ext>
            </a:extLst>
          </p:cNvPr>
          <p:cNvSpPr txBox="1">
            <a:spLocks/>
          </p:cNvSpPr>
          <p:nvPr/>
        </p:nvSpPr>
        <p:spPr>
          <a:xfrm>
            <a:off x="205622" y="948425"/>
            <a:ext cx="10538578"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800" b="1" i="0" u="none" strike="noStrike" kern="1200" cap="none" spc="0" normalizeH="0" baseline="0" noProof="0">
                <a:ln>
                  <a:noFill/>
                </a:ln>
                <a:solidFill>
                  <a:srgbClr val="004D44"/>
                </a:solidFill>
                <a:effectLst/>
                <a:uLnTx/>
                <a:uFillTx/>
                <a:latin typeface="Arial" panose="020B0604020202020204"/>
                <a:ea typeface="+mj-ea"/>
                <a:cs typeface="+mj-cs"/>
              </a:rPr>
              <a:t>Export Finance Manager network</a:t>
            </a:r>
            <a:endParaRPr kumimoji="0" lang="en-GB" sz="4800" b="1" i="0" u="none" strike="noStrike" kern="1200" cap="none" spc="0" normalizeH="0" baseline="0" noProof="0">
              <a:ln>
                <a:noFill/>
              </a:ln>
              <a:solidFill>
                <a:srgbClr val="004D44"/>
              </a:solidFill>
              <a:effectLst/>
              <a:uLnTx/>
              <a:uFillTx/>
              <a:latin typeface="Arial" panose="020B0604020202020204"/>
              <a:ea typeface="+mj-ea"/>
              <a:cs typeface="+mj-cs"/>
            </a:endParaRPr>
          </a:p>
        </p:txBody>
      </p:sp>
      <p:pic>
        <p:nvPicPr>
          <p:cNvPr id="3" name="Picture 2" descr="Icon of the UK">
            <a:extLst>
              <a:ext uri="{FF2B5EF4-FFF2-40B4-BE49-F238E27FC236}">
                <a16:creationId xmlns:a16="http://schemas.microsoft.com/office/drawing/2014/main" id="{1FFD2B2D-FC96-42DA-B5D6-CCAA3E76EBF6}"/>
              </a:ext>
              <a:ext uri="{C183D7F6-B498-43B3-948B-1728B52AA6E4}">
                <adec:decorative xmlns:adec="http://schemas.microsoft.com/office/drawing/2017/decorative" val="0"/>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322379" y="2428874"/>
            <a:ext cx="2268984" cy="4169463"/>
          </a:xfrm>
          <a:prstGeom prst="rect">
            <a:avLst/>
          </a:prstGeom>
        </p:spPr>
      </p:pic>
      <p:sp>
        <p:nvSpPr>
          <p:cNvPr id="10" name="Content Placeholder 2">
            <a:extLst>
              <a:ext uri="{FF2B5EF4-FFF2-40B4-BE49-F238E27FC236}">
                <a16:creationId xmlns:a16="http://schemas.microsoft.com/office/drawing/2014/main" id="{FC908A3D-ABF8-4438-8394-C870C55B61D5}"/>
              </a:ext>
            </a:extLst>
          </p:cNvPr>
          <p:cNvSpPr>
            <a:spLocks noGrp="1"/>
          </p:cNvSpPr>
          <p:nvPr>
            <p:ph idx="1"/>
          </p:nvPr>
        </p:nvSpPr>
        <p:spPr>
          <a:xfrm>
            <a:off x="3095624" y="2281509"/>
            <a:ext cx="8791575" cy="4351338"/>
          </a:xfrm>
          <a:prstGeom prst="rect">
            <a:avLst/>
          </a:prstGeom>
        </p:spPr>
        <p:txBody>
          <a:bodyPr vert="horz" lIns="91440" tIns="45720" rIns="91440" bIns="45720" rtlCol="0" anchor="t">
            <a:normAutofit/>
          </a:bodyPr>
          <a:lstStyle/>
          <a:p>
            <a:pPr>
              <a:lnSpc>
                <a:spcPct val="120000"/>
              </a:lnSpc>
            </a:pPr>
            <a:r>
              <a:rPr lang="en-US" sz="3100"/>
              <a:t>R</a:t>
            </a:r>
            <a:r>
              <a:rPr lang="en-GB" sz="3100" err="1"/>
              <a:t>egional</a:t>
            </a:r>
            <a:r>
              <a:rPr lang="en-GB" sz="3100"/>
              <a:t> point of contact for businesses</a:t>
            </a:r>
          </a:p>
          <a:p>
            <a:pPr>
              <a:lnSpc>
                <a:spcPct val="120000"/>
              </a:lnSpc>
            </a:pPr>
            <a:r>
              <a:rPr lang="en-GB" sz="3100"/>
              <a:t>Provide information on:</a:t>
            </a:r>
          </a:p>
          <a:p>
            <a:pPr lvl="1">
              <a:lnSpc>
                <a:spcPct val="120000"/>
              </a:lnSpc>
            </a:pPr>
            <a:r>
              <a:rPr lang="en-GB"/>
              <a:t>Payment methods and risks</a:t>
            </a:r>
          </a:p>
          <a:p>
            <a:pPr lvl="1">
              <a:lnSpc>
                <a:spcPct val="120000"/>
              </a:lnSpc>
            </a:pPr>
            <a:r>
              <a:rPr lang="en-GB"/>
              <a:t>Types of finance available</a:t>
            </a:r>
          </a:p>
          <a:p>
            <a:pPr lvl="1">
              <a:lnSpc>
                <a:spcPct val="120000"/>
              </a:lnSpc>
            </a:pPr>
            <a:r>
              <a:rPr lang="en-GB"/>
              <a:t>Making an application</a:t>
            </a:r>
          </a:p>
        </p:txBody>
      </p:sp>
    </p:spTree>
    <p:extLst>
      <p:ext uri="{BB962C8B-B14F-4D97-AF65-F5344CB8AC3E}">
        <p14:creationId xmlns:p14="http://schemas.microsoft.com/office/powerpoint/2010/main" val="21193276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 name="Title 1">
            <a:extLst>
              <a:ext uri="{FF2B5EF4-FFF2-40B4-BE49-F238E27FC236}">
                <a16:creationId xmlns:a16="http://schemas.microsoft.com/office/drawing/2014/main" id="{5E60D219-7184-4850-8523-321FF44991B0}"/>
              </a:ext>
            </a:extLst>
          </p:cNvPr>
          <p:cNvSpPr txBox="1">
            <a:spLocks/>
          </p:cNvSpPr>
          <p:nvPr/>
        </p:nvSpPr>
        <p:spPr>
          <a:xfrm>
            <a:off x="205622" y="948425"/>
            <a:ext cx="10538578"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800" b="1" i="0" u="none" strike="noStrike" kern="1200" cap="none" spc="0" normalizeH="0" baseline="0" noProof="0">
                <a:ln>
                  <a:noFill/>
                </a:ln>
                <a:solidFill>
                  <a:srgbClr val="004D44"/>
                </a:solidFill>
                <a:effectLst/>
                <a:uLnTx/>
                <a:uFillTx/>
                <a:latin typeface="Arial" panose="020B0604020202020204"/>
                <a:ea typeface="+mj-ea"/>
                <a:cs typeface="+mj-cs"/>
              </a:rPr>
              <a:t>Export Finance Manager network</a:t>
            </a:r>
            <a:endParaRPr kumimoji="0" lang="en-GB" sz="4800" b="1" i="0" u="none" strike="noStrike" kern="1200" cap="none" spc="0" normalizeH="0" baseline="0" noProof="0">
              <a:ln>
                <a:noFill/>
              </a:ln>
              <a:solidFill>
                <a:srgbClr val="004D44"/>
              </a:solidFill>
              <a:effectLst/>
              <a:uLnTx/>
              <a:uFillTx/>
              <a:latin typeface="Arial" panose="020B0604020202020204"/>
              <a:ea typeface="+mj-ea"/>
              <a:cs typeface="+mj-cs"/>
            </a:endParaRPr>
          </a:p>
        </p:txBody>
      </p:sp>
      <p:sp>
        <p:nvSpPr>
          <p:cNvPr id="10" name="Content Placeholder 2">
            <a:extLst>
              <a:ext uri="{FF2B5EF4-FFF2-40B4-BE49-F238E27FC236}">
                <a16:creationId xmlns:a16="http://schemas.microsoft.com/office/drawing/2014/main" id="{FC908A3D-ABF8-4438-8394-C870C55B61D5}"/>
              </a:ext>
            </a:extLst>
          </p:cNvPr>
          <p:cNvSpPr>
            <a:spLocks noGrp="1"/>
          </p:cNvSpPr>
          <p:nvPr>
            <p:ph idx="1"/>
          </p:nvPr>
        </p:nvSpPr>
        <p:spPr>
          <a:xfrm>
            <a:off x="7040881" y="2273988"/>
            <a:ext cx="4783456" cy="1955211"/>
          </a:xfrm>
          <a:prstGeom prst="rect">
            <a:avLst/>
          </a:prstGeom>
        </p:spPr>
        <p:txBody>
          <a:bodyPr vert="horz" lIns="91440" tIns="45720" rIns="91440" bIns="45720" rtlCol="0" anchor="t">
            <a:normAutofit fontScale="47500" lnSpcReduction="20000"/>
          </a:bodyPr>
          <a:lstStyle/>
          <a:p>
            <a:pPr>
              <a:lnSpc>
                <a:spcPct val="120000"/>
              </a:lnSpc>
            </a:pPr>
            <a:r>
              <a:rPr lang="en-US" sz="3100"/>
              <a:t>R</a:t>
            </a:r>
            <a:r>
              <a:rPr lang="en-GB" sz="3100" err="1"/>
              <a:t>egional</a:t>
            </a:r>
            <a:r>
              <a:rPr lang="en-GB" sz="3100"/>
              <a:t> point of contact for businesses</a:t>
            </a:r>
          </a:p>
          <a:p>
            <a:pPr>
              <a:lnSpc>
                <a:spcPct val="120000"/>
              </a:lnSpc>
            </a:pPr>
            <a:r>
              <a:rPr lang="en-GB" sz="3100"/>
              <a:t>Find your regional Export Finance Manager </a:t>
            </a:r>
            <a:r>
              <a:rPr lang="en-GB" sz="3100">
                <a:hlinkClick r:id="rId3"/>
              </a:rPr>
              <a:t>on our website</a:t>
            </a:r>
            <a:endParaRPr lang="en-GB" sz="3100"/>
          </a:p>
          <a:p>
            <a:pPr>
              <a:lnSpc>
                <a:spcPct val="120000"/>
              </a:lnSpc>
            </a:pPr>
            <a:r>
              <a:rPr lang="en-GB" sz="3100"/>
              <a:t>Provide information on:</a:t>
            </a:r>
          </a:p>
          <a:p>
            <a:pPr lvl="1">
              <a:lnSpc>
                <a:spcPct val="120000"/>
              </a:lnSpc>
            </a:pPr>
            <a:r>
              <a:rPr lang="en-GB"/>
              <a:t>Payment methods and risks</a:t>
            </a:r>
          </a:p>
          <a:p>
            <a:pPr lvl="1">
              <a:lnSpc>
                <a:spcPct val="120000"/>
              </a:lnSpc>
            </a:pPr>
            <a:r>
              <a:rPr lang="en-GB"/>
              <a:t>Types of finance available</a:t>
            </a:r>
          </a:p>
          <a:p>
            <a:pPr lvl="1">
              <a:lnSpc>
                <a:spcPct val="120000"/>
              </a:lnSpc>
            </a:pPr>
            <a:r>
              <a:rPr lang="en-GB"/>
              <a:t>Making an application</a:t>
            </a:r>
          </a:p>
          <a:p>
            <a:pPr lvl="1">
              <a:lnSpc>
                <a:spcPct val="120000"/>
              </a:lnSpc>
            </a:pPr>
            <a:endParaRPr lang="en-GB"/>
          </a:p>
        </p:txBody>
      </p:sp>
      <p:graphicFrame>
        <p:nvGraphicFramePr>
          <p:cNvPr id="6" name="Table 5">
            <a:extLst>
              <a:ext uri="{FF2B5EF4-FFF2-40B4-BE49-F238E27FC236}">
                <a16:creationId xmlns:a16="http://schemas.microsoft.com/office/drawing/2014/main" id="{B461D173-72CB-484C-8512-93A70DA46895}"/>
              </a:ext>
            </a:extLst>
          </p:cNvPr>
          <p:cNvGraphicFramePr>
            <a:graphicFrameLocks noGrp="1"/>
          </p:cNvGraphicFramePr>
          <p:nvPr/>
        </p:nvGraphicFramePr>
        <p:xfrm>
          <a:off x="317635" y="2273988"/>
          <a:ext cx="6583907" cy="4344527"/>
        </p:xfrm>
        <a:graphic>
          <a:graphicData uri="http://schemas.openxmlformats.org/drawingml/2006/table">
            <a:tbl>
              <a:tblPr firstRow="1" bandRow="1">
                <a:tableStyleId>{5C22544A-7EE6-4342-B048-85BDC9FD1C3A}</a:tableStyleId>
              </a:tblPr>
              <a:tblGrid>
                <a:gridCol w="4293853">
                  <a:extLst>
                    <a:ext uri="{9D8B030D-6E8A-4147-A177-3AD203B41FA5}">
                      <a16:colId xmlns:a16="http://schemas.microsoft.com/office/drawing/2014/main" val="1786358659"/>
                    </a:ext>
                  </a:extLst>
                </a:gridCol>
                <a:gridCol w="2290054">
                  <a:extLst>
                    <a:ext uri="{9D8B030D-6E8A-4147-A177-3AD203B41FA5}">
                      <a16:colId xmlns:a16="http://schemas.microsoft.com/office/drawing/2014/main" val="3448567860"/>
                    </a:ext>
                  </a:extLst>
                </a:gridCol>
              </a:tblGrid>
              <a:tr h="429393">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1" i="0" kern="1200">
                          <a:solidFill>
                            <a:schemeClr val="lt1"/>
                          </a:solidFill>
                          <a:effectLst/>
                          <a:latin typeface="+mn-lt"/>
                          <a:ea typeface="+mn-ea"/>
                          <a:cs typeface="+mn-cs"/>
                        </a:rPr>
                        <a:t>Midlands, Wales and South West</a:t>
                      </a:r>
                    </a:p>
                  </a:txBody>
                  <a:tcPr>
                    <a:solidFill>
                      <a:srgbClr val="004D44"/>
                    </a:solidFill>
                  </a:tcPr>
                </a:tc>
                <a:tc hMerge="1">
                  <a:txBody>
                    <a:bodyPr/>
                    <a:lstStyle/>
                    <a:p>
                      <a:endParaRPr lang="en-GB"/>
                    </a:p>
                  </a:txBody>
                  <a:tcPr/>
                </a:tc>
                <a:extLst>
                  <a:ext uri="{0D108BD9-81ED-4DB2-BD59-A6C34878D82A}">
                    <a16:rowId xmlns:a16="http://schemas.microsoft.com/office/drawing/2014/main" val="2023811598"/>
                  </a:ext>
                </a:extLst>
              </a:tr>
              <a:tr h="52183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1" i="0" kern="1200">
                          <a:solidFill>
                            <a:schemeClr val="dk1"/>
                          </a:solidFill>
                          <a:effectLst/>
                          <a:latin typeface="+mn-lt"/>
                          <a:ea typeface="+mn-ea"/>
                          <a:cs typeface="+mn-cs"/>
                        </a:rPr>
                        <a:t>Regional Head for Export Finance Managers</a:t>
                      </a:r>
                    </a:p>
                  </a:txBody>
                  <a:tcPr>
                    <a:solidFill>
                      <a:schemeClr val="bg1">
                        <a:lumMod val="95000"/>
                      </a:schemeClr>
                    </a:solidFill>
                  </a:tcPr>
                </a:tc>
                <a:tc>
                  <a:txBody>
                    <a:bodyPr/>
                    <a:lstStyle/>
                    <a:p>
                      <a:pPr fontAlgn="base"/>
                      <a:r>
                        <a:rPr lang="en-GB" sz="1200" b="1" i="0" kern="1200">
                          <a:solidFill>
                            <a:schemeClr val="dk1"/>
                          </a:solidFill>
                          <a:effectLst/>
                          <a:latin typeface="+mn-lt"/>
                          <a:ea typeface="+mn-ea"/>
                          <a:cs typeface="+mn-cs"/>
                        </a:rPr>
                        <a:t>Phill Potter</a:t>
                      </a:r>
                    </a:p>
                  </a:txBody>
                  <a:tcPr>
                    <a:solidFill>
                      <a:schemeClr val="bg1">
                        <a:lumMod val="95000"/>
                      </a:schemeClr>
                    </a:solidFill>
                  </a:tcPr>
                </a:tc>
                <a:extLst>
                  <a:ext uri="{0D108BD9-81ED-4DB2-BD59-A6C34878D82A}">
                    <a16:rowId xmlns:a16="http://schemas.microsoft.com/office/drawing/2014/main" val="2943865215"/>
                  </a:ext>
                </a:extLst>
              </a:tr>
              <a:tr h="503942">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GB" sz="1200" b="0" i="0" kern="1200">
                          <a:solidFill>
                            <a:schemeClr val="dk1"/>
                          </a:solidFill>
                          <a:effectLst/>
                          <a:latin typeface="+mn-lt"/>
                          <a:ea typeface="+mn-ea"/>
                          <a:cs typeface="+mn-cs"/>
                        </a:rPr>
                        <a:t>Black Country, Staffordshire and Shropshire</a:t>
                      </a:r>
                    </a:p>
                  </a:txBody>
                  <a:tcPr>
                    <a:solidFill>
                      <a:schemeClr val="bg1">
                        <a:lumMod val="95000"/>
                      </a:schemeClr>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200" b="0" i="0" kern="1200">
                          <a:solidFill>
                            <a:schemeClr val="dk1"/>
                          </a:solidFill>
                          <a:effectLst/>
                          <a:latin typeface="+mn-lt"/>
                          <a:ea typeface="+mn-ea"/>
                          <a:cs typeface="+mn-cs"/>
                        </a:rPr>
                        <a:t>Anne Lockett</a:t>
                      </a:r>
                    </a:p>
                  </a:txBody>
                  <a:tcPr>
                    <a:solidFill>
                      <a:schemeClr val="bg1">
                        <a:lumMod val="95000"/>
                      </a:schemeClr>
                    </a:solidFill>
                  </a:tcPr>
                </a:tc>
                <a:extLst>
                  <a:ext uri="{0D108BD9-81ED-4DB2-BD59-A6C34878D82A}">
                    <a16:rowId xmlns:a16="http://schemas.microsoft.com/office/drawing/2014/main" val="2376324319"/>
                  </a:ext>
                </a:extLst>
              </a:tr>
              <a:tr h="42939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kern="1200">
                          <a:solidFill>
                            <a:schemeClr val="dk1"/>
                          </a:solidFill>
                          <a:effectLst/>
                          <a:latin typeface="+mn-lt"/>
                          <a:ea typeface="+mn-ea"/>
                          <a:cs typeface="+mn-cs"/>
                        </a:rPr>
                        <a:t>Derbyshire, Nottinghamshire, Lincolnshire and Rutland</a:t>
                      </a:r>
                    </a:p>
                  </a:txBody>
                  <a:tcPr>
                    <a:solidFill>
                      <a:schemeClr val="bg1">
                        <a:lumMod val="95000"/>
                      </a:schemeClr>
                    </a:solidFill>
                  </a:tcPr>
                </a:tc>
                <a:tc>
                  <a:txBody>
                    <a:bodyPr/>
                    <a:lstStyle/>
                    <a:p>
                      <a:pPr fontAlgn="base"/>
                      <a:r>
                        <a:rPr lang="en-GB" sz="1200" b="0" i="0" kern="1200">
                          <a:solidFill>
                            <a:schemeClr val="dk1"/>
                          </a:solidFill>
                          <a:effectLst/>
                          <a:latin typeface="+mn-lt"/>
                          <a:ea typeface="+mn-ea"/>
                          <a:cs typeface="+mn-cs"/>
                        </a:rPr>
                        <a:t>Andy Mannix</a:t>
                      </a:r>
                    </a:p>
                  </a:txBody>
                  <a:tcPr>
                    <a:solidFill>
                      <a:schemeClr val="bg1">
                        <a:lumMod val="95000"/>
                      </a:schemeClr>
                    </a:solidFill>
                  </a:tcPr>
                </a:tc>
                <a:extLst>
                  <a:ext uri="{0D108BD9-81ED-4DB2-BD59-A6C34878D82A}">
                    <a16:rowId xmlns:a16="http://schemas.microsoft.com/office/drawing/2014/main" val="4045917042"/>
                  </a:ext>
                </a:extLst>
              </a:tr>
              <a:tr h="429393">
                <a:tc>
                  <a:txBody>
                    <a:bodyPr/>
                    <a:lstStyle/>
                    <a:p>
                      <a:pPr fontAlgn="base"/>
                      <a:r>
                        <a:rPr lang="en-GB" sz="1200" b="0" i="0" kern="1200">
                          <a:solidFill>
                            <a:schemeClr val="dk1"/>
                          </a:solidFill>
                          <a:effectLst/>
                          <a:latin typeface="+mn-lt"/>
                          <a:ea typeface="+mn-ea"/>
                          <a:cs typeface="+mn-cs"/>
                        </a:rPr>
                        <a:t>Bedfordshire, Cambridgeshire, Northamptonshire</a:t>
                      </a:r>
                    </a:p>
                  </a:txBody>
                  <a:tcPr>
                    <a:solidFill>
                      <a:schemeClr val="bg1">
                        <a:lumMod val="95000"/>
                      </a:schemeClr>
                    </a:solidFill>
                  </a:tcPr>
                </a:tc>
                <a:tc>
                  <a:txBody>
                    <a:bodyPr/>
                    <a:lstStyle/>
                    <a:p>
                      <a:pPr fontAlgn="base"/>
                      <a:r>
                        <a:rPr lang="en-GB" sz="1200" b="0" i="0" kern="1200">
                          <a:solidFill>
                            <a:schemeClr val="dk1"/>
                          </a:solidFill>
                          <a:effectLst/>
                          <a:latin typeface="+mn-lt"/>
                          <a:ea typeface="+mn-ea"/>
                          <a:cs typeface="+mn-cs"/>
                        </a:rPr>
                        <a:t>Jo Archer</a:t>
                      </a:r>
                    </a:p>
                  </a:txBody>
                  <a:tcPr>
                    <a:solidFill>
                      <a:schemeClr val="bg1">
                        <a:lumMod val="95000"/>
                      </a:schemeClr>
                    </a:solidFill>
                  </a:tcPr>
                </a:tc>
                <a:extLst>
                  <a:ext uri="{0D108BD9-81ED-4DB2-BD59-A6C34878D82A}">
                    <a16:rowId xmlns:a16="http://schemas.microsoft.com/office/drawing/2014/main" val="237682468"/>
                  </a:ext>
                </a:extLst>
              </a:tr>
              <a:tr h="456230">
                <a:tc>
                  <a:txBody>
                    <a:bodyPr/>
                    <a:lstStyle/>
                    <a:p>
                      <a:pPr fontAlgn="base"/>
                      <a:r>
                        <a:rPr lang="en-GB" sz="1200" b="0" i="0" kern="1200">
                          <a:solidFill>
                            <a:schemeClr val="dk1"/>
                          </a:solidFill>
                          <a:effectLst/>
                          <a:latin typeface="+mn-lt"/>
                          <a:ea typeface="+mn-ea"/>
                          <a:cs typeface="+mn-cs"/>
                        </a:rPr>
                        <a:t>Birmingham, Coventry and Warwickshire, Leicestershire</a:t>
                      </a:r>
                    </a:p>
                  </a:txBody>
                  <a:tcPr>
                    <a:solidFill>
                      <a:schemeClr val="bg1">
                        <a:lumMod val="95000"/>
                      </a:schemeClr>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GB" sz="1200" b="0" i="0" kern="1200">
                          <a:solidFill>
                            <a:schemeClr val="dk1"/>
                          </a:solidFill>
                          <a:effectLst/>
                          <a:latin typeface="+mn-lt"/>
                          <a:ea typeface="+mn-ea"/>
                          <a:cs typeface="+mn-cs"/>
                        </a:rPr>
                        <a:t>Mark </a:t>
                      </a:r>
                      <a:r>
                        <a:rPr lang="en-GB" sz="1200" b="0" i="0" kern="1200" err="1">
                          <a:solidFill>
                            <a:schemeClr val="dk1"/>
                          </a:solidFill>
                          <a:effectLst/>
                          <a:latin typeface="+mn-lt"/>
                          <a:ea typeface="+mn-ea"/>
                          <a:cs typeface="+mn-cs"/>
                        </a:rPr>
                        <a:t>Lynam</a:t>
                      </a:r>
                      <a:endParaRPr lang="en-GB" sz="1200" b="0" i="0" kern="1200">
                        <a:solidFill>
                          <a:schemeClr val="dk1"/>
                        </a:solidFill>
                        <a:effectLst/>
                        <a:latin typeface="+mn-lt"/>
                        <a:ea typeface="+mn-ea"/>
                        <a:cs typeface="+mn-cs"/>
                      </a:endParaRPr>
                    </a:p>
                  </a:txBody>
                  <a:tcPr>
                    <a:solidFill>
                      <a:schemeClr val="bg1">
                        <a:lumMod val="95000"/>
                      </a:schemeClr>
                    </a:solidFill>
                  </a:tcPr>
                </a:tc>
                <a:extLst>
                  <a:ext uri="{0D108BD9-81ED-4DB2-BD59-A6C34878D82A}">
                    <a16:rowId xmlns:a16="http://schemas.microsoft.com/office/drawing/2014/main" val="3363620411"/>
                  </a:ext>
                </a:extLst>
              </a:tr>
              <a:tr h="462471">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a:solidFill>
                            <a:schemeClr val="dk1"/>
                          </a:solidFill>
                          <a:effectLst/>
                          <a:latin typeface="+mn-lt"/>
                          <a:ea typeface="+mn-ea"/>
                          <a:cs typeface="+mn-cs"/>
                        </a:rPr>
                        <a:t>Wales and Herefordshire</a:t>
                      </a:r>
                    </a:p>
                  </a:txBody>
                  <a:tcPr>
                    <a:solidFill>
                      <a:schemeClr val="bg1">
                        <a:lumMod val="95000"/>
                      </a:schemeClr>
                    </a:solidFill>
                  </a:tcPr>
                </a:tc>
                <a:tc>
                  <a:txBody>
                    <a:bodyPr/>
                    <a:lstStyle/>
                    <a:p>
                      <a:pPr fontAlgn="base"/>
                      <a:r>
                        <a:rPr lang="en-GB" sz="1200" b="0" i="0" kern="1200">
                          <a:solidFill>
                            <a:schemeClr val="dk1"/>
                          </a:solidFill>
                          <a:effectLst/>
                          <a:latin typeface="+mn-lt"/>
                          <a:ea typeface="+mn-ea"/>
                          <a:cs typeface="+mn-cs"/>
                        </a:rPr>
                        <a:t>Steve Wilson</a:t>
                      </a:r>
                    </a:p>
                  </a:txBody>
                  <a:tcPr>
                    <a:solidFill>
                      <a:schemeClr val="bg1">
                        <a:lumMod val="95000"/>
                      </a:schemeClr>
                    </a:solidFill>
                  </a:tcPr>
                </a:tc>
                <a:extLst>
                  <a:ext uri="{0D108BD9-81ED-4DB2-BD59-A6C34878D82A}">
                    <a16:rowId xmlns:a16="http://schemas.microsoft.com/office/drawing/2014/main" val="1214488348"/>
                  </a:ext>
                </a:extLst>
              </a:tr>
              <a:tr h="555936">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a:solidFill>
                            <a:schemeClr val="dk1"/>
                          </a:solidFill>
                          <a:effectLst/>
                          <a:latin typeface="+mn-lt"/>
                          <a:ea typeface="+mn-ea"/>
                          <a:cs typeface="+mn-cs"/>
                        </a:rPr>
                        <a:t>Bristol, Gloucestershire, North Wiltshire, Worcestershire and </a:t>
                      </a:r>
                      <a:r>
                        <a:rPr lang="en-US" sz="1200" b="0" i="0" kern="1200" err="1">
                          <a:solidFill>
                            <a:schemeClr val="dk1"/>
                          </a:solidFill>
                          <a:effectLst/>
                          <a:latin typeface="+mn-lt"/>
                          <a:ea typeface="+mn-ea"/>
                          <a:cs typeface="+mn-cs"/>
                        </a:rPr>
                        <a:t>Oxfordshire</a:t>
                      </a:r>
                      <a:endParaRPr lang="en-US" sz="1200" b="0" i="0" kern="1200">
                        <a:solidFill>
                          <a:schemeClr val="dk1"/>
                        </a:solidFill>
                        <a:effectLst/>
                        <a:latin typeface="+mn-lt"/>
                        <a:ea typeface="+mn-ea"/>
                        <a:cs typeface="+mn-cs"/>
                      </a:endParaRPr>
                    </a:p>
                  </a:txBody>
                  <a:tcPr>
                    <a:solidFill>
                      <a:schemeClr val="bg1">
                        <a:lumMod val="95000"/>
                      </a:schemeClr>
                    </a:solidFill>
                  </a:tcPr>
                </a:tc>
                <a:tc>
                  <a:txBody>
                    <a:bodyPr/>
                    <a:lstStyle/>
                    <a:p>
                      <a:pPr fontAlgn="base"/>
                      <a:r>
                        <a:rPr lang="en-GB" sz="1200" b="0" i="0" kern="1200">
                          <a:solidFill>
                            <a:schemeClr val="dk1"/>
                          </a:solidFill>
                          <a:effectLst/>
                          <a:latin typeface="+mn-lt"/>
                          <a:ea typeface="+mn-ea"/>
                          <a:cs typeface="+mn-cs"/>
                        </a:rPr>
                        <a:t>Hugh Francis</a:t>
                      </a:r>
                    </a:p>
                  </a:txBody>
                  <a:tcPr>
                    <a:solidFill>
                      <a:schemeClr val="bg1">
                        <a:lumMod val="95000"/>
                      </a:schemeClr>
                    </a:solidFill>
                  </a:tcPr>
                </a:tc>
                <a:extLst>
                  <a:ext uri="{0D108BD9-81ED-4DB2-BD59-A6C34878D82A}">
                    <a16:rowId xmlns:a16="http://schemas.microsoft.com/office/drawing/2014/main" val="797682645"/>
                  </a:ext>
                </a:extLst>
              </a:tr>
              <a:tr h="555936">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a:solidFill>
                            <a:schemeClr val="dk1"/>
                          </a:solidFill>
                          <a:effectLst/>
                          <a:latin typeface="+mn-lt"/>
                          <a:ea typeface="+mn-ea"/>
                          <a:cs typeface="+mn-cs"/>
                        </a:rPr>
                        <a:t>Somerset, Devon, Cornwall, Dorset and South Wiltshire</a:t>
                      </a:r>
                    </a:p>
                  </a:txBody>
                  <a:tcPr>
                    <a:solidFill>
                      <a:schemeClr val="bg1">
                        <a:lumMod val="95000"/>
                      </a:schemeClr>
                    </a:solidFill>
                  </a:tcPr>
                </a:tc>
                <a:tc>
                  <a:txBody>
                    <a:bodyPr/>
                    <a:lstStyle/>
                    <a:p>
                      <a:pPr marL="0" marR="0" lvl="0" indent="0" algn="l" defTabSz="914400" rtl="0" eaLnBrk="1" fontAlgn="base" latinLnBrk="0" hangingPunct="1">
                        <a:lnSpc>
                          <a:spcPct val="100000"/>
                        </a:lnSpc>
                        <a:spcBef>
                          <a:spcPts val="0"/>
                        </a:spcBef>
                        <a:spcAft>
                          <a:spcPts val="0"/>
                        </a:spcAft>
                        <a:buClrTx/>
                        <a:buSzTx/>
                        <a:buFontTx/>
                        <a:buNone/>
                        <a:tabLst/>
                        <a:defRPr/>
                      </a:pPr>
                      <a:r>
                        <a:rPr lang="en-US" sz="1200" b="0" i="0" kern="1200">
                          <a:solidFill>
                            <a:schemeClr val="tx1"/>
                          </a:solidFill>
                          <a:effectLst/>
                          <a:latin typeface="+mn-lt"/>
                          <a:ea typeface="+mn-ea"/>
                          <a:cs typeface="+mn-cs"/>
                        </a:rPr>
                        <a:t>Tim  Burden</a:t>
                      </a:r>
                      <a:endParaRPr lang="en-GB" sz="1200" b="0" i="0" kern="1200">
                        <a:solidFill>
                          <a:schemeClr val="tx1"/>
                        </a:solidFill>
                        <a:effectLst/>
                        <a:latin typeface="+mn-lt"/>
                        <a:ea typeface="+mn-ea"/>
                        <a:cs typeface="+mn-cs"/>
                      </a:endParaRPr>
                    </a:p>
                  </a:txBody>
                  <a:tcPr>
                    <a:solidFill>
                      <a:schemeClr val="bg1">
                        <a:lumMod val="95000"/>
                      </a:schemeClr>
                    </a:solidFill>
                  </a:tcPr>
                </a:tc>
                <a:extLst>
                  <a:ext uri="{0D108BD9-81ED-4DB2-BD59-A6C34878D82A}">
                    <a16:rowId xmlns:a16="http://schemas.microsoft.com/office/drawing/2014/main" val="2835738160"/>
                  </a:ext>
                </a:extLst>
              </a:tr>
            </a:tbl>
          </a:graphicData>
        </a:graphic>
      </p:graphicFrame>
    </p:spTree>
    <p:extLst>
      <p:ext uri="{BB962C8B-B14F-4D97-AF65-F5344CB8AC3E}">
        <p14:creationId xmlns:p14="http://schemas.microsoft.com/office/powerpoint/2010/main" val="138677813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5774FDC-258E-4A91-BA33-2068EDEF0CC2}"/>
              </a:ext>
              <a:ext uri="{C183D7F6-B498-43B3-948B-1728B52AA6E4}">
                <adec:decorative xmlns:adec="http://schemas.microsoft.com/office/drawing/2017/decorative" val="1"/>
              </a:ext>
            </a:extLst>
          </p:cNvPr>
          <p:cNvPicPr>
            <a:picLocks noChangeAspect="1"/>
          </p:cNvPicPr>
          <p:nvPr/>
        </p:nvPicPr>
        <p:blipFill rotWithShape="1">
          <a:blip r:embed="rId2" cstate="email">
            <a:extLst>
              <a:ext uri="{28A0092B-C50C-407E-A947-70E740481C1C}">
                <a14:useLocalDpi xmlns:a14="http://schemas.microsoft.com/office/drawing/2010/main"/>
              </a:ext>
            </a:extLst>
          </a:blip>
          <a:srcRect/>
          <a:stretch/>
        </p:blipFill>
        <p:spPr>
          <a:xfrm rot="10800000">
            <a:off x="-16383" y="0"/>
            <a:ext cx="12208383" cy="6858001"/>
          </a:xfrm>
          <a:prstGeom prst="rect">
            <a:avLst/>
          </a:prstGeom>
        </p:spPr>
      </p:pic>
      <p:sp>
        <p:nvSpPr>
          <p:cNvPr id="14" name="Title 1">
            <a:extLst>
              <a:ext uri="{FF2B5EF4-FFF2-40B4-BE49-F238E27FC236}">
                <a16:creationId xmlns:a16="http://schemas.microsoft.com/office/drawing/2014/main" id="{86AF7B65-5171-4C2D-8481-8905316DCEA4}"/>
              </a:ext>
            </a:extLst>
          </p:cNvPr>
          <p:cNvSpPr txBox="1">
            <a:spLocks/>
          </p:cNvSpPr>
          <p:nvPr/>
        </p:nvSpPr>
        <p:spPr>
          <a:xfrm>
            <a:off x="4302738" y="4718843"/>
            <a:ext cx="3586523" cy="1325563"/>
          </a:xfrm>
          <a:prstGeom prst="rect">
            <a:avLst/>
          </a:prstGeom>
        </p:spPr>
        <p:txBody>
          <a:bodyPr vert="horz" lIns="91440" tIns="45720" rIns="91440" bIns="45720" rtlCol="0" anchor="ctr">
            <a:normAutofit fontScale="92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5400" b="1" i="0" u="none" strike="noStrike" kern="1200" cap="none" spc="0" normalizeH="0" baseline="0" noProof="0">
                <a:ln>
                  <a:noFill/>
                </a:ln>
                <a:solidFill>
                  <a:prstClr val="white"/>
                </a:solidFill>
                <a:effectLst/>
                <a:uLnTx/>
                <a:uFillTx/>
                <a:latin typeface="Arial" panose="020B0604020202020204"/>
                <a:ea typeface="+mj-ea"/>
                <a:cs typeface="+mj-cs"/>
              </a:rPr>
              <a:t>Thank you.</a:t>
            </a:r>
            <a:endParaRPr kumimoji="0" lang="en-GB" sz="5400" b="1" i="0" u="none" strike="noStrike" kern="1200" cap="none" spc="0" normalizeH="0" baseline="0" noProof="0">
              <a:ln>
                <a:noFill/>
              </a:ln>
              <a:solidFill>
                <a:prstClr val="white"/>
              </a:solidFill>
              <a:effectLst/>
              <a:uLnTx/>
              <a:uFillTx/>
              <a:latin typeface="Arial" panose="020B0604020202020204"/>
              <a:ea typeface="+mj-ea"/>
              <a:cs typeface="+mj-cs"/>
            </a:endParaRPr>
          </a:p>
        </p:txBody>
      </p:sp>
    </p:spTree>
    <p:extLst>
      <p:ext uri="{BB962C8B-B14F-4D97-AF65-F5344CB8AC3E}">
        <p14:creationId xmlns:p14="http://schemas.microsoft.com/office/powerpoint/2010/main" val="165816476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a:extLst>
              <a:ext uri="{FF2B5EF4-FFF2-40B4-BE49-F238E27FC236}">
                <a16:creationId xmlns:a16="http://schemas.microsoft.com/office/drawing/2014/main" id="{316FEA8F-35A2-4A20-AAC0-2EACE6A33D8A}"/>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0"/>
            <a:ext cx="12192000" cy="6858000"/>
          </a:xfrm>
          <a:prstGeom prst="rect">
            <a:avLst/>
          </a:prstGeom>
        </p:spPr>
      </p:pic>
      <p:sp>
        <p:nvSpPr>
          <p:cNvPr id="8" name="TextBox 7">
            <a:extLst>
              <a:ext uri="{FF2B5EF4-FFF2-40B4-BE49-F238E27FC236}">
                <a16:creationId xmlns:a16="http://schemas.microsoft.com/office/drawing/2014/main" id="{95188406-FACB-441A-9D84-C66B0EA8F035}"/>
              </a:ext>
            </a:extLst>
          </p:cNvPr>
          <p:cNvSpPr txBox="1"/>
          <p:nvPr/>
        </p:nvSpPr>
        <p:spPr>
          <a:xfrm>
            <a:off x="672563" y="798240"/>
            <a:ext cx="10808774" cy="1077218"/>
          </a:xfrm>
          <a:prstGeom prst="rect">
            <a:avLst/>
          </a:prstGeom>
          <a:noFill/>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prstClr val="white"/>
                </a:solidFill>
                <a:effectLst/>
                <a:uLnTx/>
                <a:uFillTx/>
                <a:latin typeface="Arial" panose="020B0604020202020204"/>
                <a:ea typeface="+mn-ea"/>
                <a:cs typeface="+mn-cs"/>
              </a:rPr>
              <a:t>Mission</a:t>
            </a:r>
          </a:p>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20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856BF599-DDA0-4FFC-8674-6A9BC6B01CB2}"/>
              </a:ext>
            </a:extLst>
          </p:cNvPr>
          <p:cNvSpPr/>
          <p:nvPr/>
        </p:nvSpPr>
        <p:spPr>
          <a:xfrm>
            <a:off x="758289" y="1652885"/>
            <a:ext cx="10646312" cy="830997"/>
          </a:xfrm>
          <a:prstGeom prst="rect">
            <a:avLst/>
          </a:prstGeom>
        </p:spPr>
        <p:txBody>
          <a:bodyPr wrap="square">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400" b="0" i="0" u="none" strike="noStrike" kern="1200" cap="none" spc="0" normalizeH="0" baseline="0" noProof="0">
                <a:ln>
                  <a:noFill/>
                </a:ln>
                <a:solidFill>
                  <a:prstClr val="white"/>
                </a:solidFill>
                <a:effectLst/>
                <a:uLnTx/>
                <a:uFillTx/>
                <a:latin typeface="Arial" panose="020B0604020202020204"/>
                <a:ea typeface="+mn-ea"/>
                <a:cs typeface="+mn-cs"/>
              </a:rPr>
              <a:t>To ensure that no viable UK export fails for lack of finance or insurance from the private sector, while operating at no net cost to the taxpayer.</a:t>
            </a:r>
          </a:p>
        </p:txBody>
      </p:sp>
      <p:sp>
        <p:nvSpPr>
          <p:cNvPr id="10" name="Rectangle 9">
            <a:extLst>
              <a:ext uri="{FF2B5EF4-FFF2-40B4-BE49-F238E27FC236}">
                <a16:creationId xmlns:a16="http://schemas.microsoft.com/office/drawing/2014/main" id="{74BB19CD-929F-4B3C-91E3-D673CC65B369}"/>
              </a:ext>
              <a:ext uri="{C183D7F6-B498-43B3-948B-1728B52AA6E4}">
                <adec:decorative xmlns:adec="http://schemas.microsoft.com/office/drawing/2017/decorative" val="1"/>
              </a:ext>
            </a:extLst>
          </p:cNvPr>
          <p:cNvSpPr/>
          <p:nvPr/>
        </p:nvSpPr>
        <p:spPr>
          <a:xfrm>
            <a:off x="691613" y="693964"/>
            <a:ext cx="10808773" cy="2035072"/>
          </a:xfrm>
          <a:prstGeom prst="rect">
            <a:avLst/>
          </a:prstGeom>
          <a:no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Tree>
    <p:extLst>
      <p:ext uri="{BB962C8B-B14F-4D97-AF65-F5344CB8AC3E}">
        <p14:creationId xmlns:p14="http://schemas.microsoft.com/office/powerpoint/2010/main" val="83129097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FB9288-80F2-4E04-AC81-5E7ECF263196}"/>
              </a:ext>
            </a:extLst>
          </p:cNvPr>
          <p:cNvSpPr>
            <a:spLocks noGrp="1"/>
          </p:cNvSpPr>
          <p:nvPr>
            <p:ph type="title"/>
          </p:nvPr>
        </p:nvSpPr>
        <p:spPr>
          <a:xfrm>
            <a:off x="264041" y="1226914"/>
            <a:ext cx="8562459" cy="1325563"/>
          </a:xfrm>
          <a:prstGeom prst="rect">
            <a:avLst/>
          </a:prstGeom>
        </p:spPr>
        <p:txBody>
          <a:bodyPr>
            <a:noAutofit/>
          </a:bodyPr>
          <a:lstStyle/>
          <a:p>
            <a:r>
              <a:rPr lang="en-US" b="1">
                <a:solidFill>
                  <a:srgbClr val="004D44"/>
                </a:solidFill>
              </a:rPr>
              <a:t>About UK Export Finance </a:t>
            </a:r>
            <a:endParaRPr lang="en-GB" b="1">
              <a:solidFill>
                <a:srgbClr val="004D44"/>
              </a:solidFill>
            </a:endParaRPr>
          </a:p>
        </p:txBody>
      </p:sp>
      <p:sp>
        <p:nvSpPr>
          <p:cNvPr id="3" name="Content Placeholder 2">
            <a:extLst>
              <a:ext uri="{FF2B5EF4-FFF2-40B4-BE49-F238E27FC236}">
                <a16:creationId xmlns:a16="http://schemas.microsoft.com/office/drawing/2014/main" id="{E42515EC-4DDF-4C10-B68A-1B9D38EFC230}"/>
              </a:ext>
            </a:extLst>
          </p:cNvPr>
          <p:cNvSpPr>
            <a:spLocks noGrp="1"/>
          </p:cNvSpPr>
          <p:nvPr>
            <p:ph idx="4294967295"/>
          </p:nvPr>
        </p:nvSpPr>
        <p:spPr>
          <a:xfrm>
            <a:off x="264041" y="2309037"/>
            <a:ext cx="11400760" cy="2273123"/>
          </a:xfrm>
          <a:prstGeom prst="rect">
            <a:avLst/>
          </a:prstGeom>
        </p:spPr>
        <p:txBody>
          <a:bodyPr>
            <a:noAutofit/>
          </a:bodyPr>
          <a:lstStyle/>
          <a:p>
            <a:pPr>
              <a:spcBef>
                <a:spcPts val="1400"/>
              </a:spcBef>
            </a:pPr>
            <a:r>
              <a:rPr lang="en-US" sz="2200"/>
              <a:t>The </a:t>
            </a:r>
            <a:r>
              <a:rPr lang="en-US" sz="2200" b="1"/>
              <a:t>world’s first export credit agency</a:t>
            </a:r>
            <a:r>
              <a:rPr lang="en-US" sz="2200"/>
              <a:t>, established in 1919</a:t>
            </a:r>
          </a:p>
          <a:p>
            <a:pPr>
              <a:lnSpc>
                <a:spcPct val="100000"/>
              </a:lnSpc>
              <a:spcBef>
                <a:spcPts val="1400"/>
              </a:spcBef>
            </a:pPr>
            <a:r>
              <a:rPr lang="en-US" sz="2200"/>
              <a:t>Work with Department for International Trade, Her Majesty’s Treasury and over 70 private lenders and credit insurers</a:t>
            </a:r>
          </a:p>
          <a:p>
            <a:pPr>
              <a:lnSpc>
                <a:spcPct val="100000"/>
              </a:lnSpc>
              <a:spcBef>
                <a:spcPts val="1400"/>
              </a:spcBef>
            </a:pPr>
            <a:r>
              <a:rPr lang="en-US" sz="2200"/>
              <a:t>Complement, not compete with the private sector</a:t>
            </a:r>
          </a:p>
          <a:p>
            <a:pPr>
              <a:lnSpc>
                <a:spcPct val="100000"/>
              </a:lnSpc>
              <a:spcAft>
                <a:spcPts val="600"/>
              </a:spcAft>
            </a:pPr>
            <a:r>
              <a:rPr lang="en-GB" sz="2200"/>
              <a:t>We support UK businesses that export – our </a:t>
            </a:r>
            <a:r>
              <a:rPr lang="en-GB" sz="2200" b="1"/>
              <a:t>tried and tested product range </a:t>
            </a:r>
            <a:r>
              <a:rPr lang="en-GB" sz="2200"/>
              <a:t>includes:</a:t>
            </a:r>
          </a:p>
          <a:p>
            <a:pPr lvl="1">
              <a:lnSpc>
                <a:spcPct val="100000"/>
              </a:lnSpc>
              <a:spcAft>
                <a:spcPts val="600"/>
              </a:spcAft>
            </a:pPr>
            <a:r>
              <a:rPr lang="en-GB" sz="2200"/>
              <a:t>Export insurance policies</a:t>
            </a:r>
          </a:p>
          <a:p>
            <a:pPr lvl="1">
              <a:lnSpc>
                <a:spcPct val="100000"/>
              </a:lnSpc>
              <a:spcAft>
                <a:spcPts val="600"/>
              </a:spcAft>
            </a:pPr>
            <a:r>
              <a:rPr lang="en-GB" sz="2200"/>
              <a:t>Buyer finance</a:t>
            </a:r>
          </a:p>
          <a:p>
            <a:pPr lvl="1">
              <a:lnSpc>
                <a:spcPct val="100000"/>
              </a:lnSpc>
              <a:spcAft>
                <a:spcPts val="600"/>
              </a:spcAft>
            </a:pPr>
            <a:r>
              <a:rPr lang="en-GB" sz="2200"/>
              <a:t>Working capital products</a:t>
            </a:r>
            <a:endParaRPr lang="en-US" sz="2200"/>
          </a:p>
          <a:p>
            <a:pPr>
              <a:lnSpc>
                <a:spcPct val="100000"/>
              </a:lnSpc>
              <a:spcBef>
                <a:spcPts val="1400"/>
              </a:spcBef>
            </a:pPr>
            <a:r>
              <a:rPr lang="en-US" sz="2200"/>
              <a:t>Winner – TXF Perfect 10 Deals of the Year and GTR Best Deals awards </a:t>
            </a:r>
          </a:p>
          <a:p>
            <a:endParaRPr lang="en-GB" sz="2200"/>
          </a:p>
        </p:txBody>
      </p:sp>
      <p:pic>
        <p:nvPicPr>
          <p:cNvPr id="7" name="Picture 6" descr="Logo&#10;&#10;Description automatically generated">
            <a:extLst>
              <a:ext uri="{FF2B5EF4-FFF2-40B4-BE49-F238E27FC236}">
                <a16:creationId xmlns:a16="http://schemas.microsoft.com/office/drawing/2014/main" id="{2F385865-9BEB-4590-BE23-C2E12A67CFC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693265" y="0"/>
            <a:ext cx="2009191" cy="2009191"/>
          </a:xfrm>
          <a:prstGeom prst="rect">
            <a:avLst/>
          </a:prstGeom>
        </p:spPr>
      </p:pic>
      <p:pic>
        <p:nvPicPr>
          <p:cNvPr id="10" name="Picture 9" descr="Logo&#10;&#10;Description automatically generated">
            <a:extLst>
              <a:ext uri="{FF2B5EF4-FFF2-40B4-BE49-F238E27FC236}">
                <a16:creationId xmlns:a16="http://schemas.microsoft.com/office/drawing/2014/main" id="{2C43EAE9-F178-4583-A3C0-A3F9E36BD0B4}"/>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608403" y="395962"/>
            <a:ext cx="1219325" cy="1217265"/>
          </a:xfrm>
          <a:prstGeom prst="rect">
            <a:avLst/>
          </a:prstGeom>
        </p:spPr>
      </p:pic>
      <p:pic>
        <p:nvPicPr>
          <p:cNvPr id="11" name="Picture 10">
            <a:extLst>
              <a:ext uri="{FF2B5EF4-FFF2-40B4-BE49-F238E27FC236}">
                <a16:creationId xmlns:a16="http://schemas.microsoft.com/office/drawing/2014/main" id="{FD78FAC0-9B84-4BD2-BE74-5C185FE7BDEA}"/>
              </a:ext>
            </a:extLst>
          </p:cNvPr>
          <p:cNvPicPr>
            <a:picLocks noChangeAspect="1"/>
          </p:cNvPicPr>
          <p:nvPr/>
        </p:nvPicPr>
        <p:blipFill>
          <a:blip r:embed="rId5"/>
          <a:stretch>
            <a:fillRect/>
          </a:stretch>
        </p:blipFill>
        <p:spPr>
          <a:xfrm>
            <a:off x="11027014" y="458142"/>
            <a:ext cx="900945" cy="1092904"/>
          </a:xfrm>
          <a:prstGeom prst="rect">
            <a:avLst/>
          </a:prstGeom>
        </p:spPr>
      </p:pic>
    </p:spTree>
    <p:extLst>
      <p:ext uri="{BB962C8B-B14F-4D97-AF65-F5344CB8AC3E}">
        <p14:creationId xmlns:p14="http://schemas.microsoft.com/office/powerpoint/2010/main" val="20556993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2BAFE8A2-0379-4469-B480-328BE3A126B8}"/>
              </a:ext>
              <a:ext uri="{C183D7F6-B498-43B3-948B-1728B52AA6E4}">
                <adec:decorative xmlns:adec="http://schemas.microsoft.com/office/drawing/2017/decorative" val="1"/>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1" y="-25293"/>
            <a:ext cx="12192000" cy="6960828"/>
          </a:xfrm>
          <a:prstGeom prst="rect">
            <a:avLst/>
          </a:prstGeom>
        </p:spPr>
      </p:pic>
      <p:grpSp>
        <p:nvGrpSpPr>
          <p:cNvPr id="35" name="Group 34" descr="Icon of a pickup trick, paint palette, fork and knife, and desktop computer">
            <a:extLst>
              <a:ext uri="{FF2B5EF4-FFF2-40B4-BE49-F238E27FC236}">
                <a16:creationId xmlns:a16="http://schemas.microsoft.com/office/drawing/2014/main" id="{F55AF7B0-02E2-4F5A-9F44-6E827665ED07}"/>
              </a:ext>
            </a:extLst>
          </p:cNvPr>
          <p:cNvGrpSpPr/>
          <p:nvPr/>
        </p:nvGrpSpPr>
        <p:grpSpPr>
          <a:xfrm>
            <a:off x="1385156" y="544336"/>
            <a:ext cx="1738560" cy="1570677"/>
            <a:chOff x="5131137" y="1858442"/>
            <a:chExt cx="1738560" cy="1570677"/>
          </a:xfrm>
        </p:grpSpPr>
        <p:pic>
          <p:nvPicPr>
            <p:cNvPr id="24" name="Graphic 23" descr="Fork and knife">
              <a:extLst>
                <a:ext uri="{FF2B5EF4-FFF2-40B4-BE49-F238E27FC236}">
                  <a16:creationId xmlns:a16="http://schemas.microsoft.com/office/drawing/2014/main" id="{A30CF669-3638-4FAE-B5B2-AE685E534431}"/>
                </a:ext>
              </a:extLst>
            </p:cNvPr>
            <p:cNvPicPr>
              <a:picLocks noChangeAspect="1"/>
            </p:cNvPicPr>
            <p:nvPr/>
          </p:nvPicPr>
          <p:blipFill>
            <a:blip r:embed="rId3" cstate="email">
              <a:extLst>
                <a:ext uri="{28A0092B-C50C-407E-A947-70E740481C1C}">
                  <a14:useLocalDpi xmlns:a14="http://schemas.microsoft.com/office/drawing/2010/main"/>
                </a:ext>
                <a:ext uri="{96DAC541-7B7A-43D3-8B79-37D633B846F1}">
                  <asvg:svgBlip xmlns:asvg="http://schemas.microsoft.com/office/drawing/2016/SVG/main" r:embed="rId4"/>
                </a:ext>
              </a:extLst>
            </a:blip>
            <a:stretch>
              <a:fillRect/>
            </a:stretch>
          </p:blipFill>
          <p:spPr>
            <a:xfrm>
              <a:off x="5183654" y="2667688"/>
              <a:ext cx="716076" cy="716076"/>
            </a:xfrm>
            <a:prstGeom prst="rect">
              <a:avLst/>
            </a:prstGeom>
          </p:spPr>
        </p:pic>
        <p:pic>
          <p:nvPicPr>
            <p:cNvPr id="26" name="Graphic 25" descr="Dump truck">
              <a:extLst>
                <a:ext uri="{FF2B5EF4-FFF2-40B4-BE49-F238E27FC236}">
                  <a16:creationId xmlns:a16="http://schemas.microsoft.com/office/drawing/2014/main" id="{234421D9-EE8C-4EC5-9866-41DACA3C77BB}"/>
                </a:ext>
              </a:extLst>
            </p:cNvPr>
            <p:cNvPicPr>
              <a:picLocks noChangeAspect="1"/>
            </p:cNvPicPr>
            <p:nvPr/>
          </p:nvPicPr>
          <p:blipFill>
            <a:blip r:embed="rId5" cstate="email">
              <a:extLst>
                <a:ext uri="{28A0092B-C50C-407E-A947-70E740481C1C}">
                  <a14:useLocalDpi xmlns:a14="http://schemas.microsoft.com/office/drawing/2010/main"/>
                </a:ext>
                <a:ext uri="{96DAC541-7B7A-43D3-8B79-37D633B846F1}">
                  <asvg:svgBlip xmlns:asvg="http://schemas.microsoft.com/office/drawing/2016/SVG/main" r:embed="rId6"/>
                </a:ext>
              </a:extLst>
            </a:blip>
            <a:stretch>
              <a:fillRect/>
            </a:stretch>
          </p:blipFill>
          <p:spPr>
            <a:xfrm>
              <a:off x="5131137" y="1858442"/>
              <a:ext cx="838201" cy="838201"/>
            </a:xfrm>
            <a:prstGeom prst="rect">
              <a:avLst/>
            </a:prstGeom>
          </p:spPr>
        </p:pic>
        <p:pic>
          <p:nvPicPr>
            <p:cNvPr id="30" name="Graphic 29" descr="Palette">
              <a:extLst>
                <a:ext uri="{FF2B5EF4-FFF2-40B4-BE49-F238E27FC236}">
                  <a16:creationId xmlns:a16="http://schemas.microsoft.com/office/drawing/2014/main" id="{DC6786DB-EF8F-4FDA-AABB-A0D9D4BABB91}"/>
                </a:ext>
              </a:extLst>
            </p:cNvPr>
            <p:cNvPicPr>
              <a:picLocks noChangeAspect="1"/>
            </p:cNvPicPr>
            <p:nvPr/>
          </p:nvPicPr>
          <p:blipFill>
            <a:blip r:embed="rId7" cstate="email">
              <a:extLst>
                <a:ext uri="{28A0092B-C50C-407E-A947-70E740481C1C}">
                  <a14:useLocalDpi xmlns:a14="http://schemas.microsoft.com/office/drawing/2010/main"/>
                </a:ext>
                <a:ext uri="{96DAC541-7B7A-43D3-8B79-37D633B846F1}">
                  <asvg:svgBlip xmlns:asvg="http://schemas.microsoft.com/office/drawing/2016/SVG/main" r:embed="rId8"/>
                </a:ext>
              </a:extLst>
            </a:blip>
            <a:stretch>
              <a:fillRect/>
            </a:stretch>
          </p:blipFill>
          <p:spPr>
            <a:xfrm>
              <a:off x="6079904" y="1885247"/>
              <a:ext cx="789793" cy="789793"/>
            </a:xfrm>
            <a:prstGeom prst="rect">
              <a:avLst/>
            </a:prstGeom>
          </p:spPr>
        </p:pic>
        <p:pic>
          <p:nvPicPr>
            <p:cNvPr id="34" name="Graphic 33" descr="Computer">
              <a:extLst>
                <a:ext uri="{FF2B5EF4-FFF2-40B4-BE49-F238E27FC236}">
                  <a16:creationId xmlns:a16="http://schemas.microsoft.com/office/drawing/2014/main" id="{E03E70FC-9D57-4635-BA14-66D6390D0D3A}"/>
                </a:ext>
              </a:extLst>
            </p:cNvPr>
            <p:cNvPicPr>
              <a:picLocks noChangeAspect="1"/>
            </p:cNvPicPr>
            <p:nvPr/>
          </p:nvPicPr>
          <p:blipFill>
            <a:blip r:embed="rId9" cstate="email">
              <a:extLst>
                <a:ext uri="{28A0092B-C50C-407E-A947-70E740481C1C}">
                  <a14:useLocalDpi xmlns:a14="http://schemas.microsoft.com/office/drawing/2010/main"/>
                </a:ext>
                <a:ext uri="{96DAC541-7B7A-43D3-8B79-37D633B846F1}">
                  <asvg:svgBlip xmlns:asvg="http://schemas.microsoft.com/office/drawing/2016/SVG/main" r:embed="rId10"/>
                </a:ext>
              </a:extLst>
            </a:blip>
            <a:stretch>
              <a:fillRect/>
            </a:stretch>
          </p:blipFill>
          <p:spPr>
            <a:xfrm>
              <a:off x="6028461" y="2639326"/>
              <a:ext cx="789793" cy="789793"/>
            </a:xfrm>
            <a:prstGeom prst="rect">
              <a:avLst/>
            </a:prstGeom>
          </p:spPr>
        </p:pic>
      </p:grpSp>
      <p:sp>
        <p:nvSpPr>
          <p:cNvPr id="36" name="TextBox 35">
            <a:extLst>
              <a:ext uri="{FF2B5EF4-FFF2-40B4-BE49-F238E27FC236}">
                <a16:creationId xmlns:a16="http://schemas.microsoft.com/office/drawing/2014/main" id="{790B2C39-5167-4E11-9495-E13F88C1426C}"/>
              </a:ext>
            </a:extLst>
          </p:cNvPr>
          <p:cNvSpPr txBox="1"/>
          <p:nvPr/>
        </p:nvSpPr>
        <p:spPr>
          <a:xfrm>
            <a:off x="530849" y="2260478"/>
            <a:ext cx="3655415" cy="1384995"/>
          </a:xfrm>
          <a:prstGeom prst="rect">
            <a:avLst/>
          </a:prstGeom>
          <a:noFill/>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All sectors;</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goods, services and intangibles</a:t>
            </a:r>
            <a:endParaRPr kumimoji="0" lang="en-GB" sz="2800" b="1" i="0" u="none" strike="noStrike" kern="1200" cap="none" spc="0" normalizeH="0" baseline="0" noProof="0">
              <a:ln>
                <a:noFill/>
              </a:ln>
              <a:solidFill>
                <a:prstClr val="white"/>
              </a:solidFill>
              <a:effectLst/>
              <a:uLnTx/>
              <a:uFillTx/>
              <a:latin typeface="Arial" panose="020B0604020202020204"/>
              <a:ea typeface="+mn-ea"/>
              <a:cs typeface="+mn-cs"/>
            </a:endParaRPr>
          </a:p>
        </p:txBody>
      </p:sp>
      <p:pic>
        <p:nvPicPr>
          <p:cNvPr id="15" name="Graphic 14" descr="Icon of large and small buildings">
            <a:extLst>
              <a:ext uri="{FF2B5EF4-FFF2-40B4-BE49-F238E27FC236}">
                <a16:creationId xmlns:a16="http://schemas.microsoft.com/office/drawing/2014/main" id="{CD0F2766-A784-42B1-972E-80EA3F059846}"/>
              </a:ext>
            </a:extLst>
          </p:cNvPr>
          <p:cNvPicPr>
            <a:picLocks noChangeAspect="1"/>
          </p:cNvPicPr>
          <p:nvPr/>
        </p:nvPicPr>
        <p:blipFill>
          <a:blip r:embed="rId11">
            <a:extLst>
              <a:ext uri="{28A0092B-C50C-407E-A947-70E740481C1C}">
                <a14:useLocalDpi xmlns:a14="http://schemas.microsoft.com/office/drawing/2010/main"/>
              </a:ext>
              <a:ext uri="{96DAC541-7B7A-43D3-8B79-37D633B846F1}">
                <asvg:svgBlip xmlns:asvg="http://schemas.microsoft.com/office/drawing/2016/SVG/main" r:embed="rId12"/>
              </a:ext>
            </a:extLst>
          </a:blip>
          <a:stretch>
            <a:fillRect/>
          </a:stretch>
        </p:blipFill>
        <p:spPr>
          <a:xfrm>
            <a:off x="5701088" y="511570"/>
            <a:ext cx="1932352" cy="1932352"/>
          </a:xfrm>
          <a:prstGeom prst="rect">
            <a:avLst/>
          </a:prstGeom>
        </p:spPr>
      </p:pic>
      <p:sp>
        <p:nvSpPr>
          <p:cNvPr id="27" name="TextBox 26">
            <a:extLst>
              <a:ext uri="{FF2B5EF4-FFF2-40B4-BE49-F238E27FC236}">
                <a16:creationId xmlns:a16="http://schemas.microsoft.com/office/drawing/2014/main" id="{EC53BF03-90B5-455A-91A3-6A77001FFFAE}"/>
              </a:ext>
            </a:extLst>
          </p:cNvPr>
          <p:cNvSpPr txBox="1"/>
          <p:nvPr/>
        </p:nvSpPr>
        <p:spPr>
          <a:xfrm>
            <a:off x="4334611" y="2354076"/>
            <a:ext cx="4831265" cy="954107"/>
          </a:xfrm>
          <a:prstGeom prst="rect">
            <a:avLst/>
          </a:prstGeom>
          <a:noFill/>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Support SMEs and</a:t>
            </a:r>
          </a:p>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large corporations</a:t>
            </a:r>
          </a:p>
        </p:txBody>
      </p:sp>
      <p:pic>
        <p:nvPicPr>
          <p:cNvPr id="9" name="Picture 8" descr="Icon of person overlaid on a globe">
            <a:extLst>
              <a:ext uri="{FF2B5EF4-FFF2-40B4-BE49-F238E27FC236}">
                <a16:creationId xmlns:a16="http://schemas.microsoft.com/office/drawing/2014/main" id="{B7C942B1-3FA7-418E-A639-4B8BBBE224DA}"/>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1735939" y="4348641"/>
            <a:ext cx="974835" cy="968986"/>
          </a:xfrm>
          <a:prstGeom prst="rect">
            <a:avLst/>
          </a:prstGeom>
        </p:spPr>
      </p:pic>
      <p:sp>
        <p:nvSpPr>
          <p:cNvPr id="11" name="TextBox 10">
            <a:extLst>
              <a:ext uri="{FF2B5EF4-FFF2-40B4-BE49-F238E27FC236}">
                <a16:creationId xmlns:a16="http://schemas.microsoft.com/office/drawing/2014/main" id="{26F36CF5-B91E-469B-92FE-AA1E6611192C}"/>
              </a:ext>
            </a:extLst>
          </p:cNvPr>
          <p:cNvSpPr txBox="1"/>
          <p:nvPr/>
        </p:nvSpPr>
        <p:spPr>
          <a:xfrm>
            <a:off x="633758" y="5413220"/>
            <a:ext cx="3357262" cy="954107"/>
          </a:xfrm>
          <a:prstGeom prst="rect">
            <a:avLst/>
          </a:prstGeom>
          <a:noFill/>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Support exports to 200+ countries</a:t>
            </a:r>
            <a:endParaRPr kumimoji="0" lang="en-GB" sz="2800" b="1"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4" name="Title 1" descr="Icon of pound symbol (currency)">
            <a:extLst>
              <a:ext uri="{FF2B5EF4-FFF2-40B4-BE49-F238E27FC236}">
                <a16:creationId xmlns:a16="http://schemas.microsoft.com/office/drawing/2014/main" id="{587C64D5-9BE1-422B-BCDE-29AEA624F8BF}"/>
              </a:ext>
            </a:extLst>
          </p:cNvPr>
          <p:cNvSpPr txBox="1">
            <a:spLocks/>
          </p:cNvSpPr>
          <p:nvPr/>
        </p:nvSpPr>
        <p:spPr>
          <a:xfrm>
            <a:off x="6438124" y="4026813"/>
            <a:ext cx="974835" cy="1648017"/>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6000" b="1" i="0" u="none" strike="noStrike" kern="1200" cap="none" spc="0" normalizeH="0" baseline="0" noProof="0">
                <a:ln>
                  <a:noFill/>
                </a:ln>
                <a:solidFill>
                  <a:prstClr val="white"/>
                </a:solidFill>
                <a:effectLst/>
                <a:uLnTx/>
                <a:uFillTx/>
                <a:latin typeface="Arial" panose="020B0604020202020204"/>
                <a:ea typeface="+mj-ea"/>
                <a:cs typeface="+mj-cs"/>
              </a:rPr>
              <a:t>£</a:t>
            </a:r>
            <a:endParaRPr kumimoji="0" lang="en-GB" sz="6000" b="1" i="0" u="none" strike="noStrike" kern="1200" cap="none" spc="0" normalizeH="0" baseline="0" noProof="0">
              <a:ln>
                <a:noFill/>
              </a:ln>
              <a:solidFill>
                <a:prstClr val="white"/>
              </a:solidFill>
              <a:effectLst/>
              <a:uLnTx/>
              <a:uFillTx/>
              <a:latin typeface="Arial" panose="020B0604020202020204"/>
              <a:ea typeface="+mj-ea"/>
              <a:cs typeface="+mj-cs"/>
            </a:endParaRPr>
          </a:p>
        </p:txBody>
      </p:sp>
      <p:sp>
        <p:nvSpPr>
          <p:cNvPr id="8" name="TextBox 7">
            <a:extLst>
              <a:ext uri="{FF2B5EF4-FFF2-40B4-BE49-F238E27FC236}">
                <a16:creationId xmlns:a16="http://schemas.microsoft.com/office/drawing/2014/main" id="{5B42359C-F16F-41C3-8BFA-48FA6D41AC8A}"/>
              </a:ext>
            </a:extLst>
          </p:cNvPr>
          <p:cNvSpPr txBox="1"/>
          <p:nvPr/>
        </p:nvSpPr>
        <p:spPr>
          <a:xfrm>
            <a:off x="4515770" y="5516782"/>
            <a:ext cx="4477507" cy="523220"/>
          </a:xfrm>
          <a:prstGeom prst="rect">
            <a:avLst/>
          </a:prstGeom>
          <a:noFill/>
        </p:spPr>
        <p:txBody>
          <a:bodyPr wrap="square" rtlCol="0">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60+ local currencies</a:t>
            </a:r>
            <a:endParaRPr kumimoji="0" lang="en-GB" sz="2800" b="1"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8" name="Oval 17">
            <a:extLst>
              <a:ext uri="{FF2B5EF4-FFF2-40B4-BE49-F238E27FC236}">
                <a16:creationId xmlns:a16="http://schemas.microsoft.com/office/drawing/2014/main" id="{EE9DBDCB-71C5-40C9-982E-E3993799BF0E}"/>
              </a:ext>
              <a:ext uri="{C183D7F6-B498-43B3-948B-1728B52AA6E4}">
                <adec:decorative xmlns:adec="http://schemas.microsoft.com/office/drawing/2017/decorative" val="1"/>
              </a:ext>
            </a:extLst>
          </p:cNvPr>
          <p:cNvSpPr/>
          <p:nvPr/>
        </p:nvSpPr>
        <p:spPr>
          <a:xfrm>
            <a:off x="6213297" y="4317951"/>
            <a:ext cx="1027737" cy="1056631"/>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cxnSp>
        <p:nvCxnSpPr>
          <p:cNvPr id="20" name="Straight Connector 19">
            <a:extLst>
              <a:ext uri="{FF2B5EF4-FFF2-40B4-BE49-F238E27FC236}">
                <a16:creationId xmlns:a16="http://schemas.microsoft.com/office/drawing/2014/main" id="{E2C432DE-1773-4232-A458-80CADC35370A}"/>
              </a:ext>
              <a:ext uri="{C183D7F6-B498-43B3-948B-1728B52AA6E4}">
                <adec:decorative xmlns:adec="http://schemas.microsoft.com/office/drawing/2017/decorative" val="1"/>
              </a:ext>
            </a:extLst>
          </p:cNvPr>
          <p:cNvCxnSpPr>
            <a:cxnSpLocks/>
          </p:cNvCxnSpPr>
          <p:nvPr/>
        </p:nvCxnSpPr>
        <p:spPr>
          <a:xfrm>
            <a:off x="4515770" y="437669"/>
            <a:ext cx="0" cy="5929658"/>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31" name="Straight Connector 30">
            <a:extLst>
              <a:ext uri="{FF2B5EF4-FFF2-40B4-BE49-F238E27FC236}">
                <a16:creationId xmlns:a16="http://schemas.microsoft.com/office/drawing/2014/main" id="{AFF74703-85AF-418D-92B9-D758AB3F4E66}"/>
              </a:ext>
              <a:ext uri="{C183D7F6-B498-43B3-948B-1728B52AA6E4}">
                <adec:decorative xmlns:adec="http://schemas.microsoft.com/office/drawing/2017/decorative" val="1"/>
              </a:ext>
            </a:extLst>
          </p:cNvPr>
          <p:cNvCxnSpPr>
            <a:cxnSpLocks/>
          </p:cNvCxnSpPr>
          <p:nvPr/>
        </p:nvCxnSpPr>
        <p:spPr>
          <a:xfrm flipH="1">
            <a:off x="633758" y="3942167"/>
            <a:ext cx="7742351"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4149713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11">
            <a:extLst>
              <a:ext uri="{FF2B5EF4-FFF2-40B4-BE49-F238E27FC236}">
                <a16:creationId xmlns:a16="http://schemas.microsoft.com/office/drawing/2014/main" id="{692856F1-19CE-4449-BE88-ECCF20FC8866}"/>
              </a:ext>
              <a:ext uri="{C183D7F6-B498-43B3-948B-1728B52AA6E4}">
                <adec:decorative xmlns:adec="http://schemas.microsoft.com/office/drawing/2017/decorative" val="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63500" y="-17076"/>
            <a:ext cx="12283822" cy="6875076"/>
          </a:xfrm>
          <a:prstGeom prst="rect">
            <a:avLst/>
          </a:prstGeom>
        </p:spPr>
      </p:pic>
      <p:sp>
        <p:nvSpPr>
          <p:cNvPr id="24" name="TextBox 23">
            <a:extLst>
              <a:ext uri="{FF2B5EF4-FFF2-40B4-BE49-F238E27FC236}">
                <a16:creationId xmlns:a16="http://schemas.microsoft.com/office/drawing/2014/main" id="{6BFA52CC-99BE-4ABF-8671-6C06298863AD}"/>
              </a:ext>
            </a:extLst>
          </p:cNvPr>
          <p:cNvSpPr txBox="1"/>
          <p:nvPr/>
        </p:nvSpPr>
        <p:spPr>
          <a:xfrm>
            <a:off x="448922" y="654182"/>
            <a:ext cx="4059571" cy="769441"/>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4400" b="1" i="0" u="none" strike="noStrike" kern="1200" cap="none" spc="0" normalizeH="0" baseline="0" noProof="0">
                <a:ln>
                  <a:noFill/>
                </a:ln>
                <a:solidFill>
                  <a:prstClr val="white"/>
                </a:solidFill>
                <a:effectLst/>
                <a:uLnTx/>
                <a:uFillTx/>
                <a:latin typeface="Arial" panose="020B0604020202020204"/>
                <a:ea typeface="+mn-ea"/>
                <a:cs typeface="+mn-cs"/>
              </a:rPr>
              <a:t>In 2020-21:</a:t>
            </a:r>
            <a:endParaRPr kumimoji="0" lang="en-GB" sz="4400" b="1" i="0" u="none" strike="noStrike" kern="1200" cap="none" spc="0" normalizeH="0" baseline="0" noProof="0">
              <a:ln>
                <a:noFill/>
              </a:ln>
              <a:solidFill>
                <a:prstClr val="white"/>
              </a:solidFill>
              <a:effectLst/>
              <a:uLnTx/>
              <a:uFillTx/>
              <a:latin typeface="Arial" panose="020B0604020202020204"/>
              <a:ea typeface="+mn-ea"/>
              <a:cs typeface="+mn-cs"/>
            </a:endParaRPr>
          </a:p>
        </p:txBody>
      </p:sp>
      <p:pic>
        <p:nvPicPr>
          <p:cNvPr id="35" name="Picture 34" descr="Icon of a chart showing an increase">
            <a:extLst>
              <a:ext uri="{FF2B5EF4-FFF2-40B4-BE49-F238E27FC236}">
                <a16:creationId xmlns:a16="http://schemas.microsoft.com/office/drawing/2014/main" id="{DBE2D6C6-1BFA-4518-9873-E2C6E675381F}"/>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283661" y="1829528"/>
            <a:ext cx="720000" cy="750240"/>
          </a:xfrm>
          <a:prstGeom prst="rect">
            <a:avLst/>
          </a:prstGeom>
        </p:spPr>
      </p:pic>
      <p:sp>
        <p:nvSpPr>
          <p:cNvPr id="23" name="TextBox 22">
            <a:extLst>
              <a:ext uri="{FF2B5EF4-FFF2-40B4-BE49-F238E27FC236}">
                <a16:creationId xmlns:a16="http://schemas.microsoft.com/office/drawing/2014/main" id="{6648DC4C-BA27-4908-802D-9350CE3B10F0}"/>
              </a:ext>
            </a:extLst>
          </p:cNvPr>
          <p:cNvSpPr txBox="1"/>
          <p:nvPr/>
        </p:nvSpPr>
        <p:spPr>
          <a:xfrm>
            <a:off x="2478707" y="1780619"/>
            <a:ext cx="5635650" cy="954107"/>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Provided £12.3bn </a:t>
            </a:r>
          </a:p>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in support of UK exports</a:t>
            </a:r>
            <a:endParaRPr kumimoji="0" lang="en-GB" sz="2800" b="1" i="0" u="none" strike="noStrike" kern="1200" cap="none" spc="0" normalizeH="0" baseline="0" noProof="0">
              <a:ln>
                <a:noFill/>
              </a:ln>
              <a:solidFill>
                <a:prstClr val="white"/>
              </a:solidFill>
              <a:effectLst/>
              <a:uLnTx/>
              <a:uFillTx/>
              <a:latin typeface="Arial" panose="020B0604020202020204"/>
              <a:ea typeface="+mn-ea"/>
              <a:cs typeface="+mn-cs"/>
            </a:endParaRPr>
          </a:p>
        </p:txBody>
      </p:sp>
      <p:pic>
        <p:nvPicPr>
          <p:cNvPr id="11" name="Picture 10" descr="Icon of a globe">
            <a:extLst>
              <a:ext uri="{FF2B5EF4-FFF2-40B4-BE49-F238E27FC236}">
                <a16:creationId xmlns:a16="http://schemas.microsoft.com/office/drawing/2014/main" id="{C64230E1-FC46-47C2-92C0-BD3F5D49590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355724" y="3117555"/>
            <a:ext cx="768630" cy="968986"/>
          </a:xfrm>
          <a:prstGeom prst="rect">
            <a:avLst/>
          </a:prstGeom>
        </p:spPr>
      </p:pic>
      <p:sp>
        <p:nvSpPr>
          <p:cNvPr id="30" name="TextBox 29">
            <a:extLst>
              <a:ext uri="{FF2B5EF4-FFF2-40B4-BE49-F238E27FC236}">
                <a16:creationId xmlns:a16="http://schemas.microsoft.com/office/drawing/2014/main" id="{225BFE3F-EC24-4FBF-A34D-8999475B5C25}"/>
              </a:ext>
            </a:extLst>
          </p:cNvPr>
          <p:cNvSpPr txBox="1"/>
          <p:nvPr/>
        </p:nvSpPr>
        <p:spPr>
          <a:xfrm>
            <a:off x="2478707" y="3429000"/>
            <a:ext cx="7706914" cy="954107"/>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Directly supported 549 UK businesses</a:t>
            </a:r>
            <a:endParaRPr kumimoji="0" lang="en-GB" sz="2800" b="1" i="0" u="none" strike="noStrike" kern="1200" cap="none" spc="0" normalizeH="0" baseline="0" noProof="0">
              <a:ln>
                <a:noFill/>
              </a:ln>
              <a:solidFill>
                <a:prstClr val="white"/>
              </a:solidFill>
              <a:effectLst/>
              <a:uLnTx/>
              <a:uFillTx/>
              <a:latin typeface="Arial" panose="020B0604020202020204"/>
              <a:ea typeface="+mn-ea"/>
              <a:cs typeface="+mn-cs"/>
            </a:endParaRPr>
          </a:p>
        </p:txBody>
      </p:sp>
      <p:pic>
        <p:nvPicPr>
          <p:cNvPr id="20" name="Picture 19" descr="Icon of a building">
            <a:extLst>
              <a:ext uri="{FF2B5EF4-FFF2-40B4-BE49-F238E27FC236}">
                <a16:creationId xmlns:a16="http://schemas.microsoft.com/office/drawing/2014/main" id="{44135CE9-FE18-4954-80D8-463C13D34532}"/>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355724" y="4624328"/>
            <a:ext cx="720000" cy="823200"/>
          </a:xfrm>
          <a:prstGeom prst="rect">
            <a:avLst/>
          </a:prstGeom>
        </p:spPr>
      </p:pic>
      <p:sp>
        <p:nvSpPr>
          <p:cNvPr id="22" name="TextBox 21">
            <a:extLst>
              <a:ext uri="{FF2B5EF4-FFF2-40B4-BE49-F238E27FC236}">
                <a16:creationId xmlns:a16="http://schemas.microsoft.com/office/drawing/2014/main" id="{61BCEB22-F10B-4293-B16C-4CB9CEC7A456}"/>
              </a:ext>
            </a:extLst>
          </p:cNvPr>
          <p:cNvSpPr txBox="1"/>
          <p:nvPr/>
        </p:nvSpPr>
        <p:spPr>
          <a:xfrm>
            <a:off x="2478707" y="4558874"/>
            <a:ext cx="4971575" cy="954107"/>
          </a:xfrm>
          <a:prstGeom prst="rect">
            <a:avLst/>
          </a:prstGeom>
          <a:noFill/>
        </p:spPr>
        <p:txBody>
          <a:bodyPr wrap="square" rtlCol="0">
            <a:no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800" b="1" i="0" u="none" strike="noStrike" kern="1200" cap="none" spc="0" normalizeH="0" baseline="0" noProof="0">
                <a:ln>
                  <a:noFill/>
                </a:ln>
                <a:solidFill>
                  <a:prstClr val="white"/>
                </a:solidFill>
                <a:effectLst/>
                <a:uLnTx/>
                <a:uFillTx/>
                <a:latin typeface="Arial" panose="020B0604020202020204"/>
                <a:ea typeface="+mn-ea"/>
                <a:cs typeface="+mn-cs"/>
              </a:rPr>
              <a:t>Supported an estimated 107,000 UK jobs</a:t>
            </a:r>
            <a:endParaRPr kumimoji="0" lang="en-GB" sz="2800" b="1" i="0" u="none" strike="noStrike" kern="1200" cap="none" spc="0" normalizeH="0" baseline="0" noProof="0">
              <a:ln>
                <a:noFill/>
              </a:ln>
              <a:solidFill>
                <a:prstClr val="white"/>
              </a:solidFill>
              <a:effectLst/>
              <a:uLnTx/>
              <a:uFillTx/>
              <a:latin typeface="Arial" panose="020B0604020202020204"/>
              <a:ea typeface="+mn-ea"/>
              <a:cs typeface="+mn-cs"/>
            </a:endParaRPr>
          </a:p>
        </p:txBody>
      </p:sp>
      <p:cxnSp>
        <p:nvCxnSpPr>
          <p:cNvPr id="38" name="Straight Connector 37">
            <a:extLst>
              <a:ext uri="{FF2B5EF4-FFF2-40B4-BE49-F238E27FC236}">
                <a16:creationId xmlns:a16="http://schemas.microsoft.com/office/drawing/2014/main" id="{8EED71FD-FAAD-49C0-A27F-5FA2F80B4B79}"/>
              </a:ext>
              <a:ext uri="{C183D7F6-B498-43B3-948B-1728B52AA6E4}">
                <adec:decorative xmlns:adec="http://schemas.microsoft.com/office/drawing/2017/decorative" val="1"/>
              </a:ext>
            </a:extLst>
          </p:cNvPr>
          <p:cNvCxnSpPr>
            <a:cxnSpLocks/>
          </p:cNvCxnSpPr>
          <p:nvPr/>
        </p:nvCxnSpPr>
        <p:spPr>
          <a:xfrm>
            <a:off x="647926" y="1829528"/>
            <a:ext cx="0" cy="361800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2136885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ABC7F3C-9177-483A-8483-54ABFA41E8C2}"/>
              </a:ext>
            </a:extLst>
          </p:cNvPr>
          <p:cNvSpPr>
            <a:spLocks noGrp="1"/>
          </p:cNvSpPr>
          <p:nvPr>
            <p:ph type="title"/>
          </p:nvPr>
        </p:nvSpPr>
        <p:spPr>
          <a:xfrm>
            <a:off x="225376" y="1260139"/>
            <a:ext cx="9850925" cy="1325563"/>
          </a:xfrm>
          <a:prstGeom prst="rect">
            <a:avLst/>
          </a:prstGeom>
        </p:spPr>
        <p:txBody>
          <a:bodyPr/>
          <a:lstStyle/>
          <a:p>
            <a:r>
              <a:rPr lang="en-US" b="1" dirty="0">
                <a:solidFill>
                  <a:srgbClr val="004D44"/>
                </a:solidFill>
              </a:rPr>
              <a:t>Our capacity</a:t>
            </a:r>
            <a:endParaRPr lang="en-GB" b="1" dirty="0">
              <a:solidFill>
                <a:srgbClr val="004D44"/>
              </a:solidFill>
            </a:endParaRPr>
          </a:p>
        </p:txBody>
      </p:sp>
      <p:sp>
        <p:nvSpPr>
          <p:cNvPr id="16" name="Rectangle 15">
            <a:extLst>
              <a:ext uri="{FF2B5EF4-FFF2-40B4-BE49-F238E27FC236}">
                <a16:creationId xmlns:a16="http://schemas.microsoft.com/office/drawing/2014/main" id="{4A568E14-A466-4CB0-BE91-871EBD74AB62}"/>
              </a:ext>
              <a:ext uri="{C183D7F6-B498-43B3-948B-1728B52AA6E4}">
                <adec:decorative xmlns:adec="http://schemas.microsoft.com/office/drawing/2017/decorative" val="1"/>
              </a:ext>
            </a:extLst>
          </p:cNvPr>
          <p:cNvSpPr>
            <a:spLocks noChangeAspect="1"/>
          </p:cNvSpPr>
          <p:nvPr/>
        </p:nvSpPr>
        <p:spPr>
          <a:xfrm>
            <a:off x="6067288" y="2589094"/>
            <a:ext cx="1910840" cy="2580506"/>
          </a:xfrm>
          <a:prstGeom prst="rect">
            <a:avLst/>
          </a:prstGeom>
          <a:solidFill>
            <a:srgbClr val="004D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7" name="Rectangle 16">
            <a:extLst>
              <a:ext uri="{FF2B5EF4-FFF2-40B4-BE49-F238E27FC236}">
                <a16:creationId xmlns:a16="http://schemas.microsoft.com/office/drawing/2014/main" id="{1B5204E2-6E76-407D-86F9-40436F5AA121}"/>
              </a:ext>
              <a:ext uri="{C183D7F6-B498-43B3-948B-1728B52AA6E4}">
                <adec:decorative xmlns:adec="http://schemas.microsoft.com/office/drawing/2017/decorative" val="1"/>
              </a:ext>
            </a:extLst>
          </p:cNvPr>
          <p:cNvSpPr>
            <a:spLocks noChangeAspect="1"/>
          </p:cNvSpPr>
          <p:nvPr/>
        </p:nvSpPr>
        <p:spPr>
          <a:xfrm>
            <a:off x="6062104" y="5169600"/>
            <a:ext cx="1910840" cy="1117175"/>
          </a:xfrm>
          <a:prstGeom prst="rect">
            <a:avLst/>
          </a:prstGeom>
          <a:solidFill>
            <a:srgbClr val="0D6E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8" name="Rectangle 17">
            <a:extLst>
              <a:ext uri="{FF2B5EF4-FFF2-40B4-BE49-F238E27FC236}">
                <a16:creationId xmlns:a16="http://schemas.microsoft.com/office/drawing/2014/main" id="{2C5476FD-2EAA-4392-95D9-97F0165FBDD6}"/>
              </a:ext>
              <a:ext uri="{C183D7F6-B498-43B3-948B-1728B52AA6E4}">
                <adec:decorative xmlns:adec="http://schemas.microsoft.com/office/drawing/2017/decorative" val="1"/>
              </a:ext>
            </a:extLst>
          </p:cNvPr>
          <p:cNvSpPr>
            <a:spLocks noChangeAspect="1"/>
          </p:cNvSpPr>
          <p:nvPr/>
        </p:nvSpPr>
        <p:spPr>
          <a:xfrm>
            <a:off x="4108875" y="2583882"/>
            <a:ext cx="1999489" cy="3704714"/>
          </a:xfrm>
          <a:prstGeom prst="rect">
            <a:avLst/>
          </a:prstGeom>
          <a:solidFill>
            <a:srgbClr val="00342E"/>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9" name="TextBox 18">
            <a:extLst>
              <a:ext uri="{FF2B5EF4-FFF2-40B4-BE49-F238E27FC236}">
                <a16:creationId xmlns:a16="http://schemas.microsoft.com/office/drawing/2014/main" id="{0AE8B733-FF38-4606-8488-EEC58FC44154}"/>
              </a:ext>
            </a:extLst>
          </p:cNvPr>
          <p:cNvSpPr txBox="1"/>
          <p:nvPr/>
        </p:nvSpPr>
        <p:spPr>
          <a:xfrm>
            <a:off x="4248284" y="4271185"/>
            <a:ext cx="1913694"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Arial" panose="020B0604020202020204"/>
                <a:ea typeface="+mn-ea"/>
                <a:cs typeface="+mn-cs"/>
              </a:rPr>
              <a:t>total capacity</a:t>
            </a:r>
            <a:endParaRPr kumimoji="0" lang="en-GB" sz="2400" b="1" i="0" u="none" strike="noStrike" kern="1200" cap="none" spc="0" normalizeH="0" baseline="0" noProof="0">
              <a:ln>
                <a:noFill/>
              </a:ln>
              <a:solidFill>
                <a:prstClr val="white"/>
              </a:solidFill>
              <a:effectLst/>
              <a:uLnTx/>
              <a:uFillTx/>
              <a:latin typeface="Arial" panose="020B0604020202020204"/>
              <a:ea typeface="+mn-ea"/>
              <a:cs typeface="+mn-cs"/>
            </a:endParaRPr>
          </a:p>
        </p:txBody>
      </p:sp>
      <p:cxnSp>
        <p:nvCxnSpPr>
          <p:cNvPr id="20" name="Straight Connector 19">
            <a:extLst>
              <a:ext uri="{FF2B5EF4-FFF2-40B4-BE49-F238E27FC236}">
                <a16:creationId xmlns:a16="http://schemas.microsoft.com/office/drawing/2014/main" id="{6FE4AF71-F594-47C3-84F9-EC151135E0E6}"/>
              </a:ext>
              <a:ext uri="{C183D7F6-B498-43B3-948B-1728B52AA6E4}">
                <adec:decorative xmlns:adec="http://schemas.microsoft.com/office/drawing/2017/decorative" val="1"/>
              </a:ext>
            </a:extLst>
          </p:cNvPr>
          <p:cNvCxnSpPr>
            <a:cxnSpLocks/>
          </p:cNvCxnSpPr>
          <p:nvPr/>
        </p:nvCxnSpPr>
        <p:spPr>
          <a:xfrm flipH="1">
            <a:off x="4333496" y="2784635"/>
            <a:ext cx="152208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21" name="Straight Connector 20">
            <a:extLst>
              <a:ext uri="{FF2B5EF4-FFF2-40B4-BE49-F238E27FC236}">
                <a16:creationId xmlns:a16="http://schemas.microsoft.com/office/drawing/2014/main" id="{9780F471-A82E-4D48-AD3D-E6C8DD36F5D3}"/>
              </a:ext>
              <a:ext uri="{C183D7F6-B498-43B3-948B-1728B52AA6E4}">
                <adec:decorative xmlns:adec="http://schemas.microsoft.com/office/drawing/2017/decorative" val="1"/>
              </a:ext>
            </a:extLst>
          </p:cNvPr>
          <p:cNvCxnSpPr>
            <a:cxnSpLocks/>
          </p:cNvCxnSpPr>
          <p:nvPr/>
        </p:nvCxnSpPr>
        <p:spPr>
          <a:xfrm flipH="1">
            <a:off x="4333496" y="6077023"/>
            <a:ext cx="1522084"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22" name="Content Placeholder 5">
            <a:extLst>
              <a:ext uri="{FF2B5EF4-FFF2-40B4-BE49-F238E27FC236}">
                <a16:creationId xmlns:a16="http://schemas.microsoft.com/office/drawing/2014/main" id="{6F7CDAB9-BDBB-4D2A-A2CC-353F86D4A5DF}"/>
              </a:ext>
            </a:extLst>
          </p:cNvPr>
          <p:cNvSpPr txBox="1">
            <a:spLocks/>
          </p:cNvSpPr>
          <p:nvPr/>
        </p:nvSpPr>
        <p:spPr>
          <a:xfrm>
            <a:off x="6096000" y="3374259"/>
            <a:ext cx="1903842" cy="8572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altLang="en-US" sz="4400" b="1" i="0" u="none" strike="noStrike" kern="1200" cap="none" spc="0" normalizeH="0" baseline="0" noProof="0" dirty="0">
                <a:ln>
                  <a:noFill/>
                </a:ln>
                <a:solidFill>
                  <a:prstClr val="white"/>
                </a:solidFill>
                <a:effectLst/>
                <a:uLnTx/>
                <a:uFillTx/>
                <a:latin typeface="Arial" panose="020B0604020202020204"/>
                <a:ea typeface="+mn-ea"/>
                <a:cs typeface="+mn-cs"/>
              </a:rPr>
              <a:t>£38bn</a:t>
            </a:r>
          </a:p>
          <a:p>
            <a:pPr marL="180975"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altLang="en-US" sz="44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23" name="Rectangle 22">
            <a:extLst>
              <a:ext uri="{FF2B5EF4-FFF2-40B4-BE49-F238E27FC236}">
                <a16:creationId xmlns:a16="http://schemas.microsoft.com/office/drawing/2014/main" id="{7FBFDFCD-4434-4402-8C39-D7CE31B8C219}"/>
              </a:ext>
            </a:extLst>
          </p:cNvPr>
          <p:cNvSpPr/>
          <p:nvPr/>
        </p:nvSpPr>
        <p:spPr>
          <a:xfrm>
            <a:off x="5831712" y="5168585"/>
            <a:ext cx="1904400" cy="523220"/>
          </a:xfrm>
          <a:prstGeom prst="rect">
            <a:avLst/>
          </a:prstGeom>
        </p:spPr>
        <p:txBody>
          <a:bodyPr wrap="square">
            <a:spAutoFit/>
          </a:bodyPr>
          <a:lstStyle/>
          <a:p>
            <a:pPr marL="0" marR="0" lvl="0" indent="0" algn="ctr" defTabSz="914400" rtl="0" eaLnBrk="1" fontAlgn="auto" latinLnBrk="0" hangingPunct="1">
              <a:lnSpc>
                <a:spcPct val="100000"/>
              </a:lnSpc>
              <a:spcBef>
                <a:spcPts val="1200"/>
              </a:spcBef>
              <a:spcAft>
                <a:spcPts val="0"/>
              </a:spcAft>
              <a:buClrTx/>
              <a:buSzTx/>
              <a:buFontTx/>
              <a:buNone/>
              <a:tabLst/>
              <a:defRPr/>
            </a:pPr>
            <a:r>
              <a:rPr kumimoji="0" lang="en-GB" altLang="en-US" sz="2800" b="1" i="0" u="none" strike="noStrike" kern="1200" cap="none" spc="0" normalizeH="0" baseline="0" noProof="0" dirty="0">
                <a:ln>
                  <a:noFill/>
                </a:ln>
                <a:solidFill>
                  <a:prstClr val="white"/>
                </a:solidFill>
                <a:effectLst/>
                <a:uLnTx/>
                <a:uFillTx/>
                <a:latin typeface="Arial" panose="020B0604020202020204"/>
                <a:ea typeface="ＭＳ Ｐゴシック" charset="0"/>
                <a:cs typeface="+mn-cs"/>
              </a:rPr>
              <a:t>£12bn</a:t>
            </a:r>
            <a:r>
              <a:rPr kumimoji="0" lang="en-GB" altLang="en-US" sz="2800" b="1" i="0" u="none" strike="noStrike" kern="1200" cap="none" spc="0" normalizeH="0" baseline="0" noProof="0" dirty="0">
                <a:ln>
                  <a:noFill/>
                </a:ln>
                <a:solidFill>
                  <a:srgbClr val="004D44"/>
                </a:solidFill>
                <a:effectLst/>
                <a:uLnTx/>
                <a:uFillTx/>
                <a:latin typeface="Arial" panose="020B0604020202020204"/>
                <a:ea typeface="ＭＳ Ｐゴシック" charset="0"/>
                <a:cs typeface="+mn-cs"/>
              </a:rPr>
              <a:t> </a:t>
            </a:r>
          </a:p>
        </p:txBody>
      </p:sp>
      <p:sp>
        <p:nvSpPr>
          <p:cNvPr id="25" name="TextBox 24">
            <a:extLst>
              <a:ext uri="{FF2B5EF4-FFF2-40B4-BE49-F238E27FC236}">
                <a16:creationId xmlns:a16="http://schemas.microsoft.com/office/drawing/2014/main" id="{F67AD698-6F44-4CAD-BAEB-E63C065990FC}"/>
              </a:ext>
            </a:extLst>
          </p:cNvPr>
          <p:cNvSpPr txBox="1"/>
          <p:nvPr/>
        </p:nvSpPr>
        <p:spPr>
          <a:xfrm>
            <a:off x="6176141" y="5597861"/>
            <a:ext cx="1693090" cy="646331"/>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dirty="0">
                <a:ln>
                  <a:noFill/>
                </a:ln>
                <a:solidFill>
                  <a:prstClr val="white"/>
                </a:solidFill>
                <a:effectLst/>
                <a:uLnTx/>
                <a:uFillTx/>
                <a:latin typeface="Arial" panose="020B0604020202020204"/>
                <a:ea typeface="+mn-ea"/>
                <a:cs typeface="+mn-cs"/>
              </a:rPr>
              <a:t>remaining capacity</a:t>
            </a:r>
            <a:endParaRPr kumimoji="0" lang="en-GB" sz="18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sp>
        <p:nvSpPr>
          <p:cNvPr id="35" name="TextBox 34">
            <a:extLst>
              <a:ext uri="{FF2B5EF4-FFF2-40B4-BE49-F238E27FC236}">
                <a16:creationId xmlns:a16="http://schemas.microsoft.com/office/drawing/2014/main" id="{1493D075-24EE-4E61-BD0D-5E4D15697F08}"/>
              </a:ext>
            </a:extLst>
          </p:cNvPr>
          <p:cNvSpPr txBox="1"/>
          <p:nvPr/>
        </p:nvSpPr>
        <p:spPr>
          <a:xfrm>
            <a:off x="6152524" y="3967360"/>
            <a:ext cx="1816799" cy="830997"/>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dirty="0">
                <a:ln>
                  <a:noFill/>
                </a:ln>
                <a:solidFill>
                  <a:prstClr val="white"/>
                </a:solidFill>
                <a:effectLst/>
                <a:uLnTx/>
                <a:uFillTx/>
                <a:latin typeface="Arial" panose="020B0604020202020204"/>
                <a:ea typeface="+mn-ea"/>
                <a:cs typeface="+mn-cs"/>
              </a:rPr>
              <a:t>current exposure</a:t>
            </a:r>
            <a:endParaRPr kumimoji="0" lang="en-GB" sz="2400" b="1" i="0" u="none" strike="noStrike" kern="1200" cap="none" spc="0" normalizeH="0" baseline="0" noProof="0" dirty="0">
              <a:ln>
                <a:noFill/>
              </a:ln>
              <a:solidFill>
                <a:prstClr val="white"/>
              </a:solidFill>
              <a:effectLst/>
              <a:uLnTx/>
              <a:uFillTx/>
              <a:latin typeface="Arial" panose="020B0604020202020204"/>
              <a:ea typeface="+mn-ea"/>
              <a:cs typeface="+mn-cs"/>
            </a:endParaRPr>
          </a:p>
        </p:txBody>
      </p:sp>
      <p:cxnSp>
        <p:nvCxnSpPr>
          <p:cNvPr id="39" name="Straight Connector 38">
            <a:extLst>
              <a:ext uri="{FF2B5EF4-FFF2-40B4-BE49-F238E27FC236}">
                <a16:creationId xmlns:a16="http://schemas.microsoft.com/office/drawing/2014/main" id="{CEE357AA-3F6E-49BA-8C14-37606679F4CD}"/>
              </a:ext>
              <a:ext uri="{C183D7F6-B498-43B3-948B-1728B52AA6E4}">
                <adec:decorative xmlns:adec="http://schemas.microsoft.com/office/drawing/2017/decorative" val="1"/>
              </a:ext>
            </a:extLst>
          </p:cNvPr>
          <p:cNvCxnSpPr>
            <a:cxnSpLocks/>
          </p:cNvCxnSpPr>
          <p:nvPr/>
        </p:nvCxnSpPr>
        <p:spPr>
          <a:xfrm flipH="1">
            <a:off x="6216941" y="2784635"/>
            <a:ext cx="1590532" cy="0"/>
          </a:xfrm>
          <a:prstGeom prst="line">
            <a:avLst/>
          </a:prstGeom>
          <a:ln w="38100">
            <a:solidFill>
              <a:schemeClr val="bg1"/>
            </a:solidFill>
          </a:ln>
        </p:spPr>
        <p:style>
          <a:lnRef idx="1">
            <a:schemeClr val="accent1"/>
          </a:lnRef>
          <a:fillRef idx="0">
            <a:schemeClr val="accent1"/>
          </a:fillRef>
          <a:effectRef idx="0">
            <a:schemeClr val="accent1"/>
          </a:effectRef>
          <a:fontRef idx="minor">
            <a:schemeClr val="tx1"/>
          </a:fontRef>
        </p:style>
      </p:cxnSp>
      <p:sp>
        <p:nvSpPr>
          <p:cNvPr id="40" name="Content Placeholder 5">
            <a:extLst>
              <a:ext uri="{FF2B5EF4-FFF2-40B4-BE49-F238E27FC236}">
                <a16:creationId xmlns:a16="http://schemas.microsoft.com/office/drawing/2014/main" id="{E99E92D2-DB22-4413-A92E-8D122EE9F586}"/>
              </a:ext>
            </a:extLst>
          </p:cNvPr>
          <p:cNvSpPr txBox="1">
            <a:spLocks/>
          </p:cNvSpPr>
          <p:nvPr/>
        </p:nvSpPr>
        <p:spPr>
          <a:xfrm>
            <a:off x="4084622" y="3681562"/>
            <a:ext cx="1903842" cy="857274"/>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r>
              <a:rPr kumimoji="0" lang="en-GB" altLang="en-US" sz="4400" b="1" i="0" u="none" strike="noStrike" kern="1200" cap="none" spc="0" normalizeH="0" baseline="0" noProof="0" dirty="0">
                <a:ln>
                  <a:noFill/>
                </a:ln>
                <a:solidFill>
                  <a:prstClr val="white"/>
                </a:solidFill>
                <a:effectLst/>
                <a:uLnTx/>
                <a:uFillTx/>
                <a:latin typeface="Arial" panose="020B0604020202020204"/>
                <a:ea typeface="+mn-ea"/>
                <a:cs typeface="+mn-cs"/>
              </a:rPr>
              <a:t>£50</a:t>
            </a:r>
            <a:r>
              <a:rPr kumimoji="0" lang="en-GB" altLang="en-US" sz="3200" b="1" i="0" u="none" strike="noStrike" kern="1200" cap="none" spc="0" normalizeH="0" baseline="0" noProof="0" dirty="0">
                <a:ln>
                  <a:noFill/>
                </a:ln>
                <a:solidFill>
                  <a:prstClr val="white"/>
                </a:solidFill>
                <a:effectLst/>
                <a:uLnTx/>
                <a:uFillTx/>
                <a:latin typeface="Arial" panose="020B0604020202020204"/>
                <a:ea typeface="+mn-ea"/>
                <a:cs typeface="+mn-cs"/>
              </a:rPr>
              <a:t>bn</a:t>
            </a:r>
          </a:p>
          <a:p>
            <a:pPr marL="180975" marR="0" lvl="0" indent="0" algn="ctr" defTabSz="914400" rtl="0" eaLnBrk="1" fontAlgn="auto" latinLnBrk="0" hangingPunct="1">
              <a:lnSpc>
                <a:spcPct val="90000"/>
              </a:lnSpc>
              <a:spcBef>
                <a:spcPts val="1000"/>
              </a:spcBef>
              <a:spcAft>
                <a:spcPts val="0"/>
              </a:spcAft>
              <a:buClrTx/>
              <a:buSzTx/>
              <a:buFont typeface="Arial" panose="020B0604020202020204" pitchFamily="34" charset="0"/>
              <a:buNone/>
              <a:tabLst/>
              <a:defRPr/>
            </a:pPr>
            <a:endParaRPr kumimoji="0" lang="en-GB" altLang="en-US" sz="12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1531046C-FCF1-45DB-85C9-B5038FF1D526}"/>
              </a:ext>
            </a:extLst>
          </p:cNvPr>
          <p:cNvSpPr txBox="1"/>
          <p:nvPr/>
        </p:nvSpPr>
        <p:spPr>
          <a:xfrm>
            <a:off x="9056914" y="6286775"/>
            <a:ext cx="3004457"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1800" b="0" i="0" u="none" strike="noStrike" kern="1200" cap="none" spc="0" normalizeH="0" baseline="0" noProof="0" dirty="0">
                <a:ln>
                  <a:noFill/>
                </a:ln>
                <a:solidFill>
                  <a:prstClr val="black"/>
                </a:solidFill>
                <a:effectLst/>
                <a:uLnTx/>
                <a:uFillTx/>
                <a:latin typeface="Arial" panose="020B0604020202020204"/>
                <a:ea typeface="+mn-ea"/>
                <a:cs typeface="+mn-cs"/>
              </a:rPr>
              <a:t>As at 31 December 2021</a:t>
            </a:r>
            <a:endParaRPr kumimoji="0" lang="en-GB" sz="1800" b="0" i="0" u="none" strike="noStrike" kern="1200" cap="none" spc="0" normalizeH="0" baseline="0" noProof="0" dirty="0">
              <a:ln>
                <a:noFill/>
              </a:ln>
              <a:solidFill>
                <a:prstClr val="black"/>
              </a:solidFill>
              <a:effectLst/>
              <a:uLnTx/>
              <a:uFillTx/>
              <a:latin typeface="Arial" panose="020B0604020202020204"/>
              <a:ea typeface="+mn-ea"/>
              <a:cs typeface="+mn-cs"/>
            </a:endParaRPr>
          </a:p>
        </p:txBody>
      </p:sp>
    </p:spTree>
    <p:extLst>
      <p:ext uri="{BB962C8B-B14F-4D97-AF65-F5344CB8AC3E}">
        <p14:creationId xmlns:p14="http://schemas.microsoft.com/office/powerpoint/2010/main" val="97568358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F7386FF9-5A72-4A43-903F-3672760B59CA}"/>
              </a:ext>
              <a:ext uri="{C183D7F6-B498-43B3-948B-1728B52AA6E4}">
                <adec:decorative xmlns:adec="http://schemas.microsoft.com/office/drawing/2017/decorative" val="1"/>
              </a:ext>
            </a:extLst>
          </p:cNvPr>
          <p:cNvSpPr/>
          <p:nvPr/>
        </p:nvSpPr>
        <p:spPr>
          <a:xfrm>
            <a:off x="287164" y="1636683"/>
            <a:ext cx="11497366" cy="599793"/>
          </a:xfrm>
          <a:prstGeom prst="rect">
            <a:avLst/>
          </a:prstGeom>
          <a:solidFill>
            <a:srgbClr val="004D44"/>
          </a:solidFill>
          <a:ln w="38100">
            <a:solidFill>
              <a:srgbClr val="004D44"/>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 name="TextBox 2">
            <a:extLst>
              <a:ext uri="{FF2B5EF4-FFF2-40B4-BE49-F238E27FC236}">
                <a16:creationId xmlns:a16="http://schemas.microsoft.com/office/drawing/2014/main" id="{BA86DC16-B085-4648-965F-28E67D53FDCB}"/>
              </a:ext>
            </a:extLst>
          </p:cNvPr>
          <p:cNvSpPr txBox="1"/>
          <p:nvPr/>
        </p:nvSpPr>
        <p:spPr>
          <a:xfrm>
            <a:off x="824472" y="1716862"/>
            <a:ext cx="2541489"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Arial" panose="020B0604020202020204"/>
                <a:ea typeface="+mn-ea"/>
                <a:cs typeface="+mn-cs"/>
              </a:rPr>
              <a:t>Buyer Finance</a:t>
            </a:r>
            <a:endParaRPr kumimoji="0" lang="en-GB" sz="2400" b="1"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0" name="TextBox 29">
            <a:extLst>
              <a:ext uri="{FF2B5EF4-FFF2-40B4-BE49-F238E27FC236}">
                <a16:creationId xmlns:a16="http://schemas.microsoft.com/office/drawing/2014/main" id="{5C52FCDF-C082-43EF-8151-BB81B87FB2EB}"/>
              </a:ext>
            </a:extLst>
          </p:cNvPr>
          <p:cNvSpPr txBox="1"/>
          <p:nvPr/>
        </p:nvSpPr>
        <p:spPr>
          <a:xfrm>
            <a:off x="402780" y="2452110"/>
            <a:ext cx="3384875" cy="1477328"/>
          </a:xfrm>
          <a:prstGeom prst="rect">
            <a:avLst/>
          </a:prstGeom>
          <a:noFill/>
        </p:spPr>
        <p:txBody>
          <a:bodyPr wrap="square" rtlCol="0">
            <a:noAutofit/>
          </a:bodyPr>
          <a:lstStyle/>
          <a:p>
            <a:pPr marL="70213" marR="0" lvl="4"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panose="020B0604020202020204"/>
                <a:ea typeface="+mn-ea"/>
                <a:cs typeface="+mn-cs"/>
              </a:rPr>
              <a:t>Win contracts:</a:t>
            </a:r>
            <a:r>
              <a:rPr kumimoji="0" lang="en-US" sz="1800" b="0" i="0" u="none" strike="noStrike" kern="1200" cap="none" spc="0" normalizeH="0" baseline="0" noProof="0">
                <a:ln>
                  <a:noFill/>
                </a:ln>
                <a:solidFill>
                  <a:prstClr val="black"/>
                </a:solidFill>
                <a:effectLst/>
                <a:uLnTx/>
                <a:uFillTx/>
                <a:latin typeface="Arial" panose="020B0604020202020204"/>
                <a:ea typeface="+mn-ea"/>
                <a:cs typeface="+mn-cs"/>
              </a:rPr>
              <a:t> attractive financing terms for overseas buyers of UK goods and services can help exporters </a:t>
            </a:r>
            <a:r>
              <a:rPr kumimoji="0" lang="en-US" sz="1800" b="1" i="0" u="none" strike="noStrike" kern="1200" cap="none" spc="0" normalizeH="0" baseline="0" noProof="0">
                <a:ln>
                  <a:noFill/>
                </a:ln>
                <a:solidFill>
                  <a:prstClr val="black"/>
                </a:solidFill>
                <a:effectLst/>
                <a:uLnTx/>
                <a:uFillTx/>
                <a:latin typeface="Arial" panose="020B0604020202020204"/>
                <a:ea typeface="+mn-ea"/>
                <a:cs typeface="+mn-cs"/>
              </a:rPr>
              <a:t>make their offering more competitive</a:t>
            </a:r>
            <a:endParaRPr kumimoji="0" lang="en-GB" sz="1800" b="1" i="0" u="none" strike="noStrike" kern="1200" cap="none" spc="0" normalizeH="0" baseline="0" noProof="0">
              <a:ln>
                <a:noFill/>
              </a:ln>
              <a:solidFill>
                <a:srgbClr val="004D44"/>
              </a:solidFill>
              <a:effectLst/>
              <a:uLnTx/>
              <a:uFillTx/>
              <a:latin typeface="Arial" panose="020B0604020202020204"/>
              <a:ea typeface="+mn-ea"/>
              <a:cs typeface="+mn-cs"/>
            </a:endParaRPr>
          </a:p>
        </p:txBody>
      </p:sp>
      <p:sp>
        <p:nvSpPr>
          <p:cNvPr id="9" name="Rectangle 8">
            <a:extLst>
              <a:ext uri="{FF2B5EF4-FFF2-40B4-BE49-F238E27FC236}">
                <a16:creationId xmlns:a16="http://schemas.microsoft.com/office/drawing/2014/main" id="{87CA7781-1932-44AD-A2AD-FCB0E6AA0691}"/>
              </a:ext>
              <a:ext uri="{C183D7F6-B498-43B3-948B-1728B52AA6E4}">
                <adec:decorative xmlns:adec="http://schemas.microsoft.com/office/drawing/2017/decorative" val="1"/>
              </a:ext>
            </a:extLst>
          </p:cNvPr>
          <p:cNvSpPr/>
          <p:nvPr/>
        </p:nvSpPr>
        <p:spPr>
          <a:xfrm>
            <a:off x="308971" y="4338421"/>
            <a:ext cx="11482828" cy="2207522"/>
          </a:xfrm>
          <a:prstGeom prst="rect">
            <a:avLst/>
          </a:prstGeom>
          <a:solidFill>
            <a:schemeClr val="bg1">
              <a:lumMod val="9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2" name="TextBox 11">
            <a:extLst>
              <a:ext uri="{FF2B5EF4-FFF2-40B4-BE49-F238E27FC236}">
                <a16:creationId xmlns:a16="http://schemas.microsoft.com/office/drawing/2014/main" id="{27E20A70-0158-4B52-8CA5-7949D9E75408}"/>
              </a:ext>
            </a:extLst>
          </p:cNvPr>
          <p:cNvSpPr txBox="1"/>
          <p:nvPr/>
        </p:nvSpPr>
        <p:spPr>
          <a:xfrm>
            <a:off x="497801" y="4454920"/>
            <a:ext cx="3346424" cy="2117972"/>
          </a:xfrm>
          <a:prstGeom prst="rect">
            <a:avLst/>
          </a:prstGeom>
          <a:noFill/>
        </p:spPr>
        <p:txBody>
          <a:bodyPr wrap="square" rtlCol="0">
            <a:noAutofit/>
          </a:bodyPr>
          <a:lstStyle/>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Buyer Credit Facility</a:t>
            </a:r>
            <a:endParaRPr kumimoji="0" lang="en-GB" sz="1600" b="0" i="0" u="none" strike="sngStrike" kern="1200" cap="none" spc="0" normalizeH="0" baseline="0" noProof="0">
              <a:ln>
                <a:noFill/>
              </a:ln>
              <a:solidFill>
                <a:prstClr val="black"/>
              </a:solidFill>
              <a:effectLst/>
              <a:uLnTx/>
              <a:uFillTx/>
              <a:latin typeface="Arial" panose="020B0604020202020204"/>
              <a:ea typeface="+mn-ea"/>
              <a:cs typeface="+mn-cs"/>
            </a:endParaRP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Direct Lending </a:t>
            </a: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Lines of Credit </a:t>
            </a: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Standard Buyer Loan Guarantee </a:t>
            </a:r>
            <a:endParaRPr kumimoji="0" lang="en-GB" sz="1600" b="0" i="0" u="none" strike="sngStrike" kern="1200" cap="none" spc="0" normalizeH="0" baseline="0" noProof="0">
              <a:ln>
                <a:noFill/>
              </a:ln>
              <a:solidFill>
                <a:prstClr val="black"/>
              </a:solidFill>
              <a:effectLst/>
              <a:uLnTx/>
              <a:uFillTx/>
              <a:latin typeface="Arial" panose="020B0604020202020204"/>
              <a:ea typeface="+mn-ea"/>
              <a:cs typeface="+mn-cs"/>
            </a:endParaRP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Bills and Notes Guarantee</a:t>
            </a:r>
          </a:p>
        </p:txBody>
      </p:sp>
      <p:sp>
        <p:nvSpPr>
          <p:cNvPr id="18" name="TextBox 17">
            <a:extLst>
              <a:ext uri="{FF2B5EF4-FFF2-40B4-BE49-F238E27FC236}">
                <a16:creationId xmlns:a16="http://schemas.microsoft.com/office/drawing/2014/main" id="{A0CFC84E-CF95-4A5A-AA4F-36565D4F6D71}"/>
              </a:ext>
            </a:extLst>
          </p:cNvPr>
          <p:cNvSpPr txBox="1"/>
          <p:nvPr/>
        </p:nvSpPr>
        <p:spPr>
          <a:xfrm>
            <a:off x="4413380" y="1716861"/>
            <a:ext cx="3515161"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Arial" panose="020B0604020202020204"/>
                <a:ea typeface="+mn-ea"/>
                <a:cs typeface="+mn-cs"/>
              </a:rPr>
              <a:t>Exporter Guarantees</a:t>
            </a:r>
            <a:endParaRPr kumimoji="0" lang="en-GB" sz="2400" b="1"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1" name="TextBox 30">
            <a:extLst>
              <a:ext uri="{FF2B5EF4-FFF2-40B4-BE49-F238E27FC236}">
                <a16:creationId xmlns:a16="http://schemas.microsoft.com/office/drawing/2014/main" id="{00A89C3F-807F-41D3-B2AB-CE7C4AC14B79}"/>
              </a:ext>
            </a:extLst>
          </p:cNvPr>
          <p:cNvSpPr txBox="1"/>
          <p:nvPr/>
        </p:nvSpPr>
        <p:spPr>
          <a:xfrm>
            <a:off x="4271770" y="2452110"/>
            <a:ext cx="3384875" cy="1754326"/>
          </a:xfrm>
          <a:prstGeom prst="rect">
            <a:avLst/>
          </a:prstGeom>
          <a:noFill/>
        </p:spPr>
        <p:txBody>
          <a:bodyPr wrap="square" rtlCol="0">
            <a:noAutofit/>
          </a:bodyPr>
          <a:lstStyle/>
          <a:p>
            <a:pPr marL="70213" marR="0" lvl="4"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panose="020B0604020202020204"/>
                <a:ea typeface="+mn-ea"/>
                <a:cs typeface="+mn-cs"/>
              </a:rPr>
              <a:t>Fulfil orders: </a:t>
            </a:r>
            <a:r>
              <a:rPr kumimoji="0" lang="en-US" sz="1800" b="0" i="0" u="none" strike="noStrike" kern="1200" cap="none" spc="0" normalizeH="0" baseline="0" noProof="0">
                <a:ln>
                  <a:noFill/>
                </a:ln>
                <a:solidFill>
                  <a:prstClr val="black"/>
                </a:solidFill>
                <a:effectLst/>
                <a:uLnTx/>
                <a:uFillTx/>
                <a:latin typeface="Arial" panose="020B0604020202020204"/>
                <a:ea typeface="+mn-ea"/>
                <a:cs typeface="+mn-cs"/>
              </a:rPr>
              <a:t>help companies access the support they need to fulfil a contract, giving them the confidence to </a:t>
            </a:r>
            <a:r>
              <a:rPr kumimoji="0" lang="en-US" sz="1800" b="1" i="0" u="none" strike="noStrike" kern="1200" cap="none" spc="0" normalizeH="0" baseline="0" noProof="0">
                <a:ln>
                  <a:noFill/>
                </a:ln>
                <a:solidFill>
                  <a:prstClr val="black"/>
                </a:solidFill>
                <a:effectLst/>
                <a:uLnTx/>
                <a:uFillTx/>
                <a:latin typeface="Arial" panose="020B0604020202020204"/>
                <a:ea typeface="+mn-ea"/>
                <a:cs typeface="+mn-cs"/>
              </a:rPr>
              <a:t>take on more contracts and increase their turnover</a:t>
            </a:r>
            <a:endParaRPr kumimoji="0" lang="en-GB" sz="1800" b="1" i="0" u="none" strike="noStrike" kern="1200" cap="none" spc="0" normalizeH="0" baseline="0" noProof="0">
              <a:ln>
                <a:noFill/>
              </a:ln>
              <a:solidFill>
                <a:srgbClr val="004D44"/>
              </a:solidFill>
              <a:effectLst/>
              <a:uLnTx/>
              <a:uFillTx/>
              <a:latin typeface="Arial" panose="020B0604020202020204"/>
              <a:ea typeface="+mn-ea"/>
              <a:cs typeface="+mn-cs"/>
            </a:endParaRPr>
          </a:p>
        </p:txBody>
      </p:sp>
      <p:sp>
        <p:nvSpPr>
          <p:cNvPr id="20" name="TextBox 19">
            <a:extLst>
              <a:ext uri="{FF2B5EF4-FFF2-40B4-BE49-F238E27FC236}">
                <a16:creationId xmlns:a16="http://schemas.microsoft.com/office/drawing/2014/main" id="{2912592D-E0A7-43C7-AA2C-2F8271E7DFE8}"/>
              </a:ext>
            </a:extLst>
          </p:cNvPr>
          <p:cNvSpPr txBox="1"/>
          <p:nvPr/>
        </p:nvSpPr>
        <p:spPr>
          <a:xfrm>
            <a:off x="4304283" y="4419272"/>
            <a:ext cx="3570192" cy="1754327"/>
          </a:xfrm>
          <a:prstGeom prst="rect">
            <a:avLst/>
          </a:prstGeom>
          <a:noFill/>
        </p:spPr>
        <p:txBody>
          <a:bodyPr wrap="square" rtlCol="0">
            <a:noAutofit/>
          </a:bodyPr>
          <a:lstStyle/>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Bond Support Scheme </a:t>
            </a:r>
            <a:endParaRPr kumimoji="0" lang="en-GB" sz="1600" b="0" i="0" u="none" strike="sngStrike" kern="1200" cap="none" spc="0" normalizeH="0" baseline="0" noProof="0">
              <a:ln>
                <a:noFill/>
              </a:ln>
              <a:solidFill>
                <a:prstClr val="black"/>
              </a:solidFill>
              <a:effectLst/>
              <a:uLnTx/>
              <a:uFillTx/>
              <a:latin typeface="Arial" panose="020B0604020202020204"/>
              <a:ea typeface="+mn-ea"/>
              <a:cs typeface="+mn-cs"/>
            </a:endParaRP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Export Working Capital Scheme </a:t>
            </a: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General Export Facility </a:t>
            </a: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Export Development Guarantee </a:t>
            </a: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GB" sz="1600" b="0" i="0" u="none" strike="noStrike" kern="1200" cap="none" spc="0" normalizeH="0" baseline="0" noProof="0">
                <a:ln>
                  <a:noFill/>
                </a:ln>
                <a:solidFill>
                  <a:prstClr val="black"/>
                </a:solidFill>
                <a:effectLst/>
                <a:uLnTx/>
                <a:uFillTx/>
                <a:latin typeface="Arial" panose="020B0604020202020204"/>
                <a:ea typeface="+mn-ea"/>
                <a:cs typeface="+mn-cs"/>
              </a:rPr>
              <a:t>Supply Chain Discount Guarantee</a:t>
            </a:r>
            <a:endParaRPr kumimoji="0" lang="en-GB" sz="1600" b="0" i="0" u="none" strike="sngStrike" kern="1200" cap="none" spc="0" normalizeH="0" baseline="0" noProof="0">
              <a:ln>
                <a:noFill/>
              </a:ln>
              <a:solidFill>
                <a:prstClr val="black"/>
              </a:solidFill>
              <a:effectLst/>
              <a:uLnTx/>
              <a:uFillTx/>
              <a:latin typeface="Arial" panose="020B0604020202020204"/>
              <a:ea typeface="+mn-ea"/>
              <a:cs typeface="+mn-cs"/>
            </a:endParaRPr>
          </a:p>
        </p:txBody>
      </p:sp>
      <p:sp>
        <p:nvSpPr>
          <p:cNvPr id="22" name="TextBox 21">
            <a:extLst>
              <a:ext uri="{FF2B5EF4-FFF2-40B4-BE49-F238E27FC236}">
                <a16:creationId xmlns:a16="http://schemas.microsoft.com/office/drawing/2014/main" id="{D2B65D1A-B25E-4006-AF59-96CD417A3DD4}"/>
              </a:ext>
            </a:extLst>
          </p:cNvPr>
          <p:cNvSpPr txBox="1"/>
          <p:nvPr/>
        </p:nvSpPr>
        <p:spPr>
          <a:xfrm>
            <a:off x="8907180" y="1702575"/>
            <a:ext cx="2323402" cy="461665"/>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sz="2400" b="1" i="0" u="none" strike="noStrike" kern="1200" cap="none" spc="0" normalizeH="0" baseline="0" noProof="0">
                <a:ln>
                  <a:noFill/>
                </a:ln>
                <a:solidFill>
                  <a:prstClr val="white"/>
                </a:solidFill>
                <a:effectLst/>
                <a:uLnTx/>
                <a:uFillTx/>
                <a:latin typeface="Arial" panose="020B0604020202020204"/>
                <a:ea typeface="+mn-ea"/>
                <a:cs typeface="+mn-cs"/>
              </a:rPr>
              <a:t>Insurance</a:t>
            </a:r>
            <a:endParaRPr kumimoji="0" lang="en-GB" sz="2400" b="1"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32" name="TextBox 31">
            <a:extLst>
              <a:ext uri="{FF2B5EF4-FFF2-40B4-BE49-F238E27FC236}">
                <a16:creationId xmlns:a16="http://schemas.microsoft.com/office/drawing/2014/main" id="{DFFF4364-8DFE-4B83-930B-8DD0BEE5F5F4}"/>
              </a:ext>
            </a:extLst>
          </p:cNvPr>
          <p:cNvSpPr txBox="1"/>
          <p:nvPr/>
        </p:nvSpPr>
        <p:spPr>
          <a:xfrm>
            <a:off x="8441768" y="2452109"/>
            <a:ext cx="3384875" cy="1477328"/>
          </a:xfrm>
          <a:prstGeom prst="rect">
            <a:avLst/>
          </a:prstGeom>
          <a:noFill/>
        </p:spPr>
        <p:txBody>
          <a:bodyPr wrap="square" rtlCol="0">
            <a:noAutofit/>
          </a:bodyPr>
          <a:lstStyle/>
          <a:p>
            <a:pPr marL="70213" marR="0" lvl="4" indent="0" algn="l" defTabSz="914400" rtl="0" eaLnBrk="1" fontAlgn="auto" latinLnBrk="0" hangingPunct="1">
              <a:lnSpc>
                <a:spcPct val="100000"/>
              </a:lnSpc>
              <a:spcBef>
                <a:spcPts val="0"/>
              </a:spcBef>
              <a:spcAft>
                <a:spcPts val="0"/>
              </a:spcAft>
              <a:buClrTx/>
              <a:buSzTx/>
              <a:buFontTx/>
              <a:buNone/>
              <a:tabLst/>
              <a:defRPr/>
            </a:pPr>
            <a:r>
              <a:rPr kumimoji="0" lang="en-US" sz="1800" b="1" i="0" u="none" strike="noStrike" kern="1200" cap="none" spc="0" normalizeH="0" baseline="0" noProof="0">
                <a:ln>
                  <a:noFill/>
                </a:ln>
                <a:solidFill>
                  <a:prstClr val="black"/>
                </a:solidFill>
                <a:effectLst/>
                <a:uLnTx/>
                <a:uFillTx/>
                <a:latin typeface="Arial" panose="020B0604020202020204"/>
                <a:ea typeface="+mn-ea"/>
                <a:cs typeface="+mn-cs"/>
              </a:rPr>
              <a:t>Get paid: </a:t>
            </a:r>
            <a:r>
              <a:rPr kumimoji="0" lang="en-US" sz="1800" b="0" i="0" u="none" strike="noStrike" kern="1200" cap="none" spc="0" normalizeH="0" baseline="0" noProof="0">
                <a:ln>
                  <a:noFill/>
                </a:ln>
                <a:solidFill>
                  <a:prstClr val="black"/>
                </a:solidFill>
                <a:effectLst/>
                <a:uLnTx/>
                <a:uFillTx/>
                <a:latin typeface="Arial" panose="020B0604020202020204"/>
                <a:ea typeface="+mn-ea"/>
                <a:cs typeface="+mn-cs"/>
              </a:rPr>
              <a:t>help companies manage risks in challenging markets, </a:t>
            </a:r>
            <a:r>
              <a:rPr kumimoji="0" lang="en-US" sz="1800" b="1" i="0" u="none" strike="noStrike" kern="1200" cap="none" spc="0" normalizeH="0" baseline="0" noProof="0">
                <a:ln>
                  <a:noFill/>
                </a:ln>
                <a:solidFill>
                  <a:prstClr val="black"/>
                </a:solidFill>
                <a:effectLst/>
                <a:uLnTx/>
                <a:uFillTx/>
                <a:latin typeface="Arial" panose="020B0604020202020204"/>
                <a:ea typeface="+mn-ea"/>
                <a:cs typeface="+mn-cs"/>
              </a:rPr>
              <a:t>ensuring that they get paid </a:t>
            </a:r>
            <a:r>
              <a:rPr kumimoji="0" lang="en-US" sz="1800" b="0" i="0" u="none" strike="noStrike" kern="1200" cap="none" spc="0" normalizeH="0" baseline="0" noProof="0">
                <a:ln>
                  <a:noFill/>
                </a:ln>
                <a:solidFill>
                  <a:prstClr val="black"/>
                </a:solidFill>
                <a:effectLst/>
                <a:uLnTx/>
                <a:uFillTx/>
                <a:latin typeface="Arial" panose="020B0604020202020204"/>
                <a:ea typeface="+mn-ea"/>
                <a:cs typeface="+mn-cs"/>
              </a:rPr>
              <a:t>even where the private market is not able to offer insurance</a:t>
            </a:r>
            <a:endParaRPr kumimoji="0" lang="en-GB" sz="1800" b="0" i="0" u="none" strike="noStrike" kern="1200" cap="none" spc="0" normalizeH="0" baseline="0" noProof="0">
              <a:ln>
                <a:noFill/>
              </a:ln>
              <a:solidFill>
                <a:srgbClr val="004D44"/>
              </a:solidFill>
              <a:effectLst/>
              <a:uLnTx/>
              <a:uFillTx/>
              <a:latin typeface="Arial" panose="020B0604020202020204"/>
              <a:ea typeface="+mn-ea"/>
              <a:cs typeface="+mn-cs"/>
            </a:endParaRPr>
          </a:p>
        </p:txBody>
      </p:sp>
      <p:sp>
        <p:nvSpPr>
          <p:cNvPr id="24" name="TextBox 23">
            <a:extLst>
              <a:ext uri="{FF2B5EF4-FFF2-40B4-BE49-F238E27FC236}">
                <a16:creationId xmlns:a16="http://schemas.microsoft.com/office/drawing/2014/main" id="{D3D96A2C-C882-40BA-BA00-930DC277EA2B}"/>
              </a:ext>
            </a:extLst>
          </p:cNvPr>
          <p:cNvSpPr txBox="1"/>
          <p:nvPr/>
        </p:nvSpPr>
        <p:spPr>
          <a:xfrm>
            <a:off x="8486040" y="4454920"/>
            <a:ext cx="3346424" cy="1962486"/>
          </a:xfrm>
          <a:prstGeom prst="rect">
            <a:avLst/>
          </a:prstGeom>
          <a:noFill/>
        </p:spPr>
        <p:txBody>
          <a:bodyPr wrap="square" rtlCol="0">
            <a:noAutofit/>
          </a:bodyPr>
          <a:lstStyle/>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lumMod val="95000"/>
                    <a:lumOff val="5000"/>
                  </a:prstClr>
                </a:solidFill>
                <a:effectLst/>
                <a:uLnTx/>
                <a:uFillTx/>
                <a:latin typeface="Arial" panose="020B0604020202020204"/>
                <a:ea typeface="+mn-ea"/>
                <a:cs typeface="+mn-cs"/>
              </a:rPr>
              <a:t>Bond Insurance Policy</a:t>
            </a:r>
            <a:endParaRPr kumimoji="0" lang="en-US" sz="500" b="0" i="0" u="none" strike="noStrike" kern="1200" cap="none" spc="0" normalizeH="0" baseline="0" noProof="0">
              <a:ln>
                <a:noFill/>
              </a:ln>
              <a:solidFill>
                <a:prstClr val="black">
                  <a:lumMod val="95000"/>
                  <a:lumOff val="5000"/>
                </a:prstClr>
              </a:solidFill>
              <a:effectLst/>
              <a:uLnTx/>
              <a:uFillTx/>
              <a:latin typeface="Arial" panose="020B0604020202020204"/>
              <a:ea typeface="+mn-ea"/>
              <a:cs typeface="+mn-cs"/>
            </a:endParaRP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lumMod val="95000"/>
                    <a:lumOff val="5000"/>
                  </a:prstClr>
                </a:solidFill>
                <a:effectLst/>
                <a:uLnTx/>
                <a:uFillTx/>
                <a:latin typeface="Arial" panose="020B0604020202020204"/>
                <a:ea typeface="+mn-ea"/>
                <a:cs typeface="+mn-cs"/>
              </a:rPr>
              <a:t>Export Insurance Policy </a:t>
            </a:r>
          </a:p>
          <a:p>
            <a:pPr marL="430213" marR="0" lvl="4" indent="-360000" algn="l" defTabSz="914400" rtl="0" eaLnBrk="1" fontAlgn="auto" latinLnBrk="0" hangingPunct="1">
              <a:lnSpc>
                <a:spcPct val="100000"/>
              </a:lnSpc>
              <a:spcBef>
                <a:spcPts val="600"/>
              </a:spcBef>
              <a:spcAft>
                <a:spcPts val="0"/>
              </a:spcAft>
              <a:buClrTx/>
              <a:buSzTx/>
              <a:buFont typeface="Arial" panose="020B0604020202020204" pitchFamily="34" charset="0"/>
              <a:buChar char="•"/>
              <a:tabLst/>
              <a:defRPr/>
            </a:pPr>
            <a:r>
              <a:rPr kumimoji="0" lang="en-US" sz="1600" b="0" i="0" u="none" strike="noStrike" kern="1200" cap="none" spc="0" normalizeH="0" baseline="0" noProof="0">
                <a:ln>
                  <a:noFill/>
                </a:ln>
                <a:solidFill>
                  <a:prstClr val="black">
                    <a:lumMod val="95000"/>
                    <a:lumOff val="5000"/>
                  </a:prstClr>
                </a:solidFill>
                <a:effectLst/>
                <a:uLnTx/>
                <a:uFillTx/>
                <a:latin typeface="Arial" panose="020B0604020202020204"/>
                <a:ea typeface="+mn-ea"/>
                <a:cs typeface="+mn-cs"/>
              </a:rPr>
              <a:t>Overseas Investment Insurance </a:t>
            </a:r>
            <a:endParaRPr kumimoji="0" lang="en-US" sz="1600" b="0" i="0" u="none" strike="sngStrike" kern="1200" cap="none" spc="0" normalizeH="0" baseline="0" noProof="0">
              <a:ln>
                <a:noFill/>
              </a:ln>
              <a:solidFill>
                <a:prstClr val="black">
                  <a:lumMod val="95000"/>
                  <a:lumOff val="5000"/>
                </a:prstClr>
              </a:solidFill>
              <a:effectLst/>
              <a:uLnTx/>
              <a:uFillTx/>
              <a:latin typeface="Arial" panose="020B0604020202020204"/>
              <a:ea typeface="+mn-ea"/>
              <a:cs typeface="+mn-cs"/>
            </a:endParaRPr>
          </a:p>
        </p:txBody>
      </p:sp>
      <p:cxnSp>
        <p:nvCxnSpPr>
          <p:cNvPr id="7" name="Straight Connector 6">
            <a:extLst>
              <a:ext uri="{FF2B5EF4-FFF2-40B4-BE49-F238E27FC236}">
                <a16:creationId xmlns:a16="http://schemas.microsoft.com/office/drawing/2014/main" id="{7BCE01AE-27AC-4D79-9CA8-201ADD0606DB}"/>
              </a:ext>
              <a:ext uri="{C183D7F6-B498-43B3-948B-1728B52AA6E4}">
                <adec:decorative xmlns:adec="http://schemas.microsoft.com/office/drawing/2017/decorative" val="1"/>
              </a:ext>
            </a:extLst>
          </p:cNvPr>
          <p:cNvCxnSpPr>
            <a:cxnSpLocks/>
          </p:cNvCxnSpPr>
          <p:nvPr/>
        </p:nvCxnSpPr>
        <p:spPr>
          <a:xfrm flipV="1">
            <a:off x="231893" y="1374019"/>
            <a:ext cx="11559906" cy="47031"/>
          </a:xfrm>
          <a:prstGeom prst="line">
            <a:avLst/>
          </a:prstGeom>
          <a:ln w="28575">
            <a:solidFill>
              <a:srgbClr val="004D44"/>
            </a:solidFill>
          </a:ln>
        </p:spPr>
        <p:style>
          <a:lnRef idx="1">
            <a:schemeClr val="accent1"/>
          </a:lnRef>
          <a:fillRef idx="0">
            <a:schemeClr val="accent1"/>
          </a:fillRef>
          <a:effectRef idx="0">
            <a:schemeClr val="accent1"/>
          </a:effectRef>
          <a:fontRef idx="minor">
            <a:schemeClr val="tx1"/>
          </a:fontRef>
        </p:style>
      </p:cxnSp>
      <p:cxnSp>
        <p:nvCxnSpPr>
          <p:cNvPr id="4" name="Straight Connector 3">
            <a:extLst>
              <a:ext uri="{FF2B5EF4-FFF2-40B4-BE49-F238E27FC236}">
                <a16:creationId xmlns:a16="http://schemas.microsoft.com/office/drawing/2014/main" id="{B55825D8-2BBF-4CF0-8FD5-AAA4BC70482F}"/>
              </a:ext>
              <a:ext uri="{C183D7F6-B498-43B3-948B-1728B52AA6E4}">
                <adec:decorative xmlns:adec="http://schemas.microsoft.com/office/drawing/2017/decorative" val="1"/>
              </a:ext>
            </a:extLst>
          </p:cNvPr>
          <p:cNvCxnSpPr>
            <a:cxnSpLocks/>
          </p:cNvCxnSpPr>
          <p:nvPr/>
        </p:nvCxnSpPr>
        <p:spPr>
          <a:xfrm flipV="1">
            <a:off x="3989513" y="2236476"/>
            <a:ext cx="0" cy="4309467"/>
          </a:xfrm>
          <a:prstGeom prst="line">
            <a:avLst/>
          </a:prstGeom>
          <a:ln w="38100">
            <a:solidFill>
              <a:srgbClr val="004D44"/>
            </a:solidFill>
          </a:ln>
        </p:spPr>
        <p:style>
          <a:lnRef idx="1">
            <a:schemeClr val="accent1"/>
          </a:lnRef>
          <a:fillRef idx="0">
            <a:schemeClr val="accent1"/>
          </a:fillRef>
          <a:effectRef idx="0">
            <a:schemeClr val="accent1"/>
          </a:effectRef>
          <a:fontRef idx="minor">
            <a:schemeClr val="tx1"/>
          </a:fontRef>
        </p:style>
      </p:cxnSp>
      <p:cxnSp>
        <p:nvCxnSpPr>
          <p:cNvPr id="25" name="Straight Connector 24">
            <a:extLst>
              <a:ext uri="{FF2B5EF4-FFF2-40B4-BE49-F238E27FC236}">
                <a16:creationId xmlns:a16="http://schemas.microsoft.com/office/drawing/2014/main" id="{695FB9DB-9C08-4960-89C0-8B9E385F1C31}"/>
              </a:ext>
              <a:ext uri="{C183D7F6-B498-43B3-948B-1728B52AA6E4}">
                <adec:decorative xmlns:adec="http://schemas.microsoft.com/office/drawing/2017/decorative" val="1"/>
              </a:ext>
            </a:extLst>
          </p:cNvPr>
          <p:cNvCxnSpPr>
            <a:cxnSpLocks/>
          </p:cNvCxnSpPr>
          <p:nvPr/>
        </p:nvCxnSpPr>
        <p:spPr>
          <a:xfrm flipV="1">
            <a:off x="8237789" y="2178526"/>
            <a:ext cx="0" cy="4367417"/>
          </a:xfrm>
          <a:prstGeom prst="line">
            <a:avLst/>
          </a:prstGeom>
          <a:ln w="38100">
            <a:solidFill>
              <a:srgbClr val="004D44"/>
            </a:solidFill>
          </a:ln>
        </p:spPr>
        <p:style>
          <a:lnRef idx="1">
            <a:schemeClr val="accent1"/>
          </a:lnRef>
          <a:fillRef idx="0">
            <a:schemeClr val="accent1"/>
          </a:fillRef>
          <a:effectRef idx="0">
            <a:schemeClr val="accent1"/>
          </a:effectRef>
          <a:fontRef idx="minor">
            <a:schemeClr val="tx1"/>
          </a:fontRef>
        </p:style>
      </p:cxnSp>
      <p:sp>
        <p:nvSpPr>
          <p:cNvPr id="2" name="Title 1">
            <a:extLst>
              <a:ext uri="{FF2B5EF4-FFF2-40B4-BE49-F238E27FC236}">
                <a16:creationId xmlns:a16="http://schemas.microsoft.com/office/drawing/2014/main" id="{04558BF4-C020-4B6B-A694-C14C1D260E93}"/>
              </a:ext>
            </a:extLst>
          </p:cNvPr>
          <p:cNvSpPr>
            <a:spLocks noGrp="1"/>
          </p:cNvSpPr>
          <p:nvPr>
            <p:ph type="title"/>
          </p:nvPr>
        </p:nvSpPr>
        <p:spPr>
          <a:xfrm>
            <a:off x="1516603" y="574898"/>
            <a:ext cx="9850925" cy="1325563"/>
          </a:xfrm>
        </p:spPr>
        <p:txBody>
          <a:bodyPr/>
          <a:lstStyle/>
          <a:p>
            <a:r>
              <a:rPr lang="en-GB"/>
              <a:t>Our products</a:t>
            </a:r>
          </a:p>
        </p:txBody>
      </p:sp>
    </p:spTree>
    <p:extLst>
      <p:ext uri="{BB962C8B-B14F-4D97-AF65-F5344CB8AC3E}">
        <p14:creationId xmlns:p14="http://schemas.microsoft.com/office/powerpoint/2010/main" val="207562125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a:extLst>
              <a:ext uri="{FF2B5EF4-FFF2-40B4-BE49-F238E27FC236}">
                <a16:creationId xmlns:a16="http://schemas.microsoft.com/office/drawing/2014/main" id="{C1280285-8097-46D8-A396-A6CDA537C8C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750" y="1"/>
            <a:ext cx="12189250" cy="688300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31404387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0E8E2F91-3875-479D-89D8-900343E147E4}"/>
              </a:ext>
            </a:extLst>
          </p:cNvPr>
          <p:cNvSpPr txBox="1">
            <a:spLocks/>
          </p:cNvSpPr>
          <p:nvPr/>
        </p:nvSpPr>
        <p:spPr>
          <a:xfrm>
            <a:off x="260506" y="984031"/>
            <a:ext cx="9447374"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4000" b="1" i="0" u="none" strike="noStrike" kern="1200" cap="none" spc="0" normalizeH="0" baseline="0" noProof="0">
                <a:ln>
                  <a:noFill/>
                </a:ln>
                <a:solidFill>
                  <a:srgbClr val="004D44"/>
                </a:solidFill>
                <a:effectLst/>
                <a:uLnTx/>
                <a:uFillTx/>
                <a:latin typeface="Arial" panose="020B0604020202020204"/>
                <a:ea typeface="+mj-ea"/>
                <a:cs typeface="+mj-cs"/>
              </a:rPr>
              <a:t>Case study: </a:t>
            </a:r>
            <a:r>
              <a:rPr kumimoji="0" lang="en-US" sz="4000" b="1" i="0" u="none" strike="noStrike" kern="1200" cap="none" spc="0" normalizeH="0" baseline="0" noProof="0" err="1">
                <a:ln>
                  <a:noFill/>
                </a:ln>
                <a:solidFill>
                  <a:srgbClr val="004D44"/>
                </a:solidFill>
                <a:effectLst/>
                <a:uLnTx/>
                <a:uFillTx/>
                <a:latin typeface="Arial" panose="020B0604020202020204"/>
                <a:ea typeface="+mj-ea"/>
                <a:cs typeface="+mj-cs"/>
              </a:rPr>
              <a:t>Flamgard</a:t>
            </a:r>
            <a:r>
              <a:rPr kumimoji="0" lang="en-US" sz="4000" b="1" i="0" u="none" strike="noStrike" kern="1200" cap="none" spc="0" normalizeH="0" baseline="0" noProof="0">
                <a:ln>
                  <a:noFill/>
                </a:ln>
                <a:solidFill>
                  <a:srgbClr val="004D44"/>
                </a:solidFill>
                <a:effectLst/>
                <a:uLnTx/>
                <a:uFillTx/>
                <a:latin typeface="Arial" panose="020B0604020202020204"/>
                <a:ea typeface="+mj-ea"/>
                <a:cs typeface="+mj-cs"/>
              </a:rPr>
              <a:t> </a:t>
            </a:r>
            <a:r>
              <a:rPr kumimoji="0" lang="en-US" sz="4000" b="1" i="0" u="none" strike="noStrike" kern="1200" cap="none" spc="0" normalizeH="0" baseline="0" noProof="0" err="1">
                <a:ln>
                  <a:noFill/>
                </a:ln>
                <a:solidFill>
                  <a:srgbClr val="004D44"/>
                </a:solidFill>
                <a:effectLst/>
                <a:uLnTx/>
                <a:uFillTx/>
                <a:latin typeface="Arial" panose="020B0604020202020204"/>
                <a:ea typeface="+mj-ea"/>
                <a:cs typeface="+mj-cs"/>
              </a:rPr>
              <a:t>Calidair</a:t>
            </a:r>
            <a:endParaRPr kumimoji="0" lang="en-GB" sz="4000" b="1" i="0" u="none" strike="noStrike" kern="1200" cap="none" spc="0" normalizeH="0" baseline="0" noProof="0">
              <a:ln>
                <a:noFill/>
              </a:ln>
              <a:solidFill>
                <a:srgbClr val="004D44"/>
              </a:solidFill>
              <a:effectLst/>
              <a:uLnTx/>
              <a:uFillTx/>
              <a:latin typeface="Arial" panose="020B0604020202020204"/>
              <a:ea typeface="+mj-ea"/>
              <a:cs typeface="+mj-cs"/>
            </a:endParaRPr>
          </a:p>
        </p:txBody>
      </p:sp>
      <p:sp>
        <p:nvSpPr>
          <p:cNvPr id="8" name="Title 1">
            <a:extLst>
              <a:ext uri="{FF2B5EF4-FFF2-40B4-BE49-F238E27FC236}">
                <a16:creationId xmlns:a16="http://schemas.microsoft.com/office/drawing/2014/main" id="{97805BE3-DF01-4400-98A0-FC39FE6E2ED9}"/>
              </a:ext>
            </a:extLst>
          </p:cNvPr>
          <p:cNvSpPr txBox="1">
            <a:spLocks/>
          </p:cNvSpPr>
          <p:nvPr/>
        </p:nvSpPr>
        <p:spPr>
          <a:xfrm>
            <a:off x="405359" y="1793726"/>
            <a:ext cx="2575198"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a:ln>
                  <a:noFill/>
                </a:ln>
                <a:solidFill>
                  <a:srgbClr val="004D44"/>
                </a:solidFill>
                <a:effectLst/>
                <a:uLnTx/>
                <a:uFillTx/>
                <a:latin typeface="Arial" panose="020B0604020202020204"/>
                <a:ea typeface="+mj-ea"/>
                <a:cs typeface="+mj-cs"/>
              </a:rPr>
              <a:t>Opportunity </a:t>
            </a:r>
            <a:endParaRPr kumimoji="0" lang="en-GB" sz="3000" b="1" i="0" u="none" strike="noStrike" kern="1200" cap="none" spc="0" normalizeH="0" baseline="0" noProof="0">
              <a:ln>
                <a:noFill/>
              </a:ln>
              <a:solidFill>
                <a:srgbClr val="004D44"/>
              </a:solidFill>
              <a:effectLst/>
              <a:uLnTx/>
              <a:uFillTx/>
              <a:latin typeface="Arial" panose="020B0604020202020204"/>
              <a:ea typeface="+mj-ea"/>
              <a:cs typeface="+mj-cs"/>
            </a:endParaRPr>
          </a:p>
        </p:txBody>
      </p:sp>
      <p:sp>
        <p:nvSpPr>
          <p:cNvPr id="2" name="Rectangle 1">
            <a:extLst>
              <a:ext uri="{FF2B5EF4-FFF2-40B4-BE49-F238E27FC236}">
                <a16:creationId xmlns:a16="http://schemas.microsoft.com/office/drawing/2014/main" id="{A45B3C05-D6E0-4904-B137-3D134D965C5E}"/>
              </a:ext>
            </a:extLst>
          </p:cNvPr>
          <p:cNvSpPr/>
          <p:nvPr/>
        </p:nvSpPr>
        <p:spPr>
          <a:xfrm>
            <a:off x="381116" y="2836370"/>
            <a:ext cx="6121206" cy="1544012"/>
          </a:xfrm>
          <a:prstGeom prst="rect">
            <a:avLst/>
          </a:prstGeom>
        </p:spPr>
        <p:txBody>
          <a:bodyPr wrap="square">
            <a:spAutoFit/>
          </a:bodyPr>
          <a:lstStyle/>
          <a:p>
            <a:pPr marL="285750" marR="0" lvl="0" indent="-285750" algn="l" defTabSz="914400" rtl="0" eaLnBrk="1" fontAlgn="auto" latinLnBrk="0" hangingPunct="1">
              <a:lnSpc>
                <a:spcPct val="110000"/>
              </a:lnSpc>
              <a:spcBef>
                <a:spcPts val="1400"/>
              </a:spcBef>
              <a:spcAft>
                <a:spcPts val="600"/>
              </a:spcAft>
              <a:buClrTx/>
              <a:buSzTx/>
              <a:buFont typeface="Arial" panose="020B0604020202020204" pitchFamily="34" charset="0"/>
              <a:buChar char="•"/>
              <a:tabLst/>
              <a:defRPr/>
            </a:pPr>
            <a:r>
              <a:rPr kumimoji="0" lang="en-US" sz="1800" b="0" i="0" u="none" strike="noStrike" kern="1200" cap="none" spc="0" normalizeH="0" baseline="0" noProof="0">
                <a:ln>
                  <a:noFill/>
                </a:ln>
                <a:solidFill>
                  <a:prstClr val="black"/>
                </a:solidFill>
                <a:effectLst/>
                <a:uLnTx/>
                <a:uFillTx/>
                <a:latin typeface="Arial" panose="020B0604020202020204"/>
                <a:ea typeface="+mn-ea"/>
                <a:cs typeface="+mn-cs"/>
              </a:rPr>
              <a:t>won contract to provide fire and shut off dampers to  </a:t>
            </a:r>
            <a:r>
              <a:rPr kumimoji="0" lang="en-GB" sz="1800" b="0" i="0" u="none" strike="noStrike" kern="1200" cap="none" spc="0" normalizeH="0" baseline="0" noProof="0">
                <a:ln>
                  <a:noFill/>
                </a:ln>
                <a:solidFill>
                  <a:prstClr val="black"/>
                </a:solidFill>
                <a:effectLst/>
                <a:uLnTx/>
                <a:uFillTx/>
                <a:latin typeface="Arial" panose="020B0604020202020204"/>
                <a:ea typeface="+mn-ea"/>
                <a:cs typeface="+mn-cs"/>
              </a:rPr>
              <a:t>Chernobyl New Safe Confinement Site</a:t>
            </a:r>
          </a:p>
          <a:p>
            <a:pPr marL="285750" marR="0" lvl="0" indent="-285750" algn="l" defTabSz="914400" rtl="0" eaLnBrk="1" fontAlgn="auto" latinLnBrk="0" hangingPunct="1">
              <a:lnSpc>
                <a:spcPct val="110000"/>
              </a:lnSpc>
              <a:spcBef>
                <a:spcPts val="14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mn-cs"/>
              </a:rPr>
              <a:t>contract required an advance payment bond, which usually requires sizeable deposits</a:t>
            </a:r>
          </a:p>
        </p:txBody>
      </p:sp>
      <p:sp>
        <p:nvSpPr>
          <p:cNvPr id="9" name="Title 1">
            <a:extLst>
              <a:ext uri="{FF2B5EF4-FFF2-40B4-BE49-F238E27FC236}">
                <a16:creationId xmlns:a16="http://schemas.microsoft.com/office/drawing/2014/main" id="{E6FDFEB6-1B7F-4F00-8268-9E4AE504A9E5}"/>
              </a:ext>
            </a:extLst>
          </p:cNvPr>
          <p:cNvSpPr txBox="1">
            <a:spLocks/>
          </p:cNvSpPr>
          <p:nvPr/>
        </p:nvSpPr>
        <p:spPr>
          <a:xfrm>
            <a:off x="422061" y="4231414"/>
            <a:ext cx="2042430" cy="1325563"/>
          </a:xfrm>
          <a:prstGeom prst="rect">
            <a:avLst/>
          </a:prstGeom>
        </p:spPr>
        <p:txBody>
          <a:bodyPr vert="horz" lIns="91440" tIns="45720" rIns="91440" bIns="45720" rtlCol="0" anchor="ctr">
            <a:normAutofit fontScale="97500"/>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000" b="1" i="0" u="none" strike="noStrike" kern="1200" cap="none" spc="0" normalizeH="0" baseline="0" noProof="0">
                <a:ln>
                  <a:noFill/>
                </a:ln>
                <a:solidFill>
                  <a:srgbClr val="004D44"/>
                </a:solidFill>
                <a:effectLst/>
                <a:uLnTx/>
                <a:uFillTx/>
                <a:latin typeface="Arial" panose="020B0604020202020204"/>
                <a:ea typeface="+mj-ea"/>
                <a:cs typeface="+mj-cs"/>
              </a:rPr>
              <a:t>Outcome</a:t>
            </a:r>
            <a:endParaRPr kumimoji="0" lang="en-GB" sz="3000" b="1" i="0" u="none" strike="noStrike" kern="1200" cap="none" spc="0" normalizeH="0" baseline="0" noProof="0">
              <a:ln>
                <a:noFill/>
              </a:ln>
              <a:solidFill>
                <a:srgbClr val="004D44"/>
              </a:solidFill>
              <a:effectLst/>
              <a:uLnTx/>
              <a:uFillTx/>
              <a:latin typeface="Arial" panose="020B0604020202020204"/>
              <a:ea typeface="+mj-ea"/>
              <a:cs typeface="+mj-cs"/>
            </a:endParaRPr>
          </a:p>
        </p:txBody>
      </p:sp>
      <p:sp>
        <p:nvSpPr>
          <p:cNvPr id="3" name="Rectangle 2">
            <a:extLst>
              <a:ext uri="{FF2B5EF4-FFF2-40B4-BE49-F238E27FC236}">
                <a16:creationId xmlns:a16="http://schemas.microsoft.com/office/drawing/2014/main" id="{CA6DF2CC-51A8-4295-B79A-C8BF11F81B31}"/>
              </a:ext>
            </a:extLst>
          </p:cNvPr>
          <p:cNvSpPr/>
          <p:nvPr/>
        </p:nvSpPr>
        <p:spPr>
          <a:xfrm>
            <a:off x="422061" y="5275194"/>
            <a:ext cx="6458819" cy="982833"/>
          </a:xfrm>
          <a:prstGeom prst="rect">
            <a:avLst/>
          </a:prstGeom>
        </p:spPr>
        <p:txBody>
          <a:bodyPr wrap="square">
            <a:spAutoFit/>
          </a:bodyPr>
          <a:lstStyle/>
          <a:p>
            <a:pPr marL="285750" marR="0" lvl="0" indent="-285750" algn="l" defTabSz="914400" rtl="0" eaLnBrk="1" fontAlgn="auto" latinLnBrk="0" hangingPunct="1">
              <a:lnSpc>
                <a:spcPct val="110000"/>
              </a:lnSpc>
              <a:spcBef>
                <a:spcPts val="1400"/>
              </a:spcBef>
              <a:spcAft>
                <a:spcPts val="600"/>
              </a:spcAft>
              <a:buClrTx/>
              <a:buSzTx/>
              <a:buFont typeface="Arial" panose="020B0604020202020204" pitchFamily="34" charset="0"/>
              <a:buChar char="•"/>
              <a:tabLst/>
              <a:defRPr/>
            </a:pPr>
            <a:r>
              <a:rPr kumimoji="0" lang="en-GB" sz="1800" b="0" i="0" u="none" strike="noStrike" kern="1200" cap="none" spc="0" normalizeH="0" baseline="0" noProof="0">
                <a:ln>
                  <a:noFill/>
                </a:ln>
                <a:solidFill>
                  <a:prstClr val="black"/>
                </a:solidFill>
                <a:effectLst/>
                <a:uLnTx/>
                <a:uFillTx/>
                <a:latin typeface="Arial" panose="020B0604020202020204"/>
                <a:ea typeface="+mn-ea"/>
                <a:cs typeface="+mn-cs"/>
              </a:rPr>
              <a:t>UKEF </a:t>
            </a:r>
            <a:r>
              <a:rPr kumimoji="0" lang="en-GB" sz="1800" b="0" i="0" u="none" strike="noStrike" kern="1200" cap="none" spc="0" normalizeH="0" baseline="0" noProof="0">
                <a:ln>
                  <a:noFill/>
                </a:ln>
                <a:solidFill>
                  <a:prstClr val="black"/>
                </a:solidFill>
                <a:effectLst/>
                <a:uLnTx/>
                <a:uFillTx/>
                <a:latin typeface="Arial" panose="020B0604020202020204"/>
                <a:ea typeface="+mn-ea"/>
                <a:cs typeface="+mn-cs"/>
                <a:hlinkClick r:id="rId3"/>
              </a:rPr>
              <a:t>provided guarantee</a:t>
            </a:r>
            <a:r>
              <a:rPr kumimoji="0" lang="en-GB" sz="1800" b="0" i="0" u="none" strike="noStrike" kern="1200" cap="none" spc="0" normalizeH="0" baseline="0" noProof="0">
                <a:ln>
                  <a:noFill/>
                </a:ln>
                <a:solidFill>
                  <a:prstClr val="black"/>
                </a:solidFill>
                <a:effectLst/>
                <a:uLnTx/>
                <a:uFillTx/>
                <a:latin typeface="Arial" panose="020B0604020202020204"/>
                <a:ea typeface="+mn-ea"/>
                <a:cs typeface="+mn-cs"/>
              </a:rPr>
              <a:t> to their bank, Lloyds, removing requirement for a deposit and freeing up cashflow to complete contract</a:t>
            </a:r>
            <a:endParaRPr kumimoji="0" lang="en-US" sz="1800" b="0" i="0" u="none" strike="noStrike" kern="1200" cap="none" spc="0" normalizeH="0" baseline="0" noProof="0">
              <a:ln>
                <a:noFill/>
              </a:ln>
              <a:solidFill>
                <a:prstClr val="black"/>
              </a:solidFill>
              <a:effectLst/>
              <a:uLnTx/>
              <a:uFillTx/>
              <a:latin typeface="Arial" panose="020B0604020202020204"/>
              <a:ea typeface="+mn-ea"/>
              <a:cs typeface="+mn-cs"/>
            </a:endParaRPr>
          </a:p>
        </p:txBody>
      </p:sp>
      <p:pic>
        <p:nvPicPr>
          <p:cNvPr id="10" name="Picture 9" descr="Chernobyl New Safe Confinement">
            <a:extLst>
              <a:ext uri="{FF2B5EF4-FFF2-40B4-BE49-F238E27FC236}">
                <a16:creationId xmlns:a16="http://schemas.microsoft.com/office/drawing/2014/main" id="{3C406791-5965-47A5-9B27-1F829BE38E1D}"/>
              </a:ext>
            </a:extLst>
          </p:cNvPr>
          <p:cNvPicPr>
            <a:picLocks noChangeAspect="1"/>
          </p:cNvPicPr>
          <p:nvPr/>
        </p:nvPicPr>
        <p:blipFill rotWithShape="1">
          <a:blip r:embed="rId4" cstate="email">
            <a:extLst>
              <a:ext uri="{28A0092B-C50C-407E-A947-70E740481C1C}">
                <a14:useLocalDpi xmlns:a14="http://schemas.microsoft.com/office/drawing/2010/main"/>
              </a:ext>
            </a:extLst>
          </a:blip>
          <a:srcRect/>
          <a:stretch/>
        </p:blipFill>
        <p:spPr>
          <a:xfrm>
            <a:off x="7118052" y="2229313"/>
            <a:ext cx="4651701" cy="2861140"/>
          </a:xfrm>
          <a:prstGeom prst="rect">
            <a:avLst/>
          </a:prstGeom>
        </p:spPr>
      </p:pic>
      <p:sp>
        <p:nvSpPr>
          <p:cNvPr id="11" name="Rectangle 10" descr="Green box to highlight basic case study information">
            <a:extLst>
              <a:ext uri="{FF2B5EF4-FFF2-40B4-BE49-F238E27FC236}">
                <a16:creationId xmlns:a16="http://schemas.microsoft.com/office/drawing/2014/main" id="{FD3F6253-5274-46EB-8ACA-1A8681580279}"/>
              </a:ext>
            </a:extLst>
          </p:cNvPr>
          <p:cNvSpPr/>
          <p:nvPr/>
        </p:nvSpPr>
        <p:spPr>
          <a:xfrm>
            <a:off x="7116028" y="5048989"/>
            <a:ext cx="4653725" cy="1452156"/>
          </a:xfrm>
          <a:prstGeom prst="rect">
            <a:avLst/>
          </a:prstGeom>
          <a:solidFill>
            <a:srgbClr val="004D4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GB" sz="1800" b="0" i="0" u="none" strike="noStrike" kern="1200" cap="none" spc="0" normalizeH="0" baseline="0" noProof="0">
              <a:ln>
                <a:noFill/>
              </a:ln>
              <a:solidFill>
                <a:prstClr val="white"/>
              </a:solidFill>
              <a:effectLst/>
              <a:uLnTx/>
              <a:uFillTx/>
              <a:latin typeface="Arial" panose="020B0604020202020204"/>
              <a:ea typeface="+mn-ea"/>
              <a:cs typeface="+mn-cs"/>
            </a:endParaRPr>
          </a:p>
        </p:txBody>
      </p:sp>
      <p:sp>
        <p:nvSpPr>
          <p:cNvPr id="13" name="Rectangle 12">
            <a:extLst>
              <a:ext uri="{FF2B5EF4-FFF2-40B4-BE49-F238E27FC236}">
                <a16:creationId xmlns:a16="http://schemas.microsoft.com/office/drawing/2014/main" id="{506F6999-CF0C-400B-8B1B-E2FFE79C3AF6}"/>
              </a:ext>
            </a:extLst>
          </p:cNvPr>
          <p:cNvSpPr/>
          <p:nvPr/>
        </p:nvSpPr>
        <p:spPr>
          <a:xfrm>
            <a:off x="7339914" y="5182597"/>
            <a:ext cx="4430025" cy="1184940"/>
          </a:xfrm>
          <a:prstGeom prst="rect">
            <a:avLst/>
          </a:prstGeom>
        </p:spPr>
        <p:txBody>
          <a:bodyPr wrap="square">
            <a:spAutoFit/>
          </a:bodyPr>
          <a:lstStyle/>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panose="020B0604020202020204"/>
                <a:ea typeface="+mn-ea"/>
                <a:cs typeface="+mn-cs"/>
              </a:rPr>
              <a:t>UK REGION: Pontypool</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panose="020B0604020202020204"/>
                <a:ea typeface="+mn-ea"/>
                <a:cs typeface="+mn-cs"/>
              </a:rPr>
              <a:t>DESTINATION MARKET: Ukraine</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panose="020B0604020202020204"/>
                <a:ea typeface="+mn-ea"/>
                <a:cs typeface="+mn-cs"/>
              </a:rPr>
              <a:t>SECTOR: Manufacturing – fire dampers </a:t>
            </a:r>
          </a:p>
          <a:p>
            <a:pPr marL="0" marR="0" lvl="0" indent="0" algn="l" defTabSz="914400" rtl="0" eaLnBrk="1" fontAlgn="auto" latinLnBrk="0" hangingPunct="1">
              <a:lnSpc>
                <a:spcPct val="100000"/>
              </a:lnSpc>
              <a:spcBef>
                <a:spcPts val="600"/>
              </a:spcBef>
              <a:spcAft>
                <a:spcPts val="0"/>
              </a:spcAft>
              <a:buClrTx/>
              <a:buSzTx/>
              <a:buFontTx/>
              <a:buNone/>
              <a:tabLst/>
              <a:defRPr/>
            </a:pPr>
            <a:r>
              <a:rPr kumimoji="0" lang="en-US" sz="1400" b="1" i="0" u="none" strike="noStrike" kern="1200" cap="none" spc="0" normalizeH="0" baseline="0" noProof="0">
                <a:ln>
                  <a:noFill/>
                </a:ln>
                <a:solidFill>
                  <a:prstClr val="white"/>
                </a:solidFill>
                <a:effectLst/>
                <a:uLnTx/>
                <a:uFillTx/>
                <a:latin typeface="Arial" panose="020B0604020202020204"/>
                <a:ea typeface="+mn-ea"/>
                <a:cs typeface="+mn-cs"/>
              </a:rPr>
              <a:t>PRODUCT: Bond Support Scheme</a:t>
            </a:r>
          </a:p>
        </p:txBody>
      </p:sp>
    </p:spTree>
    <p:extLst>
      <p:ext uri="{BB962C8B-B14F-4D97-AF65-F5344CB8AC3E}">
        <p14:creationId xmlns:p14="http://schemas.microsoft.com/office/powerpoint/2010/main" val="3215270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86402B30-2DFF-4CB6-8EFA-3577C663CDCC}" vid="{C4D14E6C-ED96-45A1-BCD2-D1F8CCEB2A34}"/>
    </a:ext>
  </a:ext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Blank.potx" id="{86402B30-2DFF-4CB6-8EFA-3577C663CDCC}" vid="{C4D14E6C-ED96-45A1-BCD2-D1F8CCEB2A34}"/>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722</Words>
  <Application>Microsoft Office PowerPoint</Application>
  <PresentationFormat>Widescreen</PresentationFormat>
  <Paragraphs>121</Paragraphs>
  <Slides>13</Slides>
  <Notes>10</Notes>
  <HiddenSlides>0</HiddenSlides>
  <MMClips>0</MMClips>
  <ScaleCrop>false</ScaleCrop>
  <HeadingPairs>
    <vt:vector size="6" baseType="variant">
      <vt:variant>
        <vt:lpstr>Fonts Used</vt:lpstr>
      </vt:variant>
      <vt:variant>
        <vt:i4>3</vt:i4>
      </vt:variant>
      <vt:variant>
        <vt:lpstr>Theme</vt:lpstr>
      </vt:variant>
      <vt:variant>
        <vt:i4>3</vt:i4>
      </vt:variant>
      <vt:variant>
        <vt:lpstr>Slide Titles</vt:lpstr>
      </vt:variant>
      <vt:variant>
        <vt:i4>13</vt:i4>
      </vt:variant>
    </vt:vector>
  </HeadingPairs>
  <TitlesOfParts>
    <vt:vector size="19" baseType="lpstr">
      <vt:lpstr>Arial</vt:lpstr>
      <vt:lpstr>Calibri</vt:lpstr>
      <vt:lpstr>Calibri Light</vt:lpstr>
      <vt:lpstr>Office Theme</vt:lpstr>
      <vt:lpstr>1_Office Theme</vt:lpstr>
      <vt:lpstr>2_Office Theme</vt:lpstr>
      <vt:lpstr>UK Export Finance Win contracts. Fulfil orders. Get paid. Presentation to UK @ CERN November 30 2022 </vt:lpstr>
      <vt:lpstr>PowerPoint Presentation</vt:lpstr>
      <vt:lpstr>About UK Export Finance </vt:lpstr>
      <vt:lpstr>PowerPoint Presentation</vt:lpstr>
      <vt:lpstr>PowerPoint Presentation</vt:lpstr>
      <vt:lpstr>Our capacity</vt:lpstr>
      <vt:lpstr>Our products</vt:lpstr>
      <vt:lpstr>PowerPoint Presentation</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UK Export Finance Win contracts. Fulfil orders. Get paid. Presentation to Lloyds RDs and RMs 9th June 2022</dc:title>
  <dc:creator>Tim Burden</dc:creator>
  <cp:lastModifiedBy>Hugh Francis</cp:lastModifiedBy>
  <cp:revision>4</cp:revision>
  <dcterms:created xsi:type="dcterms:W3CDTF">2022-06-06T12:15:57Z</dcterms:created>
  <dcterms:modified xsi:type="dcterms:W3CDTF">2022-11-29T09:23:46Z</dcterms:modified>
</cp:coreProperties>
</file>