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59" r:id="rId2"/>
    <p:sldId id="297" r:id="rId3"/>
    <p:sldId id="295" r:id="rId4"/>
    <p:sldId id="296" r:id="rId5"/>
    <p:sldId id="299" r:id="rId6"/>
    <p:sldId id="298" r:id="rId7"/>
    <p:sldId id="300" r:id="rId8"/>
    <p:sldId id="28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48"/>
    <p:restoredTop sz="94686"/>
  </p:normalViewPr>
  <p:slideViewPr>
    <p:cSldViewPr snapToGrid="0" snapToObjects="1">
      <p:cViewPr varScale="1">
        <p:scale>
          <a:sx n="119" d="100"/>
          <a:sy n="119" d="100"/>
        </p:scale>
        <p:origin x="216" y="22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5/30/22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5/30/22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27 June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27 June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27 June 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27 June 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27 June 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Tim Bell | Digital Assets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27 June 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Tim Bell | Digital Assets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27 June 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Tim Bell | Digital Assets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27 June 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Tim Bell | Digital Assets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27 June 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Tim Bell | Digital Assets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27 June 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Tim Bell | Digital Assets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27 June 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Tim Bell | Digital Assets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27 June 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Tim Bell | Digital Assets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27 June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Digital Assets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27 June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Digital Assets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27 June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Digital Assets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27 June 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Bell | Digital Assets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27 June 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Tim Bell | Digital Assets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27 June 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Tim Bell | Digital Assets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fr-FR"/>
              <a:t>27 June 2022</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Tim Bell | Digital Assets</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cernbox.cern.ch/index.php/s/PY2H15OWtXbY4tJ"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disaster-recovery.web.cern.ch/node/3078" TargetMode="External"/><Relationship Id="rId2" Type="http://schemas.openxmlformats.org/officeDocument/2006/relationships/hyperlink" Target="http://disaster-recovery.web.cern.ch/"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hyperlink" Target="https://cds.cern.ch/record/2799153/files/CERN%20IT%20department%20strategy%202022-2025.pdf"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8" Type="http://schemas.openxmlformats.org/officeDocument/2006/relationships/hyperlink" Target="http://cern.ch/service-sailorlight" TargetMode="External"/><Relationship Id="rId13" Type="http://schemas.openxmlformats.org/officeDocument/2006/relationships/hyperlink" Target="https://hse.cern/services-support/ceres-support@cern.ch" TargetMode="External"/><Relationship Id="rId3" Type="http://schemas.openxmlformats.org/officeDocument/2006/relationships/hyperlink" Target="https://remus.cern.ch/" TargetMode="External"/><Relationship Id="rId7" Type="http://schemas.openxmlformats.org/officeDocument/2006/relationships/hyperlink" Target="http://cern.ch/sailor-planning" TargetMode="External"/><Relationship Id="rId12" Type="http://schemas.openxmlformats.org/officeDocument/2006/relationships/hyperlink" Target="https://ceres.web.cern.ch/" TargetMode="External"/><Relationship Id="rId2" Type="http://schemas.openxmlformats.org/officeDocument/2006/relationships/hyperlink" Target="mailto:remus-support@cern.ch" TargetMode="External"/><Relationship Id="rId1" Type="http://schemas.openxmlformats.org/officeDocument/2006/relationships/slideLayout" Target="../slideLayouts/slideLayout4.xml"/><Relationship Id="rId6" Type="http://schemas.openxmlformats.org/officeDocument/2006/relationships/hyperlink" Target="mailto:sailor.support@cern.ch" TargetMode="External"/><Relationship Id="rId11" Type="http://schemas.openxmlformats.org/officeDocument/2006/relationships/hyperlink" Target="mailto:raisin-support@cern.ch" TargetMode="External"/><Relationship Id="rId5" Type="http://schemas.openxmlformats.org/officeDocument/2006/relationships/hyperlink" Target="http://cern.ch/service-sailor/Sailor-Web" TargetMode="External"/><Relationship Id="rId10" Type="http://schemas.openxmlformats.org/officeDocument/2006/relationships/hyperlink" Target="http://cern.ch/service-raisin" TargetMode="External"/><Relationship Id="rId4" Type="http://schemas.openxmlformats.org/officeDocument/2006/relationships/hyperlink" Target="mailto:safetycomputing-websupporttech@cern.ch" TargetMode="External"/><Relationship Id="rId9" Type="http://schemas.openxmlformats.org/officeDocument/2006/relationships/hyperlink" Target="https://cern.ch/service-safetyreporting/ReportingTool-Web" TargetMode="External"/><Relationship Id="rId14" Type="http://schemas.openxmlformats.org/officeDocument/2006/relationships/hyperlink" Target="mailto:ceres-support@cern.ch"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Digital Asset Assessment with HSE</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Tim Bell</a:t>
            </a:r>
          </a:p>
          <a:p>
            <a:pPr algn="l"/>
            <a:r>
              <a:rPr lang="en-US" sz="1800" dirty="0"/>
              <a:t>27/06/2022</a:t>
            </a:r>
          </a:p>
        </p:txBody>
      </p:sp>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D753AA-119D-7555-43F4-F04FDA1DE261}"/>
              </a:ext>
            </a:extLst>
          </p:cNvPr>
          <p:cNvSpPr>
            <a:spLocks noGrp="1"/>
          </p:cNvSpPr>
          <p:nvPr>
            <p:ph idx="1"/>
          </p:nvPr>
        </p:nvSpPr>
        <p:spPr>
          <a:xfrm>
            <a:off x="407987" y="1124744"/>
            <a:ext cx="11376024" cy="4608512"/>
          </a:xfrm>
        </p:spPr>
        <p:txBody>
          <a:bodyPr/>
          <a:lstStyle/>
          <a:p>
            <a:pPr marL="342900" indent="-342900">
              <a:buFont typeface="Arial" panose="020B0604020202020204" pitchFamily="34" charset="0"/>
              <a:buChar char="•"/>
            </a:pPr>
            <a:r>
              <a:rPr lang="en-US" dirty="0"/>
              <a:t>Following a review of CERN’s cybersecurity risks, an action was agreed at the ED</a:t>
            </a:r>
          </a:p>
          <a:p>
            <a:pPr marL="666900" lvl="1" indent="-342900">
              <a:buFont typeface="Arial" panose="020B0604020202020204" pitchFamily="34" charset="0"/>
              <a:buChar char="•"/>
            </a:pPr>
            <a:r>
              <a:rPr lang="en-US" dirty="0"/>
              <a:t>“All departments to contact the computer security officer with a view to establishing the necessary back-ups to be implemented in order to ensure business continuity in the event of a cyber-attack.”</a:t>
            </a:r>
          </a:p>
          <a:p>
            <a:pPr marL="342900" indent="-342900">
              <a:buFont typeface="Arial" panose="020B0604020202020204" pitchFamily="34" charset="0"/>
              <a:buChar char="•"/>
            </a:pPr>
            <a:r>
              <a:rPr lang="en-US" dirty="0"/>
              <a:t>With the new </a:t>
            </a:r>
            <a:r>
              <a:rPr lang="en-US" dirty="0">
                <a:hlinkClick r:id="rId2"/>
              </a:rPr>
              <a:t>IT operating model </a:t>
            </a:r>
            <a:r>
              <a:rPr lang="en-US" dirty="0"/>
              <a:t>definition, the contact point is being updated (Tim responsible for Business Continuity/Disaster Recovery in IT department)</a:t>
            </a:r>
          </a:p>
          <a:p>
            <a:pPr marL="342900" indent="-342900">
              <a:buFont typeface="Arial" panose="020B0604020202020204" pitchFamily="34" charset="0"/>
              <a:buChar char="•"/>
            </a:pPr>
            <a:r>
              <a:rPr lang="en-US" dirty="0"/>
              <a:t>Assessment has been completed by the IT department (118 replies) and BE (136 replies). SCE and EN are underway.</a:t>
            </a:r>
          </a:p>
          <a:p>
            <a:pPr marL="342900" indent="-342900">
              <a:buFont typeface="Arial" panose="020B0604020202020204" pitchFamily="34" charset="0"/>
              <a:buChar char="•"/>
            </a:pPr>
            <a:r>
              <a:rPr lang="en-US" dirty="0"/>
              <a:t>Goal is to inventory the critical assets and their backup / restore process maturity</a:t>
            </a:r>
          </a:p>
          <a:p>
            <a:pPr marL="666900" lvl="1" indent="-342900">
              <a:buFont typeface="Arial" panose="020B0604020202020204" pitchFamily="34" charset="0"/>
              <a:buChar char="•"/>
            </a:pPr>
            <a:r>
              <a:rPr lang="en-US" dirty="0"/>
              <a:t>Review resilience to disaster scenarios such as ransomware or human error</a:t>
            </a:r>
          </a:p>
          <a:p>
            <a:pPr marL="666900" lvl="1" indent="-342900">
              <a:buFont typeface="Arial" panose="020B0604020202020204" pitchFamily="34" charset="0"/>
              <a:buChar char="•"/>
            </a:pPr>
            <a:r>
              <a:rPr lang="en-US" dirty="0"/>
              <a:t>Not just where IT is managing the backup / restores</a:t>
            </a:r>
          </a:p>
          <a:p>
            <a:pPr marL="666900" lvl="1" indent="-342900">
              <a:buFont typeface="Arial" panose="020B0604020202020204" pitchFamily="34" charset="0"/>
              <a:buChar char="•"/>
            </a:pPr>
            <a:r>
              <a:rPr lang="en-US" dirty="0"/>
              <a:t>Includes all critical assets such as PCs with process spreadsheets or public cloud services</a:t>
            </a:r>
          </a:p>
          <a:p>
            <a:pPr marL="666900" lvl="1" indent="-342900">
              <a:buFont typeface="Arial" panose="020B0604020202020204" pitchFamily="34" charset="0"/>
              <a:buChar char="•"/>
            </a:pPr>
            <a:r>
              <a:rPr lang="en-US" dirty="0"/>
              <a:t>Restore / rebuilding testing is also in scope</a:t>
            </a:r>
          </a:p>
          <a:p>
            <a:pPr marL="666900" lvl="1" indent="-342900">
              <a:buFont typeface="Arial" panose="020B0604020202020204" pitchFamily="34" charset="0"/>
              <a:buChar char="•"/>
            </a:pPr>
            <a:r>
              <a:rPr lang="en-US" dirty="0"/>
              <a:t>Identify impact, risks and areas for further investigations</a:t>
            </a:r>
            <a:endParaRPr lang="en-FR" dirty="0"/>
          </a:p>
          <a:p>
            <a:pPr marL="666900" lvl="1" indent="-342900">
              <a:buFont typeface="Arial" panose="020B0604020202020204" pitchFamily="34" charset="0"/>
              <a:buChar char="•"/>
            </a:pPr>
            <a:endParaRPr lang="en-FR" dirty="0"/>
          </a:p>
        </p:txBody>
      </p:sp>
      <p:sp>
        <p:nvSpPr>
          <p:cNvPr id="3" name="Title 2">
            <a:extLst>
              <a:ext uri="{FF2B5EF4-FFF2-40B4-BE49-F238E27FC236}">
                <a16:creationId xmlns:a16="http://schemas.microsoft.com/office/drawing/2014/main" id="{4D20386D-5C1A-2A7F-A659-36016A664BA1}"/>
              </a:ext>
            </a:extLst>
          </p:cNvPr>
          <p:cNvSpPr>
            <a:spLocks noGrp="1"/>
          </p:cNvSpPr>
          <p:nvPr>
            <p:ph type="title"/>
          </p:nvPr>
        </p:nvSpPr>
        <p:spPr/>
        <p:txBody>
          <a:bodyPr/>
          <a:lstStyle/>
          <a:p>
            <a:r>
              <a:rPr lang="en-FR" dirty="0"/>
              <a:t>Assessment goals</a:t>
            </a:r>
          </a:p>
        </p:txBody>
      </p:sp>
      <p:sp>
        <p:nvSpPr>
          <p:cNvPr id="4" name="Date Placeholder 3">
            <a:extLst>
              <a:ext uri="{FF2B5EF4-FFF2-40B4-BE49-F238E27FC236}">
                <a16:creationId xmlns:a16="http://schemas.microsoft.com/office/drawing/2014/main" id="{25E911FC-B985-21A9-0BD9-B33C502FE4C5}"/>
              </a:ext>
            </a:extLst>
          </p:cNvPr>
          <p:cNvSpPr>
            <a:spLocks noGrp="1"/>
          </p:cNvSpPr>
          <p:nvPr>
            <p:ph type="dt" sz="half" idx="10"/>
          </p:nvPr>
        </p:nvSpPr>
        <p:spPr/>
        <p:txBody>
          <a:bodyPr/>
          <a:lstStyle/>
          <a:p>
            <a:r>
              <a:rPr lang="fr-FR"/>
              <a:t>27 June 2022</a:t>
            </a:r>
            <a:endParaRPr lang="en-US" dirty="0"/>
          </a:p>
        </p:txBody>
      </p:sp>
      <p:sp>
        <p:nvSpPr>
          <p:cNvPr id="5" name="Footer Placeholder 4">
            <a:extLst>
              <a:ext uri="{FF2B5EF4-FFF2-40B4-BE49-F238E27FC236}">
                <a16:creationId xmlns:a16="http://schemas.microsoft.com/office/drawing/2014/main" id="{4834084D-E3D2-13A8-8DBB-389BF779CC88}"/>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E0EB164F-6061-344D-A9DD-8588C2DF03A2}"/>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666075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D753AA-119D-7555-43F4-F04FDA1DE261}"/>
              </a:ext>
            </a:extLst>
          </p:cNvPr>
          <p:cNvSpPr>
            <a:spLocks noGrp="1"/>
          </p:cNvSpPr>
          <p:nvPr>
            <p:ph idx="1"/>
          </p:nvPr>
        </p:nvSpPr>
        <p:spPr/>
        <p:txBody>
          <a:bodyPr/>
          <a:lstStyle/>
          <a:p>
            <a:pPr marL="342900" indent="-342900">
              <a:buFont typeface="Arial" panose="020B0604020202020204" pitchFamily="34" charset="0"/>
              <a:buChar char="•"/>
            </a:pPr>
            <a:r>
              <a:rPr lang="en-FR" dirty="0"/>
              <a:t>Survey site set up at </a:t>
            </a:r>
            <a:r>
              <a:rPr lang="en-FR" dirty="0">
                <a:hlinkClick r:id="rId2"/>
              </a:rPr>
              <a:t>http://disaster-recovery.web.cern.ch</a:t>
            </a:r>
            <a:endParaRPr lang="en-FR" dirty="0"/>
          </a:p>
          <a:p>
            <a:pPr marL="666900" lvl="1" indent="-342900">
              <a:buFont typeface="Arial" panose="020B0604020202020204" pitchFamily="34" charset="0"/>
              <a:buChar char="•"/>
            </a:pPr>
            <a:r>
              <a:rPr lang="en-FR" dirty="0"/>
              <a:t>Assessments -&gt; Backup / Restore assessment -&gt; HSE (</a:t>
            </a:r>
            <a:r>
              <a:rPr lang="en-GB" dirty="0">
                <a:hlinkClick r:id="rId3"/>
              </a:rPr>
              <a:t>Direct URL</a:t>
            </a:r>
            <a:r>
              <a:rPr lang="en-FR" dirty="0"/>
              <a:t>)</a:t>
            </a:r>
          </a:p>
          <a:p>
            <a:pPr marL="666900" lvl="1" indent="-342900">
              <a:buFont typeface="Arial" panose="020B0604020202020204" pitchFamily="34" charset="0"/>
              <a:buChar char="•"/>
            </a:pPr>
            <a:r>
              <a:rPr lang="en-FR" dirty="0"/>
              <a:t>Incorporating IT and BE feedback to improve data entry</a:t>
            </a:r>
          </a:p>
          <a:p>
            <a:pPr marL="342900" indent="-342900">
              <a:buFont typeface="Arial" panose="020B0604020202020204" pitchFamily="34" charset="0"/>
              <a:buChar char="•"/>
            </a:pPr>
            <a:r>
              <a:rPr lang="en-FR" dirty="0"/>
              <a:t>Simple questionnaire - around 10-20 minutes per application</a:t>
            </a:r>
          </a:p>
          <a:p>
            <a:pPr marL="666900" lvl="1" indent="-342900">
              <a:buFont typeface="Arial" panose="020B0604020202020204" pitchFamily="34" charset="0"/>
              <a:buChar char="•"/>
            </a:pPr>
            <a:r>
              <a:rPr lang="en-FR" dirty="0"/>
              <a:t>Entries can refer to the Service-Now catalog so no need to duplicate information already in SNOW</a:t>
            </a:r>
          </a:p>
          <a:p>
            <a:pPr marL="666900" lvl="1" indent="-342900">
              <a:buFont typeface="Arial" panose="020B0604020202020204" pitchFamily="34" charset="0"/>
              <a:buChar char="•"/>
            </a:pPr>
            <a:r>
              <a:rPr lang="en-FR" dirty="0"/>
              <a:t>For IT managed backups, you can define the IT service looking after it (e.g. databases)</a:t>
            </a:r>
          </a:p>
          <a:p>
            <a:pPr marL="342900" indent="-342900">
              <a:buFont typeface="Arial" panose="020B0604020202020204" pitchFamily="34" charset="0"/>
              <a:buChar char="•"/>
            </a:pPr>
            <a:r>
              <a:rPr lang="en-US" dirty="0"/>
              <a:t>Access to the responses can be given to an HSE point of contact so they can review progress</a:t>
            </a:r>
            <a:endParaRPr lang="en-FR" dirty="0"/>
          </a:p>
          <a:p>
            <a:pPr marL="666900" lvl="1" indent="-342900">
              <a:buFont typeface="Arial" panose="020B0604020202020204" pitchFamily="34" charset="0"/>
              <a:buChar char="•"/>
            </a:pPr>
            <a:endParaRPr lang="en-FR" dirty="0"/>
          </a:p>
        </p:txBody>
      </p:sp>
      <p:sp>
        <p:nvSpPr>
          <p:cNvPr id="3" name="Title 2">
            <a:extLst>
              <a:ext uri="{FF2B5EF4-FFF2-40B4-BE49-F238E27FC236}">
                <a16:creationId xmlns:a16="http://schemas.microsoft.com/office/drawing/2014/main" id="{4D20386D-5C1A-2A7F-A659-36016A664BA1}"/>
              </a:ext>
            </a:extLst>
          </p:cNvPr>
          <p:cNvSpPr>
            <a:spLocks noGrp="1"/>
          </p:cNvSpPr>
          <p:nvPr>
            <p:ph type="title"/>
          </p:nvPr>
        </p:nvSpPr>
        <p:spPr/>
        <p:txBody>
          <a:bodyPr/>
          <a:lstStyle/>
          <a:p>
            <a:r>
              <a:rPr lang="en-FR" dirty="0"/>
              <a:t>How to provide input ?</a:t>
            </a:r>
          </a:p>
        </p:txBody>
      </p:sp>
      <p:sp>
        <p:nvSpPr>
          <p:cNvPr id="4" name="Date Placeholder 3">
            <a:extLst>
              <a:ext uri="{FF2B5EF4-FFF2-40B4-BE49-F238E27FC236}">
                <a16:creationId xmlns:a16="http://schemas.microsoft.com/office/drawing/2014/main" id="{25E911FC-B985-21A9-0BD9-B33C502FE4C5}"/>
              </a:ext>
            </a:extLst>
          </p:cNvPr>
          <p:cNvSpPr>
            <a:spLocks noGrp="1"/>
          </p:cNvSpPr>
          <p:nvPr>
            <p:ph type="dt" sz="half" idx="10"/>
          </p:nvPr>
        </p:nvSpPr>
        <p:spPr/>
        <p:txBody>
          <a:bodyPr/>
          <a:lstStyle/>
          <a:p>
            <a:r>
              <a:rPr lang="fr-FR"/>
              <a:t>27 June 2022</a:t>
            </a:r>
            <a:endParaRPr lang="en-US" dirty="0"/>
          </a:p>
        </p:txBody>
      </p:sp>
      <p:sp>
        <p:nvSpPr>
          <p:cNvPr id="5" name="Footer Placeholder 4">
            <a:extLst>
              <a:ext uri="{FF2B5EF4-FFF2-40B4-BE49-F238E27FC236}">
                <a16:creationId xmlns:a16="http://schemas.microsoft.com/office/drawing/2014/main" id="{4834084D-E3D2-13A8-8DBB-389BF779CC88}"/>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E0EB164F-6061-344D-A9DD-8588C2DF03A2}"/>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765350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D753AA-119D-7555-43F4-F04FDA1DE261}"/>
              </a:ext>
            </a:extLst>
          </p:cNvPr>
          <p:cNvSpPr>
            <a:spLocks noGrp="1"/>
          </p:cNvSpPr>
          <p:nvPr>
            <p:ph idx="1"/>
          </p:nvPr>
        </p:nvSpPr>
        <p:spPr>
          <a:xfrm>
            <a:off x="407987" y="1333846"/>
            <a:ext cx="11376024" cy="4608512"/>
          </a:xfrm>
        </p:spPr>
        <p:txBody>
          <a:bodyPr/>
          <a:lstStyle/>
          <a:p>
            <a:pPr marL="666900" lvl="1" indent="-342900">
              <a:buFont typeface="Arial" panose="020B0604020202020204" pitchFamily="34" charset="0"/>
              <a:buChar char="•"/>
            </a:pPr>
            <a:r>
              <a:rPr lang="en-FR" sz="2400" dirty="0"/>
              <a:t>HSE nominates a point of contact for the assessment</a:t>
            </a:r>
          </a:p>
          <a:p>
            <a:pPr marL="666900" lvl="1" indent="-342900">
              <a:buFont typeface="Arial" panose="020B0604020202020204" pitchFamily="34" charset="0"/>
              <a:buChar char="•"/>
            </a:pPr>
            <a:r>
              <a:rPr lang="en-FR" sz="2400" dirty="0"/>
              <a:t>Try the survey with some sample cases so we can improve help text and response choices</a:t>
            </a:r>
          </a:p>
          <a:p>
            <a:pPr marL="666900" lvl="1" indent="-342900">
              <a:buFont typeface="Arial" panose="020B0604020202020204" pitchFamily="34" charset="0"/>
              <a:buChar char="•"/>
            </a:pPr>
            <a:r>
              <a:rPr lang="en-FR" sz="2400" dirty="0"/>
              <a:t>Once input is collected, I will review with the HSE contact and also IT services where appropriate to clarify the data and make sure there is a consistent understanding</a:t>
            </a:r>
          </a:p>
          <a:p>
            <a:pPr marL="666900" lvl="1" indent="-342900">
              <a:buFont typeface="Arial" panose="020B0604020202020204" pitchFamily="34" charset="0"/>
              <a:buChar char="•"/>
            </a:pPr>
            <a:r>
              <a:rPr lang="en-FR" sz="2400" dirty="0"/>
              <a:t>A report will then be produced with findings and recommendations</a:t>
            </a:r>
          </a:p>
          <a:p>
            <a:pPr marL="666900" lvl="1" indent="-342900">
              <a:buFont typeface="Arial" panose="020B0604020202020204" pitchFamily="34" charset="0"/>
              <a:buChar char="•"/>
            </a:pPr>
            <a:r>
              <a:rPr lang="en-FR" sz="2400" dirty="0"/>
              <a:t>I would also be interested to discuss with HSE regarding wider organisation wide business continuity and disaster recovery topics which are an area that IT is investing in as part of the </a:t>
            </a:r>
            <a:r>
              <a:rPr lang="en-FR" sz="2400" dirty="0">
                <a:hlinkClick r:id="rId2"/>
              </a:rPr>
              <a:t>IT Strategy 2022-2025</a:t>
            </a:r>
            <a:endParaRPr lang="en-FR" sz="2400" dirty="0"/>
          </a:p>
          <a:p>
            <a:pPr lvl="1" indent="0">
              <a:buNone/>
            </a:pPr>
            <a:endParaRPr lang="en-FR" sz="2400" dirty="0"/>
          </a:p>
          <a:p>
            <a:pPr lvl="1" indent="0">
              <a:buNone/>
            </a:pPr>
            <a:endParaRPr lang="en-FR" dirty="0"/>
          </a:p>
        </p:txBody>
      </p:sp>
      <p:sp>
        <p:nvSpPr>
          <p:cNvPr id="3" name="Title 2">
            <a:extLst>
              <a:ext uri="{FF2B5EF4-FFF2-40B4-BE49-F238E27FC236}">
                <a16:creationId xmlns:a16="http://schemas.microsoft.com/office/drawing/2014/main" id="{4D20386D-5C1A-2A7F-A659-36016A664BA1}"/>
              </a:ext>
            </a:extLst>
          </p:cNvPr>
          <p:cNvSpPr>
            <a:spLocks noGrp="1"/>
          </p:cNvSpPr>
          <p:nvPr>
            <p:ph type="title"/>
          </p:nvPr>
        </p:nvSpPr>
        <p:spPr/>
        <p:txBody>
          <a:bodyPr/>
          <a:lstStyle/>
          <a:p>
            <a:r>
              <a:rPr lang="en-FR" dirty="0"/>
              <a:t>Suggested next steps for assessment </a:t>
            </a:r>
          </a:p>
        </p:txBody>
      </p:sp>
      <p:sp>
        <p:nvSpPr>
          <p:cNvPr id="4" name="Date Placeholder 3">
            <a:extLst>
              <a:ext uri="{FF2B5EF4-FFF2-40B4-BE49-F238E27FC236}">
                <a16:creationId xmlns:a16="http://schemas.microsoft.com/office/drawing/2014/main" id="{25E911FC-B985-21A9-0BD9-B33C502FE4C5}"/>
              </a:ext>
            </a:extLst>
          </p:cNvPr>
          <p:cNvSpPr>
            <a:spLocks noGrp="1"/>
          </p:cNvSpPr>
          <p:nvPr>
            <p:ph type="dt" sz="half" idx="10"/>
          </p:nvPr>
        </p:nvSpPr>
        <p:spPr/>
        <p:txBody>
          <a:bodyPr/>
          <a:lstStyle/>
          <a:p>
            <a:r>
              <a:rPr lang="fr-FR"/>
              <a:t>27 June 2022</a:t>
            </a:r>
            <a:endParaRPr lang="en-US" dirty="0"/>
          </a:p>
        </p:txBody>
      </p:sp>
      <p:sp>
        <p:nvSpPr>
          <p:cNvPr id="5" name="Footer Placeholder 4">
            <a:extLst>
              <a:ext uri="{FF2B5EF4-FFF2-40B4-BE49-F238E27FC236}">
                <a16:creationId xmlns:a16="http://schemas.microsoft.com/office/drawing/2014/main" id="{4834084D-E3D2-13A8-8DBB-389BF779CC88}"/>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E0EB164F-6061-344D-A9DD-8588C2DF03A2}"/>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1422525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F9789-324F-8FF7-B7C9-01C65055133E}"/>
              </a:ext>
            </a:extLst>
          </p:cNvPr>
          <p:cNvSpPr>
            <a:spLocks noGrp="1"/>
          </p:cNvSpPr>
          <p:nvPr>
            <p:ph type="ctrTitle"/>
          </p:nvPr>
        </p:nvSpPr>
        <p:spPr/>
        <p:txBody>
          <a:bodyPr/>
          <a:lstStyle/>
          <a:p>
            <a:r>
              <a:rPr lang="en-FR" dirty="0"/>
              <a:t>Backup Slides</a:t>
            </a:r>
          </a:p>
        </p:txBody>
      </p:sp>
      <p:sp>
        <p:nvSpPr>
          <p:cNvPr id="3" name="Subtitle 2">
            <a:extLst>
              <a:ext uri="{FF2B5EF4-FFF2-40B4-BE49-F238E27FC236}">
                <a16:creationId xmlns:a16="http://schemas.microsoft.com/office/drawing/2014/main" id="{6A82DBCD-F62A-7219-0567-B49621B6977F}"/>
              </a:ext>
            </a:extLst>
          </p:cNvPr>
          <p:cNvSpPr>
            <a:spLocks noGrp="1"/>
          </p:cNvSpPr>
          <p:nvPr>
            <p:ph type="subTitle" idx="1"/>
          </p:nvPr>
        </p:nvSpPr>
        <p:spPr/>
        <p:txBody>
          <a:bodyPr/>
          <a:lstStyle/>
          <a:p>
            <a:endParaRPr lang="en-FR"/>
          </a:p>
        </p:txBody>
      </p:sp>
      <p:sp>
        <p:nvSpPr>
          <p:cNvPr id="4" name="Date Placeholder 3">
            <a:extLst>
              <a:ext uri="{FF2B5EF4-FFF2-40B4-BE49-F238E27FC236}">
                <a16:creationId xmlns:a16="http://schemas.microsoft.com/office/drawing/2014/main" id="{0C5079AD-CFB0-0D40-E034-B282D4D302AF}"/>
              </a:ext>
            </a:extLst>
          </p:cNvPr>
          <p:cNvSpPr>
            <a:spLocks noGrp="1"/>
          </p:cNvSpPr>
          <p:nvPr>
            <p:ph type="dt" sz="half" idx="10"/>
          </p:nvPr>
        </p:nvSpPr>
        <p:spPr/>
        <p:txBody>
          <a:bodyPr/>
          <a:lstStyle/>
          <a:p>
            <a:r>
              <a:rPr lang="fr-FR"/>
              <a:t>27 June 2022</a:t>
            </a:r>
            <a:endParaRPr lang="en-US" dirty="0"/>
          </a:p>
        </p:txBody>
      </p:sp>
      <p:sp>
        <p:nvSpPr>
          <p:cNvPr id="5" name="Footer Placeholder 4">
            <a:extLst>
              <a:ext uri="{FF2B5EF4-FFF2-40B4-BE49-F238E27FC236}">
                <a16:creationId xmlns:a16="http://schemas.microsoft.com/office/drawing/2014/main" id="{CC1C8843-E000-2628-7F5F-55796AA45331}"/>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1D32CCB9-66E8-1A56-7558-ABF6F26BCB2B}"/>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839916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B3278C-7EF5-199B-3F6C-990DCCFD4E16}"/>
              </a:ext>
            </a:extLst>
          </p:cNvPr>
          <p:cNvSpPr>
            <a:spLocks noGrp="1"/>
          </p:cNvSpPr>
          <p:nvPr>
            <p:ph type="dt" sz="half" idx="10"/>
          </p:nvPr>
        </p:nvSpPr>
        <p:spPr/>
        <p:txBody>
          <a:bodyPr/>
          <a:lstStyle/>
          <a:p>
            <a:r>
              <a:rPr lang="fr-FR"/>
              <a:t>27 June 2022</a:t>
            </a:r>
            <a:endParaRPr lang="en-US" dirty="0"/>
          </a:p>
        </p:txBody>
      </p:sp>
      <p:sp>
        <p:nvSpPr>
          <p:cNvPr id="3" name="Footer Placeholder 2">
            <a:extLst>
              <a:ext uri="{FF2B5EF4-FFF2-40B4-BE49-F238E27FC236}">
                <a16:creationId xmlns:a16="http://schemas.microsoft.com/office/drawing/2014/main" id="{049DE3DD-3B6E-5277-C0CC-102FCFD0D7CB}"/>
              </a:ext>
            </a:extLst>
          </p:cNvPr>
          <p:cNvSpPr>
            <a:spLocks noGrp="1"/>
          </p:cNvSpPr>
          <p:nvPr>
            <p:ph type="ftr" sz="quarter" idx="11"/>
          </p:nvPr>
        </p:nvSpPr>
        <p:spPr/>
        <p:txBody>
          <a:bodyPr/>
          <a:lstStyle/>
          <a:p>
            <a:r>
              <a:rPr lang="en-US"/>
              <a:t>Tim Bell | Digital Assets</a:t>
            </a:r>
            <a:endParaRPr lang="en-US" dirty="0"/>
          </a:p>
        </p:txBody>
      </p:sp>
      <p:sp>
        <p:nvSpPr>
          <p:cNvPr id="4" name="Slide Number Placeholder 3">
            <a:extLst>
              <a:ext uri="{FF2B5EF4-FFF2-40B4-BE49-F238E27FC236}">
                <a16:creationId xmlns:a16="http://schemas.microsoft.com/office/drawing/2014/main" id="{C79745E0-D864-EA52-07E4-F3CEA1943D8C}"/>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5" name="Picture 4" descr="Diagram&#10;&#10;Description automatically generated">
            <a:extLst>
              <a:ext uri="{FF2B5EF4-FFF2-40B4-BE49-F238E27FC236}">
                <a16:creationId xmlns:a16="http://schemas.microsoft.com/office/drawing/2014/main" id="{1737EBA6-6243-3521-C592-EB84AA7754EF}"/>
              </a:ext>
            </a:extLst>
          </p:cNvPr>
          <p:cNvPicPr>
            <a:picLocks noChangeAspect="1"/>
          </p:cNvPicPr>
          <p:nvPr/>
        </p:nvPicPr>
        <p:blipFill>
          <a:blip r:embed="rId2"/>
          <a:stretch>
            <a:fillRect/>
          </a:stretch>
        </p:blipFill>
        <p:spPr>
          <a:xfrm>
            <a:off x="344614" y="1354081"/>
            <a:ext cx="4458970" cy="3811905"/>
          </a:xfrm>
          <a:prstGeom prst="rect">
            <a:avLst/>
          </a:prstGeom>
        </p:spPr>
      </p:pic>
      <p:pic>
        <p:nvPicPr>
          <p:cNvPr id="7" name="Picture 6">
            <a:extLst>
              <a:ext uri="{FF2B5EF4-FFF2-40B4-BE49-F238E27FC236}">
                <a16:creationId xmlns:a16="http://schemas.microsoft.com/office/drawing/2014/main" id="{7D1A65CD-B869-A4D0-5CCE-658BB3D464CE}"/>
              </a:ext>
            </a:extLst>
          </p:cNvPr>
          <p:cNvPicPr>
            <a:picLocks noChangeAspect="1"/>
          </p:cNvPicPr>
          <p:nvPr/>
        </p:nvPicPr>
        <p:blipFill>
          <a:blip r:embed="rId3"/>
          <a:stretch>
            <a:fillRect/>
          </a:stretch>
        </p:blipFill>
        <p:spPr>
          <a:xfrm>
            <a:off x="4968090" y="1757706"/>
            <a:ext cx="6480083" cy="3004654"/>
          </a:xfrm>
          <a:prstGeom prst="rect">
            <a:avLst/>
          </a:prstGeom>
        </p:spPr>
      </p:pic>
    </p:spTree>
    <p:extLst>
      <p:ext uri="{BB962C8B-B14F-4D97-AF65-F5344CB8AC3E}">
        <p14:creationId xmlns:p14="http://schemas.microsoft.com/office/powerpoint/2010/main" val="1928801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3EEB24-A656-8B5D-01C7-AFC90F8CD4FC}"/>
              </a:ext>
            </a:extLst>
          </p:cNvPr>
          <p:cNvSpPr>
            <a:spLocks noGrp="1"/>
          </p:cNvSpPr>
          <p:nvPr>
            <p:ph idx="1"/>
          </p:nvPr>
        </p:nvSpPr>
        <p:spPr>
          <a:xfrm>
            <a:off x="407987" y="1203383"/>
            <a:ext cx="11376024" cy="715508"/>
          </a:xfrm>
        </p:spPr>
        <p:txBody>
          <a:bodyPr/>
          <a:lstStyle/>
          <a:p>
            <a:r>
              <a:rPr lang="en-FR" dirty="0"/>
              <a:t>From </a:t>
            </a:r>
            <a:r>
              <a:rPr lang="en-GB" dirty="0"/>
              <a:t>https://</a:t>
            </a:r>
            <a:r>
              <a:rPr lang="en-GB" dirty="0" err="1"/>
              <a:t>hse.cern</a:t>
            </a:r>
            <a:r>
              <a:rPr lang="en-GB"/>
              <a:t>/services-support/safety-computing</a:t>
            </a:r>
            <a:endParaRPr lang="en-FR" dirty="0"/>
          </a:p>
        </p:txBody>
      </p:sp>
      <p:sp>
        <p:nvSpPr>
          <p:cNvPr id="3" name="Title 2">
            <a:extLst>
              <a:ext uri="{FF2B5EF4-FFF2-40B4-BE49-F238E27FC236}">
                <a16:creationId xmlns:a16="http://schemas.microsoft.com/office/drawing/2014/main" id="{C9C7891E-A215-CD27-BB88-7BCC5585ED2D}"/>
              </a:ext>
            </a:extLst>
          </p:cNvPr>
          <p:cNvSpPr>
            <a:spLocks noGrp="1"/>
          </p:cNvSpPr>
          <p:nvPr>
            <p:ph type="title"/>
          </p:nvPr>
        </p:nvSpPr>
        <p:spPr/>
        <p:txBody>
          <a:bodyPr/>
          <a:lstStyle/>
          <a:p>
            <a:r>
              <a:rPr lang="en-FR" dirty="0"/>
              <a:t>HSE Safety Computing </a:t>
            </a:r>
          </a:p>
        </p:txBody>
      </p:sp>
      <p:sp>
        <p:nvSpPr>
          <p:cNvPr id="4" name="Date Placeholder 3">
            <a:extLst>
              <a:ext uri="{FF2B5EF4-FFF2-40B4-BE49-F238E27FC236}">
                <a16:creationId xmlns:a16="http://schemas.microsoft.com/office/drawing/2014/main" id="{53BA0E9E-9C13-F0FF-DE3A-14AB75DE7CC8}"/>
              </a:ext>
            </a:extLst>
          </p:cNvPr>
          <p:cNvSpPr>
            <a:spLocks noGrp="1"/>
          </p:cNvSpPr>
          <p:nvPr>
            <p:ph type="dt" sz="half" idx="10"/>
          </p:nvPr>
        </p:nvSpPr>
        <p:spPr/>
        <p:txBody>
          <a:bodyPr/>
          <a:lstStyle/>
          <a:p>
            <a:r>
              <a:rPr lang="fr-FR"/>
              <a:t>27 June 2022</a:t>
            </a:r>
            <a:endParaRPr lang="en-US" dirty="0"/>
          </a:p>
        </p:txBody>
      </p:sp>
      <p:sp>
        <p:nvSpPr>
          <p:cNvPr id="5" name="Footer Placeholder 4">
            <a:extLst>
              <a:ext uri="{FF2B5EF4-FFF2-40B4-BE49-F238E27FC236}">
                <a16:creationId xmlns:a16="http://schemas.microsoft.com/office/drawing/2014/main" id="{E4C1550B-578B-F779-BF08-70A8773BEFF2}"/>
              </a:ext>
            </a:extLst>
          </p:cNvPr>
          <p:cNvSpPr>
            <a:spLocks noGrp="1"/>
          </p:cNvSpPr>
          <p:nvPr>
            <p:ph type="ftr" sz="quarter" idx="11"/>
          </p:nvPr>
        </p:nvSpPr>
        <p:spPr/>
        <p:txBody>
          <a:bodyPr/>
          <a:lstStyle/>
          <a:p>
            <a:r>
              <a:rPr lang="en-US"/>
              <a:t>Tim Bell | Digital Assets</a:t>
            </a:r>
            <a:endParaRPr lang="en-US" dirty="0"/>
          </a:p>
        </p:txBody>
      </p:sp>
      <p:sp>
        <p:nvSpPr>
          <p:cNvPr id="6" name="Slide Number Placeholder 5">
            <a:extLst>
              <a:ext uri="{FF2B5EF4-FFF2-40B4-BE49-F238E27FC236}">
                <a16:creationId xmlns:a16="http://schemas.microsoft.com/office/drawing/2014/main" id="{95E8E2B8-90C9-D30E-6DD0-A48EE6427C42}"/>
              </a:ext>
            </a:extLst>
          </p:cNvPr>
          <p:cNvSpPr>
            <a:spLocks noGrp="1"/>
          </p:cNvSpPr>
          <p:nvPr>
            <p:ph type="sldNum" sz="quarter" idx="12"/>
          </p:nvPr>
        </p:nvSpPr>
        <p:spPr/>
        <p:txBody>
          <a:bodyPr/>
          <a:lstStyle/>
          <a:p>
            <a:fld id="{36B5EA5A-BC32-A742-B11B-8E7414D5B535}" type="slidenum">
              <a:rPr lang="en-US" smtClean="0"/>
              <a:pPr/>
              <a:t>7</a:t>
            </a:fld>
            <a:endParaRPr lang="en-US" dirty="0"/>
          </a:p>
        </p:txBody>
      </p:sp>
      <p:graphicFrame>
        <p:nvGraphicFramePr>
          <p:cNvPr id="9" name="Table 8">
            <a:extLst>
              <a:ext uri="{FF2B5EF4-FFF2-40B4-BE49-F238E27FC236}">
                <a16:creationId xmlns:a16="http://schemas.microsoft.com/office/drawing/2014/main" id="{A7AF7292-5D8D-CAF2-7533-6259F03AC8A6}"/>
              </a:ext>
            </a:extLst>
          </p:cNvPr>
          <p:cNvGraphicFramePr>
            <a:graphicFrameLocks noGrp="1"/>
          </p:cNvGraphicFramePr>
          <p:nvPr>
            <p:extLst>
              <p:ext uri="{D42A27DB-BD31-4B8C-83A1-F6EECF244321}">
                <p14:modId xmlns:p14="http://schemas.microsoft.com/office/powerpoint/2010/main" val="714861491"/>
              </p:ext>
            </p:extLst>
          </p:nvPr>
        </p:nvGraphicFramePr>
        <p:xfrm>
          <a:off x="2080079" y="1994694"/>
          <a:ext cx="6667500" cy="4210050"/>
        </p:xfrm>
        <a:graphic>
          <a:graphicData uri="http://schemas.openxmlformats.org/drawingml/2006/table">
            <a:tbl>
              <a:tblPr/>
              <a:tblGrid>
                <a:gridCol w="3333750">
                  <a:extLst>
                    <a:ext uri="{9D8B030D-6E8A-4147-A177-3AD203B41FA5}">
                      <a16:colId xmlns:a16="http://schemas.microsoft.com/office/drawing/2014/main" val="2520131758"/>
                    </a:ext>
                  </a:extLst>
                </a:gridCol>
                <a:gridCol w="3333750">
                  <a:extLst>
                    <a:ext uri="{9D8B030D-6E8A-4147-A177-3AD203B41FA5}">
                      <a16:colId xmlns:a16="http://schemas.microsoft.com/office/drawing/2014/main" val="433209974"/>
                    </a:ext>
                  </a:extLst>
                </a:gridCol>
              </a:tblGrid>
              <a:tr h="0">
                <a:tc>
                  <a:txBody>
                    <a:bodyPr/>
                    <a:lstStyle/>
                    <a:p>
                      <a:pPr algn="l"/>
                      <a:r>
                        <a:rPr lang="en-GB" b="0">
                          <a:solidFill>
                            <a:srgbClr val="EFEFEF"/>
                          </a:solidFill>
                          <a:effectLst/>
                          <a:latin typeface="opensans-bold"/>
                        </a:rPr>
                        <a:t>Application</a:t>
                      </a:r>
                    </a:p>
                  </a:txBody>
                  <a:tcPr marL="47625" marR="47625" marT="47625" marB="47625" anchor="ctr">
                    <a:lnL>
                      <a:noFill/>
                    </a:lnL>
                    <a:lnR>
                      <a:noFill/>
                    </a:lnR>
                    <a:lnT>
                      <a:noFill/>
                    </a:lnT>
                    <a:lnB>
                      <a:noFill/>
                    </a:lnB>
                    <a:solidFill>
                      <a:srgbClr val="2F4858"/>
                    </a:solidFill>
                  </a:tcPr>
                </a:tc>
                <a:tc>
                  <a:txBody>
                    <a:bodyPr/>
                    <a:lstStyle/>
                    <a:p>
                      <a:pPr algn="l"/>
                      <a:r>
                        <a:rPr lang="en-GB" b="0">
                          <a:solidFill>
                            <a:srgbClr val="EFEFEF"/>
                          </a:solidFill>
                          <a:effectLst/>
                          <a:latin typeface="opensans-bold"/>
                        </a:rPr>
                        <a:t>Support</a:t>
                      </a:r>
                    </a:p>
                  </a:txBody>
                  <a:tcPr marL="47625" marR="47625" marT="47625" marB="47625" anchor="ctr">
                    <a:lnL>
                      <a:noFill/>
                    </a:lnL>
                    <a:lnR>
                      <a:noFill/>
                    </a:lnR>
                    <a:lnT>
                      <a:noFill/>
                    </a:lnT>
                    <a:lnB>
                      <a:noFill/>
                    </a:lnB>
                    <a:solidFill>
                      <a:srgbClr val="2F4858"/>
                    </a:solidFill>
                  </a:tcPr>
                </a:tc>
                <a:extLst>
                  <a:ext uri="{0D108BD9-81ED-4DB2-BD59-A6C34878D82A}">
                    <a16:rowId xmlns:a16="http://schemas.microsoft.com/office/drawing/2014/main" val="249602765"/>
                  </a:ext>
                </a:extLst>
              </a:tr>
              <a:tr h="0">
                <a:tc>
                  <a:txBody>
                    <a:bodyPr/>
                    <a:lstStyle/>
                    <a:p>
                      <a:pPr algn="ctr"/>
                      <a:r>
                        <a:rPr lang="en-GB">
                          <a:solidFill>
                            <a:srgbClr val="333333"/>
                          </a:solidFill>
                          <a:effectLst/>
                        </a:rPr>
                        <a:t>REMUS</a:t>
                      </a:r>
                    </a:p>
                  </a:txBody>
                  <a:tcPr marL="76200" marR="76200" marT="76200" marB="76200" anchor="ctr">
                    <a:lnL>
                      <a:noFill/>
                    </a:lnL>
                    <a:lnR>
                      <a:noFill/>
                    </a:lnR>
                    <a:lnT>
                      <a:noFill/>
                    </a:lnT>
                    <a:lnB>
                      <a:noFill/>
                    </a:lnB>
                    <a:solidFill>
                      <a:srgbClr val="F9F9FA"/>
                    </a:solidFill>
                  </a:tcPr>
                </a:tc>
                <a:tc>
                  <a:txBody>
                    <a:bodyPr/>
                    <a:lstStyle/>
                    <a:p>
                      <a:pPr algn="ctr"/>
                      <a:r>
                        <a:rPr lang="en-GB" sz="1100" u="sng">
                          <a:solidFill>
                            <a:srgbClr val="2574B9"/>
                          </a:solidFill>
                          <a:effectLst/>
                          <a:hlinkClick r:id="rId2"/>
                        </a:rPr>
                        <a:t>remus-support@cern.ch</a:t>
                      </a:r>
                      <a:endParaRPr lang="en-GB">
                        <a:solidFill>
                          <a:srgbClr val="333333"/>
                        </a:solidFill>
                        <a:effectLst/>
                      </a:endParaRPr>
                    </a:p>
                  </a:txBody>
                  <a:tcPr marL="76200" marR="76200" marT="76200" marB="76200" anchor="ctr">
                    <a:lnL>
                      <a:noFill/>
                    </a:lnL>
                    <a:lnR>
                      <a:noFill/>
                    </a:lnR>
                    <a:lnT>
                      <a:noFill/>
                    </a:lnT>
                    <a:lnB>
                      <a:noFill/>
                    </a:lnB>
                    <a:solidFill>
                      <a:srgbClr val="F9F9FA"/>
                    </a:solidFill>
                  </a:tcPr>
                </a:tc>
                <a:extLst>
                  <a:ext uri="{0D108BD9-81ED-4DB2-BD59-A6C34878D82A}">
                    <a16:rowId xmlns:a16="http://schemas.microsoft.com/office/drawing/2014/main" val="949125247"/>
                  </a:ext>
                </a:extLst>
              </a:tr>
              <a:tr h="0">
                <a:tc>
                  <a:txBody>
                    <a:bodyPr/>
                    <a:lstStyle/>
                    <a:p>
                      <a:pPr algn="ctr"/>
                      <a:r>
                        <a:rPr lang="en-GB" u="sng">
                          <a:solidFill>
                            <a:srgbClr val="2574B9"/>
                          </a:solidFill>
                          <a:effectLst/>
                          <a:hlinkClick r:id="rId3"/>
                        </a:rPr>
                        <a:t>REMUS-Web</a:t>
                      </a:r>
                      <a:endParaRPr lang="en-GB">
                        <a:solidFill>
                          <a:srgbClr val="333333"/>
                        </a:solidFill>
                        <a:effectLst/>
                      </a:endParaRPr>
                    </a:p>
                  </a:txBody>
                  <a:tcPr marL="76200" marR="76200" marT="76200" marB="76200" anchor="ctr">
                    <a:lnL>
                      <a:noFill/>
                    </a:lnL>
                    <a:lnR>
                      <a:noFill/>
                    </a:lnR>
                    <a:lnT>
                      <a:noFill/>
                    </a:lnT>
                    <a:lnB>
                      <a:noFill/>
                    </a:lnB>
                    <a:solidFill>
                      <a:srgbClr val="E9ECEF"/>
                    </a:solidFill>
                  </a:tcPr>
                </a:tc>
                <a:tc>
                  <a:txBody>
                    <a:bodyPr/>
                    <a:lstStyle/>
                    <a:p>
                      <a:pPr algn="ctr"/>
                      <a:r>
                        <a:rPr lang="en-GB" sz="1100" u="sng">
                          <a:solidFill>
                            <a:srgbClr val="2574B9"/>
                          </a:solidFill>
                          <a:effectLst/>
                          <a:hlinkClick r:id="rId2"/>
                        </a:rPr>
                        <a:t>remus-support@cern.ch</a:t>
                      </a:r>
                      <a:endParaRPr lang="en-GB">
                        <a:solidFill>
                          <a:srgbClr val="333333"/>
                        </a:solidFill>
                        <a:effectLst/>
                      </a:endParaRPr>
                    </a:p>
                  </a:txBody>
                  <a:tcPr marL="76200" marR="76200" marT="76200" marB="76200" anchor="ctr">
                    <a:lnL>
                      <a:noFill/>
                    </a:lnL>
                    <a:lnR>
                      <a:noFill/>
                    </a:lnR>
                    <a:lnT>
                      <a:noFill/>
                    </a:lnT>
                    <a:lnB>
                      <a:noFill/>
                    </a:lnB>
                    <a:solidFill>
                      <a:srgbClr val="E9ECEF"/>
                    </a:solidFill>
                  </a:tcPr>
                </a:tc>
                <a:extLst>
                  <a:ext uri="{0D108BD9-81ED-4DB2-BD59-A6C34878D82A}">
                    <a16:rowId xmlns:a16="http://schemas.microsoft.com/office/drawing/2014/main" val="2001826321"/>
                  </a:ext>
                </a:extLst>
              </a:tr>
              <a:tr h="0">
                <a:tc>
                  <a:txBody>
                    <a:bodyPr/>
                    <a:lstStyle/>
                    <a:p>
                      <a:pPr algn="ctr"/>
                      <a:r>
                        <a:rPr lang="en-GB">
                          <a:solidFill>
                            <a:srgbClr val="333333"/>
                          </a:solidFill>
                          <a:effectLst/>
                        </a:rPr>
                        <a:t>ERGO</a:t>
                      </a:r>
                    </a:p>
                  </a:txBody>
                  <a:tcPr marL="76200" marR="76200" marT="76200" marB="76200" anchor="ctr">
                    <a:lnL>
                      <a:noFill/>
                    </a:lnL>
                    <a:lnR>
                      <a:noFill/>
                    </a:lnR>
                    <a:lnT>
                      <a:noFill/>
                    </a:lnT>
                    <a:lnB>
                      <a:noFill/>
                    </a:lnB>
                    <a:solidFill>
                      <a:srgbClr val="F9F9FA"/>
                    </a:solidFill>
                  </a:tcPr>
                </a:tc>
                <a:tc>
                  <a:txBody>
                    <a:bodyPr/>
                    <a:lstStyle/>
                    <a:p>
                      <a:pPr algn="ctr"/>
                      <a:r>
                        <a:rPr lang="en-GB" sz="1100" u="sng">
                          <a:solidFill>
                            <a:srgbClr val="2574B9"/>
                          </a:solidFill>
                          <a:effectLst/>
                          <a:hlinkClick r:id="rId2"/>
                        </a:rPr>
                        <a:t>remus-support@cern.ch</a:t>
                      </a:r>
                      <a:endParaRPr lang="en-GB">
                        <a:solidFill>
                          <a:srgbClr val="333333"/>
                        </a:solidFill>
                        <a:effectLst/>
                      </a:endParaRPr>
                    </a:p>
                  </a:txBody>
                  <a:tcPr marL="76200" marR="76200" marT="76200" marB="76200" anchor="ctr">
                    <a:lnL>
                      <a:noFill/>
                    </a:lnL>
                    <a:lnR>
                      <a:noFill/>
                    </a:lnR>
                    <a:lnT>
                      <a:noFill/>
                    </a:lnT>
                    <a:lnB>
                      <a:noFill/>
                    </a:lnB>
                    <a:solidFill>
                      <a:srgbClr val="F9F9FA"/>
                    </a:solidFill>
                  </a:tcPr>
                </a:tc>
                <a:extLst>
                  <a:ext uri="{0D108BD9-81ED-4DB2-BD59-A6C34878D82A}">
                    <a16:rowId xmlns:a16="http://schemas.microsoft.com/office/drawing/2014/main" val="652443693"/>
                  </a:ext>
                </a:extLst>
              </a:tr>
              <a:tr h="0">
                <a:tc>
                  <a:txBody>
                    <a:bodyPr/>
                    <a:lstStyle/>
                    <a:p>
                      <a:pPr algn="ctr"/>
                      <a:r>
                        <a:rPr lang="en-GB" sz="1100">
                          <a:solidFill>
                            <a:srgbClr val="333333"/>
                          </a:solidFill>
                          <a:effectLst/>
                          <a:latin typeface="Calibri" panose="020F0502020204030204" pitchFamily="34" charset="0"/>
                        </a:rPr>
                        <a:t>Dosimetry System</a:t>
                      </a:r>
                      <a:endParaRPr lang="en-GB">
                        <a:solidFill>
                          <a:srgbClr val="333333"/>
                        </a:solidFill>
                        <a:effectLst/>
                      </a:endParaRPr>
                    </a:p>
                  </a:txBody>
                  <a:tcPr marL="76200" marR="76200" marT="76200" marB="76200" anchor="ctr">
                    <a:lnL>
                      <a:noFill/>
                    </a:lnL>
                    <a:lnR>
                      <a:noFill/>
                    </a:lnR>
                    <a:lnT>
                      <a:noFill/>
                    </a:lnT>
                    <a:lnB>
                      <a:noFill/>
                    </a:lnB>
                    <a:solidFill>
                      <a:srgbClr val="E9ECEF"/>
                    </a:solidFill>
                  </a:tcPr>
                </a:tc>
                <a:tc>
                  <a:txBody>
                    <a:bodyPr/>
                    <a:lstStyle/>
                    <a:p>
                      <a:pPr algn="ctr"/>
                      <a:r>
                        <a:rPr lang="en-GB" sz="1100" u="sng">
                          <a:solidFill>
                            <a:srgbClr val="2574B9"/>
                          </a:solidFill>
                          <a:effectLst/>
                          <a:latin typeface="Calibri" panose="020F0502020204030204" pitchFamily="34" charset="0"/>
                          <a:hlinkClick r:id="rId4"/>
                        </a:rPr>
                        <a:t>safetycomputing-websupporttech@cern.ch</a:t>
                      </a:r>
                      <a:endParaRPr lang="en-GB">
                        <a:solidFill>
                          <a:srgbClr val="333333"/>
                        </a:solidFill>
                        <a:effectLst/>
                      </a:endParaRPr>
                    </a:p>
                  </a:txBody>
                  <a:tcPr marL="76200" marR="76200" marT="76200" marB="76200" anchor="ctr">
                    <a:lnL>
                      <a:noFill/>
                    </a:lnL>
                    <a:lnR>
                      <a:noFill/>
                    </a:lnR>
                    <a:lnT>
                      <a:noFill/>
                    </a:lnT>
                    <a:lnB>
                      <a:noFill/>
                    </a:lnB>
                    <a:solidFill>
                      <a:srgbClr val="E9ECEF"/>
                    </a:solidFill>
                  </a:tcPr>
                </a:tc>
                <a:extLst>
                  <a:ext uri="{0D108BD9-81ED-4DB2-BD59-A6C34878D82A}">
                    <a16:rowId xmlns:a16="http://schemas.microsoft.com/office/drawing/2014/main" val="1474601053"/>
                  </a:ext>
                </a:extLst>
              </a:tr>
              <a:tr h="0">
                <a:tc>
                  <a:txBody>
                    <a:bodyPr/>
                    <a:lstStyle/>
                    <a:p>
                      <a:pPr algn="ctr"/>
                      <a:r>
                        <a:rPr lang="en-GB" sz="1100" u="sng">
                          <a:solidFill>
                            <a:srgbClr val="2574B9"/>
                          </a:solidFill>
                          <a:effectLst/>
                          <a:latin typeface="Calibri" panose="020F0502020204030204" pitchFamily="34" charset="0"/>
                          <a:hlinkClick r:id="rId5"/>
                        </a:rPr>
                        <a:t>SAILOR</a:t>
                      </a:r>
                      <a:endParaRPr lang="en-GB">
                        <a:solidFill>
                          <a:srgbClr val="333333"/>
                        </a:solidFill>
                        <a:effectLst/>
                      </a:endParaRPr>
                    </a:p>
                  </a:txBody>
                  <a:tcPr marL="76200" marR="76200" marT="76200" marB="76200" anchor="ctr">
                    <a:lnL>
                      <a:noFill/>
                    </a:lnL>
                    <a:lnR>
                      <a:noFill/>
                    </a:lnR>
                    <a:lnT>
                      <a:noFill/>
                    </a:lnT>
                    <a:lnB>
                      <a:noFill/>
                    </a:lnB>
                    <a:solidFill>
                      <a:srgbClr val="F9F9FA"/>
                    </a:solidFill>
                  </a:tcPr>
                </a:tc>
                <a:tc>
                  <a:txBody>
                    <a:bodyPr/>
                    <a:lstStyle/>
                    <a:p>
                      <a:pPr algn="ctr"/>
                      <a:r>
                        <a:rPr lang="en-GB" sz="1100" u="sng">
                          <a:solidFill>
                            <a:srgbClr val="2574B9"/>
                          </a:solidFill>
                          <a:effectLst/>
                          <a:latin typeface="Calibri" panose="020F0502020204030204" pitchFamily="34" charset="0"/>
                          <a:hlinkClick r:id="rId6"/>
                        </a:rPr>
                        <a:t>sailor.support@cern.ch</a:t>
                      </a:r>
                      <a:endParaRPr lang="en-GB">
                        <a:solidFill>
                          <a:srgbClr val="333333"/>
                        </a:solidFill>
                        <a:effectLst/>
                      </a:endParaRPr>
                    </a:p>
                  </a:txBody>
                  <a:tcPr marL="76200" marR="76200" marT="76200" marB="76200" anchor="ctr">
                    <a:lnL>
                      <a:noFill/>
                    </a:lnL>
                    <a:lnR>
                      <a:noFill/>
                    </a:lnR>
                    <a:lnT>
                      <a:noFill/>
                    </a:lnT>
                    <a:lnB>
                      <a:noFill/>
                    </a:lnB>
                    <a:solidFill>
                      <a:srgbClr val="F9F9FA"/>
                    </a:solidFill>
                  </a:tcPr>
                </a:tc>
                <a:extLst>
                  <a:ext uri="{0D108BD9-81ED-4DB2-BD59-A6C34878D82A}">
                    <a16:rowId xmlns:a16="http://schemas.microsoft.com/office/drawing/2014/main" val="1498232067"/>
                  </a:ext>
                </a:extLst>
              </a:tr>
              <a:tr h="0">
                <a:tc>
                  <a:txBody>
                    <a:bodyPr/>
                    <a:lstStyle/>
                    <a:p>
                      <a:pPr algn="ctr"/>
                      <a:r>
                        <a:rPr lang="en-GB" sz="1100" u="sng">
                          <a:solidFill>
                            <a:srgbClr val="2574B9"/>
                          </a:solidFill>
                          <a:effectLst/>
                          <a:latin typeface="Calibri" panose="020F0502020204030204" pitchFamily="34" charset="0"/>
                          <a:hlinkClick r:id="rId7"/>
                        </a:rPr>
                        <a:t>SAILOR Planning</a:t>
                      </a:r>
                      <a:endParaRPr lang="en-GB">
                        <a:solidFill>
                          <a:srgbClr val="333333"/>
                        </a:solidFill>
                        <a:effectLst/>
                      </a:endParaRPr>
                    </a:p>
                  </a:txBody>
                  <a:tcPr marL="76200" marR="76200" marT="76200" marB="76200" anchor="ctr">
                    <a:lnL>
                      <a:noFill/>
                    </a:lnL>
                    <a:lnR>
                      <a:noFill/>
                    </a:lnR>
                    <a:lnT>
                      <a:noFill/>
                    </a:lnT>
                    <a:lnB>
                      <a:noFill/>
                    </a:lnB>
                    <a:solidFill>
                      <a:srgbClr val="E9ECEF"/>
                    </a:solidFill>
                  </a:tcPr>
                </a:tc>
                <a:tc>
                  <a:txBody>
                    <a:bodyPr/>
                    <a:lstStyle/>
                    <a:p>
                      <a:pPr algn="ctr"/>
                      <a:r>
                        <a:rPr lang="en-GB" sz="1100" u="sng">
                          <a:solidFill>
                            <a:srgbClr val="2574B9"/>
                          </a:solidFill>
                          <a:effectLst/>
                          <a:latin typeface="Calibri" panose="020F0502020204030204" pitchFamily="34" charset="0"/>
                          <a:hlinkClick r:id="rId6"/>
                        </a:rPr>
                        <a:t>sailor.support@cern.ch</a:t>
                      </a:r>
                      <a:endParaRPr lang="en-GB">
                        <a:solidFill>
                          <a:srgbClr val="333333"/>
                        </a:solidFill>
                        <a:effectLst/>
                      </a:endParaRPr>
                    </a:p>
                  </a:txBody>
                  <a:tcPr marL="76200" marR="76200" marT="76200" marB="76200" anchor="ctr">
                    <a:lnL>
                      <a:noFill/>
                    </a:lnL>
                    <a:lnR>
                      <a:noFill/>
                    </a:lnR>
                    <a:lnT>
                      <a:noFill/>
                    </a:lnT>
                    <a:lnB>
                      <a:noFill/>
                    </a:lnB>
                    <a:solidFill>
                      <a:srgbClr val="E9ECEF"/>
                    </a:solidFill>
                  </a:tcPr>
                </a:tc>
                <a:extLst>
                  <a:ext uri="{0D108BD9-81ED-4DB2-BD59-A6C34878D82A}">
                    <a16:rowId xmlns:a16="http://schemas.microsoft.com/office/drawing/2014/main" val="247237882"/>
                  </a:ext>
                </a:extLst>
              </a:tr>
              <a:tr h="0">
                <a:tc>
                  <a:txBody>
                    <a:bodyPr/>
                    <a:lstStyle/>
                    <a:p>
                      <a:pPr algn="ctr"/>
                      <a:r>
                        <a:rPr lang="en-GB" sz="1100" u="sng">
                          <a:solidFill>
                            <a:srgbClr val="2574B9"/>
                          </a:solidFill>
                          <a:effectLst/>
                          <a:latin typeface="Calibri" panose="020F0502020204030204" pitchFamily="34" charset="0"/>
                          <a:hlinkClick r:id="rId8"/>
                        </a:rPr>
                        <a:t>SAILOR Light</a:t>
                      </a:r>
                      <a:endParaRPr lang="en-GB">
                        <a:solidFill>
                          <a:srgbClr val="333333"/>
                        </a:solidFill>
                        <a:effectLst/>
                      </a:endParaRPr>
                    </a:p>
                  </a:txBody>
                  <a:tcPr marL="76200" marR="76200" marT="76200" marB="76200" anchor="ctr">
                    <a:lnL>
                      <a:noFill/>
                    </a:lnL>
                    <a:lnR>
                      <a:noFill/>
                    </a:lnR>
                    <a:lnT>
                      <a:noFill/>
                    </a:lnT>
                    <a:lnB>
                      <a:noFill/>
                    </a:lnB>
                    <a:solidFill>
                      <a:srgbClr val="F9F9FA"/>
                    </a:solidFill>
                  </a:tcPr>
                </a:tc>
                <a:tc>
                  <a:txBody>
                    <a:bodyPr/>
                    <a:lstStyle/>
                    <a:p>
                      <a:pPr algn="ctr"/>
                      <a:r>
                        <a:rPr lang="en-GB" sz="1100" u="sng">
                          <a:solidFill>
                            <a:srgbClr val="2574B9"/>
                          </a:solidFill>
                          <a:effectLst/>
                          <a:latin typeface="Calibri" panose="020F0502020204030204" pitchFamily="34" charset="0"/>
                          <a:hlinkClick r:id="rId6"/>
                        </a:rPr>
                        <a:t>sailor.support@cern.ch</a:t>
                      </a:r>
                      <a:endParaRPr lang="en-GB">
                        <a:solidFill>
                          <a:srgbClr val="333333"/>
                        </a:solidFill>
                        <a:effectLst/>
                      </a:endParaRPr>
                    </a:p>
                  </a:txBody>
                  <a:tcPr marL="76200" marR="76200" marT="76200" marB="76200" anchor="ctr">
                    <a:lnL>
                      <a:noFill/>
                    </a:lnL>
                    <a:lnR>
                      <a:noFill/>
                    </a:lnR>
                    <a:lnT>
                      <a:noFill/>
                    </a:lnT>
                    <a:lnB>
                      <a:noFill/>
                    </a:lnB>
                    <a:solidFill>
                      <a:srgbClr val="F9F9FA"/>
                    </a:solidFill>
                  </a:tcPr>
                </a:tc>
                <a:extLst>
                  <a:ext uri="{0D108BD9-81ED-4DB2-BD59-A6C34878D82A}">
                    <a16:rowId xmlns:a16="http://schemas.microsoft.com/office/drawing/2014/main" val="190478599"/>
                  </a:ext>
                </a:extLst>
              </a:tr>
              <a:tr h="0">
                <a:tc>
                  <a:txBody>
                    <a:bodyPr/>
                    <a:lstStyle/>
                    <a:p>
                      <a:pPr algn="ctr"/>
                      <a:r>
                        <a:rPr lang="en-GB" sz="1100" u="sng">
                          <a:solidFill>
                            <a:srgbClr val="2574B9"/>
                          </a:solidFill>
                          <a:effectLst/>
                          <a:latin typeface="Calibri" panose="020F0502020204030204" pitchFamily="34" charset="0"/>
                          <a:hlinkClick r:id="rId9"/>
                        </a:rPr>
                        <a:t>Safety Reporting</a:t>
                      </a:r>
                      <a:endParaRPr lang="en-GB">
                        <a:solidFill>
                          <a:srgbClr val="333333"/>
                        </a:solidFill>
                        <a:effectLst/>
                      </a:endParaRPr>
                    </a:p>
                  </a:txBody>
                  <a:tcPr marL="76200" marR="76200" marT="76200" marB="76200" anchor="ctr">
                    <a:lnL>
                      <a:noFill/>
                    </a:lnL>
                    <a:lnR>
                      <a:noFill/>
                    </a:lnR>
                    <a:lnT>
                      <a:noFill/>
                    </a:lnT>
                    <a:lnB>
                      <a:noFill/>
                    </a:lnB>
                    <a:solidFill>
                      <a:srgbClr val="E9ECEF"/>
                    </a:solidFill>
                  </a:tcPr>
                </a:tc>
                <a:tc>
                  <a:txBody>
                    <a:bodyPr/>
                    <a:lstStyle/>
                    <a:p>
                      <a:pPr algn="ctr"/>
                      <a:r>
                        <a:rPr lang="en-GB" sz="1100" u="sng">
                          <a:solidFill>
                            <a:srgbClr val="2574B9"/>
                          </a:solidFill>
                          <a:effectLst/>
                          <a:latin typeface="Calibri" panose="020F0502020204030204" pitchFamily="34" charset="0"/>
                          <a:hlinkClick r:id="rId6"/>
                        </a:rPr>
                        <a:t>sailor.support@cern.ch</a:t>
                      </a:r>
                      <a:r>
                        <a:rPr lang="en-GB">
                          <a:solidFill>
                            <a:srgbClr val="333333"/>
                          </a:solidFill>
                          <a:effectLst/>
                        </a:rPr>
                        <a:t> ​​​​​​​</a:t>
                      </a:r>
                    </a:p>
                  </a:txBody>
                  <a:tcPr marL="76200" marR="76200" marT="76200" marB="76200" anchor="ctr">
                    <a:lnL>
                      <a:noFill/>
                    </a:lnL>
                    <a:lnR>
                      <a:noFill/>
                    </a:lnR>
                    <a:lnT>
                      <a:noFill/>
                    </a:lnT>
                    <a:lnB>
                      <a:noFill/>
                    </a:lnB>
                    <a:solidFill>
                      <a:srgbClr val="E9ECEF"/>
                    </a:solidFill>
                  </a:tcPr>
                </a:tc>
                <a:extLst>
                  <a:ext uri="{0D108BD9-81ED-4DB2-BD59-A6C34878D82A}">
                    <a16:rowId xmlns:a16="http://schemas.microsoft.com/office/drawing/2014/main" val="3643326427"/>
                  </a:ext>
                </a:extLst>
              </a:tr>
              <a:tr h="0">
                <a:tc>
                  <a:txBody>
                    <a:bodyPr/>
                    <a:lstStyle/>
                    <a:p>
                      <a:pPr algn="ctr"/>
                      <a:r>
                        <a:rPr lang="en-GB" sz="1100" u="sng">
                          <a:solidFill>
                            <a:srgbClr val="2574B9"/>
                          </a:solidFill>
                          <a:effectLst/>
                          <a:latin typeface="Calibri" panose="020F0502020204030204" pitchFamily="34" charset="0"/>
                          <a:hlinkClick r:id="rId10"/>
                        </a:rPr>
                        <a:t>RAISIN</a:t>
                      </a:r>
                      <a:r>
                        <a:rPr lang="en-GB">
                          <a:solidFill>
                            <a:srgbClr val="333333"/>
                          </a:solidFill>
                          <a:effectLst/>
                        </a:rPr>
                        <a:t> ​​​​​​​</a:t>
                      </a:r>
                    </a:p>
                  </a:txBody>
                  <a:tcPr marL="76200" marR="76200" marT="76200" marB="76200" anchor="ctr">
                    <a:lnL>
                      <a:noFill/>
                    </a:lnL>
                    <a:lnR>
                      <a:noFill/>
                    </a:lnR>
                    <a:lnT>
                      <a:noFill/>
                    </a:lnT>
                    <a:lnB>
                      <a:noFill/>
                    </a:lnB>
                    <a:solidFill>
                      <a:srgbClr val="F9F9FA"/>
                    </a:solidFill>
                  </a:tcPr>
                </a:tc>
                <a:tc>
                  <a:txBody>
                    <a:bodyPr/>
                    <a:lstStyle/>
                    <a:p>
                      <a:pPr algn="ctr"/>
                      <a:r>
                        <a:rPr lang="en-GB" sz="1100" u="sng">
                          <a:solidFill>
                            <a:srgbClr val="2574B9"/>
                          </a:solidFill>
                          <a:effectLst/>
                          <a:latin typeface="Calibri" panose="020F0502020204030204" pitchFamily="34" charset="0"/>
                          <a:hlinkClick r:id="rId11"/>
                        </a:rPr>
                        <a:t>raisin-support@cern.ch</a:t>
                      </a:r>
                      <a:r>
                        <a:rPr lang="en-GB">
                          <a:solidFill>
                            <a:srgbClr val="333333"/>
                          </a:solidFill>
                          <a:effectLst/>
                        </a:rPr>
                        <a:t> ​​​​​​​</a:t>
                      </a:r>
                    </a:p>
                  </a:txBody>
                  <a:tcPr marL="76200" marR="76200" marT="76200" marB="76200" anchor="ctr">
                    <a:lnL>
                      <a:noFill/>
                    </a:lnL>
                    <a:lnR>
                      <a:noFill/>
                    </a:lnR>
                    <a:lnT>
                      <a:noFill/>
                    </a:lnT>
                    <a:lnB>
                      <a:noFill/>
                    </a:lnB>
                    <a:solidFill>
                      <a:srgbClr val="F9F9FA"/>
                    </a:solidFill>
                  </a:tcPr>
                </a:tc>
                <a:extLst>
                  <a:ext uri="{0D108BD9-81ED-4DB2-BD59-A6C34878D82A}">
                    <a16:rowId xmlns:a16="http://schemas.microsoft.com/office/drawing/2014/main" val="3719050045"/>
                  </a:ext>
                </a:extLst>
              </a:tr>
              <a:tr h="0">
                <a:tc>
                  <a:txBody>
                    <a:bodyPr/>
                    <a:lstStyle/>
                    <a:p>
                      <a:pPr algn="ctr"/>
                      <a:r>
                        <a:rPr lang="en-GB" sz="1100" u="sng">
                          <a:solidFill>
                            <a:srgbClr val="2574B9"/>
                          </a:solidFill>
                          <a:effectLst/>
                          <a:latin typeface="Calibri" panose="020F0502020204030204" pitchFamily="34" charset="0"/>
                          <a:hlinkClick r:id="rId12"/>
                        </a:rPr>
                        <a:t>CERES</a:t>
                      </a:r>
                      <a:r>
                        <a:rPr lang="en-GB">
                          <a:solidFill>
                            <a:srgbClr val="333333"/>
                          </a:solidFill>
                          <a:effectLst/>
                        </a:rPr>
                        <a:t> ​​​​​​​</a:t>
                      </a:r>
                    </a:p>
                  </a:txBody>
                  <a:tcPr marL="76200" marR="76200" marT="76200" marB="76200" anchor="ctr">
                    <a:lnL>
                      <a:noFill/>
                    </a:lnL>
                    <a:lnR>
                      <a:noFill/>
                    </a:lnR>
                    <a:lnT>
                      <a:noFill/>
                    </a:lnT>
                    <a:lnB>
                      <a:noFill/>
                    </a:lnB>
                    <a:solidFill>
                      <a:srgbClr val="E9ECEF"/>
                    </a:solidFill>
                  </a:tcPr>
                </a:tc>
                <a:tc>
                  <a:txBody>
                    <a:bodyPr/>
                    <a:lstStyle/>
                    <a:p>
                      <a:pPr algn="ctr"/>
                      <a:r>
                        <a:rPr lang="en-GB" sz="1100" u="sng" dirty="0" err="1">
                          <a:solidFill>
                            <a:srgbClr val="2574B9"/>
                          </a:solidFill>
                          <a:effectLst/>
                          <a:latin typeface="Calibri" panose="020F0502020204030204" pitchFamily="34" charset="0"/>
                          <a:hlinkClick r:id="rId13"/>
                        </a:rPr>
                        <a:t>ceres</a:t>
                      </a:r>
                      <a:r>
                        <a:rPr lang="en-GB" sz="1100" u="sng" dirty="0" err="1">
                          <a:solidFill>
                            <a:srgbClr val="2574B9"/>
                          </a:solidFill>
                          <a:effectLst/>
                          <a:latin typeface="Calibri" panose="020F0502020204030204" pitchFamily="34" charset="0"/>
                          <a:hlinkClick r:id="rId14"/>
                        </a:rPr>
                        <a:t>-support@cern.ch</a:t>
                      </a:r>
                      <a:r>
                        <a:rPr lang="en-GB" dirty="0">
                          <a:solidFill>
                            <a:srgbClr val="333333"/>
                          </a:solidFill>
                          <a:effectLst/>
                        </a:rPr>
                        <a:t> ​​​​​​​</a:t>
                      </a:r>
                    </a:p>
                  </a:txBody>
                  <a:tcPr marL="76200" marR="76200" marT="76200" marB="76200" anchor="ctr">
                    <a:lnL>
                      <a:noFill/>
                    </a:lnL>
                    <a:lnR>
                      <a:noFill/>
                    </a:lnR>
                    <a:lnT>
                      <a:noFill/>
                    </a:lnT>
                    <a:lnB>
                      <a:noFill/>
                    </a:lnB>
                    <a:solidFill>
                      <a:srgbClr val="E9ECEF"/>
                    </a:solidFill>
                  </a:tcPr>
                </a:tc>
                <a:extLst>
                  <a:ext uri="{0D108BD9-81ED-4DB2-BD59-A6C34878D82A}">
                    <a16:rowId xmlns:a16="http://schemas.microsoft.com/office/drawing/2014/main" val="3274347378"/>
                  </a:ext>
                </a:extLst>
              </a:tr>
            </a:tbl>
          </a:graphicData>
        </a:graphic>
      </p:graphicFrame>
      <p:sp>
        <p:nvSpPr>
          <p:cNvPr id="10" name="Rectangle 2">
            <a:extLst>
              <a:ext uri="{FF2B5EF4-FFF2-40B4-BE49-F238E27FC236}">
                <a16:creationId xmlns:a16="http://schemas.microsoft.com/office/drawing/2014/main" id="{4FFB55EB-2248-A7A4-2A62-3FD7BBC114E1}"/>
              </a:ext>
            </a:extLst>
          </p:cNvPr>
          <p:cNvSpPr>
            <a:spLocks noChangeArrowheads="1"/>
          </p:cNvSpPr>
          <p:nvPr/>
        </p:nvSpPr>
        <p:spPr bwMode="auto">
          <a:xfrm>
            <a:off x="2080079" y="1995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FR" altLang="en-FR" sz="1800" b="0" i="0" u="none" strike="noStrike" cap="none" normalizeH="0" baseline="0">
                <a:ln>
                  <a:noFill/>
                </a:ln>
                <a:solidFill>
                  <a:schemeClr val="tx1"/>
                </a:solidFill>
                <a:effectLst/>
                <a:latin typeface="Arial" panose="020B0604020202020204" pitchFamily="34" charset="0"/>
              </a:rPr>
            </a:br>
            <a:endParaRPr kumimoji="0" lang="en-FR" altLang="en-F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60399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6447</TotalTime>
  <Words>527</Words>
  <Application>Microsoft Macintosh PowerPoint</Application>
  <PresentationFormat>Widescreen</PresentationFormat>
  <Paragraphs>72</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opensans-bold</vt:lpstr>
      <vt:lpstr>Office Theme</vt:lpstr>
      <vt:lpstr>Digital Asset Assessment with HSE</vt:lpstr>
      <vt:lpstr>Assessment goals</vt:lpstr>
      <vt:lpstr>How to provide input ?</vt:lpstr>
      <vt:lpstr>Suggested next steps for assessment </vt:lpstr>
      <vt:lpstr>Backup Slides</vt:lpstr>
      <vt:lpstr>PowerPoint Presentation</vt:lpstr>
      <vt:lpstr>HSE Safety Computing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Tim Bell</dc:creator>
  <cp:lastModifiedBy>Tim Bell</cp:lastModifiedBy>
  <cp:revision>51</cp:revision>
  <dcterms:created xsi:type="dcterms:W3CDTF">2022-04-25T10:57:22Z</dcterms:created>
  <dcterms:modified xsi:type="dcterms:W3CDTF">2022-05-31T15:16:01Z</dcterms:modified>
</cp:coreProperties>
</file>