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7" r:id="rId1"/>
    <p:sldMasterId id="2147483777" r:id="rId2"/>
  </p:sldMasterIdLst>
  <p:notesMasterIdLst>
    <p:notesMasterId r:id="rId6"/>
  </p:notesMasterIdLst>
  <p:handoutMasterIdLst>
    <p:handoutMasterId r:id="rId7"/>
  </p:handoutMasterIdLst>
  <p:sldIdLst>
    <p:sldId id="256" r:id="rId3"/>
    <p:sldId id="277" r:id="rId4"/>
    <p:sldId id="28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C0C0C0"/>
    <a:srgbClr val="996633"/>
    <a:srgbClr val="CC00CC"/>
    <a:srgbClr val="666633"/>
    <a:srgbClr val="FFFF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4626"/>
  </p:normalViewPr>
  <p:slideViewPr>
    <p:cSldViewPr>
      <p:cViewPr varScale="1">
        <p:scale>
          <a:sx n="62" d="100"/>
          <a:sy n="62" d="100"/>
        </p:scale>
        <p:origin x="139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AA63B-31B4-CC4B-AC5E-DF90DE2B78E3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12921-36D3-664B-B704-1C3C6F3AC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300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ＭＳ Ｐゴシック" charset="0"/>
              </a:defRPr>
            </a:lvl1pPr>
          </a:lstStyle>
          <a:p>
            <a:pPr>
              <a:defRPr/>
            </a:pPr>
            <a:fld id="{510E782A-6631-B846-AE8F-6A9B65B22D1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19255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A29F21C-5105-A34B-9FDF-2622F7FF14C1}" type="slidenum">
              <a:rPr lang="ja-JP" altLang="en-US" sz="1200">
                <a:latin typeface="Arial" charset="0"/>
              </a:rPr>
              <a:pPr eaLnBrk="1" hangingPunct="1"/>
              <a:t>1</a:t>
            </a:fld>
            <a:endParaRPr lang="en-US" altLang="ja-JP" sz="1200">
              <a:latin typeface="Arial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image" Target="../media/image5.png"/><Relationship Id="rId9" Type="http://schemas.openxmlformats.org/officeDocument/2006/relationships/image" Target="../media/image9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815738" y="6400801"/>
            <a:ext cx="6490063" cy="320675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32DEA-C2F3-C146-A1E5-05DF289CDEAD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9809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593DD-1BA0-6D48-BDA5-63C07A4462AF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367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332DEA-C2F3-C146-A1E5-05DF289CDEAD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87700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C22AAB-EEF4-3141-94AE-F40148714A9C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02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23"/>
            <a:ext cx="5105400" cy="16795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200721"/>
            <a:ext cx="44196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partner_logo_v1_W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710" y="6023244"/>
            <a:ext cx="2809469" cy="753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02" y="6116969"/>
            <a:ext cx="3694641" cy="610310"/>
          </a:xfrm>
          <a:prstGeom prst="rect">
            <a:avLst/>
          </a:prstGeom>
        </p:spPr>
      </p:pic>
      <p:sp>
        <p:nvSpPr>
          <p:cNvPr id="10" name="Text Box 12"/>
          <p:cNvSpPr txBox="1">
            <a:spLocks noChangeArrowheads="1"/>
          </p:cNvSpPr>
          <p:nvPr userDrawn="1"/>
        </p:nvSpPr>
        <p:spPr bwMode="auto">
          <a:xfrm>
            <a:off x="7432707" y="1143000"/>
            <a:ext cx="1676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ja-JP" sz="1800" dirty="0">
                <a:latin typeface="Arial Narrow" charset="0"/>
              </a:rPr>
              <a:t>Version 11.0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67200" y="-228600"/>
            <a:ext cx="4724400" cy="1573225"/>
          </a:xfrm>
          <a:prstGeom prst="rect">
            <a:avLst/>
          </a:prstGeom>
        </p:spPr>
      </p:pic>
      <p:pic>
        <p:nvPicPr>
          <p:cNvPr id="17" name="Image 9" descr="bande-01.eps">
            <a:extLst>
              <a:ext uri="{FF2B5EF4-FFF2-40B4-BE49-F238E27FC236}">
                <a16:creationId xmlns:a16="http://schemas.microsoft.com/office/drawing/2014/main" id="{89DB52A8-980C-8D43-B498-C0B5BB87222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1304"/>
            <a:ext cx="9143999" cy="7066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3CF4771-3D74-5857-32AC-8307AB6DEB5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75996"/>
            <a:ext cx="1858801" cy="4960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B0241-EC64-9A53-477D-AAF77C0958A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343" y="5424808"/>
            <a:ext cx="2809469" cy="610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AE7BC1-792A-B748-A28F-025ACEA4E25A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611" y="5375866"/>
            <a:ext cx="1512404" cy="6596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8E1674-7FC1-F44D-C682-B11309B3F18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64" y="5329039"/>
            <a:ext cx="7366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8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56982C-FBBD-4E42-9027-577D59B92473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430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E2187E-9907-5F45-839C-D2020F7DEA7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63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94F9B-8676-1F44-B583-1F375B009006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0709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DDB5E2-0025-1D47-973D-876227D8725E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865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985F9F-A326-3244-8862-E876B8872D3F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9037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D6A794-774E-A947-AAA0-425526B0AB03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232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2573F-9C8E-1340-A25A-BC83BB3CCAA5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65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685800"/>
            <a:ext cx="88392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400802"/>
            <a:ext cx="670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solidFill>
                  <a:schemeClr val="bg1"/>
                </a:solidFill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2"/>
            <a:ext cx="609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solidFill>
                  <a:schemeClr val="bg1"/>
                </a:solidFill>
                <a:cs typeface="ＭＳ Ｐゴシック" charset="0"/>
              </a:defRPr>
            </a:lvl1pPr>
          </a:lstStyle>
          <a:p>
            <a:pPr>
              <a:defRPr/>
            </a:pPr>
            <a:fld id="{7E9D5161-3B98-2B46-AF7E-B16CAA3CAC5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9" name="Image 9" descr="bande-01.eps">
            <a:extLst>
              <a:ext uri="{FF2B5EF4-FFF2-40B4-BE49-F238E27FC236}">
                <a16:creationId xmlns:a16="http://schemas.microsoft.com/office/drawing/2014/main" id="{C77123D9-8A80-AA4F-BF0C-5687C5240F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51304"/>
            <a:ext cx="9137468" cy="706697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9ED757D-0003-DB4A-8059-824AA187BF5B}"/>
              </a:ext>
            </a:extLst>
          </p:cNvPr>
          <p:cNvSpPr txBox="1">
            <a:spLocks/>
          </p:cNvSpPr>
          <p:nvPr userDrawn="1"/>
        </p:nvSpPr>
        <p:spPr>
          <a:xfrm>
            <a:off x="8571370" y="6321837"/>
            <a:ext cx="4123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E9D5161-3B98-2B46-AF7E-B16CAA3CAC50}" type="slidenum">
              <a:rPr lang="ja-JP" altLang="en-US" sz="1400" smtClean="0"/>
              <a:pPr>
                <a:defRPr/>
              </a:pPr>
              <a:t>‹#›</a:t>
            </a:fld>
            <a:endParaRPr lang="en-US" altLang="ja-JP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53B2DF-6844-D04D-8975-08B8BBC9023F}"/>
              </a:ext>
            </a:extLst>
          </p:cNvPr>
          <p:cNvGrpSpPr/>
          <p:nvPr userDrawn="1"/>
        </p:nvGrpSpPr>
        <p:grpSpPr>
          <a:xfrm>
            <a:off x="80556" y="421625"/>
            <a:ext cx="9067799" cy="349250"/>
            <a:chOff x="76201" y="2861019"/>
            <a:chExt cx="9067799" cy="34925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A8D74D5-E009-4240-A898-0379EBDA1B5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8089900" y="2861019"/>
              <a:ext cx="1054100" cy="349250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9ABEC1E-514B-2042-A9FA-AC3488B9BDE4}"/>
                </a:ext>
              </a:extLst>
            </p:cNvPr>
            <p:cNvCxnSpPr>
              <a:cxnSpLocks/>
              <a:endCxn id="13" idx="1"/>
            </p:cNvCxnSpPr>
            <p:nvPr userDrawn="1"/>
          </p:nvCxnSpPr>
          <p:spPr>
            <a:xfrm>
              <a:off x="76201" y="3035644"/>
              <a:ext cx="8013699" cy="0"/>
            </a:xfrm>
            <a:prstGeom prst="line">
              <a:avLst/>
            </a:prstGeom>
            <a:ln>
              <a:solidFill>
                <a:schemeClr val="accent1">
                  <a:lumMod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9" descr="bande-01.eps">
            <a:extLst>
              <a:ext uri="{FF2B5EF4-FFF2-40B4-BE49-F238E27FC236}">
                <a16:creationId xmlns:a16="http://schemas.microsoft.com/office/drawing/2014/main" id="{05CCA5C5-73DB-214C-A526-3B1829EF8D4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51304"/>
            <a:ext cx="9137468" cy="7066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917" y="139932"/>
            <a:ext cx="8721667" cy="341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168" y="711409"/>
            <a:ext cx="8685251" cy="5439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8800" y="6297821"/>
            <a:ext cx="65888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1370" y="6321837"/>
            <a:ext cx="4123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E9D5161-3B98-2B46-AF7E-B16CAA3CAC50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B222523-B450-A74D-93EC-2E55300896E6}"/>
              </a:ext>
            </a:extLst>
          </p:cNvPr>
          <p:cNvGrpSpPr/>
          <p:nvPr userDrawn="1"/>
        </p:nvGrpSpPr>
        <p:grpSpPr>
          <a:xfrm>
            <a:off x="80556" y="421625"/>
            <a:ext cx="9067799" cy="349250"/>
            <a:chOff x="76201" y="2861019"/>
            <a:chExt cx="9067799" cy="3492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9A0C230-666A-2245-A9CF-90A82138BF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8089900" y="2861019"/>
              <a:ext cx="1054100" cy="349250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B18F4ED-427B-4B4C-82FD-4A8D08421DF7}"/>
                </a:ext>
              </a:extLst>
            </p:cNvPr>
            <p:cNvCxnSpPr>
              <a:cxnSpLocks/>
              <a:endCxn id="4" idx="1"/>
            </p:cNvCxnSpPr>
            <p:nvPr userDrawn="1"/>
          </p:nvCxnSpPr>
          <p:spPr>
            <a:xfrm>
              <a:off x="76201" y="3035644"/>
              <a:ext cx="8013699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096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5486400" cy="2209800"/>
          </a:xfrm>
        </p:spPr>
        <p:txBody>
          <a:bodyPr/>
          <a:lstStyle/>
          <a:p>
            <a:pPr eaLnBrk="1" hangingPunct="1"/>
            <a:r>
              <a:rPr lang="en-US" altLang="ja-JP" sz="3600" dirty="0">
                <a:latin typeface="Arial" charset="0"/>
              </a:rPr>
              <a:t>Exercises for Particles and Physics</a:t>
            </a:r>
            <a:endParaRPr lang="en-US" altLang="ja-JP" sz="2000" dirty="0">
              <a:latin typeface="Arial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048000"/>
            <a:ext cx="6096000" cy="1524000"/>
          </a:xfrm>
        </p:spPr>
        <p:txBody>
          <a:bodyPr/>
          <a:lstStyle/>
          <a:p>
            <a:pPr eaLnBrk="1" hangingPunct="1"/>
            <a:r>
              <a:rPr lang="en-US" altLang="ja-JP" dirty="0">
                <a:latin typeface="Arial" charset="0"/>
              </a:rPr>
              <a:t>Vladimir Ivantchenko (CERN &amp; Princeton University)</a:t>
            </a:r>
          </a:p>
          <a:p>
            <a:pPr eaLnBrk="1" hangingPunct="1"/>
            <a:r>
              <a:rPr lang="en-US" altLang="ja-JP" dirty="0">
                <a:latin typeface="Arial" charset="0"/>
              </a:rPr>
              <a:t>Geant4 Advanced Course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620" y="46892"/>
            <a:ext cx="7901014" cy="5334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Displaying processes and particles 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357686" y="2928934"/>
            <a:ext cx="4351337" cy="2643206"/>
          </a:xfrm>
        </p:spPr>
        <p:txBody>
          <a:bodyPr/>
          <a:lstStyle/>
          <a:p>
            <a:r>
              <a:rPr lang="en-US" sz="2000" dirty="0"/>
              <a:t>Check what particles exist:</a:t>
            </a:r>
          </a:p>
          <a:p>
            <a:pPr lvl="1"/>
            <a:r>
              <a:rPr lang="en-US" sz="1800" b="1" dirty="0">
                <a:latin typeface="Courier New" pitchFamily="49" charset="0"/>
              </a:rPr>
              <a:t>/particle/list</a:t>
            </a:r>
          </a:p>
          <a:p>
            <a:r>
              <a:rPr lang="en-US" sz="2000" dirty="0"/>
              <a:t>Check a particle property:</a:t>
            </a:r>
          </a:p>
          <a:p>
            <a:pPr lvl="1"/>
            <a:r>
              <a:rPr lang="en-US" sz="1800" b="1" dirty="0">
                <a:latin typeface="Courier New" pitchFamily="49" charset="0"/>
              </a:rPr>
              <a:t>/particle/select e-</a:t>
            </a:r>
          </a:p>
          <a:p>
            <a:pPr lvl="1"/>
            <a:r>
              <a:rPr lang="en-US" sz="1800" b="1" dirty="0">
                <a:latin typeface="Courier New" pitchFamily="49" charset="0"/>
              </a:rPr>
              <a:t>/particle/property/dump</a:t>
            </a:r>
          </a:p>
          <a:p>
            <a:r>
              <a:rPr lang="en-US" sz="2000" dirty="0"/>
              <a:t>Please type “help” to get the full set of commands for particle category</a:t>
            </a:r>
          </a:p>
          <a:p>
            <a:endParaRPr lang="en-US" sz="2000" dirty="0"/>
          </a:p>
        </p:txBody>
      </p:sp>
      <p:sp>
        <p:nvSpPr>
          <p:cNvPr id="3256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14282" y="2928934"/>
            <a:ext cx="4352925" cy="2571768"/>
          </a:xfrm>
        </p:spPr>
        <p:txBody>
          <a:bodyPr/>
          <a:lstStyle/>
          <a:p>
            <a:r>
              <a:rPr lang="en-US" sz="2000" dirty="0"/>
              <a:t>Check the physics processes attached and their ordering:</a:t>
            </a:r>
          </a:p>
          <a:p>
            <a:pPr lvl="1"/>
            <a:r>
              <a:rPr lang="en-US" sz="1800" b="1" dirty="0">
                <a:latin typeface="Courier New" pitchFamily="49" charset="0"/>
              </a:rPr>
              <a:t>/particle/select e-</a:t>
            </a:r>
          </a:p>
          <a:p>
            <a:pPr lvl="1"/>
            <a:r>
              <a:rPr lang="en-US" sz="1800" b="1" dirty="0">
                <a:latin typeface="Courier New" pitchFamily="49" charset="0"/>
              </a:rPr>
              <a:t>/particle/processes/dump</a:t>
            </a:r>
          </a:p>
        </p:txBody>
      </p:sp>
      <p:sp>
        <p:nvSpPr>
          <p:cNvPr id="325637" name="Rectangle 5"/>
          <p:cNvSpPr>
            <a:spLocks noChangeArrowheads="1"/>
          </p:cNvSpPr>
          <p:nvPr/>
        </p:nvSpPr>
        <p:spPr bwMode="auto">
          <a:xfrm>
            <a:off x="284620" y="762000"/>
            <a:ext cx="8570942" cy="213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55000" lnSpcReduction="20000"/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C00CC"/>
                </a:solidFill>
              </a:rPr>
              <a:t>By default, tables of parameters for the EM and hadronic physics are printed in log file before start of simulation of the 1</a:t>
            </a:r>
            <a:r>
              <a:rPr lang="en-US" sz="3200" baseline="30000" dirty="0">
                <a:solidFill>
                  <a:srgbClr val="CC00CC"/>
                </a:solidFill>
              </a:rPr>
              <a:t>st</a:t>
            </a:r>
            <a:r>
              <a:rPr lang="en-US" sz="3200" dirty="0">
                <a:solidFill>
                  <a:srgbClr val="CC00CC"/>
                </a:solidFill>
              </a:rPr>
              <a:t> event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Use example $G4INSTALL/examples/extended/hadronic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Study README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Select physics list (default FTFP_BERT)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Run the default macro hadr01.in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Study log output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C00CC"/>
                </a:solidFill>
              </a:rPr>
              <a:t>Run the application in interactive mode </a:t>
            </a:r>
          </a:p>
          <a:p>
            <a:pPr marL="800100" lvl="1" indent="-342900">
              <a:spcBef>
                <a:spcPct val="20000"/>
              </a:spcBef>
              <a:buFontTx/>
              <a:buChar char="•"/>
            </a:pPr>
            <a:r>
              <a:rPr lang="en-US" sz="2900" dirty="0"/>
              <a:t>Study physics related UI commands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94F9B-8676-1F44-B583-1F375B009006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6C19DA-79B6-F6B7-B63B-1ACA4916F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3846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Start examples/extended/hadronic/Hadr01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35918" y="711409"/>
            <a:ext cx="8699502" cy="5439389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Copy, compile, and build the example into working area</a:t>
            </a:r>
            <a:endParaRPr lang="en-GB" sz="2000" dirty="0"/>
          </a:p>
          <a:p>
            <a:pPr lvl="1"/>
            <a:r>
              <a:rPr lang="en-GB" sz="2000" dirty="0"/>
              <a:t> cd </a:t>
            </a:r>
            <a:r>
              <a:rPr lang="en-GB" sz="2000" dirty="0" err="1"/>
              <a:t>mydir</a:t>
            </a:r>
            <a:endParaRPr lang="en-GB" sz="2000" dirty="0"/>
          </a:p>
          <a:p>
            <a:pPr lvl="1"/>
            <a:r>
              <a:rPr lang="en-GB" sz="2000" dirty="0"/>
              <a:t> cp –r $G4INSTALL/examples/extended/hadronic/Hadr01 ./</a:t>
            </a:r>
          </a:p>
          <a:p>
            <a:pPr lvl="1"/>
            <a:r>
              <a:rPr lang="en-GB" sz="2000" dirty="0"/>
              <a:t> cd Hadr01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err="1"/>
              <a:t>mkdir</a:t>
            </a:r>
            <a:r>
              <a:rPr lang="en-GB" sz="2000" dirty="0"/>
              <a:t> build</a:t>
            </a:r>
          </a:p>
          <a:p>
            <a:pPr lvl="1"/>
            <a:r>
              <a:rPr lang="en-GB" sz="2000" dirty="0"/>
              <a:t> cd build</a:t>
            </a:r>
          </a:p>
          <a:p>
            <a:pPr lvl="1"/>
            <a:r>
              <a:rPr lang="en-GB" sz="2000" dirty="0"/>
              <a:t> </a:t>
            </a:r>
            <a:r>
              <a:rPr lang="en-GB" sz="2000" dirty="0" err="1"/>
              <a:t>cmake</a:t>
            </a:r>
            <a:r>
              <a:rPr lang="en-GB" sz="2000" dirty="0"/>
              <a:t> -DGeant4_DIR</a:t>
            </a:r>
            <a:r>
              <a:rPr lang="en-GB" sz="2000"/>
              <a:t>=${G4COMP} </a:t>
            </a:r>
            <a:r>
              <a:rPr lang="en-GB" sz="2000" dirty="0"/>
              <a:t>../</a:t>
            </a:r>
          </a:p>
          <a:p>
            <a:pPr lvl="1"/>
            <a:r>
              <a:rPr lang="en-GB" sz="2000" dirty="0"/>
              <a:t> make</a:t>
            </a:r>
          </a:p>
          <a:p>
            <a:r>
              <a:rPr lang="en-US" sz="2400" dirty="0">
                <a:solidFill>
                  <a:srgbClr val="0070C0"/>
                </a:solidFill>
              </a:rPr>
              <a:t>Run in the batch mode</a:t>
            </a:r>
          </a:p>
          <a:p>
            <a:pPr lvl="1"/>
            <a:r>
              <a:rPr lang="en-US" sz="2000" dirty="0"/>
              <a:t>./Hadr01 Hadr01.in FTFP_BERT &gt;&amp; ftfp_bert.log</a:t>
            </a:r>
          </a:p>
          <a:p>
            <a:pPr lvl="1"/>
            <a:r>
              <a:rPr lang="en-US" sz="2000" dirty="0"/>
              <a:t> ./Hadr01 Hadr01.in FTFP_BERT_HP &gt;&amp; ftfp_bert_hp.log</a:t>
            </a:r>
          </a:p>
          <a:p>
            <a:pPr lvl="1"/>
            <a:r>
              <a:rPr lang="en-US" sz="2000" dirty="0"/>
              <a:t> compare log files</a:t>
            </a: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Study Hadr01.cc – how G4PhysListFactory is used</a:t>
            </a:r>
          </a:p>
          <a:p>
            <a:r>
              <a:rPr lang="en-US" sz="2000" dirty="0">
                <a:solidFill>
                  <a:srgbClr val="0070C0"/>
                </a:solidFill>
              </a:rPr>
              <a:t>Run in interactive mode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 </a:t>
            </a:r>
            <a:r>
              <a:rPr lang="en-US" sz="2000" dirty="0" err="1"/>
              <a:t>setenv</a:t>
            </a:r>
            <a:r>
              <a:rPr lang="en-US" sz="2000" dirty="0"/>
              <a:t> PHYSLIST FTFP_BERT   (t- or c- shell)</a:t>
            </a:r>
          </a:p>
          <a:p>
            <a:pPr lvl="1"/>
            <a:r>
              <a:rPr lang="en-US" sz="2000" dirty="0"/>
              <a:t> export PHYSLIST=FTFP_BERT  (bash shell)</a:t>
            </a:r>
          </a:p>
          <a:p>
            <a:pPr lvl="1"/>
            <a:r>
              <a:rPr lang="en-US" sz="2000" dirty="0"/>
              <a:t>./Hadr01</a:t>
            </a:r>
          </a:p>
          <a:p>
            <a:pPr lvl="1"/>
            <a:r>
              <a:rPr lang="en-US" sz="2000" dirty="0"/>
              <a:t>&gt;control/execute vis.mac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Geant4 Particles and Processes</a:t>
            </a:r>
            <a:endParaRPr lang="en-US" altLang="ja-JP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56982C-FBBD-4E42-9027-577D59B92473}" type="slidenum">
              <a:rPr lang="ja-JP" altLang="en-US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343511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SLACTutorial2009_Template</Template>
  <TotalTime>9115</TotalTime>
  <Words>303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Narrow</vt:lpstr>
      <vt:lpstr>Calibri</vt:lpstr>
      <vt:lpstr>Courier New</vt:lpstr>
      <vt:lpstr>Tahoma</vt:lpstr>
      <vt:lpstr>Custom Design</vt:lpstr>
      <vt:lpstr>Template</vt:lpstr>
      <vt:lpstr>Exercises for Particles and Physics</vt:lpstr>
      <vt:lpstr>Displaying processes and particles </vt:lpstr>
      <vt:lpstr>Start examples/extended/hadronic/Hadr01</vt:lpstr>
    </vt:vector>
  </TitlesOfParts>
  <Company>Stanford Linear Accelerator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– Updates  Event biasing Cuts per region Restructuring of RunManager</dc:title>
  <dc:creator>makoto</dc:creator>
  <cp:lastModifiedBy>Vladimir Ivantchenko</cp:lastModifiedBy>
  <cp:revision>267</cp:revision>
  <dcterms:created xsi:type="dcterms:W3CDTF">2003-07-01T23:02:37Z</dcterms:created>
  <dcterms:modified xsi:type="dcterms:W3CDTF">2022-10-10T10:33:14Z</dcterms:modified>
</cp:coreProperties>
</file>