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9" r:id="rId3"/>
    <p:sldId id="285" r:id="rId4"/>
    <p:sldId id="286" r:id="rId5"/>
    <p:sldId id="281" r:id="rId6"/>
    <p:sldId id="283" r:id="rId7"/>
    <p:sldId id="284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2308" autoAdjust="0"/>
  </p:normalViewPr>
  <p:slideViewPr>
    <p:cSldViewPr>
      <p:cViewPr varScale="1">
        <p:scale>
          <a:sx n="121" d="100"/>
          <a:sy n="121" d="100"/>
        </p:scale>
        <p:origin x="1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Durin</a:t>
            </a:r>
            <a:r>
              <a:rPr lang="en-US" baseline="0" dirty="0" smtClean="0"/>
              <a:t>g presentations – switch off your microphone to avoid parasitic noise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During the Q&amp;A session 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Please switch on your cameras and microphone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ask a question: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raise hand (you can lower)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write in the chat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You can ask your question in English or in French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feel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2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6/17/2022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6/17/2022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6/17/2022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6/17/2022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6/17/2022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6/17/2022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6/17/2022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6/17/2022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6/17/2022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76715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category/13631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 smtClean="0"/>
              <a:t>Connecting the DOTS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 smtClean="0"/>
              <a:t>E. Mosselmans &amp; P. </a:t>
            </a:r>
            <a:r>
              <a:rPr lang="fr-CH" sz="1800" dirty="0" smtClean="0"/>
              <a:t>Berset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Scientific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605961" y="4354515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Richard Hawkings</a:t>
            </a:r>
          </a:p>
          <a:p>
            <a:r>
              <a:rPr lang="fr-CH" i="1" dirty="0" smtClean="0"/>
              <a:t>EP </a:t>
            </a:r>
            <a:r>
              <a:rPr lang="fr-CH" i="1" dirty="0" err="1" smtClean="0"/>
              <a:t>Deputy</a:t>
            </a:r>
            <a:r>
              <a:rPr lang="fr-CH" i="1" dirty="0" smtClean="0"/>
              <a:t> </a:t>
            </a:r>
            <a:r>
              <a:rPr lang="fr-CH" i="1" dirty="0" err="1" smtClean="0"/>
              <a:t>Department</a:t>
            </a:r>
            <a:r>
              <a:rPr lang="fr-CH" i="1" dirty="0" smtClean="0"/>
              <a:t> Head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1465345"/>
            <a:ext cx="2636546" cy="263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567377" y="4387972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Rende Steerenberg</a:t>
            </a:r>
          </a:p>
          <a:p>
            <a:r>
              <a:rPr lang="fr-CH" i="1" dirty="0" smtClean="0"/>
              <a:t>BE </a:t>
            </a:r>
            <a:r>
              <a:rPr lang="fr-CH" i="1" dirty="0" err="1" smtClean="0"/>
              <a:t>Operation</a:t>
            </a:r>
            <a:r>
              <a:rPr lang="fr-CH" i="1" dirty="0" smtClean="0"/>
              <a:t> Group Leader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20" y="1288904"/>
            <a:ext cx="2820960" cy="28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Reading: Using Marketing Information | Principles of Market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1050">
            <a:off x="3148014" y="2196139"/>
            <a:ext cx="2581212" cy="17216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 smtClean="0"/>
              <a:t>Stands and/or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 rot="20634541">
            <a:off x="1844317" y="1632597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Clubs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310895">
            <a:off x="6890972" y="5042799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 bwMode="auto">
          <a:xfrm rot="21223487">
            <a:off x="2626226" y="4267768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Coffee/drinks</a:t>
            </a:r>
            <a:endParaRPr lang="en-GB" sz="3200" dirty="0"/>
          </a:p>
        </p:txBody>
      </p:sp>
      <p:sp>
        <p:nvSpPr>
          <p:cNvPr id="9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TextBox 5"/>
          <p:cNvSpPr txBox="1"/>
          <p:nvPr/>
        </p:nvSpPr>
        <p:spPr bwMode="auto">
          <a:xfrm rot="338437">
            <a:off x="5965703" y="1588847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Services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" name="Picture 1" descr="Free stock photo of black coffee, cofee, coffe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5" t="26435"/>
          <a:stretch/>
        </p:blipFill>
        <p:spPr>
          <a:xfrm rot="1046318">
            <a:off x="7341147" y="2890664"/>
            <a:ext cx="1892068" cy="1595212"/>
          </a:xfrm>
          <a:prstGeom prst="rect">
            <a:avLst/>
          </a:prstGeom>
        </p:spPr>
      </p:pic>
      <p:pic>
        <p:nvPicPr>
          <p:cNvPr id="23" name="Picture 22" descr="Download Tea HQ PNG Image | FreePNGIm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3897">
            <a:off x="4058993" y="4456488"/>
            <a:ext cx="2576018" cy="186917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 bwMode="auto">
          <a:xfrm>
            <a:off x="6023992" y="421772"/>
            <a:ext cx="5553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solidFill>
                  <a:schemeClr val="accent2"/>
                </a:solidFill>
              </a:rPr>
              <a:t>Please</a:t>
            </a:r>
            <a:r>
              <a:rPr lang="fr-CH" sz="2400" b="1" dirty="0" smtClean="0">
                <a:solidFill>
                  <a:schemeClr val="accent2"/>
                </a:solidFill>
              </a:rPr>
              <a:t> </a:t>
            </a:r>
            <a:r>
              <a:rPr lang="fr-CH" sz="2400" b="1" dirty="0" err="1" smtClean="0">
                <a:solidFill>
                  <a:schemeClr val="accent2"/>
                </a:solidFill>
              </a:rPr>
              <a:t>be</a:t>
            </a:r>
            <a:r>
              <a:rPr lang="fr-CH" sz="2400" b="1" dirty="0" smtClean="0">
                <a:solidFill>
                  <a:schemeClr val="accent2"/>
                </a:solidFill>
              </a:rPr>
              <a:t> back in </a:t>
            </a:r>
            <a:r>
              <a:rPr lang="fr-CH" sz="2400" b="1" dirty="0" err="1" smtClean="0">
                <a:solidFill>
                  <a:schemeClr val="accent2"/>
                </a:solidFill>
              </a:rPr>
              <a:t>this</a:t>
            </a:r>
            <a:r>
              <a:rPr lang="fr-CH" sz="2400" b="1" dirty="0" smtClean="0">
                <a:solidFill>
                  <a:schemeClr val="accent2"/>
                </a:solidFill>
              </a:rPr>
              <a:t> room at 16h10</a:t>
            </a:r>
            <a:endParaRPr lang="fr-CH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4652761"/>
            <a:ext cx="11376024" cy="1332681"/>
          </a:xfrm>
        </p:spPr>
        <p:txBody>
          <a:bodyPr anchor="ctr"/>
          <a:lstStyle/>
          <a:p>
            <a:pPr algn="ctr"/>
            <a:r>
              <a:rPr lang="fr-CH" sz="4000" dirty="0" err="1" smtClean="0">
                <a:hlinkClick r:id="rId3"/>
              </a:rPr>
              <a:t>Video</a:t>
            </a:r>
            <a:r>
              <a:rPr lang="fr-CH" sz="4000" dirty="0" smtClean="0">
                <a:hlinkClick r:id="rId3"/>
              </a:rPr>
              <a:t> </a:t>
            </a:r>
            <a:r>
              <a:rPr lang="fr-CH" sz="4000" dirty="0" err="1" smtClean="0">
                <a:hlinkClick r:id="rId3"/>
              </a:rPr>
              <a:t>Presentation</a:t>
            </a: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to CERN </a:t>
            </a:r>
            <a:r>
              <a:rPr lang="fr-CH" dirty="0" err="1" smtClean="0"/>
              <a:t>departments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60" y="1139524"/>
            <a:ext cx="7190880" cy="380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Q&amp;A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3184" y="3684082"/>
            <a:ext cx="1800000" cy="1800000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6740425" y="1059426"/>
            <a:ext cx="1800000" cy="1800000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91740" y="2924944"/>
            <a:ext cx="2097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 smtClean="0"/>
              <a:t>Mnich</a:t>
            </a:r>
            <a:endParaRPr lang="en-GB" sz="1400" b="1" dirty="0" smtClean="0"/>
          </a:p>
          <a:p>
            <a:r>
              <a:rPr lang="en-GB" sz="1400" b="1" dirty="0" smtClean="0"/>
              <a:t>Director </a:t>
            </a:r>
            <a:r>
              <a:rPr lang="en-GB" sz="1400" b="1" dirty="0"/>
              <a:t>for Research and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3184" y="5484082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Fabiola Gianotti, Director General</a:t>
            </a:r>
            <a:endParaRPr lang="en-GB" b="1" dirty="0"/>
          </a:p>
        </p:txBody>
      </p:sp>
      <p:sp>
        <p:nvSpPr>
          <p:cNvPr id="10" name="Hexagon 9"/>
          <p:cNvSpPr/>
          <p:nvPr/>
        </p:nvSpPr>
        <p:spPr>
          <a:xfrm>
            <a:off x="562021" y="1059426"/>
            <a:ext cx="1800000" cy="1800000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1320" y="2924944"/>
            <a:ext cx="2221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dirty="0"/>
              <a:t>Director for Finance and Human Resources </a:t>
            </a:r>
          </a:p>
        </p:txBody>
      </p:sp>
      <p:sp>
        <p:nvSpPr>
          <p:cNvPr id="14" name="Hexagon 13"/>
          <p:cNvSpPr/>
          <p:nvPr/>
        </p:nvSpPr>
        <p:spPr>
          <a:xfrm>
            <a:off x="9829626" y="1059426"/>
            <a:ext cx="1800000" cy="1800000"/>
          </a:xfrm>
          <a:prstGeom prst="hexagon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77498" y="2924944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dirty="0"/>
              <a:t>Director for Accelerators and Technology </a:t>
            </a:r>
          </a:p>
        </p:txBody>
      </p:sp>
      <p:sp>
        <p:nvSpPr>
          <p:cNvPr id="17" name="Hexagon 16"/>
          <p:cNvSpPr/>
          <p:nvPr/>
        </p:nvSpPr>
        <p:spPr>
          <a:xfrm>
            <a:off x="3651223" y="1059426"/>
            <a:ext cx="1800000" cy="1800000"/>
          </a:xfrm>
          <a:prstGeom prst="hexagon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44118" y="2924944"/>
            <a:ext cx="3213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dirty="0"/>
              <a:t>Director for International Relations </a:t>
            </a:r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375">
            <a:off x="7375948" y="1410395"/>
            <a:ext cx="2451679" cy="1296143"/>
          </a:xfrm>
          <a:prstGeom prst="rect">
            <a:avLst/>
          </a:prstGeom>
        </p:spPr>
      </p:pic>
      <p:pic>
        <p:nvPicPr>
          <p:cNvPr id="24" name="Picture 23" descr="Reading: Using Marketing Information | Principles of Market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3850">
            <a:off x="2406006" y="1828072"/>
            <a:ext cx="2995436" cy="19979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Closing</a:t>
            </a:r>
            <a:r>
              <a:rPr lang="fr-CH" dirty="0" smtClean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423254" y="1083420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Meet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Department</a:t>
            </a:r>
            <a:r>
              <a:rPr lang="fr-CH" dirty="0" smtClean="0"/>
              <a:t> </a:t>
            </a:r>
            <a:r>
              <a:rPr lang="fr-CH" dirty="0" err="1" smtClean="0"/>
              <a:t>Heads</a:t>
            </a:r>
            <a:r>
              <a:rPr lang="fr-CH" dirty="0" smtClean="0"/>
              <a:t>, HR and </a:t>
            </a:r>
            <a:r>
              <a:rPr lang="fr-CH" dirty="0" err="1" smtClean="0"/>
              <a:t>colleagues</a:t>
            </a:r>
            <a:r>
              <a:rPr lang="fr-CH" dirty="0"/>
              <a:t>.</a:t>
            </a:r>
          </a:p>
        </p:txBody>
      </p:sp>
      <p:sp>
        <p:nvSpPr>
          <p:cNvPr id="6" name="TextBox 5"/>
          <p:cNvSpPr txBox="1"/>
          <p:nvPr/>
        </p:nvSpPr>
        <p:spPr bwMode="auto">
          <a:xfrm rot="310895">
            <a:off x="6225955" y="2748126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20765226">
            <a:off x="3077143" y="3770304"/>
            <a:ext cx="3602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Snacks and Drinks</a:t>
            </a:r>
            <a:endParaRPr lang="en-GB" sz="3200" dirty="0"/>
          </a:p>
        </p:txBody>
      </p:sp>
      <p:sp>
        <p:nvSpPr>
          <p:cNvPr id="8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8" name="Picture 27" descr="Free Stock Photo 12364 salmon caper blinis on plate | freeimagesl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2054">
            <a:off x="7151616" y="4422201"/>
            <a:ext cx="2063787" cy="1373303"/>
          </a:xfrm>
          <a:prstGeom prst="rect">
            <a:avLst/>
          </a:prstGeom>
        </p:spPr>
      </p:pic>
      <p:pic>
        <p:nvPicPr>
          <p:cNvPr id="29" name="Picture 28" descr="Cheers | Wine for Chris. Chocolate milk for Simon. Water for… | Flick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762">
            <a:off x="4132066" y="4716864"/>
            <a:ext cx="1884068" cy="125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5349" y="1508627"/>
            <a:ext cx="1476395" cy="3464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fr-FR" sz="2400" dirty="0" err="1" smtClean="0">
                <a:solidFill>
                  <a:srgbClr val="0055A0"/>
                </a:solidFill>
                <a:latin typeface="+mn-lt"/>
              </a:rPr>
              <a:t>Welcome</a:t>
            </a:r>
            <a:endParaRPr lang="fr-FR" sz="24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752184" y="4366190"/>
            <a:ext cx="2818147" cy="15592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>MOSSELMANS</a:t>
            </a: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Department</a:t>
            </a:r>
          </a:p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7528" y="472514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Philippe</a:t>
            </a:r>
          </a:p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BERSET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39801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84442" y="1514407"/>
            <a:ext cx="1800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55A0"/>
                </a:solidFill>
              </a:rPr>
              <a:t>Bienvenue</a:t>
            </a:r>
            <a:r>
              <a:rPr lang="fr-FR" sz="2400" dirty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2" name="Freeform 11"/>
          <p:cNvSpPr/>
          <p:nvPr/>
        </p:nvSpPr>
        <p:spPr>
          <a:xfrm>
            <a:off x="8076162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8400256" y="3573016"/>
            <a:ext cx="3614113" cy="19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2176039"/>
            <a:ext cx="7752184" cy="3668444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5447928" y="3429000"/>
            <a:ext cx="864096" cy="86409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 bwMode="auto">
          <a:xfrm>
            <a:off x="4691189" y="1374239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During</a:t>
            </a:r>
            <a:r>
              <a:rPr lang="fr-CH" dirty="0" smtClean="0"/>
              <a:t> Q&amp;A sessions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 smtClean="0"/>
              <a:t>Available</a:t>
            </a:r>
            <a:r>
              <a:rPr lang="fr-CH" sz="2400" dirty="0" smtClean="0"/>
              <a:t> on </a:t>
            </a:r>
            <a:r>
              <a:rPr lang="fr-CH" sz="2400" dirty="0" err="1" smtClean="0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Agenda, slides &amp; </a:t>
            </a:r>
            <a:r>
              <a:rPr lang="fr-CH" dirty="0" err="1" smtClean="0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708920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2204864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first </a:t>
            </a:r>
            <a:r>
              <a:rPr lang="fr-CH" dirty="0" err="1" smtClean="0"/>
              <a:t>day</a:t>
            </a:r>
            <a:r>
              <a:rPr lang="fr-CH" dirty="0" smtClean="0"/>
              <a:t>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085">
            <a:off x="549351" y="1718191"/>
            <a:ext cx="5124046" cy="342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124744"/>
            <a:ext cx="4608512" cy="460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458" y="1666818"/>
            <a:ext cx="4076824" cy="2549541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 rot="1486004">
            <a:off x="1858482" y="52976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7"/>
          <p:cNvSpPr/>
          <p:nvPr/>
        </p:nvSpPr>
        <p:spPr>
          <a:xfrm rot="1486004">
            <a:off x="2712426" y="401119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1486004">
            <a:off x="2147860" y="514474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1486004">
            <a:off x="1915632" y="499180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486004">
            <a:off x="2475347" y="485803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507866">
            <a:off x="2161259" y="485975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2"/>
          <p:cNvSpPr/>
          <p:nvPr/>
        </p:nvSpPr>
        <p:spPr>
          <a:xfrm rot="20009939">
            <a:off x="2581957" y="436139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13"/>
          <p:cNvSpPr/>
          <p:nvPr/>
        </p:nvSpPr>
        <p:spPr>
          <a:xfrm rot="20907335">
            <a:off x="2380911" y="4615371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14"/>
          <p:cNvSpPr/>
          <p:nvPr/>
        </p:nvSpPr>
        <p:spPr>
          <a:xfrm rot="1486004">
            <a:off x="2475346" y="418600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1486004">
            <a:off x="9173414" y="130231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16"/>
          <p:cNvSpPr/>
          <p:nvPr/>
        </p:nvSpPr>
        <p:spPr>
          <a:xfrm rot="3102886">
            <a:off x="9323963" y="1369606"/>
            <a:ext cx="482823" cy="504747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17"/>
          <p:cNvSpPr/>
          <p:nvPr/>
        </p:nvSpPr>
        <p:spPr>
          <a:xfrm rot="1486004">
            <a:off x="9448642" y="119436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18"/>
          <p:cNvSpPr/>
          <p:nvPr/>
        </p:nvSpPr>
        <p:spPr>
          <a:xfrm rot="19207072">
            <a:off x="9902775" y="51528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19"/>
          <p:cNvSpPr/>
          <p:nvPr/>
        </p:nvSpPr>
        <p:spPr>
          <a:xfrm rot="1486004">
            <a:off x="9902479" y="914975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20"/>
          <p:cNvSpPr/>
          <p:nvPr/>
        </p:nvSpPr>
        <p:spPr>
          <a:xfrm rot="324628">
            <a:off x="9639596" y="9568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21"/>
          <p:cNvSpPr/>
          <p:nvPr/>
        </p:nvSpPr>
        <p:spPr>
          <a:xfrm>
            <a:off x="9746965" y="117767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3" name="Freeform 22"/>
          <p:cNvSpPr/>
          <p:nvPr/>
        </p:nvSpPr>
        <p:spPr>
          <a:xfrm rot="1486004">
            <a:off x="9040163" y="1616358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2" y="1598738"/>
            <a:ext cx="5904656" cy="39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H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Integration</a:t>
            </a:r>
            <a:endParaRPr lang="fr-CH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Interactions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r>
              <a:rPr lang="fr-CH" dirty="0" smtClean="0"/>
              <a:t> -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7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Any</a:t>
            </a:r>
            <a:r>
              <a:rPr lang="fr-CH" dirty="0" smtClean="0"/>
              <a:t> Questions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720" y="2580132"/>
            <a:ext cx="1799071" cy="1800000"/>
          </a:xfrm>
          <a:prstGeom prst="rect">
            <a:avLst/>
          </a:prstGeom>
          <a:noFill/>
        </p:spPr>
      </p:pic>
      <p:pic>
        <p:nvPicPr>
          <p:cNvPr id="6" name="Picture 15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71" y="4005064"/>
            <a:ext cx="1800000" cy="1800000"/>
          </a:xfrm>
          <a:prstGeom prst="rect">
            <a:avLst/>
          </a:prstGeom>
          <a:noFill/>
        </p:spPr>
      </p:pic>
      <p:pic>
        <p:nvPicPr>
          <p:cNvPr id="7" name="Picture 9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2744" y="1137163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156"/>
          <p:cNvSpPr/>
          <p:nvPr/>
        </p:nvSpPr>
        <p:spPr>
          <a:xfrm>
            <a:off x="5329293" y="4005064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solidFill>
            <a:schemeClr val="bg1">
              <a:alpha val="27000"/>
            </a:schemeClr>
          </a:solidFill>
          <a:ln w="381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sz="1350"/>
          </a:p>
        </p:txBody>
      </p:sp>
      <p:pic>
        <p:nvPicPr>
          <p:cNvPr id="9" name="Picture 10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2243" y="2580132"/>
            <a:ext cx="1799071" cy="1800000"/>
          </a:xfrm>
          <a:prstGeom prst="rect">
            <a:avLst/>
          </a:prstGeom>
          <a:noFill/>
        </p:spPr>
      </p:pic>
      <p:pic>
        <p:nvPicPr>
          <p:cNvPr id="10" name="Picture 19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4765" y="2580132"/>
            <a:ext cx="1800000" cy="1800000"/>
          </a:xfrm>
          <a:prstGeom prst="rect">
            <a:avLst/>
          </a:prstGeom>
          <a:noFill/>
        </p:spPr>
      </p:pic>
      <p:grpSp>
        <p:nvGrpSpPr>
          <p:cNvPr id="11" name="Groupe 18"/>
          <p:cNvGrpSpPr/>
          <p:nvPr/>
        </p:nvGrpSpPr>
        <p:grpSpPr>
          <a:xfrm>
            <a:off x="2437197" y="2580132"/>
            <a:ext cx="1800000" cy="1800000"/>
            <a:chOff x="3684131" y="2417445"/>
            <a:chExt cx="1751965" cy="2023110"/>
          </a:xfrm>
        </p:grpSpPr>
        <p:sp>
          <p:nvSpPr>
            <p:cNvPr id="12" name="Freeform 166"/>
            <p:cNvSpPr/>
            <p:nvPr/>
          </p:nvSpPr>
          <p:spPr>
            <a:xfrm>
              <a:off x="3684131" y="2417445"/>
              <a:ext cx="1751965" cy="2023110"/>
            </a:xfrm>
            <a:custGeom>
              <a:avLst/>
              <a:gdLst/>
              <a:ahLst/>
              <a:cxnLst/>
              <a:rect l="l" t="t" r="r" b="b"/>
              <a:pathLst>
                <a:path w="1752447" h="2023553">
                  <a:moveTo>
                    <a:pt x="0" y="505891"/>
                  </a:moveTo>
                  <a:lnTo>
                    <a:pt x="0" y="1517674"/>
                  </a:lnTo>
                  <a:lnTo>
                    <a:pt x="876223" y="2023553"/>
                  </a:lnTo>
                  <a:lnTo>
                    <a:pt x="1752447" y="1517674"/>
                  </a:lnTo>
                  <a:lnTo>
                    <a:pt x="1752447" y="505891"/>
                  </a:lnTo>
                  <a:lnTo>
                    <a:pt x="876223" y="0"/>
                  </a:lnTo>
                  <a:close/>
                </a:path>
              </a:pathLst>
            </a:custGeom>
            <a:solidFill>
              <a:srgbClr val="2DB7C5">
                <a:alpha val="39999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  <p:sp>
          <p:nvSpPr>
            <p:cNvPr id="13" name="Freeform 168"/>
            <p:cNvSpPr/>
            <p:nvPr/>
          </p:nvSpPr>
          <p:spPr>
            <a:xfrm>
              <a:off x="3795078" y="2542540"/>
              <a:ext cx="1533525" cy="1770380"/>
            </a:xfrm>
            <a:custGeom>
              <a:avLst/>
              <a:gdLst/>
              <a:ahLst/>
              <a:cxnLst/>
              <a:rect l="l" t="t" r="r" b="b"/>
              <a:pathLst>
                <a:path w="1533740" h="1771014">
                  <a:moveTo>
                    <a:pt x="0" y="884529"/>
                  </a:moveTo>
                  <a:lnTo>
                    <a:pt x="382587" y="1105420"/>
                  </a:lnTo>
                  <a:lnTo>
                    <a:pt x="765175" y="884529"/>
                  </a:lnTo>
                  <a:lnTo>
                    <a:pt x="765175" y="442760"/>
                  </a:lnTo>
                  <a:lnTo>
                    <a:pt x="382587" y="221869"/>
                  </a:lnTo>
                  <a:lnTo>
                    <a:pt x="0" y="442760"/>
                  </a:lnTo>
                  <a:lnTo>
                    <a:pt x="0" y="884529"/>
                  </a:lnTo>
                  <a:close/>
                  <a:moveTo>
                    <a:pt x="384289" y="220891"/>
                  </a:moveTo>
                  <a:lnTo>
                    <a:pt x="384289" y="662661"/>
                  </a:lnTo>
                  <a:lnTo>
                    <a:pt x="766876" y="883552"/>
                  </a:lnTo>
                  <a:lnTo>
                    <a:pt x="1149464" y="662661"/>
                  </a:lnTo>
                  <a:lnTo>
                    <a:pt x="1149464" y="220891"/>
                  </a:lnTo>
                  <a:lnTo>
                    <a:pt x="766876" y="0"/>
                  </a:lnTo>
                  <a:lnTo>
                    <a:pt x="384289" y="220891"/>
                  </a:lnTo>
                  <a:close/>
                  <a:moveTo>
                    <a:pt x="1151153" y="221869"/>
                  </a:moveTo>
                  <a:lnTo>
                    <a:pt x="768578" y="442760"/>
                  </a:lnTo>
                  <a:lnTo>
                    <a:pt x="768578" y="884529"/>
                  </a:lnTo>
                  <a:lnTo>
                    <a:pt x="1151153" y="1105420"/>
                  </a:lnTo>
                  <a:lnTo>
                    <a:pt x="1533740" y="884529"/>
                  </a:lnTo>
                  <a:lnTo>
                    <a:pt x="1533740" y="442760"/>
                  </a:lnTo>
                  <a:lnTo>
                    <a:pt x="1151153" y="221869"/>
                  </a:lnTo>
                  <a:close/>
                  <a:moveTo>
                    <a:pt x="1533740" y="886484"/>
                  </a:moveTo>
                  <a:lnTo>
                    <a:pt x="1151153" y="665607"/>
                  </a:lnTo>
                  <a:lnTo>
                    <a:pt x="768578" y="886484"/>
                  </a:lnTo>
                  <a:lnTo>
                    <a:pt x="768578" y="1328266"/>
                  </a:lnTo>
                  <a:lnTo>
                    <a:pt x="1151153" y="1549145"/>
                  </a:lnTo>
                  <a:lnTo>
                    <a:pt x="1533740" y="1328266"/>
                  </a:lnTo>
                  <a:lnTo>
                    <a:pt x="1533740" y="886484"/>
                  </a:lnTo>
                  <a:close/>
                  <a:moveTo>
                    <a:pt x="1149464" y="1550135"/>
                  </a:moveTo>
                  <a:lnTo>
                    <a:pt x="1149464" y="1108353"/>
                  </a:lnTo>
                  <a:lnTo>
                    <a:pt x="766876" y="887475"/>
                  </a:lnTo>
                  <a:lnTo>
                    <a:pt x="384289" y="1108353"/>
                  </a:lnTo>
                  <a:lnTo>
                    <a:pt x="384289" y="1550135"/>
                  </a:lnTo>
                  <a:lnTo>
                    <a:pt x="766876" y="1771014"/>
                  </a:lnTo>
                  <a:lnTo>
                    <a:pt x="1149464" y="1550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Ice-breaker</a:t>
            </a:r>
            <a:r>
              <a:rPr lang="fr-CH" dirty="0" smtClean="0"/>
              <a:t> 10’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839416" y="357301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839416" y="157993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224</TotalTime>
  <Words>284</Words>
  <Application>Microsoft Office PowerPoint</Application>
  <DocSecurity>0</DocSecurity>
  <PresentationFormat>Widescreen</PresentationFormat>
  <Paragraphs>86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Thème Office</vt:lpstr>
      <vt:lpstr>Connecting the DOTS</vt:lpstr>
      <vt:lpstr>About us</vt:lpstr>
      <vt:lpstr>Logistics</vt:lpstr>
      <vt:lpstr>Agenda, slides &amp; Videos</vt:lpstr>
      <vt:lpstr>Your first day at CERN</vt:lpstr>
      <vt:lpstr>Today</vt:lpstr>
      <vt:lpstr>Today - Goals</vt:lpstr>
      <vt:lpstr>Any Questions ?</vt:lpstr>
      <vt:lpstr>Ice-breaker 10’</vt:lpstr>
      <vt:lpstr>Scientific activities</vt:lpstr>
      <vt:lpstr>CERN’s accelerator complex</vt:lpstr>
      <vt:lpstr>Stands and/or Break</vt:lpstr>
      <vt:lpstr>Introduction to CERN departments</vt:lpstr>
      <vt:lpstr>Q&amp;A with the directorate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Philippe Berset</cp:lastModifiedBy>
  <cp:revision>93</cp:revision>
  <dcterms:created xsi:type="dcterms:W3CDTF">2021-04-30T13:11:57Z</dcterms:created>
  <dcterms:modified xsi:type="dcterms:W3CDTF">2022-06-17T08:57:39Z</dcterms:modified>
  <cp:category/>
  <dc:identifier/>
  <cp:contentStatus/>
  <dc:language/>
  <cp:version/>
</cp:coreProperties>
</file>