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77" r:id="rId2"/>
    <p:sldId id="302" r:id="rId3"/>
    <p:sldId id="303" r:id="rId4"/>
    <p:sldId id="310" r:id="rId5"/>
    <p:sldId id="274" r:id="rId6"/>
    <p:sldId id="275" r:id="rId7"/>
    <p:sldId id="292" r:id="rId8"/>
    <p:sldId id="294" r:id="rId9"/>
    <p:sldId id="299" r:id="rId10"/>
    <p:sldId id="305" r:id="rId11"/>
    <p:sldId id="298" r:id="rId12"/>
    <p:sldId id="295" r:id="rId13"/>
    <p:sldId id="296" r:id="rId14"/>
    <p:sldId id="276" r:id="rId15"/>
    <p:sldId id="285" r:id="rId16"/>
    <p:sldId id="297" r:id="rId17"/>
    <p:sldId id="286" r:id="rId18"/>
    <p:sldId id="311" r:id="rId19"/>
    <p:sldId id="271" r:id="rId20"/>
    <p:sldId id="308" r:id="rId21"/>
    <p:sldId id="301" r:id="rId22"/>
    <p:sldId id="268" r:id="rId23"/>
    <p:sldId id="263" r:id="rId24"/>
    <p:sldId id="269" r:id="rId25"/>
    <p:sldId id="307" r:id="rId26"/>
    <p:sldId id="287" r:id="rId27"/>
    <p:sldId id="272" r:id="rId28"/>
    <p:sldId id="300" r:id="rId29"/>
    <p:sldId id="289" r:id="rId30"/>
    <p:sldId id="312" r:id="rId31"/>
    <p:sldId id="313" r:id="rId32"/>
    <p:sldId id="314" r:id="rId33"/>
    <p:sldId id="281" r:id="rId34"/>
    <p:sldId id="309" r:id="rId3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76"/>
    <p:restoredTop sz="91743"/>
  </p:normalViewPr>
  <p:slideViewPr>
    <p:cSldViewPr>
      <p:cViewPr varScale="1">
        <p:scale>
          <a:sx n="76" d="100"/>
          <a:sy n="76" d="100"/>
        </p:scale>
        <p:origin x="-720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12.04.22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Relationship Id="rId3" Type="http://schemas.openxmlformats.org/officeDocument/2006/relationships/hyperlink" Target="mailto:kt@cern.ch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171450" indent="-171450">
              <a:buFont typeface="Arial"/>
              <a:buChar char="•"/>
              <a:defRPr/>
            </a:pPr>
            <a:r>
              <a:rPr lang="en-US" sz="1200" b="0" dirty="0">
                <a:latin typeface="Helvetica"/>
              </a:rPr>
              <a:t>CERN’s mission extends beyond science: it also aims to advance the frontiers of technology, to train the next generation of scientists and engineers, and to bring nations together.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b="0" dirty="0"/>
              <a:t>Society can benefit from the result of CERN’s research and know-how which demonstrates the </a:t>
            </a:r>
            <a:r>
              <a:rPr lang="en-US" sz="1200" dirty="0">
                <a:solidFill>
                  <a:srgbClr val="434DD6"/>
                </a:solidFill>
                <a:latin typeface="Arial"/>
                <a:ea typeface="ＭＳ Ｐゴシック"/>
              </a:rPr>
              <a:t>importance of investing in basic research (also with a view to future, larger projects)</a:t>
            </a:r>
            <a:endParaRPr dirty="0"/>
          </a:p>
          <a:p>
            <a:pPr marL="285750" indent="-285750">
              <a:buFont typeface="Arial"/>
              <a:buChar char="•"/>
              <a:defRPr b="1"/>
            </a:pPr>
            <a:endParaRPr lang="en-GB" sz="1200" b="0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GB" sz="1200" b="1" dirty="0"/>
              <a:t>[Illustration]</a:t>
            </a:r>
            <a:endParaRPr lang="en-GB" sz="1200" b="0"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CERN's expertise builds broadly on three technical fields: accelerators, detectors and computing. 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Behind these three pillars of technology, lies a great number of areas of expertise: from cryogenics to ultra-high vacuums, from particle tracking and radiation monitoring to superconductivity and many more. </a:t>
            </a:r>
            <a:endParaRPr lang="en-GB" sz="1200" b="0" i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technologies and know-how associated with them </a:t>
            </a:r>
            <a:r>
              <a:rPr lang="en-GB" sz="1200" b="0" i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translate into positive impact on society </a:t>
            </a: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diverse fields ranging from medical and biomedical technologies, aerospace applications, cultural heritage and safety.</a:t>
            </a:r>
            <a:r>
              <a:rPr lang="en-GB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sz="1200" b="0" i="0" dirty="0">
              <a:latin typeface="Helvetica Neue"/>
              <a:ea typeface="Helvetica Neue"/>
              <a:cs typeface="Helvetica Neue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Font typeface="Arial"/>
              <a:buNone/>
              <a:defRPr/>
            </a:pPr>
            <a:endParaRPr lang="fr-CH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521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lnSpcReduction="10000"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1"/>
              <a:t>[From left to right]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1)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 3D colour X-rays made possible with CERN detector technology (Medipix3 is a CMOS pixel detector readout chip designed to be connected to a segmented semiconductor sensor): https://home.cern/news/news/knowledge-sharing/new-3d-colour-x-rays-made-possible-cern-technology 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2) CERN partnered with a local hospital to develop an </a:t>
            </a:r>
            <a:r>
              <a:rPr lang="en-US" sz="1200" b="0"/>
              <a:t>i</a:t>
            </a:r>
            <a:r>
              <a:rPr lang="en-US"/>
              <a:t>nnovative radiotherapy facility (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FLASH radiotherapy with electrons</a:t>
            </a:r>
            <a:r>
              <a:rPr lang="en-US"/>
              <a:t>) based on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Compact Linear Collider (CLIC)</a:t>
            </a:r>
            <a:r>
              <a:rPr lang="en-US"/>
              <a:t> technology: https://home.cern/news/news/knowledge-sharing/cern-and-lausanne-university-hospital-collaborate-pioneering-new-cancer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3)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CERN’s Timepix particle detector, microchips developed for detectors at the LHC, helped unravel the secret of a long-lost painting by the great Renaissance master, Raphael (The Madonna and Child): </a:t>
            </a:r>
            <a:r>
              <a:rPr lang="en-US"/>
              <a:t>https://medipix.web.cern.ch/news/news/timepix/cern-technology-helps-rediscover-lost-painting-raphael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A global air monitoring network which aims to provide an end to end solution to generate, validate, analyze and record air quality data made possible with the help of </a:t>
            </a:r>
            <a:r>
              <a:rPr lang="en-US" sz="12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 data acquisition framework developed at CERN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The project's ambition is to provide city and public health administrators, industry as well as citizens with accurate, timely and easy to understand information about air quality:  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https://kt.cern/article/cern-air-quality-data-analysis-spin-raises-12-million-euros-funding</a:t>
            </a:r>
            <a:endParaRPr sz="120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8BCC6D2-7F7E-F6A1-F413-3C044C14EF98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625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92500" lnSpcReduction="20000"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dedicated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Knowledge Transfer (KT) group </a:t>
            </a:r>
            <a:r>
              <a:rPr lang="en-US" dirty="0"/>
              <a:t>in the Industry, Procurement and Knowledge Transfer Department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 f</a:t>
            </a: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acilitates knowledge transfer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at CERN. The group aims to engage with experts in science, technology and industry in order to create opportunities for the transfer of CERN’s technology and know-how. </a:t>
            </a:r>
            <a:endParaRPr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If your work could be applied outside of particle physics, do not hesitate to contact the KT group</a:t>
            </a:r>
            <a:r>
              <a:rPr lang="en-GB" dirty="0"/>
              <a:t>: </a:t>
            </a:r>
            <a:r>
              <a:rPr lang="en-GB" u="sng" dirty="0">
                <a:hlinkClick r:id="rId3" tooltip="mailto:kt@cern.ch"/>
              </a:rPr>
              <a:t>kt@cern.ch</a:t>
            </a:r>
            <a:endParaRPr lang="en-GB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1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 dirty="0"/>
              <a:t>CERN’s Knowledge Transfer group can help you: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take your technology from the laboratory to the market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navigate your start-up journey beyond CERN </a:t>
            </a:r>
            <a:endParaRPr lang="en-US" dirty="0"/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11 Entrepreneurship Meet-Ups in 2020</a:t>
            </a:r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9 Business Incubation </a:t>
            </a:r>
            <a:r>
              <a:rPr lang="en-US" sz="1200" b="0" dirty="0" err="1"/>
              <a:t>Centres</a:t>
            </a:r>
            <a:r>
              <a:rPr lang="en-US" sz="1200" b="0" dirty="0"/>
              <a:t> (BICs) in CERN Member States 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6 start-ups accepted into BICs in 2020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Entrepreneurship training </a:t>
            </a:r>
            <a:r>
              <a:rPr lang="en-US" sz="1200" b="0" dirty="0" err="1"/>
              <a:t>programmes</a:t>
            </a:r>
            <a:endParaRPr lang="en-US"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train in business, entrepreneurship and intellectual property</a:t>
            </a:r>
            <a:endParaRPr dirty="0"/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b="0" i="1" dirty="0"/>
              <a:t> </a:t>
            </a:r>
            <a:r>
              <a:rPr lang="en-US" b="0" dirty="0"/>
              <a:t>A variety of training courses to help CERN personnel in their knowledge transfer journey are </a:t>
            </a:r>
            <a:r>
              <a:rPr lang="en-US" b="0" dirty="0" err="1"/>
              <a:t>organised</a:t>
            </a:r>
            <a:r>
              <a:rPr lang="en-US" b="0" dirty="0"/>
              <a:t> by the KT group</a:t>
            </a:r>
            <a:r>
              <a:rPr lang="en-US" b="0" baseline="0" dirty="0"/>
              <a:t> e.g. </a:t>
            </a:r>
            <a:r>
              <a:rPr lang="en-US" b="0" dirty="0"/>
              <a:t>'Finding Happiness in Patent Information Databases',  'Introduction to Knowledge Transfer Tools' , 'Drafting Clearer Contracts'</a:t>
            </a:r>
            <a:endParaRPr lang="en-US" b="0" i="1" dirty="0">
              <a:solidFill>
                <a:schemeClr val="accent1"/>
              </a:solidFill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find resources to develop projects with a positive impact on society</a:t>
            </a:r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dirty="0"/>
              <a:t>KT and Medical Applications funds for CERN personnel:</a:t>
            </a:r>
            <a:r>
              <a:rPr lang="en-US" sz="1200" b="0" dirty="0"/>
              <a:t> </a:t>
            </a:r>
            <a:endParaRPr lang="en-US" dirty="0"/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~ 1.3 MCHF/year |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 projects funded in 2020 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100 projects since 2011</a:t>
            </a: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/>
              <a:t>L</a:t>
            </a:r>
            <a:r>
              <a:rPr lang="en-US" b="0" dirty="0"/>
              <a:t>earn more about knowledge-transfer by visiting </a:t>
            </a:r>
            <a:r>
              <a:rPr lang="en-US" b="0" dirty="0" err="1"/>
              <a:t>kt.cern</a:t>
            </a:r>
            <a:r>
              <a:rPr lang="en-US" b="0" dirty="0"/>
              <a:t> </a:t>
            </a:r>
            <a:endParaRPr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554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4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EB854E-987A-8C41-AFDE-3D82A02CA39E}" type="slidenum">
              <a:rPr lang="en-GB"/>
              <a:pPr/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730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4AED7-AE32-9447-885A-A5349C80AD37}" type="slidenum">
              <a:rPr lang="en-GB"/>
              <a:pPr/>
              <a:t>6</a:t>
            </a:fld>
            <a:endParaRPr lang="en-GB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5E7909A-99AA-644A-B6FF-E5DE9B835504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6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0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4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29</a:t>
            </a:fld>
            <a:endParaRPr lang="en-US" sz="130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0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08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12.04.22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10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12.04.22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2162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8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285594"/>
            <a:ext cx="658493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1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jpe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tiff"/><Relationship Id="rId5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jpeg"/><Relationship Id="rId3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4" Type="http://schemas.openxmlformats.org/officeDocument/2006/relationships/image" Target="../media/image69.png"/><Relationship Id="rId5" Type="http://schemas.openxmlformats.org/officeDocument/2006/relationships/image" Target="../media/image70.jpg"/><Relationship Id="rId6" Type="http://schemas.openxmlformats.org/officeDocument/2006/relationships/image" Target="../media/image71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jpg"/><Relationship Id="rId6" Type="http://schemas.openxmlformats.org/officeDocument/2006/relationships/hyperlink" Target="mailto:kt@cern.ch" TargetMode="External"/><Relationship Id="rId7" Type="http://schemas.openxmlformats.org/officeDocument/2006/relationships/hyperlink" Target="https://kt.cern/" TargetMode="External"/><Relationship Id="rId8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jpeg"/><Relationship Id="rId10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jpeg"/><Relationship Id="rId7" Type="http://schemas.openxmlformats.org/officeDocument/2006/relationships/image" Target="../media/image20.png"/><Relationship Id="rId8" Type="http://schemas.openxmlformats.org/officeDocument/2006/relationships/image" Target="../media/image21.jpeg"/><Relationship Id="rId9" Type="http://schemas.openxmlformats.org/officeDocument/2006/relationships/image" Target="../media/image22.jpe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fr" sz="3600" dirty="0">
                <a:solidFill>
                  <a:schemeClr val="accent1"/>
                </a:solidFill>
              </a:rPr>
              <a:t>Le programme scientifique du CERN </a:t>
            </a:r>
            <a:r>
              <a:rPr lang="en-US" sz="3600" dirty="0">
                <a:solidFill>
                  <a:schemeClr val="accent1"/>
                </a:solidFill>
              </a:rPr>
              <a:t/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>
              <a:solidFill>
                <a:schemeClr val="accent1"/>
              </a:solidFill>
            </a:endParaRPr>
          </a:p>
          <a:p>
            <a:pPr algn="ctr"/>
            <a:r>
              <a:rPr lang="fr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d'horizon du Laboratoire</a:t>
            </a:r>
          </a:p>
          <a:p>
            <a:pPr algn="ctr"/>
            <a:endParaRPr lang="en-US" sz="2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47800" y="3405187"/>
            <a:ext cx="10405413" cy="1143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est le </a:t>
            </a:r>
            <a:r>
              <a:rPr lang="fr" sz="2000" dirty="0">
                <a:solidFill>
                  <a:srgbClr val="FFFF00"/>
                </a:solidFill>
                <a:latin typeface="Helvetica Neue" charset="0"/>
                <a:ea typeface="Helvetica Neue" charset="0"/>
                <a:cs typeface="Helvetica Neue" charset="0"/>
              </a:rPr>
              <a:t>plus grand</a:t>
            </a:r>
            <a:r>
              <a:rPr lang="fr" sz="2000" dirty="0">
                <a:solidFill>
                  <a:srgbClr val="FFFF00"/>
                </a:solidFill>
              </a:rPr>
              <a:t> laboratoire de recherche en physique des particules du monde</a:t>
            </a:r>
          </a:p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exploite l’accélérateur de la plus haute énergie du monde (le LHC)</a:t>
            </a:r>
          </a:p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a un programme scientifique très vaste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fr" sz="2400" kern="0" dirty="0">
                <a:solidFill>
                  <a:srgbClr val="92D050"/>
                </a:solidFill>
              </a:rPr>
              <a:t>Département de physique expérimentale (EP)</a:t>
            </a:r>
            <a:r>
              <a:rPr lang="en-US" sz="2400" kern="0" dirty="0">
                <a:solidFill>
                  <a:srgbClr val="92D050"/>
                </a:solidFill>
                <a:latin typeface="+mn-lt"/>
              </a:rPr>
              <a:t>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 smtClean="0">
                <a:solidFill>
                  <a:srgbClr val="92D050"/>
                </a:solidFill>
                <a:latin typeface="+mn-lt"/>
              </a:rPr>
              <a:t>Richard Hawkings, Manfred </a:t>
            </a:r>
            <a:r>
              <a:rPr lang="en-US" sz="2000" i="1" kern="0" dirty="0" err="1">
                <a:solidFill>
                  <a:srgbClr val="92D050"/>
                </a:solidFill>
                <a:latin typeface="+mn-lt"/>
              </a:rPr>
              <a:t>Krammer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95400" y="310514"/>
            <a:ext cx="105918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" sz="3600" kern="0">
                <a:solidFill>
                  <a:srgbClr val="FFFF00"/>
                </a:solidFill>
              </a:rPr>
              <a:t>La recherche en physique des particules a besoin:</a:t>
            </a:r>
            <a:endParaRPr lang="fr" sz="3600" kern="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1" y="1447801"/>
            <a:ext cx="2427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de théories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315" y="4449423"/>
            <a:ext cx="1954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20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9316" y="2668479"/>
            <a:ext cx="6045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d'expériences et d'informatique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9315" y="2054819"/>
            <a:ext cx="5830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d'accélérateurs et d’ingénierie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9316" y="3252367"/>
            <a:ext cx="2882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9315" y="3884314"/>
            <a:ext cx="2583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28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316" y="4953000"/>
            <a:ext cx="1643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1600" dirty="0">
                <a:solidFill>
                  <a:srgbClr val="FFFF00"/>
                </a:solidFill>
              </a:rPr>
              <a:t>de personnes</a:t>
            </a:r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5900" y="118532"/>
            <a:ext cx="8229600" cy="762000"/>
          </a:xfrm>
        </p:spPr>
        <p:txBody>
          <a:bodyPr/>
          <a:lstStyle/>
          <a:p>
            <a:r>
              <a:rPr lang="fr">
                <a:solidFill>
                  <a:srgbClr val="0070C0"/>
                </a:solidFill>
              </a:rPr>
              <a:t>Les accélérateurs du CERN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45D2A1F2-D2B2-4D4E-BD63-38E63BA5F425}"/>
              </a:ext>
            </a:extLst>
          </p:cNvPr>
          <p:cNvGrpSpPr/>
          <p:nvPr/>
        </p:nvGrpSpPr>
        <p:grpSpPr>
          <a:xfrm>
            <a:off x="4876800" y="5651956"/>
            <a:ext cx="574196" cy="215444"/>
            <a:chOff x="457200" y="5029200"/>
            <a:chExt cx="574196" cy="215444"/>
          </a:xfrm>
        </p:grpSpPr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44FBD1B3-360C-0C4E-A983-E26AC64A4DCF}"/>
                </a:ext>
              </a:extLst>
            </p:cNvPr>
            <p:cNvSpPr/>
            <p:nvPr/>
          </p:nvSpPr>
          <p:spPr bwMode="auto">
            <a:xfrm>
              <a:off x="457200" y="5029200"/>
              <a:ext cx="574196" cy="21544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E8980D7F-37C4-3544-A5A3-585771BB1166}"/>
                </a:ext>
              </a:extLst>
            </p:cNvPr>
            <p:cNvSpPr txBox="1"/>
            <p:nvPr/>
          </p:nvSpPr>
          <p:spPr>
            <a:xfrm>
              <a:off x="457200" y="5029200"/>
              <a:ext cx="574196" cy="215444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Tunnel_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808164"/>
            <a:ext cx="91440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Le Grand collisionneur de hadrons</a:t>
            </a:r>
            <a:endParaRPr lang="fr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524000" y="685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fr" sz="2000" dirty="0">
                <a:solidFill>
                  <a:srgbClr val="FFFFFF"/>
                </a:solidFill>
                <a:latin typeface="Helvetica" pitchFamily="-112" charset="0"/>
              </a:rPr>
              <a:t>Recherche du boson de </a:t>
            </a:r>
            <a:r>
              <a:rPr lang="fr" sz="2000" dirty="0" err="1">
                <a:solidFill>
                  <a:srgbClr val="FFFFFF"/>
                </a:solidFill>
                <a:latin typeface="Helvetica" pitchFamily="-112" charset="0"/>
              </a:rPr>
              <a:t>Higgs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,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étudier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les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particules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du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Modèle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standard et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rechercher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une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physique au-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delà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du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Modèle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standard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chemeClr val="accent1"/>
                </a:solidFill>
              </a:rPr>
              <a:t>Exploration of a new energy frontier in p-p and </a:t>
            </a:r>
            <a:r>
              <a:rPr lang="en-GB" sz="2000" dirty="0" err="1">
                <a:solidFill>
                  <a:schemeClr val="accent1"/>
                </a:solidFill>
              </a:rPr>
              <a:t>Pb-Pb</a:t>
            </a:r>
            <a:r>
              <a:rPr lang="en-GB" sz="2000" dirty="0">
                <a:solidFill>
                  <a:schemeClr val="accent1"/>
                </a:solidFill>
              </a:rPr>
              <a:t> collisions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GB" sz="2000" dirty="0">
              <a:solidFill>
                <a:srgbClr val="FFFFFF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7031183" y="51377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5797" y="505113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51226" y="35756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33226" y="1969986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77550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9062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68721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005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524000" y="541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Expériences auprès du LHC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459182" y="5920400"/>
            <a:ext cx="6380018" cy="556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2459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MoEDAL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Faser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SND@LHC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400800" y="5334431"/>
            <a:ext cx="4423776" cy="1463367"/>
            <a:chOff x="6616433" y="5334431"/>
            <a:chExt cx="4423776" cy="1463367"/>
          </a:xfrm>
        </p:grpSpPr>
        <p:sp>
          <p:nvSpPr>
            <p:cNvPr id="15" name="Oval 14"/>
            <p:cNvSpPr/>
            <p:nvPr/>
          </p:nvSpPr>
          <p:spPr bwMode="auto">
            <a:xfrm>
              <a:off x="7280564" y="5890601"/>
              <a:ext cx="2092036" cy="66259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6616433" y="5334431"/>
              <a:ext cx="4343400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30888" y="5403011"/>
              <a:ext cx="43093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Nouveau! </a:t>
              </a:r>
              <a:r>
                <a:rPr lang="en-GB" sz="2000" b="1" dirty="0" err="1">
                  <a:solidFill>
                    <a:srgbClr val="FF0000"/>
                  </a:solidFill>
                </a:rPr>
                <a:t>Approuv</a:t>
              </a:r>
              <a:r>
                <a:rPr lang="fr" sz="2000" b="1" dirty="0" err="1">
                  <a:solidFill>
                    <a:srgbClr val="FF0000"/>
                  </a:solidFill>
                  <a:latin typeface="Helvetica" pitchFamily="-112" charset="0"/>
                </a:rPr>
                <a:t>è</a:t>
              </a:r>
              <a:r>
                <a:rPr lang="en-GB" sz="2000" b="1" dirty="0">
                  <a:solidFill>
                    <a:srgbClr val="FF0000"/>
                  </a:solidFill>
                </a:rPr>
                <a:t> </a:t>
              </a:r>
              <a:r>
                <a:rPr lang="en-GB" sz="2000" b="1" dirty="0" err="1">
                  <a:solidFill>
                    <a:srgbClr val="FF0000"/>
                  </a:solidFill>
                </a:rPr>
                <a:t>en</a:t>
              </a:r>
              <a:r>
                <a:rPr lang="en-GB" sz="2000" b="1" dirty="0">
                  <a:solidFill>
                    <a:srgbClr val="FF0000"/>
                  </a:solidFill>
                </a:rPr>
                <a:t> mars 2021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57588" y="5966801"/>
              <a:ext cx="17652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rgbClr val="FF0000"/>
                  </a:solidFill>
                  <a:latin typeface="Helvetica" pitchFamily="-112" charset="0"/>
                </a:rPr>
                <a:t>SND@LHC</a:t>
              </a:r>
            </a:p>
            <a:p>
              <a:endParaRPr lang="en-GB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52400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pic>
        <p:nvPicPr>
          <p:cNvPr id="23587" name="Picture 79" descr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8025" y="3855536"/>
            <a:ext cx="3946007" cy="27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86" descr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923810"/>
            <a:ext cx="3538581" cy="262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94" descr="0511013_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7979" y="1325939"/>
            <a:ext cx="3796097" cy="25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Expériences auprès du LHC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5236" y="653833"/>
            <a:ext cx="4071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Quatre grandes expériences</a:t>
            </a:r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81" y="1337966"/>
            <a:ext cx="3955256" cy="247203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70443" y="1441908"/>
            <a:ext cx="75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sz="2000" dirty="0"/>
          </a:p>
        </p:txBody>
      </p:sp>
      <p:sp>
        <p:nvSpPr>
          <p:cNvPr id="23" name="Rectangle 22"/>
          <p:cNvSpPr/>
          <p:nvPr/>
        </p:nvSpPr>
        <p:spPr>
          <a:xfrm>
            <a:off x="10218710" y="1354360"/>
            <a:ext cx="980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83150" y="4061662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201" y="4066430"/>
            <a:ext cx="2099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Dédié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à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la physique des ions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lourds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~ 1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mois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/ an collisions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Pb-Pb</a:t>
            </a:r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651" y="4685966"/>
            <a:ext cx="2132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Dédié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à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la physique des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saveurs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</a:p>
          <a:p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(quarks b et c)</a:t>
            </a: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551" y="228600"/>
            <a:ext cx="8520112" cy="533400"/>
          </a:xfrm>
          <a:effectLst/>
        </p:spPr>
        <p:txBody>
          <a:bodyPr/>
          <a:lstStyle/>
          <a:p>
            <a:pPr algn="ctr" eaLnBrk="1" hangingPunct="1">
              <a:defRPr/>
            </a:pPr>
            <a:r>
              <a:rPr lang="fr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Expériences auprès du LHC</a:t>
            </a:r>
            <a:endParaRPr lang="en-GB" sz="3600" i="1" dirty="0">
              <a:solidFill>
                <a:srgbClr val="0070C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05693" y="767190"/>
            <a:ext cx="10588153" cy="142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75000"/>
              <a:defRPr/>
            </a:pPr>
            <a:r>
              <a:rPr lang="fr" sz="20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Superbes performances du LHC, des expériences et de la Grille de calcul:</a:t>
            </a:r>
            <a:endParaRPr lang="en-US" sz="20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fr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Exploitation 1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,</a:t>
            </a:r>
            <a:r>
              <a:rPr lang="en-US" sz="20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2010-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2012 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7– 8 TeV 	</a:t>
            </a:r>
            <a:r>
              <a:rPr lang="fr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Exploitation 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2, 2015-2018: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endParaRPr lang="en-US" sz="2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La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</a:t>
            </a:r>
            <a:r>
              <a:rPr lang="fr" sz="2000" kern="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é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paration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pour  Exploitation 3, 2022-2024: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13.6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fr" sz="2000" kern="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Opération du LHC approuvé jusqu'en 2037</a:t>
            </a:r>
            <a:endParaRPr lang="en-GB" sz="2000" kern="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13714" y="46646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76462" y="4570071"/>
            <a:ext cx="248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4" name="Picture 23" descr="CMSg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43" y="2477387"/>
            <a:ext cx="2941057" cy="1988609"/>
          </a:xfrm>
          <a:prstGeom prst="rect">
            <a:avLst/>
          </a:prstGeom>
        </p:spPr>
      </p:pic>
      <p:pic>
        <p:nvPicPr>
          <p:cNvPr id="25" name="Picture 24" descr="ATLAS_Higgs_4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53"/>
          <a:stretch/>
        </p:blipFill>
        <p:spPr>
          <a:xfrm>
            <a:off x="5792344" y="2477387"/>
            <a:ext cx="2303332" cy="198860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672254" y="245120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8086137" y="2470806"/>
            <a:ext cx="898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2986350" y="4570071"/>
            <a:ext cx="2423850" cy="2124230"/>
            <a:chOff x="2699307" y="3991777"/>
            <a:chExt cx="3015694" cy="2491772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307" y="3991777"/>
              <a:ext cx="3015694" cy="2491772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21" y="4076700"/>
              <a:ext cx="395095" cy="495300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5794535" y="4584623"/>
            <a:ext cx="4285150" cy="2166164"/>
            <a:chOff x="5794535" y="4584623"/>
            <a:chExt cx="4285150" cy="2166164"/>
          </a:xfrm>
        </p:grpSpPr>
        <p:pic>
          <p:nvPicPr>
            <p:cNvPr id="15" name="Picture 14" descr="Screen shot 2011-01-06 at 16.37.45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794535" y="4584623"/>
              <a:ext cx="4285150" cy="2166164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19" y="6255487"/>
              <a:ext cx="2017239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286900"/>
      </p:ext>
    </p:extLst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85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3599" y="0"/>
            <a:ext cx="2124299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fr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-422276" y="-6396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5092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44625"/>
            <a:ext cx="9753600" cy="8309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fr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Juillet 2012: « ATLAS et CMS observent une nouvelle particule aux caractéristiques compatibles avec celles du boson de </a:t>
            </a:r>
            <a:r>
              <a:rPr lang="fr" sz="2400" dirty="0" err="1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Higgs</a:t>
            </a:r>
            <a:r>
              <a:rPr lang="fr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 » </a:t>
            </a:r>
          </a:p>
        </p:txBody>
      </p:sp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143001"/>
            <a:ext cx="2971800" cy="254088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90625"/>
            <a:ext cx="2743200" cy="2631924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21567" r="5921" b="38848"/>
          <a:stretch/>
        </p:blipFill>
        <p:spPr bwMode="auto">
          <a:xfrm>
            <a:off x="5073200" y="3835099"/>
            <a:ext cx="4756601" cy="293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5410200" y="5169649"/>
            <a:ext cx="2971800" cy="160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4572000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667000"/>
            <a:ext cx="9067800" cy="7620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Le CERN </a:t>
            </a:r>
            <a:r>
              <a:rPr lang="en-US" sz="3600" dirty="0" err="1">
                <a:solidFill>
                  <a:srgbClr val="FFFF00"/>
                </a:solidFill>
              </a:rPr>
              <a:t>n’est</a:t>
            </a:r>
            <a:r>
              <a:rPr lang="en-US" sz="3600" dirty="0">
                <a:solidFill>
                  <a:srgbClr val="FFFF00"/>
                </a:solidFill>
              </a:rPr>
              <a:t> pas </a:t>
            </a:r>
            <a:r>
              <a:rPr lang="en-US" sz="3600" dirty="0" err="1">
                <a:solidFill>
                  <a:srgbClr val="FFFF00"/>
                </a:solidFill>
              </a:rPr>
              <a:t>seulement</a:t>
            </a:r>
            <a:r>
              <a:rPr lang="en-US" sz="3600" dirty="0">
                <a:solidFill>
                  <a:srgbClr val="FFFF00"/>
                </a:solidFill>
              </a:rPr>
              <a:t> le LHC !</a:t>
            </a:r>
          </a:p>
        </p:txBody>
      </p:sp>
    </p:spTree>
    <p:extLst>
      <p:ext uri="{BB962C8B-B14F-4D97-AF65-F5344CB8AC3E}">
        <p14:creationId xmlns:p14="http://schemas.microsoft.com/office/powerpoint/2010/main" val="352367327"/>
      </p:ext>
    </p:extLst>
  </p:cSld>
  <p:clrMapOvr>
    <a:masterClrMapping/>
  </p:clrMapOvr>
  <p:transition xmlns:p14="http://schemas.microsoft.com/office/powerpoint/2010/main" advClick="0" advTm="4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64068"/>
            <a:ext cx="9982200" cy="76200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FFFF00"/>
                </a:solidFill>
              </a:rPr>
              <a:t>L</a:t>
            </a:r>
            <a:r>
              <a:rPr lang="fr" sz="3200" dirty="0">
                <a:solidFill>
                  <a:srgbClr val="FFFF00"/>
                </a:solidFill>
              </a:rPr>
              <a:t>e SPS: un injecteur pour le LHC et un accélérateur pour les expériences de la zone Nord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486400" y="19050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9812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In CERN </a:t>
            </a:r>
            <a:r>
              <a:rPr lang="en-GB" dirty="0" err="1">
                <a:solidFill>
                  <a:srgbClr val="FF0000"/>
                </a:solidFill>
              </a:rPr>
              <a:t>Prévessin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1ACA18B5-31A7-8A4D-AC14-D69EAA509196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6EFC7305-AF3C-754C-8649-914703CA9ACE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AE8BEFC2-8537-4348-B560-9CFDB1EADB4C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xmlns:p14="http://schemas.microsoft.com/office/powerpoint/2010/main" advClick="0" advTm="4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8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6200" y="0"/>
            <a:ext cx="10363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fr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Le CERN a été fondé en 1954: </a:t>
            </a: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États européens</a:t>
            </a:r>
          </a:p>
          <a:p>
            <a:pPr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</a:t>
            </a:r>
            <a:r>
              <a:rPr lang="fr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« La science au service de la paix »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>
              <a:defRPr/>
            </a:pP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Aujourd’hui: 2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3</a:t>
            </a: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États membres</a:t>
            </a:r>
            <a:endParaRPr lang="fr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831844" y="3657600"/>
            <a:ext cx="8326628" cy="32004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membres:</a:t>
            </a:r>
            <a:r>
              <a:rPr lang="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l’Allemagne, l'Autriche, la Belgique, la Bulgarie, le Danemark, l'Espagne, la Finlande, la France, la Grèce, la Hongrie, Israël, l'Italie, 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Norvège, les Pays-Bas, la Pologne, le Portugal, la Roumanie,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la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Slovaquie, la République tchèque, le Royaume-Uni, la Suède et la Suisse</a:t>
            </a:r>
          </a:p>
          <a:p>
            <a:pPr marL="85725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membres associés: </a:t>
            </a: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en-GB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Croatie</a:t>
            </a: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C</a:t>
            </a:r>
            <a:r>
              <a:rPr lang="fr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hypre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L’Estonie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l'Inde, 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Lettonie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    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Lithuanie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le Pakistan, la </a:t>
            </a:r>
            <a:r>
              <a:rPr lang="fr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Slovenie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Turquie, l'Ukraine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Observateurs auprès du Conseil: </a:t>
            </a:r>
            <a:r>
              <a:rPr lang="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les États-Unis d’Amérique, la Fédération de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Russie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(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suspendue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le 8/3/22)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le Japon, la Commission européenne, le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JINR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(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suspendu</a:t>
            </a:r>
            <a:r>
              <a:rPr lang="en-US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25/3/22)</a:t>
            </a:r>
            <a:r>
              <a:rPr lang="fr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et l’UNESCO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33400" y="2209800"/>
            <a:ext cx="5943600" cy="1003176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28588" indent="-128588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2600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membres du personnel titulaires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1800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autres membres du personnel rémunérés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12500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utilisateurs scientifiques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Programme de physique avec cibles fixes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>
                <a:latin typeface="Calibri" panose="020F0502020204030204" pitchFamily="34" charset="0"/>
              </a:rPr>
              <a:t>(60 m long)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20" y="3657600"/>
            <a:ext cx="4346580" cy="3010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7136" y="1843860"/>
            <a:ext cx="1104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6 </a:t>
            </a:r>
            <a:r>
              <a:rPr lang="en-US" sz="2000" dirty="0" err="1">
                <a:solidFill>
                  <a:srgbClr val="99CCFF"/>
                </a:solidFill>
              </a:rPr>
              <a:t>expériences</a:t>
            </a:r>
            <a:r>
              <a:rPr lang="en-US" sz="2000" dirty="0">
                <a:solidFill>
                  <a:srgbClr val="99CCFF"/>
                </a:solidFill>
              </a:rPr>
              <a:t> </a:t>
            </a:r>
            <a:r>
              <a:rPr lang="en-US" sz="2000" dirty="0" err="1">
                <a:solidFill>
                  <a:srgbClr val="99CCFF"/>
                </a:solidFill>
              </a:rPr>
              <a:t>approuvées</a:t>
            </a:r>
            <a:r>
              <a:rPr lang="en-US" sz="2000" dirty="0">
                <a:solidFill>
                  <a:srgbClr val="99CCFF"/>
                </a:solidFill>
              </a:rPr>
              <a:t>:</a:t>
            </a:r>
            <a:endParaRPr lang="en-US" sz="12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NA58 (COMPASS): </a:t>
            </a:r>
            <a:r>
              <a:rPr lang="fr" sz="1600" dirty="0">
                <a:solidFill>
                  <a:schemeClr val="accent1"/>
                </a:solidFill>
              </a:rPr>
              <a:t>physique sur le spin des muons, spectroscopie hadronique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NA61 (SHINE): </a:t>
            </a:r>
            <a:r>
              <a:rPr lang="fr" sz="1600" dirty="0">
                <a:solidFill>
                  <a:schemeClr val="accent1"/>
                </a:solidFill>
              </a:rPr>
              <a:t>interaction forte, plasma quarks-gluons, neutrinos et programme sur les rayons cosmiques 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NA62: </a:t>
            </a:r>
            <a:r>
              <a:rPr lang="fr" sz="1600" dirty="0">
                <a:solidFill>
                  <a:schemeClr val="accent1"/>
                </a:solidFill>
              </a:rPr>
              <a:t>désintégrations rares du </a:t>
            </a:r>
            <a:r>
              <a:rPr lang="en-US" sz="1600" dirty="0">
                <a:solidFill>
                  <a:schemeClr val="accent1"/>
                </a:solidFill>
              </a:rPr>
              <a:t>K BR(K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→</a:t>
            </a:r>
            <a:r>
              <a:rPr lang="en-US" sz="1600" dirty="0">
                <a:solidFill>
                  <a:schemeClr val="accent1"/>
                </a:solidFill>
              </a:rPr>
              <a:t> π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nn</a:t>
            </a:r>
            <a:r>
              <a:rPr lang="en-US" sz="1600" dirty="0">
                <a:solidFill>
                  <a:schemeClr val="accent1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NA63: </a:t>
            </a:r>
            <a:r>
              <a:rPr lang="fr" sz="1600" dirty="0">
                <a:solidFill>
                  <a:schemeClr val="accent1"/>
                </a:solidFill>
              </a:rPr>
              <a:t>processus électromagnétiques dans les champs cristallins élevés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NA64:  </a:t>
            </a:r>
            <a:r>
              <a:rPr lang="fr" sz="1600" dirty="0">
                <a:solidFill>
                  <a:schemeClr val="accent1"/>
                </a:solidFill>
              </a:rPr>
              <a:t>recherche de secteurs sombres dans les événements présentant de l'énergie manquante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NA65 (</a:t>
            </a:r>
            <a:r>
              <a:rPr lang="en-US" sz="1600" dirty="0" err="1">
                <a:solidFill>
                  <a:schemeClr val="accent1"/>
                </a:solidFill>
              </a:rPr>
              <a:t>DsTau</a:t>
            </a:r>
            <a:r>
              <a:rPr lang="en-US" sz="1600" dirty="0">
                <a:solidFill>
                  <a:schemeClr val="accent1"/>
                </a:solidFill>
              </a:rPr>
              <a:t>): </a:t>
            </a:r>
            <a:r>
              <a:rPr lang="en-US" sz="1600" dirty="0" err="1">
                <a:solidFill>
                  <a:schemeClr val="accent1"/>
                </a:solidFill>
              </a:rPr>
              <a:t>étude</a:t>
            </a:r>
            <a:r>
              <a:rPr lang="en-US" sz="1600" dirty="0">
                <a:solidFill>
                  <a:schemeClr val="accent1"/>
                </a:solidFill>
              </a:rPr>
              <a:t> de la production de 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600" baseline="-250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9443" y="3795898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Par </a:t>
            </a:r>
            <a:r>
              <a:rPr lang="en-GB" dirty="0" err="1">
                <a:solidFill>
                  <a:schemeClr val="accent5"/>
                </a:solidFill>
              </a:rPr>
              <a:t>exemple</a:t>
            </a:r>
            <a:r>
              <a:rPr lang="en-GB" dirty="0">
                <a:solidFill>
                  <a:schemeClr val="accent5"/>
                </a:solidFill>
              </a:rPr>
              <a:t> NA62: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0" y="4165230"/>
            <a:ext cx="5598563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875623"/>
            <a:ext cx="1104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</a:rPr>
              <a:t>Les expériences à plus faible énergie auprès du PS ou du SPS (dans la gamme 1-</a:t>
            </a:r>
            <a:r>
              <a:rPr lang="en-US" sz="2000" dirty="0">
                <a:solidFill>
                  <a:srgbClr val="99CCFF"/>
                </a:solidFill>
              </a:rPr>
              <a:t>4</a:t>
            </a:r>
            <a:r>
              <a:rPr lang="fr" sz="2000" dirty="0">
                <a:solidFill>
                  <a:srgbClr val="99CCFF"/>
                </a:solidFill>
              </a:rPr>
              <a:t>00 </a:t>
            </a:r>
            <a:r>
              <a:rPr lang="fr" sz="2000" dirty="0" err="1">
                <a:solidFill>
                  <a:srgbClr val="99CCFF"/>
                </a:solidFill>
              </a:rPr>
              <a:t>GeV</a:t>
            </a:r>
            <a:r>
              <a:rPr lang="fr" sz="2000" dirty="0">
                <a:solidFill>
                  <a:srgbClr val="99CCFF"/>
                </a:solidFill>
              </a:rPr>
              <a:t>) </a:t>
            </a:r>
            <a:br>
              <a:rPr lang="fr" sz="2000" dirty="0">
                <a:solidFill>
                  <a:srgbClr val="99CCFF"/>
                </a:solidFill>
              </a:rPr>
            </a:br>
            <a:r>
              <a:rPr lang="fr" sz="2000" dirty="0">
                <a:solidFill>
                  <a:srgbClr val="99CCFF"/>
                </a:solidFill>
              </a:rPr>
              <a:t>permettent des mesures de précision et des comparaisons avec la théorie</a:t>
            </a:r>
            <a:r>
              <a:rPr lang="fr" sz="2000" dirty="0">
                <a:solidFill>
                  <a:schemeClr val="accent1"/>
                </a:solidFill>
              </a:rPr>
              <a:t/>
            </a:r>
            <a:br>
              <a:rPr lang="fr" sz="2000" dirty="0">
                <a:solidFill>
                  <a:schemeClr val="accent1"/>
                </a:solidFill>
              </a:rPr>
            </a:br>
            <a:r>
              <a:rPr lang="fr" sz="2000" dirty="0">
                <a:solidFill>
                  <a:srgbClr val="99CCFF"/>
                </a:solidFill>
              </a:rPr>
              <a:t>Les écarts peuvent être le signe d'une nouvelle physique à des énergies plus élevées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81600" y="2518388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423863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934" y="152400"/>
            <a:ext cx="10972800" cy="762000"/>
          </a:xfr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Plateforme neutrino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fr" sz="2400" dirty="0">
                <a:solidFill>
                  <a:srgbClr val="FFFF00"/>
                </a:solidFill>
              </a:rPr>
              <a:t>(extension de la zone Nord)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1940" y="930782"/>
            <a:ext cx="1143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dirty="0">
                <a:solidFill>
                  <a:schemeClr val="accent1"/>
                </a:solidFill>
                <a:ea typeface="Arial" charset="0"/>
                <a:cs typeface="Arial" charset="0"/>
              </a:rPr>
              <a:t>Tout comme les quarks ont des couleurs, les neutrinos ont différentes saveurs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</a:rPr>
              <a:t>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fr" dirty="0">
                <a:solidFill>
                  <a:srgbClr val="FF0000"/>
                </a:solidFill>
                <a:ea typeface="Arial" charset="0"/>
                <a:cs typeface="Arial" charset="0"/>
              </a:rPr>
              <a:t> et leur saveur varie 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             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+mj-lt"/>
              </a:rPr>
              <a:t>e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Elle a été étudiée avec des faisceaux de </a:t>
            </a:r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n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m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envoyés depuis le CERN jusqu’au </a:t>
            </a:r>
            <a:r>
              <a:rPr lang="fr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Gran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fr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Sasso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, en Italie (CNGS).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/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fr" sz="1600" dirty="0">
                <a:solidFill>
                  <a:schemeClr val="accent1"/>
                </a:solidFill>
                <a:ea typeface="Arial" charset="0"/>
                <a:cs typeface="Arial" charset="0"/>
              </a:rPr>
              <a:t>La plateforme neutrino fonctionne comme une zone de test, avec des faisceaux chargés destinés à des détecteurs de neutrinos (par ex. pour la R&amp;D sur de grands détecteurs à argon liquide).</a:t>
            </a:r>
          </a:p>
          <a:p>
            <a:r>
              <a:rPr lang="fr" sz="1600" dirty="0">
                <a:solidFill>
                  <a:schemeClr val="accent1"/>
                </a:solidFill>
                <a:ea typeface="Arial" charset="0"/>
                <a:cs typeface="Arial" charset="0"/>
              </a:rPr>
              <a:t>Les expériences auront lieu aux États-Unis et au Japon.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95424"/>
            <a:ext cx="4267200" cy="2408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95424"/>
            <a:ext cx="4267200" cy="2392680"/>
          </a:xfrm>
          <a:prstGeom prst="rect">
            <a:avLst/>
          </a:prstGeom>
        </p:spPr>
      </p:pic>
      <p:pic>
        <p:nvPicPr>
          <p:cNvPr id="6" name="Picture 5" descr="Screen Shot 2015-12-13 at 19.0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087" y="5598018"/>
            <a:ext cx="3682283" cy="118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59801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LBNF/DUNE </a:t>
            </a:r>
            <a:r>
              <a:rPr lang="fr" dirty="0">
                <a:solidFill>
                  <a:schemeClr val="accent5"/>
                </a:solidFill>
              </a:rPr>
              <a:t>aux États-Unis </a:t>
            </a:r>
            <a:r>
              <a:rPr lang="en-US" dirty="0">
                <a:solidFill>
                  <a:schemeClr val="accent5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ISOLDE et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352800" y="46482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934200" y="41529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8B95871A-3680-854D-9564-928D1428F113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6A5B04EE-F475-D14B-9092-4C2EEC4D28DF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3A3C1D7A-56CE-1346-BCDD-29AC6B134982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xmlns:p14="http://schemas.microsoft.com/office/powerpoint/2010/main" advClick="0" advTm="4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46488"/>
            <a:ext cx="10194131" cy="762000"/>
          </a:xfr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Physique nucléaire: ISOLDE et </a:t>
            </a:r>
            <a:r>
              <a:rPr lang="fr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3335" y="924560"/>
            <a:ext cx="9829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9CCFF"/>
                </a:solidFill>
              </a:rPr>
              <a:t>ISOLDE: </a:t>
            </a:r>
            <a:r>
              <a:rPr lang="fr" sz="2000" b="1" dirty="0">
                <a:solidFill>
                  <a:srgbClr val="99CCFF"/>
                </a:solidFill>
              </a:rPr>
              <a:t>faisceaux d’ions radioactifs</a:t>
            </a:r>
            <a:endParaRPr lang="en-US" sz="2000" b="1" dirty="0">
              <a:solidFill>
                <a:srgbClr val="99CCFF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1000 </a:t>
            </a:r>
            <a:r>
              <a:rPr lang="fr" dirty="0">
                <a:solidFill>
                  <a:schemeClr val="accent1"/>
                </a:solidFill>
              </a:rPr>
              <a:t>nucléides de plus de 75 éléments produits, environ 50 expériences chaque année</a:t>
            </a:r>
            <a:endParaRPr lang="en-US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</a:rPr>
              <a:t>Physique nucléaire </a:t>
            </a:r>
            <a:endParaRPr lang="en-US" i="1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Interactions </a:t>
            </a:r>
            <a:r>
              <a:rPr lang="en-US" i="1" dirty="0" err="1">
                <a:solidFill>
                  <a:schemeClr val="accent5"/>
                </a:solidFill>
              </a:rPr>
              <a:t>fondamentales</a:t>
            </a:r>
            <a:endParaRPr lang="en-US" i="1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err="1">
                <a:solidFill>
                  <a:schemeClr val="accent5"/>
                </a:solidFill>
              </a:rPr>
              <a:t>Astrophysique</a:t>
            </a:r>
            <a:r>
              <a:rPr lang="en-US" i="1" dirty="0">
                <a:solidFill>
                  <a:schemeClr val="accent5"/>
                </a:solidFill>
              </a:rPr>
              <a:t> </a:t>
            </a:r>
            <a:r>
              <a:rPr lang="en-US" i="1" dirty="0" err="1">
                <a:solidFill>
                  <a:schemeClr val="accent5"/>
                </a:solidFill>
              </a:rPr>
              <a:t>nucléaire</a:t>
            </a:r>
            <a:endParaRPr lang="en-US" i="1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err="1">
                <a:solidFill>
                  <a:schemeClr val="accent5"/>
                </a:solidFill>
              </a:rPr>
              <a:t>L’Application</a:t>
            </a:r>
            <a:r>
              <a:rPr lang="en-US" i="1" dirty="0">
                <a:solidFill>
                  <a:schemeClr val="accent5"/>
                </a:solidFill>
              </a:rPr>
              <a:t> (</a:t>
            </a: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médicales</a:t>
            </a:r>
            <a:r>
              <a:rPr lang="en-US" i="1" dirty="0">
                <a:solidFill>
                  <a:schemeClr val="accent5"/>
                </a:solidFill>
              </a:rPr>
              <a:t>, p</a:t>
            </a:r>
            <a:r>
              <a:rPr lang="fr" i="1" dirty="0" err="1">
                <a:solidFill>
                  <a:schemeClr val="accent5"/>
                </a:solidFill>
              </a:rPr>
              <a:t>hysique</a:t>
            </a:r>
            <a:r>
              <a:rPr lang="fr" i="1" dirty="0">
                <a:solidFill>
                  <a:schemeClr val="accent5"/>
                </a:solidFill>
              </a:rPr>
              <a:t> du solide</a:t>
            </a:r>
            <a:r>
              <a:rPr lang="en-US" i="1" dirty="0">
                <a:solidFill>
                  <a:schemeClr val="accent5"/>
                </a:solidFill>
              </a:rPr>
              <a:t>)</a:t>
            </a:r>
            <a:endParaRPr lang="en-US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3335" y="2717197"/>
            <a:ext cx="625443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Plus de 20 matériaux pour les cibles:</a:t>
            </a:r>
            <a:endParaRPr lang="en-US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</a:t>
            </a:r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carbures, oxydes, métaux solides, </a:t>
            </a:r>
          </a:p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   métaux en fusion et sels en fusion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(U, Ta,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Zr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Y,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Ti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Si, …)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3 types de sources d'ions: surfaces, plasmas, lasers</a:t>
            </a:r>
            <a:endParaRPr lang="en-US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endParaRPr lang="fr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HIE-ISOLDE (</a:t>
            </a:r>
            <a:r>
              <a:rPr lang="fr" dirty="0">
                <a:solidFill>
                  <a:schemeClr val="accent1"/>
                </a:solidFill>
                <a:latin typeface="Calibri" panose="020F0502020204030204" pitchFamily="34" charset="0"/>
              </a:rPr>
              <a:t>post-accélération jusqu'à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10 MeV/nucleon)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6666" y="4526620"/>
            <a:ext cx="1092146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99CCFF"/>
                </a:solidFill>
              </a:rPr>
              <a:t>nTOF</a:t>
            </a:r>
            <a:r>
              <a:rPr lang="en-US" sz="2000" b="1" dirty="0">
                <a:solidFill>
                  <a:srgbClr val="99CCFF"/>
                </a:solidFill>
              </a:rPr>
              <a:t> (</a:t>
            </a:r>
            <a:r>
              <a:rPr lang="fr" sz="2000" b="1" dirty="0">
                <a:solidFill>
                  <a:srgbClr val="99CCFF"/>
                </a:solidFill>
              </a:rPr>
              <a:t>expérience sur le temps de </a:t>
            </a:r>
            <a:endParaRPr lang="en-US" sz="2000" b="1" dirty="0">
              <a:solidFill>
                <a:srgbClr val="99CCFF"/>
              </a:solidFill>
            </a:endParaRPr>
          </a:p>
          <a:p>
            <a:r>
              <a:rPr lang="en-US" sz="2000" b="1" dirty="0">
                <a:solidFill>
                  <a:srgbClr val="99CCFF"/>
                </a:solidFill>
              </a:rPr>
              <a:t>	</a:t>
            </a:r>
            <a:r>
              <a:rPr lang="fr" sz="2000" b="1" dirty="0">
                <a:solidFill>
                  <a:srgbClr val="99CCFF"/>
                </a:solidFill>
              </a:rPr>
              <a:t>vol des neutrons</a:t>
            </a:r>
            <a:r>
              <a:rPr lang="en-US" sz="2000" b="1" dirty="0">
                <a:solidFill>
                  <a:srgbClr val="99CCFF"/>
                </a:solidFill>
              </a:rPr>
              <a:t>)</a:t>
            </a:r>
          </a:p>
          <a:p>
            <a:r>
              <a:rPr lang="fr" dirty="0">
                <a:solidFill>
                  <a:schemeClr val="accent1"/>
                </a:solidFill>
              </a:rPr>
              <a:t>Mesure de la section efficace des neutrons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</a:rPr>
              <a:t>Astrophysique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Physique nucléaire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Applications médicales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Transmutation des déchets nucléaires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68106" y="1703963"/>
            <a:ext cx="4729225" cy="2565400"/>
            <a:chOff x="4406537" y="2082462"/>
            <a:chExt cx="4729225" cy="25654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537" y="2082462"/>
              <a:ext cx="4729225" cy="2565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56" y="4586061"/>
            <a:ext cx="3088786" cy="2046272"/>
          </a:xfrm>
          <a:prstGeom prst="rect">
            <a:avLst/>
          </a:prstGeom>
        </p:spPr>
      </p:pic>
      <p:pic>
        <p:nvPicPr>
          <p:cNvPr id="17" name="Imagen 7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86" y="1654415"/>
            <a:ext cx="3963616" cy="26644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3" y="4586060"/>
            <a:ext cx="3352800" cy="204627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90600" y="152400"/>
            <a:ext cx="14611349" cy="762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Physique des antiprotons et des </a:t>
            </a:r>
            <a:r>
              <a:rPr lang="en-US" dirty="0" err="1">
                <a:solidFill>
                  <a:srgbClr val="FFFF00"/>
                </a:solidFill>
              </a:rPr>
              <a:t>antihydrogènes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343400" y="3810000"/>
            <a:ext cx="1752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xmlns:p14="http://schemas.microsoft.com/office/powerpoint/2010/main" advClick="0" advTm="4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266431"/>
            <a:ext cx="11658600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Physique des antiprotons et des </a:t>
            </a:r>
            <a:r>
              <a:rPr lang="en-US" dirty="0" err="1">
                <a:solidFill>
                  <a:srgbClr val="FFFF00"/>
                </a:solidFill>
              </a:rPr>
              <a:t>antihydrogènes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917" y="990600"/>
            <a:ext cx="1117507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  <a:ea typeface="Arial" charset="0"/>
                <a:cs typeface="Arial" charset="0"/>
              </a:rPr>
              <a:t>Comparaison matière-antimatière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l’invariance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de CPT, la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sym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trie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la plus 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fondamentale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de la 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th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orie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relativiste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des champs 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quantiques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du principle d’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quivalence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faible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en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mesurant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le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comportement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gravitationnel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de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l’antimati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re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Mesures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de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syst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mes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de type “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antihydrog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ne”: h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lium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antiprotonique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helium,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positronium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protonium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1462302" y="385276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"/>
          <p:cNvGrpSpPr/>
          <p:nvPr/>
        </p:nvGrpSpPr>
        <p:grpSpPr>
          <a:xfrm>
            <a:off x="8001000" y="2370650"/>
            <a:ext cx="3810000" cy="1861066"/>
            <a:chOff x="4714875" y="1295400"/>
            <a:chExt cx="4429125" cy="2105025"/>
          </a:xfrm>
        </p:grpSpPr>
        <p:pic>
          <p:nvPicPr>
            <p:cNvPr id="5" name="Picture 4" descr="aegis_1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600"/>
            <a:ext cx="4080216" cy="33841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917" y="2474932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chemeClr val="accent5"/>
                </a:solidFill>
              </a:rPr>
              <a:t>Le d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>
                <a:solidFill>
                  <a:schemeClr val="accent5"/>
                </a:solidFill>
              </a:rPr>
              <a:t>c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>
                <a:solidFill>
                  <a:schemeClr val="accent5"/>
                </a:solidFill>
              </a:rPr>
              <a:t>l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 err="1">
                <a:solidFill>
                  <a:schemeClr val="accent5"/>
                </a:solidFill>
              </a:rPr>
              <a:t>rateur</a:t>
            </a:r>
            <a:r>
              <a:rPr lang="de-AT" dirty="0">
                <a:solidFill>
                  <a:schemeClr val="accent5"/>
                </a:solidFill>
              </a:rPr>
              <a:t> d‘ </a:t>
            </a:r>
            <a:r>
              <a:rPr lang="de-AT" dirty="0" err="1">
                <a:solidFill>
                  <a:schemeClr val="accent5"/>
                </a:solidFill>
              </a:rPr>
              <a:t>antiprotons</a:t>
            </a:r>
            <a:r>
              <a:rPr lang="de-AT" dirty="0">
                <a:solidFill>
                  <a:schemeClr val="accent5"/>
                </a:solidFill>
              </a:rPr>
              <a:t> (AD): </a:t>
            </a:r>
            <a:r>
              <a:rPr lang="de-AT" dirty="0" err="1">
                <a:solidFill>
                  <a:schemeClr val="accent5"/>
                </a:solidFill>
              </a:rPr>
              <a:t>antiprotons</a:t>
            </a:r>
            <a:r>
              <a:rPr lang="de-AT" dirty="0">
                <a:solidFill>
                  <a:schemeClr val="accent5"/>
                </a:solidFill>
              </a:rPr>
              <a:t> </a:t>
            </a:r>
            <a:r>
              <a:rPr lang="fr" dirty="0">
                <a:solidFill>
                  <a:schemeClr val="accent5"/>
                </a:solidFill>
              </a:rPr>
              <a:t>à</a:t>
            </a:r>
            <a:r>
              <a:rPr lang="de-AT" dirty="0">
                <a:solidFill>
                  <a:schemeClr val="accent5"/>
                </a:solidFill>
              </a:rPr>
              <a:t> 5.3 </a:t>
            </a:r>
            <a:r>
              <a:rPr lang="de-AT" dirty="0" err="1">
                <a:solidFill>
                  <a:schemeClr val="accent5"/>
                </a:solidFill>
              </a:rPr>
              <a:t>MeV</a:t>
            </a:r>
            <a:endParaRPr lang="de-AT" dirty="0">
              <a:solidFill>
                <a:schemeClr val="accent5"/>
              </a:solidFill>
            </a:endParaRPr>
          </a:p>
          <a:p>
            <a:endParaRPr lang="de-AT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724" y="372068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>
                <a:solidFill>
                  <a:schemeClr val="accent5"/>
                </a:solidFill>
              </a:rPr>
              <a:t>ELENA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339366" y="4041898"/>
            <a:ext cx="9260101" cy="2637627"/>
            <a:chOff x="2339366" y="4041898"/>
            <a:chExt cx="9260101" cy="2637627"/>
          </a:xfrm>
        </p:grpSpPr>
        <p:grpSp>
          <p:nvGrpSpPr>
            <p:cNvPr id="11" name="Group 10"/>
            <p:cNvGrpSpPr/>
            <p:nvPr/>
          </p:nvGrpSpPr>
          <p:grpSpPr>
            <a:xfrm>
              <a:off x="2339366" y="4041898"/>
              <a:ext cx="5204434" cy="2236041"/>
              <a:chOff x="2339366" y="4041898"/>
              <a:chExt cx="5204434" cy="223604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339" y="4267200"/>
                <a:ext cx="2960461" cy="2010739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 bwMode="auto">
              <a:xfrm flipH="1" flipV="1">
                <a:off x="2339366" y="4041898"/>
                <a:ext cx="2243973" cy="258001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7597409" y="4648200"/>
              <a:ext cx="4002058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>
                  <a:solidFill>
                    <a:schemeClr val="accent5"/>
                  </a:solidFill>
                </a:rPr>
                <a:t>En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mettant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en</a:t>
              </a:r>
              <a:r>
                <a:rPr lang="en-GB" dirty="0">
                  <a:solidFill>
                    <a:schemeClr val="accent5"/>
                  </a:solidFill>
                </a:rPr>
                <a:t> service ELENA </a:t>
              </a:r>
            </a:p>
            <a:p>
              <a:r>
                <a:rPr lang="en-GB" dirty="0">
                  <a:solidFill>
                    <a:schemeClr val="accent5"/>
                  </a:solidFill>
                </a:rPr>
                <a:t>Antiprotons </a:t>
              </a:r>
              <a:r>
                <a:rPr lang="fr" dirty="0">
                  <a:solidFill>
                    <a:schemeClr val="accent5"/>
                  </a:solidFill>
                </a:rPr>
                <a:t>à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tr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>
                  <a:solidFill>
                    <a:schemeClr val="accent5"/>
                  </a:solidFill>
                </a:rPr>
                <a:t>s </a:t>
              </a:r>
              <a:r>
                <a:rPr lang="en-GB" dirty="0" err="1">
                  <a:solidFill>
                    <a:schemeClr val="accent5"/>
                  </a:solidFill>
                </a:rPr>
                <a:t>basse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>
                  <a:solidFill>
                    <a:schemeClr val="accent5"/>
                  </a:solidFill>
                </a:rPr>
                <a:t>nergie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fr" dirty="0">
                  <a:solidFill>
                    <a:schemeClr val="accent5"/>
                  </a:solidFill>
                </a:rPr>
                <a:t>à</a:t>
              </a:r>
              <a:r>
                <a:rPr lang="en-GB" dirty="0">
                  <a:solidFill>
                    <a:schemeClr val="accent5"/>
                  </a:solidFill>
                </a:rPr>
                <a:t> 100 </a:t>
              </a:r>
              <a:r>
                <a:rPr lang="en-GB" dirty="0" err="1">
                  <a:solidFill>
                    <a:schemeClr val="accent5"/>
                  </a:solidFill>
                </a:rPr>
                <a:t>keV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en-GB" dirty="0">
                  <a:solidFill>
                    <a:schemeClr val="accent5"/>
                  </a:solidFill>
                </a:rPr>
                <a:t> →10-100 x plus </a:t>
              </a:r>
              <a:r>
                <a:rPr lang="en-GB" dirty="0" err="1">
                  <a:solidFill>
                    <a:schemeClr val="accent5"/>
                  </a:solidFill>
                </a:rPr>
                <a:t>grande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efficacit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>
                  <a:solidFill>
                    <a:schemeClr val="accent5"/>
                  </a:solidFill>
                </a:rPr>
                <a:t> de </a:t>
              </a:r>
            </a:p>
            <a:p>
              <a:r>
                <a:rPr lang="en-GB">
                  <a:solidFill>
                    <a:schemeClr val="accent5"/>
                  </a:solidFill>
                </a:rPr>
                <a:t>     pi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>
                  <a:solidFill>
                    <a:schemeClr val="accent5"/>
                  </a:solidFill>
                </a:rPr>
                <a:t>geage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en-GB" dirty="0">
                  <a:solidFill>
                    <a:schemeClr val="accent5"/>
                  </a:solidFill>
                </a:rPr>
                <a:t> → Ex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>
                  <a:solidFill>
                    <a:schemeClr val="accent5"/>
                  </a:solidFill>
                </a:rPr>
                <a:t>cution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parall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>
                  <a:solidFill>
                    <a:schemeClr val="accent5"/>
                  </a:solidFill>
                </a:rPr>
                <a:t>le </a:t>
              </a:r>
              <a:r>
                <a:rPr lang="en-GB" dirty="0" err="1">
                  <a:solidFill>
                    <a:schemeClr val="accent5"/>
                  </a:solidFill>
                </a:rPr>
                <a:t>d’exp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>
                  <a:solidFill>
                    <a:schemeClr val="accent5"/>
                  </a:solidFill>
                </a:rPr>
                <a:t>riences</a:t>
              </a:r>
              <a:endParaRPr lang="en-GB" dirty="0">
                <a:solidFill>
                  <a:schemeClr val="accent5"/>
                </a:solidFill>
              </a:endParaRP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06215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9404" y="914400"/>
            <a:ext cx="45232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400" dirty="0">
                <a:solidFill>
                  <a:schemeClr val="accent1"/>
                </a:solidFill>
                <a:latin typeface="Calibri" panose="020F0502020204030204" pitchFamily="34" charset="0"/>
              </a:rPr>
              <a:t>Comparaison matière-antimatière</a:t>
            </a:r>
          </a:p>
          <a:p>
            <a:r>
              <a:rPr lang="fr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Relation fondamentale dans la théorie </a:t>
            </a:r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actuelle de la physique:</a:t>
            </a:r>
            <a:r>
              <a:rPr lang="fr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m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</a:rPr>
              <a:t>= m,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g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</a:rPr>
              <a:t>= g</a:t>
            </a:r>
          </a:p>
          <a:p>
            <a:endParaRPr lang="en-US" sz="20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4057648" y="1676402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4724398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124200"/>
            <a:ext cx="2440449" cy="36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43950" y="3352800"/>
            <a:ext cx="70243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AEgIS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0" y="992374"/>
            <a:ext cx="2810756" cy="20367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4804" y="2173513"/>
            <a:ext cx="5298016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6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 expériences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 d'atomes exotiques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(hélium 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antiprotonique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) et section efficace de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collisions de noyaux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moment magnétique de l'antiproton </a:t>
            </a: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 et gravité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err="1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spectroscopie, expérience sur l’effet de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la gravité sur l'antimatière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14313" indent="-214313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expérience sur l’effet de la</a:t>
            </a:r>
          </a:p>
          <a:p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gravité sur l'antimatière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PUMA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transport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d'antiprotons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de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l'AD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vers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ISOLDE</a:t>
            </a:r>
            <a:endParaRPr lang="fr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i="1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77538"/>
            <a:ext cx="2943459" cy="18073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124200"/>
            <a:ext cx="2943459" cy="175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1460" y="312061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ASACUSA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ALPHA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53600" y="31681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AEgIS</a:t>
            </a:r>
            <a:endParaRPr lang="en-GB" dirty="0">
              <a:solidFill>
                <a:schemeClr val="accent5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021411" y="5029200"/>
            <a:ext cx="5671893" cy="934266"/>
            <a:chOff x="1948013" y="5928873"/>
            <a:chExt cx="5671893" cy="934266"/>
          </a:xfrm>
        </p:grpSpPr>
        <p:sp>
          <p:nvSpPr>
            <p:cNvPr id="23" name="Oval 22"/>
            <p:cNvSpPr/>
            <p:nvPr/>
          </p:nvSpPr>
          <p:spPr bwMode="auto">
            <a:xfrm>
              <a:off x="1948013" y="5928873"/>
              <a:ext cx="1461937" cy="46025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4" name="Rounded Rectangle 23"/>
            <p:cNvSpPr/>
            <p:nvPr/>
          </p:nvSpPr>
          <p:spPr bwMode="auto">
            <a:xfrm>
              <a:off x="3261430" y="6336448"/>
              <a:ext cx="4294572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310585" y="6386829"/>
              <a:ext cx="43093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Nouveau! </a:t>
              </a:r>
              <a:r>
                <a:rPr lang="en-GB" sz="2000" b="1" dirty="0" err="1">
                  <a:solidFill>
                    <a:srgbClr val="FF0000"/>
                  </a:solidFill>
                </a:rPr>
                <a:t>Approuv</a:t>
              </a:r>
              <a:r>
                <a:rPr lang="fr" sz="2000" b="1" dirty="0" err="1">
                  <a:solidFill>
                    <a:srgbClr val="FF0000"/>
                  </a:solidFill>
                  <a:latin typeface="Helvetica" pitchFamily="-112" charset="0"/>
                </a:rPr>
                <a:t>è</a:t>
              </a:r>
              <a:r>
                <a:rPr lang="en-GB" sz="2000" b="1" dirty="0">
                  <a:solidFill>
                    <a:srgbClr val="FF0000"/>
                  </a:solidFill>
                </a:rPr>
                <a:t> </a:t>
              </a:r>
              <a:r>
                <a:rPr lang="en-GB" sz="2000" b="1" dirty="0" err="1">
                  <a:solidFill>
                    <a:srgbClr val="FF0000"/>
                  </a:solidFill>
                </a:rPr>
                <a:t>en</a:t>
              </a:r>
              <a:r>
                <a:rPr lang="en-GB" sz="2000" b="1" dirty="0">
                  <a:solidFill>
                    <a:srgbClr val="FF0000"/>
                  </a:solidFill>
                </a:rPr>
                <a:t> mars 2021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215760" y="5952183"/>
              <a:ext cx="8643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Helvetica" charset="0"/>
                  <a:ea typeface="Helvetica" charset="0"/>
                  <a:cs typeface="Helvetica" charset="0"/>
                </a:rPr>
                <a:t>PUMA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636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PS Hall Est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9" y="1173893"/>
            <a:ext cx="7730528" cy="505285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8763000" y="44958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C4E6935D-3DF9-FB4B-A77D-2962E6B98023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67FF915C-F3DA-0543-9097-35B693D21ED0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DADF750E-5F04-EF48-9A70-C12F1A250B12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xmlns:p14="http://schemas.microsoft.com/office/powerpoint/2010/main" advClick="0" advTm="4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Physique de l’environnement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" y="1568995"/>
            <a:ext cx="3765233" cy="3157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" dirty="0">
                <a:solidFill>
                  <a:schemeClr val="accent1"/>
                </a:solidFill>
              </a:rPr>
              <a:t>Nuages créés dans une grande chambre climatique</a:t>
            </a: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fr" dirty="0">
                <a:solidFill>
                  <a:schemeClr val="accent1"/>
                </a:solidFill>
              </a:rPr>
              <a:t>Étude de l'influence des aérosols naturels et créés par l'homme sur le développement des nuages, au moyen de rayons cosmiques « simulés » par un faisceau du PS 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570865"/>
            <a:ext cx="5607368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382" y="928817"/>
            <a:ext cx="8092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CLOUD </a:t>
            </a:r>
            <a:r>
              <a:rPr lang="en-US" dirty="0">
                <a:solidFill>
                  <a:srgbClr val="99CCFF"/>
                </a:solidFill>
              </a:rPr>
              <a:t>- </a:t>
            </a:r>
            <a:r>
              <a:rPr lang="fr" dirty="0">
                <a:solidFill>
                  <a:srgbClr val="99CCFF"/>
                </a:solidFill>
              </a:rPr>
              <a:t>étudie les effets des rayons cosmiques sur la formation des nuages</a:t>
            </a:r>
          </a:p>
          <a:p>
            <a:endParaRPr lang="fr" b="1" dirty="0"/>
          </a:p>
          <a:p>
            <a:endParaRPr lang="de-A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76300" y="5029200"/>
            <a:ext cx="1005840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Résultat notable de CLOUD: </a:t>
            </a:r>
          </a:p>
          <a:p>
            <a:pPr>
              <a:spcAft>
                <a:spcPts val="0"/>
              </a:spcAft>
            </a:pPr>
            <a:endParaRPr lang="fr" sz="75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La formation des nuages était plus importante que ce que l'on pensait pendant l'ère </a:t>
            </a:r>
            <a:r>
              <a:rPr lang="fr" dirty="0" err="1">
                <a:solidFill>
                  <a:srgbClr val="FF0000"/>
                </a:solidFill>
              </a:rPr>
              <a:t>pré-industrielle</a:t>
            </a:r>
            <a:r>
              <a:rPr lang="fr" dirty="0">
                <a:solidFill>
                  <a:srgbClr val="FF0000"/>
                </a:solidFill>
              </a:rPr>
              <a:t>, et elle est influencée par les rayons cosmiques. </a:t>
            </a:r>
          </a:p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Ce résultat est important pour réduire les incertitudes dans les modèles climatiques actuels. 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05263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981200" y="2286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3200" b="1" i="1" kern="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004751" y="417908"/>
            <a:ext cx="7772400" cy="563563"/>
          </a:xfrm>
          <a:prstGeom prst="rect">
            <a:avLst/>
          </a:prstGeo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Les futurs accélérateurs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533400" y="981470"/>
            <a:ext cx="5867400" cy="482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Aft>
                <a:spcPts val="90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Le LHC et son amélioration en vue d’une plus haute luminosité sont des éléments centraux du programme du CERN pour la ou les prochaines décennies.</a:t>
            </a: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Mais il faut préparer ce qui viendra après</a:t>
            </a:r>
            <a: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.</a:t>
            </a:r>
          </a:p>
          <a:p>
            <a:pPr marL="0" indent="0">
              <a:spcAft>
                <a:spcPts val="900"/>
              </a:spcAft>
              <a:buClr>
                <a:schemeClr val="accent1"/>
              </a:buClr>
              <a:buSzPct val="100000"/>
              <a:buNone/>
            </a:pPr>
            <a:r>
              <a:rPr lang="fr" sz="1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fr" sz="1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Suite à la mise à jour de la stratégie européenne pour la physique des particules en juin 2020, poursuivez avec deux études:</a:t>
            </a:r>
            <a:endParaRPr lang="en-US" sz="1800" kern="0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sz="1800" kern="0" dirty="0">
                <a:solidFill>
                  <a:srgbClr val="FFFF00"/>
                </a:solidFill>
                <a:latin typeface="Calibri" panose="020F0502020204030204" pitchFamily="34" charset="0"/>
              </a:rPr>
              <a:t>FCC - Futur accélérateur circulaire </a:t>
            </a:r>
            <a: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GB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tude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de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faisabilit</a:t>
            </a:r>
            <a:r>
              <a:rPr lang="fr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é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sur une machine de 100 km de circonférence </a:t>
            </a:r>
            <a:b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GB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Éventuellement</a:t>
            </a:r>
            <a:r>
              <a:rPr lang="en-GB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pour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une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collisioneur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1800" kern="0" baseline="30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+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1800" kern="0" baseline="30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-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de premier 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tape (90-365 GeV,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usine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de Higgs) et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suivi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par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une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collisioneur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pp à 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&gt;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100 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TeV</a:t>
            </a:r>
            <a:endParaRPr lang="en-US" sz="1800" kern="0" dirty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sz="1800" kern="0" dirty="0">
                <a:solidFill>
                  <a:srgbClr val="FFFF00"/>
                </a:solidFill>
                <a:latin typeface="Calibri" panose="020F0502020204030204" pitchFamily="34" charset="0"/>
              </a:rPr>
              <a:t>La physique au-delà des collisionneurs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       </a:t>
            </a:r>
            <a:r>
              <a:rPr lang="en-GB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É</a:t>
            </a:r>
            <a:r>
              <a:rPr lang="fr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tude</a:t>
            </a: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qui explore les perspectives possibles en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utilisant les parties hors collisionneurs du complexe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d'accélérateurs du CERN </a:t>
            </a:r>
            <a:endParaRPr lang="en-US" sz="1800" kern="0" dirty="0">
              <a:solidFill>
                <a:srgbClr val="99CCFF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fr" sz="1000" kern="0" dirty="0">
              <a:solidFill>
                <a:srgbClr val="99CCFF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752600"/>
            <a:ext cx="5549334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86271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EEA57F81-F423-8644-BEA4-6567E1B99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21730"/>
            <a:ext cx="8460000" cy="579666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99822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" sz="3200" kern="0">
                <a:solidFill>
                  <a:srgbClr val="FFFF00"/>
                </a:solidFill>
              </a:rPr>
              <a:t>Le CERN attire des scientifiques du monde entier </a:t>
            </a:r>
            <a:endParaRPr lang="fr" sz="3200" kern="0" dirty="0">
              <a:solidFill>
                <a:srgbClr val="FFFF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86400" y="1295400"/>
            <a:ext cx="4814138" cy="461665"/>
            <a:chOff x="5410200" y="1752600"/>
            <a:chExt cx="4814138" cy="461665"/>
          </a:xfrm>
        </p:grpSpPr>
        <p:sp>
          <p:nvSpPr>
            <p:cNvPr id="8" name="Rectangle 7"/>
            <p:cNvSpPr/>
            <p:nvPr/>
          </p:nvSpPr>
          <p:spPr bwMode="auto">
            <a:xfrm>
              <a:off x="5410200" y="1752600"/>
              <a:ext cx="481413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38800" y="1790342"/>
              <a:ext cx="45611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~</a:t>
              </a:r>
              <a:r>
                <a:rPr lang="fr" sz="2000" dirty="0">
                  <a:solidFill>
                    <a:srgbClr val="FF0000"/>
                  </a:solidFill>
                </a:rPr>
                <a:t> 1</a:t>
              </a:r>
              <a:r>
                <a:rPr lang="en-US" sz="2000" dirty="0">
                  <a:solidFill>
                    <a:srgbClr val="FF0000"/>
                  </a:solidFill>
                </a:rPr>
                <a:t>2</a:t>
              </a:r>
              <a:r>
                <a:rPr lang="fr" sz="2000" dirty="0">
                  <a:solidFill>
                    <a:srgbClr val="FF0000"/>
                  </a:solidFill>
                </a:rPr>
                <a:t> </a:t>
              </a:r>
              <a:r>
                <a:rPr lang="en-US" sz="2000" dirty="0">
                  <a:solidFill>
                    <a:srgbClr val="FF0000"/>
                  </a:solidFill>
                </a:rPr>
                <a:t>5</a:t>
              </a:r>
              <a:r>
                <a:rPr lang="fr" sz="2000" dirty="0">
                  <a:solidFill>
                    <a:srgbClr val="FF0000"/>
                  </a:solidFill>
                </a:rPr>
                <a:t>00 utilisateurs de </a:t>
              </a:r>
              <a:r>
                <a:rPr lang="en-US" sz="2000">
                  <a:solidFill>
                    <a:srgbClr val="FF0000"/>
                  </a:solidFill>
                </a:rPr>
                <a:t>116</a:t>
              </a:r>
              <a:r>
                <a:rPr lang="fr" sz="2000">
                  <a:solidFill>
                    <a:srgbClr val="FF0000"/>
                  </a:solidFill>
                </a:rPr>
                <a:t> </a:t>
              </a:r>
              <a:r>
                <a:rPr lang="en-US" sz="2000" dirty="0" err="1">
                  <a:solidFill>
                    <a:srgbClr val="FF0000"/>
                  </a:solidFill>
                </a:rPr>
                <a:t>nationalit</a:t>
              </a:r>
              <a:r>
                <a:rPr lang="fr" sz="2000" dirty="0" err="1">
                  <a:solidFill>
                    <a:srgbClr val="FF0000"/>
                  </a:solidFill>
                </a:rPr>
                <a:t>é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6" y="3276600"/>
            <a:ext cx="5740400" cy="334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61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581025" y="144464"/>
            <a:ext cx="11029949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</a:rPr>
              <a:t>La mission du CERN </a:t>
            </a:r>
            <a:r>
              <a:rPr lang="en-US" dirty="0" err="1">
                <a:solidFill>
                  <a:srgbClr val="FFFF00"/>
                </a:solidFill>
              </a:rPr>
              <a:t>va</a:t>
            </a:r>
            <a:r>
              <a:rPr lang="en-US" dirty="0">
                <a:solidFill>
                  <a:srgbClr val="FFFF00"/>
                </a:solidFill>
              </a:rPr>
              <a:t> au-</a:t>
            </a:r>
            <a:r>
              <a:rPr lang="en-US" dirty="0" err="1">
                <a:solidFill>
                  <a:srgbClr val="FFFF00"/>
                </a:solidFill>
              </a:rPr>
              <a:t>delà</a:t>
            </a:r>
            <a:r>
              <a:rPr lang="en-US" dirty="0">
                <a:solidFill>
                  <a:srgbClr val="FFFF00"/>
                </a:solidFill>
              </a:rPr>
              <a:t> de la science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>
          <a:xfrm>
            <a:off x="3485227" y="6350850"/>
            <a:ext cx="717545" cy="303600"/>
          </a:xfr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12.04.22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83" y="906464"/>
            <a:ext cx="9404034" cy="528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036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4904"/>
            <a:ext cx="11380810" cy="1084261"/>
          </a:xfrm>
        </p:spPr>
        <p:txBody>
          <a:bodyPr/>
          <a:lstStyle/>
          <a:p>
            <a:pPr>
              <a:defRPr/>
            </a:pP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Exemples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de technologies du CERN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ayant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un impact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positif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sur la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société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299697" y="1609847"/>
            <a:ext cx="2853923" cy="1779049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Le CERN </a:t>
            </a:r>
            <a:r>
              <a:rPr lang="en-GB" sz="2000" dirty="0" err="1"/>
              <a:t>s'est</a:t>
            </a:r>
            <a:r>
              <a:rPr lang="en-GB" sz="2000" dirty="0"/>
              <a:t> </a:t>
            </a:r>
            <a:r>
              <a:rPr lang="en-GB" sz="2000" dirty="0" err="1"/>
              <a:t>associé</a:t>
            </a:r>
            <a:r>
              <a:rPr lang="en-GB" sz="2000" dirty="0"/>
              <a:t> </a:t>
            </a:r>
            <a:r>
              <a:rPr lang="en-GB" sz="2000" dirty="0" err="1"/>
              <a:t>à</a:t>
            </a:r>
            <a:r>
              <a:rPr lang="en-GB" sz="2000" dirty="0"/>
              <a:t> </a:t>
            </a:r>
            <a:r>
              <a:rPr lang="en-GB" sz="2000" dirty="0" err="1"/>
              <a:t>l'hôpital</a:t>
            </a:r>
            <a:r>
              <a:rPr lang="en-GB" sz="2000" dirty="0"/>
              <a:t> de Lausanne pour </a:t>
            </a:r>
            <a:r>
              <a:rPr lang="en-GB" sz="2000" dirty="0" err="1"/>
              <a:t>développer</a:t>
            </a:r>
            <a:r>
              <a:rPr lang="en-GB" sz="2000" dirty="0"/>
              <a:t> </a:t>
            </a:r>
            <a:r>
              <a:rPr lang="en-GB" sz="2000" dirty="0" err="1"/>
              <a:t>une</a:t>
            </a:r>
            <a:r>
              <a:rPr lang="en-GB" sz="2000" dirty="0"/>
              <a:t> installation </a:t>
            </a:r>
            <a:r>
              <a:rPr lang="en-GB" sz="2000" dirty="0" err="1"/>
              <a:t>innovante</a:t>
            </a:r>
            <a:r>
              <a:rPr lang="en-GB" sz="2000" dirty="0"/>
              <a:t> de </a:t>
            </a:r>
            <a:r>
              <a:rPr lang="en-GB" sz="2000" dirty="0" err="1"/>
              <a:t>radiothérapie</a:t>
            </a:r>
            <a:r>
              <a:rPr lang="en-GB" sz="2000" dirty="0"/>
              <a:t> </a:t>
            </a:r>
            <a:r>
              <a:rPr lang="en-GB" sz="2000" dirty="0" err="1"/>
              <a:t>électrones</a:t>
            </a:r>
            <a:endParaRPr sz="2000" dirty="0"/>
          </a:p>
        </p:txBody>
      </p:sp>
      <p:pic>
        <p:nvPicPr>
          <p:cNvPr id="6" name="Espace réservé pour une image  18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tretch/>
        </p:blipFill>
        <p:spPr bwMode="auto">
          <a:xfrm>
            <a:off x="3299697" y="3713865"/>
            <a:ext cx="2853923" cy="2507194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idx="20"/>
          </p:nvPr>
        </p:nvSpPr>
        <p:spPr bwMode="auto">
          <a:xfrm>
            <a:off x="209893" y="4343400"/>
            <a:ext cx="2966486" cy="1815516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Les </a:t>
            </a:r>
            <a:r>
              <a:rPr lang="en-GB" sz="2000" dirty="0" err="1"/>
              <a:t>nouvelles</a:t>
            </a:r>
            <a:r>
              <a:rPr lang="en-GB" sz="2000" dirty="0"/>
              <a:t> radiographies 3D </a:t>
            </a:r>
            <a:r>
              <a:rPr lang="en-GB" sz="2000" dirty="0" err="1"/>
              <a:t>couleur</a:t>
            </a:r>
            <a:r>
              <a:rPr lang="en-GB" sz="2000" dirty="0"/>
              <a:t> </a:t>
            </a:r>
            <a:r>
              <a:rPr lang="en-GB" sz="2000" dirty="0" err="1"/>
              <a:t>humaine</a:t>
            </a:r>
            <a:r>
              <a:rPr lang="en-GB" sz="2000" dirty="0"/>
              <a:t> </a:t>
            </a:r>
            <a:r>
              <a:rPr lang="en-GB" sz="2000" dirty="0" err="1"/>
              <a:t>rendues</a:t>
            </a:r>
            <a:r>
              <a:rPr lang="en-GB" sz="2000" dirty="0"/>
              <a:t> </a:t>
            </a:r>
            <a:r>
              <a:rPr lang="en-GB" sz="2000" dirty="0" err="1"/>
              <a:t>possibles</a:t>
            </a:r>
            <a:r>
              <a:rPr lang="en-GB" sz="2000" dirty="0"/>
              <a:t> grâce </a:t>
            </a:r>
            <a:r>
              <a:rPr lang="en-GB" sz="2000" dirty="0" err="1"/>
              <a:t>à</a:t>
            </a:r>
            <a:r>
              <a:rPr lang="en-GB" sz="2000" dirty="0"/>
              <a:t> la </a:t>
            </a:r>
            <a:r>
              <a:rPr lang="en-GB" sz="2000" dirty="0" err="1"/>
              <a:t>technologie</a:t>
            </a:r>
            <a:r>
              <a:rPr lang="en-GB" sz="2000" dirty="0"/>
              <a:t> Medipix3 du CERN</a:t>
            </a:r>
            <a:endParaRPr sz="2000" dirty="0"/>
          </a:p>
        </p:txBody>
      </p:sp>
      <p:pic>
        <p:nvPicPr>
          <p:cNvPr id="10" name="Espace réservé pour une image  16"/>
          <p:cNvPicPr>
            <a:picLocks noGrp="1" noChangeAspect="1"/>
          </p:cNvPicPr>
          <p:nvPr>
            <p:ph type="pic" sz="quarter" idx="21"/>
          </p:nvPr>
        </p:nvPicPr>
        <p:blipFill>
          <a:blip r:embed="rId4"/>
          <a:stretch/>
        </p:blipFill>
        <p:spPr bwMode="auto">
          <a:xfrm>
            <a:off x="210196" y="1605232"/>
            <a:ext cx="2966184" cy="2605132"/>
          </a:xfrm>
          <a:prstGeom prst="rect">
            <a:avLst/>
          </a:prstGeom>
        </p:spPr>
      </p:pic>
      <p:sp>
        <p:nvSpPr>
          <p:cNvPr id="11" name="Text Placeholder 9"/>
          <p:cNvSpPr>
            <a:spLocks noGrp="1"/>
          </p:cNvSpPr>
          <p:nvPr>
            <p:ph type="body" idx="22"/>
          </p:nvPr>
        </p:nvSpPr>
        <p:spPr bwMode="auto">
          <a:xfrm>
            <a:off x="6250276" y="4018665"/>
            <a:ext cx="2853923" cy="245833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pPr>
              <a:defRPr/>
            </a:pPr>
            <a:r>
              <a:rPr lang="en-US" sz="2000" dirty="0"/>
              <a:t>Les </a:t>
            </a:r>
            <a:r>
              <a:rPr lang="en-US" sz="2000" dirty="0" err="1"/>
              <a:t>détecteurs</a:t>
            </a:r>
            <a:r>
              <a:rPr lang="en-US" sz="2000" dirty="0"/>
              <a:t> de </a:t>
            </a:r>
            <a:r>
              <a:rPr lang="en-US" sz="2000" dirty="0" err="1"/>
              <a:t>particules</a:t>
            </a:r>
            <a:r>
              <a:rPr lang="en-US" sz="2000" dirty="0"/>
              <a:t> </a:t>
            </a:r>
            <a:r>
              <a:rPr lang="en-US" sz="2000" dirty="0" err="1"/>
              <a:t>Timepix</a:t>
            </a:r>
            <a:r>
              <a:rPr lang="en-US" sz="2000" dirty="0"/>
              <a:t> du CERN </a:t>
            </a:r>
            <a:r>
              <a:rPr lang="en-US" sz="2000" dirty="0" err="1"/>
              <a:t>utilisés</a:t>
            </a:r>
            <a:r>
              <a:rPr lang="en-US" sz="2000" dirty="0"/>
              <a:t> pour </a:t>
            </a:r>
            <a:r>
              <a:rPr lang="en-US" sz="2000" dirty="0" err="1"/>
              <a:t>percer</a:t>
            </a:r>
            <a:r>
              <a:rPr lang="en-US" sz="2000" dirty="0"/>
              <a:t> le secret d'un tableau perdu </a:t>
            </a:r>
            <a:r>
              <a:rPr lang="en-US" sz="2000" dirty="0" err="1"/>
              <a:t>depuis</a:t>
            </a:r>
            <a:r>
              <a:rPr lang="en-US" sz="2000" dirty="0"/>
              <a:t> </a:t>
            </a:r>
            <a:r>
              <a:rPr lang="en-US" sz="2000" dirty="0" err="1"/>
              <a:t>longtemps</a:t>
            </a:r>
            <a:r>
              <a:rPr lang="en-US" sz="2000" dirty="0"/>
              <a:t> du grand maître de la Renaissance, Raphael</a:t>
            </a:r>
            <a:endParaRPr sz="2000" dirty="0"/>
          </a:p>
        </p:txBody>
      </p:sp>
      <p:pic>
        <p:nvPicPr>
          <p:cNvPr id="12" name="Espace réservé pour une image  20"/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tretch/>
        </p:blipFill>
        <p:spPr bwMode="auto">
          <a:xfrm>
            <a:off x="6250881" y="1524000"/>
            <a:ext cx="2853318" cy="2532901"/>
          </a:xfrm>
          <a:prstGeom prst="rect">
            <a:avLst/>
          </a:prstGeom>
        </p:spPr>
      </p:pic>
      <p:sp>
        <p:nvSpPr>
          <p:cNvPr id="13" name="Text Placeholder 9"/>
          <p:cNvSpPr/>
          <p:nvPr/>
        </p:nvSpPr>
        <p:spPr bwMode="auto">
          <a:xfrm>
            <a:off x="9228119" y="1600200"/>
            <a:ext cx="2868660" cy="22893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1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US" sz="2000" dirty="0" err="1"/>
              <a:t>Réseau</a:t>
            </a:r>
            <a:r>
              <a:rPr lang="en-US" sz="2000" dirty="0"/>
              <a:t> </a:t>
            </a:r>
            <a:r>
              <a:rPr lang="en-US" sz="2000" dirty="0" err="1"/>
              <a:t>mondial</a:t>
            </a:r>
            <a:r>
              <a:rPr lang="en-US" sz="2000" dirty="0"/>
              <a:t> de surveillance de </a:t>
            </a:r>
            <a:r>
              <a:rPr lang="en-US" sz="2000" dirty="0" err="1"/>
              <a:t>l'air</a:t>
            </a:r>
            <a:r>
              <a:rPr lang="en-US" sz="2000" dirty="0"/>
              <a:t> pour </a:t>
            </a:r>
            <a:r>
              <a:rPr lang="en-US" sz="2000" dirty="0" err="1"/>
              <a:t>détecter</a:t>
            </a:r>
            <a:r>
              <a:rPr lang="en-US" sz="2000" dirty="0"/>
              <a:t> la pollution </a:t>
            </a:r>
            <a:r>
              <a:rPr lang="en-US" sz="2000" dirty="0" err="1"/>
              <a:t>construit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</a:t>
            </a:r>
            <a:r>
              <a:rPr lang="en-US" sz="2000" dirty="0" err="1"/>
              <a:t>l'aide</a:t>
            </a:r>
            <a:r>
              <a:rPr lang="en-US" sz="2000" dirty="0"/>
              <a:t> du cadre </a:t>
            </a:r>
            <a:r>
              <a:rPr lang="en-US" sz="2000" dirty="0" err="1"/>
              <a:t>d'acquisition</a:t>
            </a:r>
            <a:r>
              <a:rPr lang="en-US" sz="2000" dirty="0"/>
              <a:t> de </a:t>
            </a:r>
            <a:r>
              <a:rPr lang="en-US" sz="2000" dirty="0" err="1"/>
              <a:t>données</a:t>
            </a:r>
            <a:r>
              <a:rPr lang="en-US" sz="2000" dirty="0"/>
              <a:t> du CERN</a:t>
            </a:r>
            <a:endParaRPr lang="en-US" sz="2000" dirty="0">
              <a:solidFill>
                <a:schemeClr val="bg2"/>
              </a:solidFill>
              <a:latin typeface="Arial"/>
              <a:ea typeface="ＭＳ Ｐゴシック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228119" y="4214486"/>
            <a:ext cx="2881708" cy="198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750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29688" y="3728356"/>
            <a:ext cx="4562125" cy="2569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5050" y="3724965"/>
            <a:ext cx="4567934" cy="2569464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35051" y="1022020"/>
            <a:ext cx="4572827" cy="2572215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 bwMode="auto">
          <a:xfrm>
            <a:off x="480265" y="-48193"/>
            <a:ext cx="11631612" cy="1065742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Le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groupe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de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transfert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des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connaissances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du CERN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peut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vous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aider ...</a:t>
            </a:r>
            <a:endParaRPr sz="32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/>
          <p:nvPr/>
        </p:nvSpPr>
        <p:spPr bwMode="auto">
          <a:xfrm>
            <a:off x="9912424" y="5775919"/>
            <a:ext cx="2232248" cy="5334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0" rIns="0" bIns="0" rtlCol="0">
            <a:noAutofit/>
          </a:bodyPr>
          <a:lstStyle/>
          <a:p>
            <a:pPr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Contact</a:t>
            </a:r>
            <a:r>
              <a:rPr lang="en-GB" sz="1600" dirty="0"/>
              <a:t>: </a:t>
            </a:r>
            <a:r>
              <a:rPr lang="en-GB" sz="1600" u="sng" dirty="0">
                <a:hlinkClick r:id="rId6" tooltip="mailto:kt@cern.ch"/>
              </a:rPr>
              <a:t>kt@cern.ch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GB" sz="1600" dirty="0" err="1">
                <a:solidFill>
                  <a:schemeClr val="bg2">
                    <a:lumMod val="10000"/>
                  </a:schemeClr>
                </a:solidFill>
              </a:rPr>
              <a:t>En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 savoir plus</a:t>
            </a:r>
            <a:r>
              <a:rPr lang="en-GB" sz="1600" dirty="0"/>
              <a:t>: </a:t>
            </a:r>
            <a:r>
              <a:rPr lang="en-GB" sz="1600" u="sng" dirty="0">
                <a:hlinkClick r:id="rId7" tooltip="https://kt.cern/"/>
              </a:rPr>
              <a:t>kt.cern</a:t>
            </a:r>
            <a:endParaRPr lang="en-GB" sz="1600" u="sng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6318464" y="1017549"/>
            <a:ext cx="4567934" cy="256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357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228600"/>
            <a:ext cx="7815262" cy="762000"/>
          </a:xfr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En bref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9601200" cy="5029200"/>
          </a:xfrm>
        </p:spPr>
        <p:txBody>
          <a:bodyPr/>
          <a:lstStyle/>
          <a:p>
            <a:pPr marL="342900" lvl="1" indent="0">
              <a:buClr>
                <a:schemeClr val="accent1"/>
              </a:buClr>
              <a:buSzPct val="100000"/>
              <a:buNone/>
            </a:pPr>
            <a:r>
              <a:rPr lang="fr" dirty="0">
                <a:solidFill>
                  <a:schemeClr val="accent1"/>
                </a:solidFill>
              </a:rPr>
              <a:t>Le programme scientifique du CERN:</a:t>
            </a:r>
          </a:p>
          <a:p>
            <a:pPr marL="0" indent="0" algn="ctr">
              <a:buClr>
                <a:schemeClr val="accent1"/>
              </a:buClr>
              <a:buSzPct val="100000"/>
              <a:buNone/>
            </a:pPr>
            <a:endParaRPr lang="en-US" sz="2000" dirty="0">
              <a:solidFill>
                <a:schemeClr val="accent1"/>
              </a:solidFill>
            </a:endParaRPr>
          </a:p>
          <a:p>
            <a:pPr lvl="1">
              <a:spcAft>
                <a:spcPts val="45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Est riche et varié</a:t>
            </a:r>
          </a:p>
          <a:p>
            <a:pPr lvl="1">
              <a:spcAft>
                <a:spcPts val="45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Couvre une vaste gamme d'énergies, de la physique atomique à la frontière des plus hautes énergies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S'engage activement pour le transfert de technologies et l'éducation, et est pertinent pour proposer des solutions à des problèmes de société (technologies de l'information, santé, climat, énergie, etc.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sz="1400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fr" dirty="0">
                <a:solidFill>
                  <a:schemeClr val="accent1"/>
                </a:solidFill>
              </a:rPr>
              <a:t>Le succès du CERN s’est construit sur son personnel </a:t>
            </a:r>
            <a:endParaRPr lang="en-US" dirty="0">
              <a:solidFill>
                <a:schemeClr val="accent1"/>
              </a:solidFill>
            </a:endParaRPr>
          </a:p>
          <a:p>
            <a:pPr marL="342900" lvl="1" indent="0">
              <a:spcAft>
                <a:spcPts val="450"/>
              </a:spcAft>
              <a:buClr>
                <a:schemeClr val="accent1"/>
              </a:buClr>
              <a:buSzPct val="100000"/>
              <a:buNone/>
            </a:pPr>
            <a:r>
              <a:rPr lang="en-US" sz="1400" dirty="0">
                <a:solidFill>
                  <a:schemeClr val="accent1"/>
                </a:solidFill>
              </a:rPr>
              <a:t/>
            </a:r>
            <a:br>
              <a:rPr lang="en-US" sz="1400" dirty="0">
                <a:solidFill>
                  <a:schemeClr val="accent1"/>
                </a:solidFill>
              </a:rPr>
            </a:br>
            <a:r>
              <a:rPr lang="fr" dirty="0">
                <a:solidFill>
                  <a:srgbClr val="FF0000"/>
                </a:solidFill>
              </a:rPr>
              <a:t>Bienvenue dans l'aventure ! </a:t>
            </a:r>
            <a:r>
              <a:rPr lang="fr" i="1" dirty="0" err="1">
                <a:solidFill>
                  <a:srgbClr val="FF0000"/>
                </a:solidFill>
              </a:rPr>
              <a:t>Welcome</a:t>
            </a:r>
            <a:r>
              <a:rPr lang="fr" i="1" dirty="0">
                <a:solidFill>
                  <a:srgbClr val="FF00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79203" y="5121728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/>
              <a:t>Merci</a:t>
            </a:r>
            <a:r>
              <a:rPr lang="en-GB" sz="2800" dirty="0"/>
              <a:t> de </a:t>
            </a:r>
            <a:r>
              <a:rPr lang="en-GB" sz="2800" dirty="0" err="1"/>
              <a:t>votre</a:t>
            </a:r>
            <a:r>
              <a:rPr lang="en-GB" sz="2800" dirty="0"/>
              <a:t> attention!</a:t>
            </a:r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702413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fr" dirty="0">
                <a:solidFill>
                  <a:srgbClr val="FCF933"/>
                </a:solidFill>
              </a:rPr>
              <a:t>Les missions du CERN</a:t>
            </a:r>
            <a:endParaRPr lang="en-GB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702768" y="1524000"/>
            <a:ext cx="7206432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" sz="2400" dirty="0">
                <a:solidFill>
                  <a:srgbClr val="FCF933"/>
                </a:solidFill>
              </a:rPr>
              <a:t>Repousser </a:t>
            </a:r>
            <a:r>
              <a:rPr lang="fr" sz="2400" dirty="0">
                <a:solidFill>
                  <a:srgbClr val="FFFFFF"/>
                </a:solidFill>
              </a:rPr>
              <a:t>les limites de la connaissance</a:t>
            </a:r>
          </a:p>
          <a:p>
            <a:pPr eaLnBrk="1" hangingPunct="1">
              <a:lnSpc>
                <a:spcPct val="90000"/>
              </a:lnSpc>
              <a:buClrTx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fr" sz="1600" dirty="0">
                <a:solidFill>
                  <a:srgbClr val="FFFFFF"/>
                </a:solidFill>
              </a:rPr>
              <a:t>Étudier la structure de la matière aux échelles les plus petites et aux énergies les plus élevées... </a:t>
            </a:r>
            <a:r>
              <a:rPr lang="en-US" sz="1600" dirty="0" err="1">
                <a:solidFill>
                  <a:srgbClr val="FFFFFF"/>
                </a:solidFill>
              </a:rPr>
              <a:t>À</a:t>
            </a:r>
            <a:r>
              <a:rPr lang="fr" sz="1600" dirty="0">
                <a:solidFill>
                  <a:srgbClr val="FFFFFF"/>
                </a:solidFill>
              </a:rPr>
              <a:t> quoi ressemblait la matière pendant les premiers instants de l'Univers 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" sz="2400" dirty="0">
                <a:solidFill>
                  <a:srgbClr val="FCF933"/>
                </a:solidFill>
              </a:rPr>
              <a:t>Développer</a:t>
            </a:r>
            <a:r>
              <a:rPr lang="fr" sz="2400" dirty="0">
                <a:solidFill>
                  <a:srgbClr val="FFFFFF"/>
                </a:solidFill>
              </a:rPr>
              <a:t> de nouvelles technologies pour les accélérateurs et les détecteurs</a:t>
            </a:r>
          </a:p>
          <a:p>
            <a:pPr eaLnBrk="1" hangingPunct="1">
              <a:lnSpc>
                <a:spcPct val="90000"/>
              </a:lnSpc>
              <a:buClrTx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Avantages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pour la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soci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: p. ex.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technologie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d’acc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l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rateur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, d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tecteurs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pour la m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decine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, </a:t>
            </a:r>
            <a:r>
              <a:rPr lang="en-US" sz="1600" dirty="0">
                <a:solidFill>
                  <a:srgbClr val="FFFFFF"/>
                </a:solidFill>
              </a:rPr>
              <a:t>t</a:t>
            </a:r>
            <a:r>
              <a:rPr lang="fr" sz="1600" dirty="0" err="1">
                <a:solidFill>
                  <a:srgbClr val="FFFFFF"/>
                </a:solidFill>
              </a:rPr>
              <a:t>echnologies</a:t>
            </a:r>
            <a:r>
              <a:rPr lang="fr" sz="1600" dirty="0">
                <a:solidFill>
                  <a:srgbClr val="FFFFFF"/>
                </a:solidFill>
              </a:rPr>
              <a:t> de l'information - le web et la </a:t>
            </a:r>
            <a:r>
              <a:rPr lang="en-US" sz="1600" dirty="0">
                <a:solidFill>
                  <a:srgbClr val="FFFFFF"/>
                </a:solidFill>
              </a:rPr>
              <a:t>G</a:t>
            </a:r>
            <a:r>
              <a:rPr lang="fr" sz="1600" dirty="0" err="1">
                <a:solidFill>
                  <a:srgbClr val="FFFFFF"/>
                </a:solidFill>
              </a:rPr>
              <a:t>rille</a:t>
            </a: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Former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fr" sz="2400" dirty="0">
                <a:solidFill>
                  <a:srgbClr val="FFFFFF"/>
                </a:solidFill>
              </a:rPr>
              <a:t>les scientifiques et ingénieurs de demain</a:t>
            </a:r>
            <a:endParaRPr lang="en-US" sz="2400" dirty="0">
              <a:solidFill>
                <a:srgbClr val="FFFFFF"/>
              </a:solidFill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 err="1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Ras</a:t>
            </a:r>
            <a:r>
              <a:rPr lang="fr" sz="2400" dirty="0">
                <a:solidFill>
                  <a:srgbClr val="FCF933"/>
                </a:solidFill>
              </a:rPr>
              <a:t>sembler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fr" sz="2400" dirty="0">
                <a:solidFill>
                  <a:srgbClr val="FFFFFF"/>
                </a:solidFill>
              </a:rPr>
              <a:t>des personnes de cultures et de pays différents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88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9693000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4175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8001000" y="5540070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001000" y="4293097"/>
            <a:ext cx="3520800" cy="1128881"/>
            <a:chOff x="6477000" y="4293096"/>
            <a:chExt cx="35208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6726621" y="6421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3218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524000" y="-7620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3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2563814"/>
            <a:ext cx="1117912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Bang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758951" y="0"/>
            <a:ext cx="5684867" cy="13256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fr" sz="4000" dirty="0">
                <a:solidFill>
                  <a:srgbClr val="FFFF00"/>
                </a:solidFill>
              </a:rPr>
              <a:t>La physique au CERN: </a:t>
            </a:r>
            <a:endParaRPr lang="en-US" sz="4000" dirty="0">
              <a:solidFill>
                <a:srgbClr val="FFFF00"/>
              </a:solidFill>
            </a:endParaRPr>
          </a:p>
          <a:p>
            <a:r>
              <a:rPr lang="fr" sz="4000" dirty="0">
                <a:solidFill>
                  <a:srgbClr val="FFFF00"/>
                </a:solidFill>
              </a:rPr>
              <a:t>comprendre l'Univers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181601"/>
            <a:ext cx="7127876" cy="889000"/>
            <a:chOff x="1152" y="3384"/>
            <a:chExt cx="4490" cy="560"/>
          </a:xfrm>
        </p:grpSpPr>
        <p:sp>
          <p:nvSpPr>
            <p:cNvPr id="19466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0" y="3552"/>
              <a:ext cx="842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fr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Aujourd’hui</a:t>
              </a:r>
              <a:endParaRPr lang="f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1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</a:t>
              </a:r>
              <a:r>
                <a:rPr lang="fr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milliards d’années</a:t>
              </a:r>
              <a:endPara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75720" y="4419603"/>
            <a:ext cx="7854280" cy="2701329"/>
            <a:chOff x="2051720" y="4581128"/>
            <a:chExt cx="7854280" cy="1641035"/>
          </a:xfrm>
        </p:grpSpPr>
        <p:cxnSp>
          <p:nvCxnSpPr>
            <p:cNvPr id="14" name="Straight Arrow Connector 13"/>
            <p:cNvCxnSpPr/>
            <p:nvPr/>
          </p:nvCxnSpPr>
          <p:spPr bwMode="auto">
            <a:xfrm flipV="1">
              <a:off x="2051720" y="4581128"/>
              <a:ext cx="0" cy="129614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2123728" y="5661248"/>
              <a:ext cx="7782272" cy="560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380,000 </a:t>
              </a:r>
              <a:r>
                <a:rPr lang="en-US" dirty="0" err="1">
                  <a:solidFill>
                    <a:srgbClr val="FFFF00"/>
                  </a:solidFill>
                </a:rPr>
                <a:t>ans</a:t>
              </a:r>
              <a:r>
                <a:rPr lang="en-US" dirty="0">
                  <a:solidFill>
                    <a:srgbClr val="FFFF00"/>
                  </a:solidFill>
                </a:rPr>
                <a:t> </a:t>
              </a:r>
            </a:p>
            <a:p>
              <a:r>
                <a:rPr lang="en-US" dirty="0">
                  <a:solidFill>
                    <a:srgbClr val="FFFF00"/>
                  </a:solidFill>
                </a:rPr>
                <a:t> Les </a:t>
              </a:r>
              <a:r>
                <a:rPr lang="en-US" dirty="0" err="1">
                  <a:solidFill>
                    <a:srgbClr val="FFFF00"/>
                  </a:solidFill>
                </a:rPr>
                <a:t>atomes</a:t>
              </a:r>
              <a:r>
                <a:rPr lang="en-US" dirty="0">
                  <a:solidFill>
                    <a:srgbClr val="FFFF00"/>
                  </a:solidFill>
                </a:rPr>
                <a:t> </a:t>
              </a:r>
              <a:r>
                <a:rPr lang="en-US" dirty="0" err="1">
                  <a:solidFill>
                    <a:srgbClr val="FFFF00"/>
                  </a:solidFill>
                </a:rPr>
                <a:t>sont</a:t>
              </a:r>
              <a:r>
                <a:rPr lang="en-US" dirty="0">
                  <a:solidFill>
                    <a:srgbClr val="FFFF00"/>
                  </a:solidFill>
                </a:rPr>
                <a:t> g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>
                  <a:solidFill>
                    <a:srgbClr val="FFFF00"/>
                  </a:solidFill>
                </a:rPr>
                <a:t>n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>
                  <a:solidFill>
                    <a:srgbClr val="FFFF00"/>
                  </a:solidFill>
                </a:rPr>
                <a:t>r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>
                  <a:solidFill>
                    <a:srgbClr val="FFFF00"/>
                  </a:solidFill>
                </a:rPr>
                <a:t>s et </a:t>
              </a:r>
              <a:r>
                <a:rPr lang="en-US" dirty="0" err="1">
                  <a:solidFill>
                    <a:srgbClr val="FFFF00"/>
                  </a:solidFill>
                </a:rPr>
                <a:t>l’univers</a:t>
              </a:r>
              <a:r>
                <a:rPr lang="en-US" dirty="0">
                  <a:solidFill>
                    <a:srgbClr val="FFFF00"/>
                  </a:solidFill>
                </a:rPr>
                <a:t> </a:t>
              </a:r>
              <a:r>
                <a:rPr lang="en-US" dirty="0" err="1">
                  <a:solidFill>
                    <a:srgbClr val="FFFF00"/>
                  </a:solidFill>
                </a:rPr>
                <a:t>devient</a:t>
              </a:r>
              <a:r>
                <a:rPr lang="en-US" dirty="0">
                  <a:solidFill>
                    <a:srgbClr val="FFFF00"/>
                  </a:solidFill>
                </a:rPr>
                <a:t> transparent</a:t>
              </a:r>
            </a:p>
            <a:p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-457200" y="-15240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3706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1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1B056B"/>
              </a:gs>
              <a:gs pos="100000">
                <a:srgbClr val="2074A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7467600" y="4953000"/>
            <a:ext cx="2825750" cy="1606550"/>
            <a:chOff x="3696" y="3264"/>
            <a:chExt cx="1780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21557" name="Picture 48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8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9" cy="486"/>
              <a:chOff x="4848" y="3792"/>
              <a:chExt cx="549" cy="486"/>
            </a:xfrm>
          </p:grpSpPr>
          <p:pic>
            <p:nvPicPr>
              <p:cNvPr id="21555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ALMA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21553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4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21551" name="Picture 57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9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WMAP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2589214" y="631825"/>
            <a:ext cx="7959725" cy="5038725"/>
            <a:chOff x="671" y="424"/>
            <a:chExt cx="5014" cy="3174"/>
          </a:xfrm>
        </p:grpSpPr>
        <p:pic>
          <p:nvPicPr>
            <p:cNvPr id="21528" name="Picture 62" descr="Picture 1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424"/>
              <a:ext cx="1624" cy="701"/>
              <a:chOff x="895" y="424"/>
              <a:chExt cx="1624" cy="701"/>
            </a:xfrm>
          </p:grpSpPr>
          <p:sp>
            <p:nvSpPr>
              <p:cNvPr id="215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3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90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>
                    <a:solidFill>
                      <a:srgbClr val="C62017"/>
                    </a:solidFill>
                  </a:rPr>
                  <a:t>Atome</a:t>
                </a:r>
              </a:p>
            </p:txBody>
          </p:sp>
          <p:sp>
            <p:nvSpPr>
              <p:cNvPr id="21544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>
                    <a:solidFill>
                      <a:srgbClr val="C62017"/>
                    </a:solidFill>
                  </a:rPr>
                  <a:t>Proton</a:t>
                </a:r>
              </a:p>
            </p:txBody>
          </p:sp>
          <p:sp>
            <p:nvSpPr>
              <p:cNvPr id="21545" name="Rectangle 74"/>
              <p:cNvSpPr>
                <a:spLocks noChangeArrowheads="1"/>
              </p:cNvSpPr>
              <p:nvPr/>
            </p:nvSpPr>
            <p:spPr bwMode="auto">
              <a:xfrm>
                <a:off x="1040" y="424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Big Bang</a:t>
                </a:r>
              </a:p>
            </p:txBody>
          </p:sp>
          <p:sp>
            <p:nvSpPr>
              <p:cNvPr id="215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86" cy="2246"/>
              <a:chOff x="2899" y="1296"/>
              <a:chExt cx="2786" cy="2246"/>
            </a:xfrm>
          </p:grpSpPr>
          <p:sp>
            <p:nvSpPr>
              <p:cNvPr id="215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113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 dirty="0">
                    <a:solidFill>
                      <a:srgbClr val="2E9029"/>
                    </a:solidFill>
                  </a:rPr>
                  <a:t>Rayon de la Terre</a:t>
                </a:r>
                <a:endParaRPr lang="de-DE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7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42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2E9029"/>
                    </a:solidFill>
                  </a:rPr>
                  <a:t>Rayon des galaxies</a:t>
                </a:r>
                <a:endParaRPr lang="de-DE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8" name="Rectangle 77"/>
              <p:cNvSpPr>
                <a:spLocks noChangeArrowheads="1"/>
              </p:cNvSpPr>
              <p:nvPr/>
            </p:nvSpPr>
            <p:spPr bwMode="auto">
              <a:xfrm>
                <a:off x="3565" y="1658"/>
                <a:ext cx="130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Distance Terre-Soleil</a:t>
                </a:r>
                <a:endParaRPr lang="en-GB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9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554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 err="1">
                    <a:solidFill>
                      <a:srgbClr val="2E9029"/>
                    </a:solidFill>
                  </a:rPr>
                  <a:t>Univers</a:t>
                </a:r>
                <a:endParaRPr lang="en-GB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40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1752600" y="5060948"/>
            <a:ext cx="5638800" cy="1573777"/>
            <a:chOff x="228600" y="5060948"/>
            <a:chExt cx="5638800" cy="1573777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1154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fr" sz="1600" dirty="0">
                  <a:solidFill>
                    <a:schemeClr val="accent1"/>
                  </a:solidFill>
                </a:rPr>
                <a:t>Ils étudient les lois de la physique dans des conditions semblables à celles qui prévalaient juste après le </a:t>
              </a:r>
              <a:r>
                <a:rPr lang="fr" sz="1600" dirty="0" err="1">
                  <a:solidFill>
                    <a:schemeClr val="accent1"/>
                  </a:solidFill>
                </a:rPr>
                <a:t>Big</a:t>
              </a:r>
              <a:r>
                <a:rPr lang="fr" sz="1600" dirty="0">
                  <a:solidFill>
                    <a:schemeClr val="accent1"/>
                  </a:solidFill>
                </a:rPr>
                <a:t> Bang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US" sz="1600" dirty="0">
                  <a:solidFill>
                    <a:schemeClr val="accent1"/>
                  </a:solidFill>
                </a:rPr>
                <a:t>R</a:t>
              </a:r>
              <a:r>
                <a:rPr lang="fr" sz="1600" dirty="0" err="1">
                  <a:solidFill>
                    <a:schemeClr val="accent1"/>
                  </a:solidFill>
                </a:rPr>
                <a:t>enforcement</a:t>
              </a:r>
              <a:r>
                <a:rPr lang="fr" sz="1600" dirty="0">
                  <a:solidFill>
                    <a:schemeClr val="accent1"/>
                  </a:solidFill>
                </a:rPr>
                <a:t> des synergies entre la physique des particules, l'astrophysique et la cosmologie</a:t>
              </a:r>
              <a:endParaRPr lang="fr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AutoShape 42"/>
            <p:cNvSpPr>
              <a:spLocks noChangeArrowheads="1"/>
            </p:cNvSpPr>
            <p:nvPr/>
          </p:nvSpPr>
          <p:spPr bwMode="auto">
            <a:xfrm rot="5400000">
              <a:off x="1135062" y="5068886"/>
              <a:ext cx="501652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528765" y="2098675"/>
            <a:ext cx="4365631" cy="2947988"/>
            <a:chOff x="3" y="1322"/>
            <a:chExt cx="2750" cy="1857"/>
          </a:xfrm>
        </p:grpSpPr>
        <p:sp>
          <p:nvSpPr>
            <p:cNvPr id="21519" name="Line 45"/>
            <p:cNvSpPr>
              <a:spLocks noChangeShapeType="1"/>
            </p:cNvSpPr>
            <p:nvPr/>
          </p:nvSpPr>
          <p:spPr bwMode="auto">
            <a:xfrm>
              <a:off x="1500" y="1322"/>
              <a:ext cx="0" cy="144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3" y="2761"/>
              <a:ext cx="2750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defRPr/>
              </a:pPr>
              <a:r>
                <a:rPr lang="fr" dirty="0">
                  <a:solidFill>
                    <a:srgbClr val="C7EEF0"/>
                  </a:solidFill>
                </a:rPr>
                <a:t>Les accélérateurs fonctionnent comme</a:t>
              </a:r>
            </a:p>
            <a:p>
              <a:pPr algn="ctr">
                <a:lnSpc>
                  <a:spcPct val="107000"/>
                </a:lnSpc>
                <a:defRPr/>
              </a:pPr>
              <a:r>
                <a:rPr lang="fr" dirty="0">
                  <a:solidFill>
                    <a:srgbClr val="C7EEF0"/>
                  </a:solidFill>
                </a:rPr>
                <a:t>des microscopes extrêmement puissants</a:t>
              </a:r>
              <a:endParaRPr lang="fr" sz="1500" dirty="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1524" name="Picture 7" descr="interconnect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1523" name="Text Box 50"/>
            <p:cNvSpPr txBox="1">
              <a:spLocks noChangeArrowheads="1"/>
            </p:cNvSpPr>
            <p:nvPr/>
          </p:nvSpPr>
          <p:spPr bwMode="auto">
            <a:xfrm>
              <a:off x="1202" y="1814"/>
              <a:ext cx="4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2000" dirty="0">
                  <a:solidFill>
                    <a:srgbClr val="C7EEF0"/>
                  </a:solidFill>
                </a:rPr>
                <a:t>LHC</a:t>
              </a:r>
            </a:p>
          </p:txBody>
        </p:sp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434944" y="76200"/>
            <a:ext cx="9261167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fr" sz="3600" dirty="0">
                <a:solidFill>
                  <a:srgbClr val="FFFF00"/>
                </a:solidFill>
              </a:rPr>
              <a:t>Des plus petites aux plus grandes structures</a:t>
            </a:r>
            <a:endParaRPr lang="fr" sz="3600" dirty="0">
              <a:solidFill>
                <a:schemeClr val="tx2">
                  <a:lumMod val="20000"/>
                  <a:lumOff val="80000"/>
                </a:schemeClr>
              </a:solidFill>
              <a:latin typeface="TheSans 6-SemiBol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7400" y="152400"/>
            <a:ext cx="80010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" sz="3600" kern="0" dirty="0">
                <a:solidFill>
                  <a:srgbClr val="FFFF00"/>
                </a:solidFill>
              </a:rPr>
              <a:t>Composition de la matière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19200" y="3048000"/>
            <a:ext cx="11658600" cy="292113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Toute la matière est composée d'atomes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Les atomes sont composés d’un noyau et d’</a:t>
            </a:r>
            <a:r>
              <a:rPr lang="fr" sz="2400" kern="0" dirty="0">
                <a:solidFill>
                  <a:srgbClr val="FF0000"/>
                </a:solidFill>
              </a:rPr>
              <a:t>électrons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 noyau est composé de neutrons et de protons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Les neutrons et les protons sont formés de </a:t>
            </a:r>
            <a:r>
              <a:rPr lang="fr" sz="2400" kern="0" dirty="0">
                <a:solidFill>
                  <a:srgbClr val="FF0000"/>
                </a:solidFill>
              </a:rPr>
              <a:t>quarks u</a:t>
            </a:r>
            <a:r>
              <a:rPr lang="fr" sz="2400" kern="0" dirty="0">
                <a:solidFill>
                  <a:schemeClr val="accent1"/>
                </a:solidFill>
              </a:rPr>
              <a:t> et de </a:t>
            </a:r>
            <a:r>
              <a:rPr lang="fr" sz="2400" kern="0" dirty="0">
                <a:solidFill>
                  <a:srgbClr val="FF0000"/>
                </a:solidFill>
              </a:rPr>
              <a:t>quarks </a:t>
            </a:r>
            <a:r>
              <a:rPr lang="en-US" sz="2400" kern="0" dirty="0">
                <a:solidFill>
                  <a:srgbClr val="FF0000"/>
                </a:solidFill>
              </a:rPr>
              <a:t>d</a:t>
            </a:r>
            <a:endParaRPr lang="fr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kern="0" dirty="0">
                <a:solidFill>
                  <a:srgbClr val="FF0000"/>
                </a:solidFill>
              </a:rPr>
              <a:t> </a:t>
            </a:r>
            <a:endParaRPr lang="en-US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fr" sz="2400" kern="0" dirty="0">
                <a:solidFill>
                  <a:srgbClr val="FF0000"/>
                </a:solidFill>
              </a:rPr>
              <a:t>Les particules fondamentales de la matière: </a:t>
            </a:r>
            <a:br>
              <a:rPr lang="fr" sz="2400" kern="0" dirty="0">
                <a:solidFill>
                  <a:srgbClr val="FF0000"/>
                </a:solidFill>
              </a:rPr>
            </a:br>
            <a:r>
              <a:rPr lang="en-US" sz="2400" kern="0" dirty="0">
                <a:solidFill>
                  <a:srgbClr val="FF0000"/>
                </a:solidFill>
              </a:rPr>
              <a:t>			</a:t>
            </a:r>
            <a:r>
              <a:rPr lang="fr" sz="2400" kern="0" dirty="0">
                <a:solidFill>
                  <a:srgbClr val="FF0000"/>
                </a:solidFill>
              </a:rPr>
              <a:t>les électrons, les quarks u, les quarks d</a:t>
            </a:r>
            <a:endParaRPr lang="fr" sz="2400" kern="0" dirty="0">
              <a:solidFill>
                <a:schemeClr val="bg1"/>
              </a:solidFill>
            </a:endParaRPr>
          </a:p>
        </p:txBody>
      </p:sp>
      <p:pic>
        <p:nvPicPr>
          <p:cNvPr id="13" name="Picture 6" descr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223830"/>
            <a:ext cx="56673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19200"/>
            <a:ext cx="35052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951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1066800" y="1179668"/>
            <a:ext cx="4524928" cy="3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90600" y="143674"/>
            <a:ext cx="105918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" sz="3600" kern="0">
                <a:solidFill>
                  <a:srgbClr val="FFFF00"/>
                </a:solidFill>
              </a:rPr>
              <a:t>Le Modèle standard de la physique des  particules</a:t>
            </a:r>
            <a:endParaRPr lang="fr" sz="3600" kern="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59610" y="1312530"/>
            <a:ext cx="5498990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450"/>
              </a:spcAft>
              <a:buNone/>
            </a:pPr>
            <a:r>
              <a:rPr lang="fr" sz="2000" kern="0" dirty="0">
                <a:solidFill>
                  <a:srgbClr val="FF0000"/>
                </a:solidFill>
              </a:rPr>
              <a:t>Les fermions</a:t>
            </a:r>
            <a:r>
              <a:rPr lang="fr" sz="2000" kern="0" dirty="0">
                <a:solidFill>
                  <a:schemeClr val="bg1"/>
                </a:solidFill>
              </a:rPr>
              <a:t> (spin ½), qui comprennent les quarks et les leptons, sont les constituants de la matière</a:t>
            </a:r>
            <a:endParaRPr lang="en-US" sz="2000" kern="0" dirty="0">
              <a:solidFill>
                <a:schemeClr val="bg1"/>
              </a:solidFill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fr" sz="2000" kern="0" dirty="0">
                <a:solidFill>
                  <a:srgbClr val="FF0000"/>
                </a:solidFill>
              </a:rPr>
              <a:t>Les bosons</a:t>
            </a:r>
            <a:r>
              <a:rPr lang="fr" sz="2000" kern="0" dirty="0">
                <a:solidFill>
                  <a:schemeClr val="bg1"/>
                </a:solidFill>
              </a:rPr>
              <a:t> (spin entier) sont les porteurs de force : force électromagnétique (photon), force faible (W, Z) et force forte (gluons)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chemeClr val="bg1"/>
                </a:solidFill>
              </a:rPr>
              <a:t/>
            </a:r>
            <a:br>
              <a:rPr lang="en-US" sz="2000" kern="0" dirty="0">
                <a:solidFill>
                  <a:schemeClr val="bg1"/>
                </a:solidFill>
              </a:rPr>
            </a:br>
            <a:r>
              <a:rPr lang="fr" sz="2000" kern="0" dirty="0">
                <a:solidFill>
                  <a:srgbClr val="FF0000"/>
                </a:solidFill>
              </a:rPr>
              <a:t>Le boson de </a:t>
            </a:r>
            <a:r>
              <a:rPr lang="fr" sz="2000" kern="0" dirty="0" err="1">
                <a:solidFill>
                  <a:srgbClr val="FF0000"/>
                </a:solidFill>
              </a:rPr>
              <a:t>Higgs</a:t>
            </a:r>
            <a:r>
              <a:rPr lang="fr" sz="2000" kern="0" dirty="0">
                <a:solidFill>
                  <a:schemeClr val="bg1"/>
                </a:solidFill>
              </a:rPr>
              <a:t> </a:t>
            </a:r>
            <a:r>
              <a:rPr lang="en-US" sz="2000" kern="0" dirty="0">
                <a:solidFill>
                  <a:schemeClr val="bg1"/>
                </a:solidFill>
              </a:rPr>
              <a:t>(spin 0) </a:t>
            </a:r>
            <a:r>
              <a:rPr lang="fr" sz="2000" kern="0" dirty="0">
                <a:solidFill>
                  <a:schemeClr val="bg1"/>
                </a:solidFill>
              </a:rPr>
              <a:t>donne leur masse aux particules</a:t>
            </a:r>
          </a:p>
          <a:p>
            <a:pPr marL="0" indent="0">
              <a:spcAft>
                <a:spcPts val="600"/>
              </a:spcAft>
              <a:buNone/>
            </a:pPr>
            <a:endParaRPr lang="en-GB" sz="20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60" y="5746650"/>
            <a:ext cx="7192313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-CH" sz="2000" kern="0" dirty="0">
                <a:solidFill>
                  <a:schemeClr val="bg1"/>
                </a:solidFill>
              </a:rPr>
              <a:t>C</a:t>
            </a:r>
            <a:r>
              <a:rPr lang="fr" sz="2000" kern="0" dirty="0" err="1">
                <a:solidFill>
                  <a:schemeClr val="bg1"/>
                </a:solidFill>
              </a:rPr>
              <a:t>haque</a:t>
            </a:r>
            <a:r>
              <a:rPr lang="fr" sz="2000" kern="0" dirty="0">
                <a:solidFill>
                  <a:schemeClr val="bg1"/>
                </a:solidFill>
              </a:rPr>
              <a:t> particule possède également un partenaire </a:t>
            </a:r>
          </a:p>
          <a:p>
            <a:pPr>
              <a:spcAft>
                <a:spcPts val="450"/>
              </a:spcAft>
            </a:pPr>
            <a:r>
              <a:rPr lang="en-GB" sz="2000" kern="0" dirty="0">
                <a:solidFill>
                  <a:schemeClr val="bg1"/>
                </a:solidFill>
              </a:rPr>
              <a:t>d</a:t>
            </a:r>
            <a:r>
              <a:rPr lang="fr" sz="2000" kern="0" dirty="0">
                <a:solidFill>
                  <a:schemeClr val="bg1"/>
                </a:solidFill>
              </a:rPr>
              <a:t>’antimatière</a:t>
            </a:r>
            <a:br>
              <a:rPr lang="fr" sz="2000" kern="0" dirty="0">
                <a:solidFill>
                  <a:schemeClr val="bg1"/>
                </a:solidFill>
              </a:rPr>
            </a:br>
            <a:endParaRPr lang="en-US" sz="2000" kern="0" baseline="300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5400" y="1419228"/>
            <a:ext cx="8805759" cy="4327422"/>
            <a:chOff x="643041" y="1419228"/>
            <a:chExt cx="8805759" cy="4327422"/>
          </a:xfrm>
        </p:grpSpPr>
        <p:sp>
          <p:nvSpPr>
            <p:cNvPr id="7" name="Oval 6"/>
            <p:cNvSpPr/>
            <p:nvPr/>
          </p:nvSpPr>
          <p:spPr>
            <a:xfrm>
              <a:off x="643041" y="1419228"/>
              <a:ext cx="800469" cy="245456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443511" y="3026504"/>
              <a:ext cx="4423889" cy="225182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67400" y="5038764"/>
              <a:ext cx="3581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" sz="2000" b="1" dirty="0">
                  <a:solidFill>
                    <a:srgbClr val="FF0000"/>
                  </a:solidFill>
                </a:rPr>
                <a:t>Cela suffit à expliquer la matière qui nous entoure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731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16024" y="1524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" sz="3600" kern="0" dirty="0">
                <a:solidFill>
                  <a:srgbClr val="FFFF00"/>
                </a:solidFill>
              </a:rPr>
              <a:t>Que reste-t-il à découvrir 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939800"/>
            <a:ext cx="8153400" cy="6006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</a:rPr>
              <a:t>Plusieurs observations et mystères indiquent que le Modèle standard n'est pas la théorie finale:</a:t>
            </a:r>
          </a:p>
          <a:p>
            <a:endParaRPr lang="en-GB" sz="2000" dirty="0">
              <a:solidFill>
                <a:srgbClr val="99CCFF"/>
              </a:solidFill>
            </a:endParaRPr>
          </a:p>
          <a:p>
            <a:pPr marL="257175" indent="-257175">
              <a:spcAft>
                <a:spcPts val="450"/>
              </a:spcAft>
              <a:buFont typeface="Arial" charset="0"/>
              <a:buChar char="•"/>
            </a:pPr>
            <a:r>
              <a:rPr lang="fr" sz="2000" kern="0" dirty="0">
                <a:solidFill>
                  <a:schemeClr val="bg1"/>
                </a:solidFill>
              </a:rPr>
              <a:t>La matière noire (telle qu’elle est « observée » en astrophysique) n'est pas expliquée: faut-il pour cela de nouvelles particules ? Il y a cinq fois plus de matière noire que de matière « normale ».</a:t>
            </a:r>
          </a:p>
          <a:p>
            <a:pPr marL="257175" indent="-257175">
              <a:spcAft>
                <a:spcPts val="450"/>
              </a:spcAft>
              <a:buFont typeface="Arial" charset="0"/>
              <a:buChar char="•"/>
            </a:pPr>
            <a:endParaRPr lang="fr" sz="800" kern="0" dirty="0">
              <a:solidFill>
                <a:schemeClr val="bg1"/>
              </a:solidFill>
            </a:endParaRP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L'asymétrie entre la matière et l'antimatière: p</a:t>
            </a:r>
            <a:r>
              <a:rPr lang="fr" sz="2000" kern="0" dirty="0">
                <a:solidFill>
                  <a:schemeClr val="bg1"/>
                </a:solidFill>
              </a:rPr>
              <a:t>ourquoi l'Univers est-il composé de matière, alors que matière et antimatière auraient été produites en quantités égales lors du </a:t>
            </a:r>
            <a:r>
              <a:rPr lang="fr" sz="2000" kern="0" dirty="0" err="1">
                <a:solidFill>
                  <a:schemeClr val="bg1"/>
                </a:solidFill>
              </a:rPr>
              <a:t>Big</a:t>
            </a:r>
            <a:r>
              <a:rPr lang="fr" sz="2000" kern="0" dirty="0">
                <a:solidFill>
                  <a:schemeClr val="bg1"/>
                </a:solidFill>
              </a:rPr>
              <a:t> Bang ?</a:t>
            </a:r>
          </a:p>
          <a:p>
            <a:pPr marL="257175" indent="-257175">
              <a:buFont typeface="Arial" charset="0"/>
              <a:buChar char="•"/>
            </a:pPr>
            <a:endParaRPr lang="fr" sz="800" kern="0" dirty="0">
              <a:solidFill>
                <a:schemeClr val="bg1"/>
              </a:solidFill>
            </a:endParaRP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La masse des neutrinos n'est pas expliqués par le Modèle standard: il existe trois « saveurs » différentes de neutrinos - s'ils changent de saveur, ils doivent donc avoir une masse</a:t>
            </a: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…</a:t>
            </a:r>
            <a:endParaRPr lang="en-US" sz="2000" dirty="0">
              <a:solidFill>
                <a:schemeClr val="accent5"/>
              </a:solidFill>
            </a:endParaRPr>
          </a:p>
          <a:p>
            <a:pPr marL="257175" indent="-257175">
              <a:buFont typeface="Arial" charset="0"/>
              <a:buChar char="•"/>
            </a:pPr>
            <a:endParaRPr lang="fr" sz="800" dirty="0">
              <a:solidFill>
                <a:schemeClr val="accent5"/>
              </a:solidFill>
            </a:endParaRPr>
          </a:p>
          <a:p>
            <a:pPr marL="214313" indent="-214313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Et enfin, l'intégration de la gravité dans la théorie finale.</a:t>
            </a:r>
            <a:endParaRPr lang="en-US" sz="2000" dirty="0">
              <a:solidFill>
                <a:schemeClr val="accent5"/>
              </a:solidFill>
            </a:endParaRPr>
          </a:p>
          <a:p>
            <a:pPr marL="214313" indent="-214313">
              <a:buFont typeface="Arial" charset="0"/>
              <a:buChar char="•"/>
            </a:pPr>
            <a:endParaRPr lang="en-GB" sz="2000" dirty="0">
              <a:solidFill>
                <a:schemeClr val="accent5"/>
              </a:solidFill>
            </a:endParaRPr>
          </a:p>
          <a:p>
            <a:r>
              <a:rPr lang="fr" sz="2000" dirty="0">
                <a:solidFill>
                  <a:srgbClr val="99CCFF"/>
                </a:solidFill>
              </a:rPr>
              <a:t>Il y a encore d'immenses territoires à explorer et de mesures à effectuer pour ramener un prix Nobel 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90600"/>
            <a:ext cx="2988046" cy="2185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302598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964844"/>
            <a:ext cx="2988046" cy="17595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10720</TotalTime>
  <Words>1782</Words>
  <Application>Microsoft Macintosh PowerPoint</Application>
  <PresentationFormat>Custom</PresentationFormat>
  <Paragraphs>311</Paragraphs>
  <Slides>34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2_Bold Stripes</vt:lpstr>
      <vt:lpstr>PowerPoint Presentation</vt:lpstr>
      <vt:lpstr>PowerPoint Presentation</vt:lpstr>
      <vt:lpstr>PowerPoint Presentation</vt:lpstr>
      <vt:lpstr>Les missions du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 accélérateurs du CERN</vt:lpstr>
      <vt:lpstr>PowerPoint Presentation</vt:lpstr>
      <vt:lpstr>PowerPoint Presentation</vt:lpstr>
      <vt:lpstr>PowerPoint Presentation</vt:lpstr>
      <vt:lpstr>Expériences auprès du LHC</vt:lpstr>
      <vt:lpstr>PowerPoint Presentation</vt:lpstr>
      <vt:lpstr>PowerPoint Presentation</vt:lpstr>
      <vt:lpstr>Le CERN n’est pas seulement le LHC !</vt:lpstr>
      <vt:lpstr>Le SPS: un injecteur pour le LHC et un accélérateur pour les expériences de la zone Nord</vt:lpstr>
      <vt:lpstr>Programme de physique avec cibles fixes</vt:lpstr>
      <vt:lpstr>Plateforme neutrino (extension de la zone Nord)</vt:lpstr>
      <vt:lpstr>ISOLDE et nTOF</vt:lpstr>
      <vt:lpstr>Physique nucléaire: ISOLDE et nTOF</vt:lpstr>
      <vt:lpstr>Physique des antiprotons et des antihydrogènes</vt:lpstr>
      <vt:lpstr>Physique des antiprotons et des antihydrogènes</vt:lpstr>
      <vt:lpstr>Antiproton &amp; Antihydrogen Physics</vt:lpstr>
      <vt:lpstr>PS Hall Est</vt:lpstr>
      <vt:lpstr>Physique de l’environnement</vt:lpstr>
      <vt:lpstr>Les futurs accélérateurs</vt:lpstr>
      <vt:lpstr>La mission du CERN va au-delà de la science</vt:lpstr>
      <vt:lpstr>Exemples de technologies du CERN ayant un impact positif sur la société</vt:lpstr>
      <vt:lpstr>Le groupe de transfert des connaissances du CERN peut vous aider ...</vt:lpstr>
      <vt:lpstr>En bref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Richard Hawkings</cp:lastModifiedBy>
  <cp:revision>444</cp:revision>
  <cp:lastPrinted>2011-05-16T11:08:40Z</cp:lastPrinted>
  <dcterms:created xsi:type="dcterms:W3CDTF">2014-11-24T13:35:18Z</dcterms:created>
  <dcterms:modified xsi:type="dcterms:W3CDTF">2022-04-12T18:21:01Z</dcterms:modified>
</cp:coreProperties>
</file>