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40" r:id="rId1"/>
  </p:sldMasterIdLst>
  <p:notesMasterIdLst>
    <p:notesMasterId r:id="rId12"/>
  </p:notesMasterIdLst>
  <p:sldIdLst>
    <p:sldId id="256" r:id="rId2"/>
    <p:sldId id="325" r:id="rId3"/>
    <p:sldId id="310" r:id="rId4"/>
    <p:sldId id="313" r:id="rId5"/>
    <p:sldId id="314" r:id="rId6"/>
    <p:sldId id="315" r:id="rId7"/>
    <p:sldId id="324" r:id="rId8"/>
    <p:sldId id="309" r:id="rId9"/>
    <p:sldId id="319" r:id="rId10"/>
    <p:sldId id="323" r:id="rId11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8023" autoAdjust="0"/>
  </p:normalViewPr>
  <p:slideViewPr>
    <p:cSldViewPr snapToGrid="0">
      <p:cViewPr varScale="1">
        <p:scale>
          <a:sx n="102" d="100"/>
          <a:sy n="102" d="100"/>
        </p:scale>
        <p:origin x="894" y="114"/>
      </p:cViewPr>
      <p:guideLst/>
    </p:cSldViewPr>
  </p:slideViewPr>
  <p:outlineViewPr>
    <p:cViewPr>
      <p:scale>
        <a:sx n="33" d="100"/>
        <a:sy n="33" d="100"/>
      </p:scale>
      <p:origin x="0" y="-2830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9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130D4-7744-4687-B152-E942A2EF850E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6" y="4473576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6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9" y="8829676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5D1FF-4816-4A66-925D-71634867CB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980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901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ombud is also frequently called “designated neutral“</a:t>
            </a:r>
          </a:p>
          <a:p>
            <a:r>
              <a:rPr lang="en-US" dirty="0" smtClean="0"/>
              <a:t>The CERN Community encompasses</a:t>
            </a:r>
            <a:r>
              <a:rPr lang="en-US" baseline="0" dirty="0" smtClean="0"/>
              <a:t> users , associates, students (</a:t>
            </a:r>
            <a:r>
              <a:rPr lang="en-US" baseline="0" dirty="0" err="1" smtClean="0"/>
              <a:t>inc.</a:t>
            </a:r>
            <a:r>
              <a:rPr lang="en-US" baseline="0" dirty="0" smtClean="0"/>
              <a:t> doctoral students) , fellow and staff, .</a:t>
            </a:r>
            <a:r>
              <a:rPr lang="en-US" baseline="0" dirty="0" err="1" smtClean="0"/>
              <a:t>i.e</a:t>
            </a:r>
            <a:r>
              <a:rPr lang="en-US" baseline="0" dirty="0" smtClean="0"/>
              <a:t> anyone working for or on behalf of CERN</a:t>
            </a:r>
          </a:p>
          <a:p>
            <a:r>
              <a:rPr lang="en-US" baseline="0" dirty="0" smtClean="0"/>
              <a:t>One tool for raising awareness if the Ombud’s corner in the CERN Bulletin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003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What makes the Ombud a unique support service is the combination of these</a:t>
            </a:r>
            <a:r>
              <a:rPr lang="en-GB" baseline="0" dirty="0" smtClean="0"/>
              <a:t> four principles. They create a unique safe space for visitors to voice concerns and problems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350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have</a:t>
            </a:r>
            <a:r>
              <a:rPr lang="en-US" baseline="0" dirty="0" smtClean="0"/>
              <a:t> no mandate to establish facts nor am I interested in them. I listen to your story from your side, with empathy, but I always keep in mind that there is another side of the story.</a:t>
            </a:r>
            <a:endParaRPr lang="en-GB" dirty="0" smtClean="0"/>
          </a:p>
          <a:p>
            <a:r>
              <a:rPr lang="en-GB" dirty="0" smtClean="0"/>
              <a:t>Neutral: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Favouring neither the supporting nor opposing viewpoint of a topic of debate; unbiased.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Impartial: Treating all parties, rivals, or disputants equally; not partial; not biased; fair.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006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8135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577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7670" y="6356350"/>
            <a:ext cx="5911517" cy="365125"/>
          </a:xfrm>
        </p:spPr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8104" y="6356350"/>
            <a:ext cx="5911517" cy="365125"/>
          </a:xfrm>
        </p:spPr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reduce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4291914"/>
            <a:ext cx="7315200" cy="169740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10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046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24" y="5034407"/>
            <a:ext cx="1377081" cy="11887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52" r:id="rId9"/>
    <p:sldLayoutId id="2147483849" r:id="rId10"/>
    <p:sldLayoutId id="2147483850" r:id="rId11"/>
    <p:sldLayoutId id="2147483851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mbud.web.cern.ch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8195" y="1298448"/>
            <a:ext cx="7406853" cy="325526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You need to talk? I am here to listen …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Laure Esteveny , CERN Ombud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997831"/>
            <a:ext cx="7315200" cy="914400"/>
          </a:xfrm>
        </p:spPr>
        <p:txBody>
          <a:bodyPr/>
          <a:lstStyle/>
          <a:p>
            <a:r>
              <a:rPr lang="en-US" dirty="0" smtClean="0"/>
              <a:t>Connecting the dots, 13 April 2022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33" y="2348411"/>
            <a:ext cx="3749040" cy="323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9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Informal vs formal?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757193" y="411139"/>
            <a:ext cx="8076843" cy="5553725"/>
            <a:chOff x="0" y="0"/>
            <a:chExt cx="6196519" cy="3288449"/>
          </a:xfrm>
        </p:grpSpPr>
        <p:sp>
          <p:nvSpPr>
            <p:cNvPr id="6" name="Rectangle 5"/>
            <p:cNvSpPr/>
            <p:nvPr/>
          </p:nvSpPr>
          <p:spPr>
            <a:xfrm>
              <a:off x="0" y="126460"/>
              <a:ext cx="6196519" cy="3161989"/>
            </a:xfrm>
            <a:prstGeom prst="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7" name="Text Box 10"/>
            <p:cNvSpPr txBox="1"/>
            <p:nvPr/>
          </p:nvSpPr>
          <p:spPr>
            <a:xfrm>
              <a:off x="175098" y="0"/>
              <a:ext cx="2852057" cy="262647"/>
            </a:xfrm>
            <a:prstGeom prst="rect">
              <a:avLst/>
            </a:prstGeom>
            <a:solidFill>
              <a:schemeClr val="bg1"/>
            </a:solidFill>
            <a:ln w="28575" cmpd="dbl">
              <a:solidFill>
                <a:srgbClr val="0070C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Informal vs formal conflict resolution systems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124813"/>
              </p:ext>
            </p:extLst>
          </p:nvPr>
        </p:nvGraphicFramePr>
        <p:xfrm>
          <a:off x="4018415" y="1003998"/>
          <a:ext cx="7554398" cy="4696589"/>
        </p:xfrm>
        <a:graphic>
          <a:graphicData uri="http://schemas.openxmlformats.org/drawingml/2006/table">
            <a:tbl>
              <a:tblPr firstRow="1" firstCol="1" bandRow="1"/>
              <a:tblGrid>
                <a:gridCol w="3777199">
                  <a:extLst>
                    <a:ext uri="{9D8B030D-6E8A-4147-A177-3AD203B41FA5}">
                      <a16:colId xmlns:a16="http://schemas.microsoft.com/office/drawing/2014/main" val="844908398"/>
                    </a:ext>
                  </a:extLst>
                </a:gridCol>
                <a:gridCol w="3777199">
                  <a:extLst>
                    <a:ext uri="{9D8B030D-6E8A-4147-A177-3AD203B41FA5}">
                      <a16:colId xmlns:a16="http://schemas.microsoft.com/office/drawing/2014/main" val="1373701191"/>
                    </a:ext>
                  </a:extLst>
                </a:gridCol>
              </a:tblGrid>
              <a:tr h="2565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Informal conflict resolution systems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Formal conflict resolution systems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680039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Contribute to the prevention or de-escalation of conflicts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reactive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40903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based on the willingness of parties to find and agreement and on their cooperation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inherently adversarial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16486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bring the parties together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polarize the parties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72614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aim to identify the root cause of conflicts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rarely identify the root cause of conflicts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9708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focus on unmet needs as these are always at the origin of conflicts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Individual needs are ignored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214041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allow parties to explore all possible solutions and to come up with new ideas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impede creativity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5547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are self-determined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Once started, parties lose control of the process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263809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leverage and further promote a culture of collaboration, responsibility and openness. 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create a blame, grievance, entitlement or litigation culture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761766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962984" y="6356350"/>
            <a:ext cx="660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hlinkClick r:id="rId3" action="ppaction://hlinksldjump"/>
              </a:rPr>
              <a:t>Back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77687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you talking to?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Laure Esteveny, French , 60 years old</a:t>
            </a:r>
          </a:p>
          <a:p>
            <a:r>
              <a:rPr lang="en-US" dirty="0" smtClean="0"/>
              <a:t>Started at </a:t>
            </a:r>
            <a:r>
              <a:rPr lang="en-US" dirty="0"/>
              <a:t>C</a:t>
            </a:r>
            <a:r>
              <a:rPr lang="en-US" dirty="0" smtClean="0"/>
              <a:t>ERN as a fellow in IT department in 1986</a:t>
            </a:r>
          </a:p>
          <a:p>
            <a:r>
              <a:rPr lang="en-US" dirty="0" smtClean="0"/>
              <a:t>Engineer in information systems</a:t>
            </a:r>
          </a:p>
          <a:p>
            <a:r>
              <a:rPr lang="en-US" dirty="0" smtClean="0"/>
              <a:t>IT Project leader for 10 years </a:t>
            </a:r>
          </a:p>
          <a:p>
            <a:r>
              <a:rPr lang="en-US" dirty="0" smtClean="0"/>
              <a:t>1 year in LHC budget office</a:t>
            </a:r>
          </a:p>
          <a:p>
            <a:r>
              <a:rPr lang="en-US" dirty="0" smtClean="0"/>
              <a:t>4 years internal auditor, 7 years Head of Internal Audit</a:t>
            </a:r>
          </a:p>
          <a:p>
            <a:r>
              <a:rPr lang="en-US" dirty="0" smtClean="0"/>
              <a:t>Project leader for CERN Alumni network</a:t>
            </a:r>
          </a:p>
          <a:p>
            <a:r>
              <a:rPr lang="en-US" dirty="0" smtClean="0"/>
              <a:t> Head of Alumni Relations for 4 years</a:t>
            </a:r>
          </a:p>
          <a:p>
            <a:r>
              <a:rPr lang="en-US" dirty="0" smtClean="0"/>
              <a:t>CERN Ombud since April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815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the CERN Ombud?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service provided by CERN,  in </a:t>
            </a:r>
            <a:r>
              <a:rPr lang="en-GB" dirty="0" smtClean="0"/>
              <a:t>its dual </a:t>
            </a:r>
            <a:r>
              <a:rPr lang="en-GB" dirty="0"/>
              <a:t>role of host </a:t>
            </a:r>
            <a:r>
              <a:rPr lang="en-GB" dirty="0" smtClean="0"/>
              <a:t>laboratory and employer,  </a:t>
            </a:r>
            <a:r>
              <a:rPr lang="en-GB" dirty="0"/>
              <a:t>to all in the CERN Community </a:t>
            </a:r>
            <a:r>
              <a:rPr lang="en-GB" dirty="0" smtClean="0"/>
              <a:t>to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Provide confidential assistance for the </a:t>
            </a:r>
            <a:r>
              <a:rPr lang="en-GB" b="1" dirty="0"/>
              <a:t>informal resolution of interpersonal </a:t>
            </a:r>
            <a:r>
              <a:rPr lang="en-GB" b="1" dirty="0" smtClean="0"/>
              <a:t>conflicts</a:t>
            </a:r>
            <a:endParaRPr lang="en-GB" dirty="0"/>
          </a:p>
          <a:p>
            <a:pPr lvl="1"/>
            <a:r>
              <a:rPr lang="en-GB" dirty="0" smtClean="0"/>
              <a:t>Raise </a:t>
            </a:r>
            <a:r>
              <a:rPr lang="en-GB" dirty="0"/>
              <a:t>awareness of and provide guidance in the application and interpretation of the CERN Code of Conduct</a:t>
            </a:r>
          </a:p>
          <a:p>
            <a:r>
              <a:rPr lang="en-US" dirty="0" smtClean="0"/>
              <a:t>The detailed </a:t>
            </a:r>
            <a:r>
              <a:rPr lang="en-US" dirty="0"/>
              <a:t>mandate </a:t>
            </a:r>
            <a:r>
              <a:rPr lang="en-US" dirty="0" smtClean="0"/>
              <a:t>is here:</a:t>
            </a:r>
          </a:p>
          <a:p>
            <a:pPr lvl="1"/>
            <a:r>
              <a:rPr lang="en-US" dirty="0" smtClean="0"/>
              <a:t> </a:t>
            </a:r>
            <a:r>
              <a:rPr lang="en-US" dirty="0">
                <a:hlinkClick r:id="rId3"/>
              </a:rPr>
              <a:t>https://ombud.web.cern.ch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GB" dirty="0" smtClean="0"/>
              <a:t>An </a:t>
            </a:r>
            <a:r>
              <a:rPr lang="en-GB" dirty="0"/>
              <a:t>alternative to or supplement to other </a:t>
            </a:r>
            <a:r>
              <a:rPr lang="en-GB" dirty="0" smtClean="0">
                <a:hlinkClick r:id="rId4" action="ppaction://hlinksldjump"/>
              </a:rPr>
              <a:t>response channels</a:t>
            </a:r>
            <a:r>
              <a:rPr lang="en-GB" dirty="0" smtClean="0"/>
              <a:t> </a:t>
            </a:r>
          </a:p>
          <a:p>
            <a:r>
              <a:rPr lang="en-GB" dirty="0" smtClean="0"/>
              <a:t>The </a:t>
            </a:r>
            <a:r>
              <a:rPr lang="en-GB" dirty="0"/>
              <a:t>Ombud exercises this mandate according to </a:t>
            </a:r>
            <a:r>
              <a:rPr lang="en-GB" b="1" dirty="0"/>
              <a:t>professional standards </a:t>
            </a:r>
            <a:r>
              <a:rPr lang="en-GB" dirty="0"/>
              <a:t>set by the International Ombuds </a:t>
            </a:r>
            <a:r>
              <a:rPr lang="en-GB" dirty="0" smtClean="0"/>
              <a:t>Association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42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makes the function unique?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064" y="945037"/>
            <a:ext cx="5314950" cy="46577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65981" y="253757"/>
            <a:ext cx="2248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smtClean="0">
                <a:solidFill>
                  <a:srgbClr val="00B0F0"/>
                </a:solidFill>
              </a:rPr>
              <a:t>Confidentiality</a:t>
            </a:r>
            <a:endParaRPr lang="en-GB" sz="2000" b="1" i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9233" y="3073843"/>
            <a:ext cx="1608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smtClean="0">
                <a:solidFill>
                  <a:srgbClr val="00B0F0"/>
                </a:solidFill>
              </a:rPr>
              <a:t>Informality</a:t>
            </a:r>
            <a:endParaRPr lang="en-GB" sz="2000" b="1" i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47198" y="5910071"/>
            <a:ext cx="2285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smtClean="0">
                <a:solidFill>
                  <a:srgbClr val="00B0F0"/>
                </a:solidFill>
              </a:rPr>
              <a:t>Independence</a:t>
            </a:r>
            <a:endParaRPr lang="en-GB" sz="2000" b="1" i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03234" y="2766067"/>
            <a:ext cx="156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B0F0"/>
                </a:solidFill>
              </a:rPr>
              <a:t>Neutrality &amp;</a:t>
            </a:r>
            <a:endParaRPr lang="en-GB" sz="2000" b="1" i="1" dirty="0">
              <a:solidFill>
                <a:srgbClr val="00B0F0"/>
              </a:solidFill>
            </a:endParaRPr>
          </a:p>
          <a:p>
            <a:r>
              <a:rPr lang="en-GB" sz="2000" b="1" i="1" dirty="0" smtClean="0">
                <a:solidFill>
                  <a:srgbClr val="00B0F0"/>
                </a:solidFill>
              </a:rPr>
              <a:t>Impartiality</a:t>
            </a:r>
            <a:endParaRPr lang="en-GB" sz="2000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16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four principles in the OO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2309" y="1235710"/>
            <a:ext cx="7315200" cy="5120640"/>
          </a:xfrm>
        </p:spPr>
        <p:txBody>
          <a:bodyPr>
            <a:normAutofit fontScale="77500" lnSpcReduction="20000"/>
          </a:bodyPr>
          <a:lstStyle/>
          <a:p>
            <a:r>
              <a:rPr lang="en-GB" sz="2600" b="1" i="1" dirty="0">
                <a:solidFill>
                  <a:srgbClr val="00B0F0"/>
                </a:solidFill>
              </a:rPr>
              <a:t>Neutrality / Impartiality</a:t>
            </a:r>
          </a:p>
          <a:p>
            <a:pPr lvl="1"/>
            <a:r>
              <a:rPr lang="en-GB" dirty="0"/>
              <a:t>The ombud tries to understand and help communicate the interests and rights of everyone </a:t>
            </a:r>
            <a:r>
              <a:rPr lang="en-GB" dirty="0" smtClean="0"/>
              <a:t>but:</a:t>
            </a:r>
          </a:p>
          <a:p>
            <a:pPr lvl="2"/>
            <a:r>
              <a:rPr lang="en-GB" dirty="0" smtClean="0"/>
              <a:t>Does not take </a:t>
            </a:r>
            <a:r>
              <a:rPr lang="en-GB" dirty="0"/>
              <a:t>sides in disputes</a:t>
            </a:r>
          </a:p>
          <a:p>
            <a:pPr lvl="2"/>
            <a:r>
              <a:rPr lang="en-GB" dirty="0" smtClean="0"/>
              <a:t>Does not try </a:t>
            </a:r>
            <a:r>
              <a:rPr lang="en-GB" dirty="0"/>
              <a:t>to help one person “win” and another “lose”</a:t>
            </a:r>
          </a:p>
          <a:p>
            <a:pPr lvl="2"/>
            <a:r>
              <a:rPr lang="en-GB" dirty="0" smtClean="0"/>
              <a:t>Does not advocate </a:t>
            </a:r>
            <a:r>
              <a:rPr lang="en-GB" dirty="0"/>
              <a:t>for individuals</a:t>
            </a:r>
          </a:p>
          <a:p>
            <a:r>
              <a:rPr lang="en-GB" sz="2600" b="1" i="1" dirty="0">
                <a:solidFill>
                  <a:srgbClr val="00B0F0"/>
                </a:solidFill>
              </a:rPr>
              <a:t>Independence</a:t>
            </a:r>
          </a:p>
          <a:p>
            <a:pPr lvl="1"/>
            <a:r>
              <a:rPr lang="en-GB" dirty="0"/>
              <a:t>The ombud is not part of any operations/management and it is a last job before leaving CERN</a:t>
            </a:r>
          </a:p>
          <a:p>
            <a:pPr lvl="2"/>
            <a:r>
              <a:rPr lang="en-GB" dirty="0"/>
              <a:t>No conflicts of interest and a truly external </a:t>
            </a:r>
            <a:r>
              <a:rPr lang="en-GB" dirty="0" smtClean="0"/>
              <a:t>view</a:t>
            </a:r>
          </a:p>
          <a:p>
            <a:r>
              <a:rPr lang="en-GB" sz="2600" b="1" i="1" dirty="0">
                <a:solidFill>
                  <a:srgbClr val="00B0F0"/>
                </a:solidFill>
              </a:rPr>
              <a:t>Confidentiality</a:t>
            </a:r>
          </a:p>
          <a:p>
            <a:pPr lvl="1"/>
            <a:r>
              <a:rPr lang="en-GB" dirty="0"/>
              <a:t>The conversation is between the visitor and the ombud, no one else.</a:t>
            </a:r>
          </a:p>
          <a:p>
            <a:pPr lvl="1"/>
            <a:r>
              <a:rPr lang="en-GB" dirty="0"/>
              <a:t>If asked and given permission, the ombud may contact other designated individuals.</a:t>
            </a:r>
          </a:p>
          <a:p>
            <a:pPr lvl="1"/>
            <a:r>
              <a:rPr lang="en-GB" dirty="0"/>
              <a:t>Exception: Imminent risk of serious harm to anyone.</a:t>
            </a:r>
          </a:p>
          <a:p>
            <a:r>
              <a:rPr lang="en-GB" sz="2600" b="1" i="1" dirty="0">
                <a:solidFill>
                  <a:srgbClr val="00B0F0"/>
                </a:solidFill>
              </a:rPr>
              <a:t>Informality</a:t>
            </a:r>
          </a:p>
          <a:p>
            <a:pPr lvl="1"/>
            <a:r>
              <a:rPr lang="en-GB" dirty="0"/>
              <a:t>Not an agent of notice; not the place where to make a formal complaint.</a:t>
            </a:r>
          </a:p>
          <a:p>
            <a:pPr lvl="1"/>
            <a:r>
              <a:rPr lang="en-GB" dirty="0"/>
              <a:t>The ombud does not conduct investigation.</a:t>
            </a:r>
          </a:p>
          <a:p>
            <a:pPr lvl="1"/>
            <a:r>
              <a:rPr lang="en-US" dirty="0"/>
              <a:t>It does not trigger any process, the visitor remains in full control of what happens next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See a comparison of </a:t>
            </a:r>
            <a:r>
              <a:rPr lang="en-US" dirty="0" smtClean="0">
                <a:hlinkClick r:id="rId3" action="ppaction://hlinksldjump"/>
              </a:rPr>
              <a:t>informal vs formal </a:t>
            </a:r>
            <a:r>
              <a:rPr lang="en-US" dirty="0" smtClean="0"/>
              <a:t>dispute resolution systems </a:t>
            </a:r>
            <a:endParaRPr lang="en-GB" dirty="0"/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63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It is all about empowering YOU!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4207" y="779048"/>
            <a:ext cx="7315200" cy="5492242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</a:pPr>
            <a:r>
              <a:rPr lang="en-GB" sz="3200" dirty="0"/>
              <a:t>Active listening and a sounding board</a:t>
            </a:r>
          </a:p>
          <a:p>
            <a:pPr lvl="1">
              <a:lnSpc>
                <a:spcPct val="80000"/>
              </a:lnSpc>
            </a:pPr>
            <a:r>
              <a:rPr lang="en-GB" sz="3200" dirty="0"/>
              <a:t>Conflict resolution guidance</a:t>
            </a:r>
          </a:p>
          <a:p>
            <a:pPr lvl="1">
              <a:lnSpc>
                <a:spcPct val="80000"/>
              </a:lnSpc>
            </a:pPr>
            <a:r>
              <a:rPr lang="en-GB" sz="3200" dirty="0"/>
              <a:t>Facilitated conversations</a:t>
            </a:r>
          </a:p>
          <a:p>
            <a:pPr lvl="1">
              <a:lnSpc>
                <a:spcPct val="80000"/>
              </a:lnSpc>
            </a:pPr>
            <a:r>
              <a:rPr lang="en-GB" sz="3200" dirty="0"/>
              <a:t>Shuttle mediation</a:t>
            </a:r>
          </a:p>
          <a:p>
            <a:pPr lvl="1">
              <a:lnSpc>
                <a:spcPct val="80000"/>
              </a:lnSpc>
            </a:pPr>
            <a:r>
              <a:rPr lang="en-US" sz="3200" dirty="0"/>
              <a:t>Structured </a:t>
            </a:r>
            <a:r>
              <a:rPr lang="en-US" sz="3200" dirty="0" smtClean="0"/>
              <a:t>mediation</a:t>
            </a:r>
          </a:p>
          <a:p>
            <a:pPr lvl="1">
              <a:lnSpc>
                <a:spcPct val="80000"/>
              </a:lnSpc>
            </a:pPr>
            <a:r>
              <a:rPr lang="en-US" sz="3200" dirty="0" smtClean="0"/>
              <a:t>Exploring options with you</a:t>
            </a:r>
            <a:endParaRPr lang="en-GB" sz="3200" dirty="0"/>
          </a:p>
          <a:p>
            <a:pPr lvl="1">
              <a:lnSpc>
                <a:spcPct val="80000"/>
              </a:lnSpc>
            </a:pPr>
            <a:r>
              <a:rPr lang="en-GB" sz="3200" dirty="0"/>
              <a:t>Information about policies, rules, rights, procedures, “how things work here”</a:t>
            </a:r>
          </a:p>
          <a:p>
            <a:pPr lvl="1">
              <a:lnSpc>
                <a:spcPct val="80000"/>
              </a:lnSpc>
            </a:pPr>
            <a:r>
              <a:rPr lang="en-GB" sz="3200" dirty="0"/>
              <a:t>Referrals  to other </a:t>
            </a:r>
            <a:r>
              <a:rPr lang="en-GB" sz="3200" dirty="0" smtClean="0"/>
              <a:t>response channels</a:t>
            </a:r>
          </a:p>
          <a:p>
            <a:pPr lvl="1">
              <a:lnSpc>
                <a:spcPct val="80000"/>
              </a:lnSpc>
            </a:pPr>
            <a:r>
              <a:rPr lang="en-US" sz="3200" dirty="0" smtClean="0"/>
              <a:t>Raising awareness </a:t>
            </a:r>
            <a:r>
              <a:rPr lang="en-US" sz="3200" dirty="0" smtClean="0">
                <a:hlinkClick r:id="rId2" action="ppaction://hlinksldjump"/>
              </a:rPr>
              <a:t>on specific topics</a:t>
            </a:r>
            <a:endParaRPr lang="en-GB" sz="3200" dirty="0"/>
          </a:p>
          <a:p>
            <a:pPr lvl="1">
              <a:lnSpc>
                <a:spcPct val="80000"/>
              </a:lnSpc>
            </a:pPr>
            <a:r>
              <a:rPr lang="en-GB" sz="3200" dirty="0"/>
              <a:t>Etc.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9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you find me?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4960" y="4059516"/>
            <a:ext cx="2232000" cy="223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05" y="245678"/>
            <a:ext cx="2952000" cy="393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408" y="773678"/>
            <a:ext cx="2880000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165" y="4324351"/>
            <a:ext cx="4064000" cy="228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047" y="236842"/>
            <a:ext cx="1905000" cy="1905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66045" y="3187897"/>
            <a:ext cx="2037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ombud@cern.ch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300960" y="2300510"/>
            <a:ext cx="18641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73948</a:t>
            </a:r>
          </a:p>
          <a:p>
            <a:pPr algn="ctr"/>
            <a:r>
              <a:rPr lang="en-US" sz="2800" dirty="0" smtClean="0"/>
              <a:t>16 4177</a:t>
            </a:r>
            <a:endParaRPr lang="en-GB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962007" y="6485568"/>
            <a:ext cx="4442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https://cern.zoom.us/my/laure.esteveny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550559" y="320594"/>
            <a:ext cx="195918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Meyrin</a:t>
            </a:r>
            <a:r>
              <a:rPr lang="en-US" dirty="0" smtClean="0"/>
              <a:t>, 500-1-004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417721" y="4529185"/>
            <a:ext cx="218404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Prévessin, 865-1-C12</a:t>
            </a:r>
          </a:p>
          <a:p>
            <a:pPr algn="ctr"/>
            <a:r>
              <a:rPr lang="en-US" dirty="0" smtClean="0"/>
              <a:t>Tuesday mornings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80" y="249742"/>
            <a:ext cx="3132000" cy="18792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94043" y="123175"/>
            <a:ext cx="226064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mbud.web.cern.ch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06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channels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973" y="139912"/>
            <a:ext cx="8532000" cy="639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45679" y="6567586"/>
            <a:ext cx="660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hlinkClick r:id="rId4" action="ppaction://hlinksldjump"/>
              </a:rPr>
              <a:t>Back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93951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22 posts from the Ombud to the CERN weekly bulletin in 2021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78544" y="1123837"/>
            <a:ext cx="3474720" cy="5135589"/>
          </a:xfrm>
        </p:spPr>
        <p:txBody>
          <a:bodyPr>
            <a:noAutofit/>
          </a:bodyPr>
          <a:lstStyle/>
          <a:p>
            <a:r>
              <a:rPr lang="en-US" sz="1900" dirty="0"/>
              <a:t>Each and everyone of us matters</a:t>
            </a:r>
          </a:p>
          <a:p>
            <a:r>
              <a:rPr lang="en-US" sz="1900" dirty="0"/>
              <a:t>Knowing how to set limits for ourselves and others</a:t>
            </a:r>
          </a:p>
          <a:p>
            <a:r>
              <a:rPr lang="en-US" sz="1900" dirty="0"/>
              <a:t>Seven ways to protect your team from conflicts</a:t>
            </a:r>
          </a:p>
          <a:p>
            <a:r>
              <a:rPr lang="en-US" sz="1900" dirty="0"/>
              <a:t>The “I need” behind the “I want”</a:t>
            </a:r>
          </a:p>
          <a:p>
            <a:r>
              <a:rPr lang="en-US" sz="1900" dirty="0"/>
              <a:t>The power of mediation</a:t>
            </a:r>
            <a:endParaRPr lang="en-GB" sz="1900" dirty="0"/>
          </a:p>
          <a:p>
            <a:r>
              <a:rPr lang="en-GB" sz="1900" dirty="0"/>
              <a:t>Listening as an effective management tool</a:t>
            </a:r>
          </a:p>
          <a:p>
            <a:r>
              <a:rPr lang="en-GB" sz="1900" dirty="0"/>
              <a:t>A purposeful return to work</a:t>
            </a:r>
          </a:p>
          <a:p>
            <a:r>
              <a:rPr lang="en-GB" sz="1900" dirty="0"/>
              <a:t>Don’t sweep conflicts under the carpet</a:t>
            </a:r>
          </a:p>
          <a:p>
            <a:r>
              <a:rPr lang="en-GB" sz="1900" dirty="0"/>
              <a:t>Five ways to jump-start a new job</a:t>
            </a:r>
          </a:p>
          <a:p>
            <a:r>
              <a:rPr lang="en-GB" sz="1900" dirty="0" smtClean="0"/>
              <a:t>Staying in the driver’s seat: on the principle of informality</a:t>
            </a:r>
            <a:endParaRPr lang="en-US" sz="1900" dirty="0" smtClean="0"/>
          </a:p>
          <a:p>
            <a:endParaRPr lang="en-GB" sz="19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520993"/>
            <a:ext cx="3474720" cy="513558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Bread-and-butter issues</a:t>
            </a:r>
            <a:endParaRPr lang="en-GB" dirty="0" smtClean="0"/>
          </a:p>
          <a:p>
            <a:r>
              <a:rPr lang="en-US" dirty="0" smtClean="0"/>
              <a:t>The </a:t>
            </a:r>
            <a:r>
              <a:rPr lang="en-US" dirty="0"/>
              <a:t>third chair in the Ombud’s Office: Impartiality </a:t>
            </a:r>
          </a:p>
          <a:p>
            <a:r>
              <a:rPr lang="en-US" dirty="0"/>
              <a:t>Respect and internal mobility</a:t>
            </a:r>
          </a:p>
          <a:p>
            <a:r>
              <a:rPr lang="en-US" dirty="0"/>
              <a:t>Ten good reasons to opt for the ombud</a:t>
            </a:r>
          </a:p>
          <a:p>
            <a:r>
              <a:rPr lang="en-US" dirty="0"/>
              <a:t>2020 annual report by the Ombud – a role driving change</a:t>
            </a:r>
          </a:p>
          <a:p>
            <a:r>
              <a:rPr lang="en-US" dirty="0"/>
              <a:t>My own visit to the ombud</a:t>
            </a:r>
          </a:p>
          <a:p>
            <a:r>
              <a:rPr lang="en-US" dirty="0"/>
              <a:t>Sexism: let’s face the facts</a:t>
            </a:r>
          </a:p>
          <a:p>
            <a:r>
              <a:rPr lang="en-US" dirty="0"/>
              <a:t>Humor in the time of Corona</a:t>
            </a:r>
          </a:p>
          <a:p>
            <a:r>
              <a:rPr lang="en-US" dirty="0"/>
              <a:t>The judgment of Solomon</a:t>
            </a:r>
          </a:p>
          <a:p>
            <a:r>
              <a:rPr lang="en-US" dirty="0"/>
              <a:t>Should you tell your colleagues everything? </a:t>
            </a:r>
          </a:p>
          <a:p>
            <a:r>
              <a:rPr lang="en-US" dirty="0"/>
              <a:t>Oh no, a new boss!</a:t>
            </a:r>
          </a:p>
          <a:p>
            <a:r>
              <a:rPr lang="en-US" dirty="0"/>
              <a:t>Best wishes for 2021!</a:t>
            </a:r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Connecting the dots - 13 April 2022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962984" y="6356350"/>
            <a:ext cx="660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hlinkClick r:id="rId2" action="ppaction://hlinksldjump"/>
              </a:rPr>
              <a:t>Back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32372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4900</TotalTime>
  <Words>997</Words>
  <Application>Microsoft Office PowerPoint</Application>
  <PresentationFormat>Widescreen</PresentationFormat>
  <Paragraphs>144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Corbel</vt:lpstr>
      <vt:lpstr>Times New Roman</vt:lpstr>
      <vt:lpstr>Wingdings 2</vt:lpstr>
      <vt:lpstr>Frame</vt:lpstr>
      <vt:lpstr>  You need to talk? I am here to listen …  Laure Esteveny , CERN Ombud</vt:lpstr>
      <vt:lpstr>Who are you talking to?</vt:lpstr>
      <vt:lpstr>Who is the CERN Ombud?</vt:lpstr>
      <vt:lpstr>So what makes the function unique?</vt:lpstr>
      <vt:lpstr>The four principles in the OO</vt:lpstr>
      <vt:lpstr>It is all about empowering YOU!</vt:lpstr>
      <vt:lpstr>Where do you find me? </vt:lpstr>
      <vt:lpstr>Response channels</vt:lpstr>
      <vt:lpstr>22 posts from the Ombud to the CERN weekly bulletin in 2021</vt:lpstr>
      <vt:lpstr>Informal vs formal?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months into the Ombuds Offive</dc:title>
  <dc:creator>Laure Esteveny</dc:creator>
  <cp:lastModifiedBy>Philippe Berset</cp:lastModifiedBy>
  <cp:revision>846</cp:revision>
  <cp:lastPrinted>2022-02-21T16:03:35Z</cp:lastPrinted>
  <dcterms:created xsi:type="dcterms:W3CDTF">2021-07-06T06:22:35Z</dcterms:created>
  <dcterms:modified xsi:type="dcterms:W3CDTF">2022-04-14T06:59:02Z</dcterms:modified>
</cp:coreProperties>
</file>