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8" r:id="rId2"/>
    <p:sldId id="262" r:id="rId3"/>
    <p:sldId id="263" r:id="rId4"/>
    <p:sldId id="264" r:id="rId5"/>
    <p:sldId id="258" r:id="rId6"/>
    <p:sldId id="261" r:id="rId7"/>
    <p:sldId id="269" r:id="rId8"/>
    <p:sldId id="260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64"/>
    <a:srgbClr val="32A4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92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2B751-F102-415A-AE7E-9590274438E2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E34E1-52E8-4F08-B92D-90BBC9653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86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59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74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446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D4C81-F64F-40E0-88B7-EA16181E750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fr-FR" sz="10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64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94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22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25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45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Barriers: D&amp;I Reporting,</a:t>
            </a:r>
            <a:r>
              <a:rPr lang="en-US" sz="1200" b="0" baseline="0" dirty="0" smtClean="0"/>
              <a:t> bring the activists to the table</a:t>
            </a: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78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64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99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5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365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2/15/2022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63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5DF65C-D57A-4228-AFA5-230D3A45CEBD}" type="datetime1">
              <a:rPr lang="en-US" smtClean="0"/>
              <a:t>2/15/2022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797907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2/15/2022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63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9131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66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91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62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7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227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000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741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0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77CFB-EFA7-4E2B-84A0-A7CE19D13C80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38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4" r:id="rId14"/>
    <p:sldLayoutId id="2147483665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dical-service.web.cern.ch/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hr.web.cern.ch/conduct-misconduct" TargetMode="External"/><Relationship Id="rId12" Type="http://schemas.openxmlformats.org/officeDocument/2006/relationships/hyperlink" Target="http://staff-association.web.cern.ch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ombuds.web.cern.ch/" TargetMode="External"/><Relationship Id="rId11" Type="http://schemas.openxmlformats.org/officeDocument/2006/relationships/hyperlink" Target="https://diversity-and-inclusion.web.cern.ch/disability-network" TargetMode="External"/><Relationship Id="rId5" Type="http://schemas.openxmlformats.org/officeDocument/2006/relationships/hyperlink" Target="https://hr.web.cern.ch/i-have-question-who-can-i-contact" TargetMode="External"/><Relationship Id="rId10" Type="http://schemas.openxmlformats.org/officeDocument/2006/relationships/hyperlink" Target="https://diversity-and-inclusion.web.cern.ch/lgbtq-network" TargetMode="External"/><Relationship Id="rId4" Type="http://schemas.openxmlformats.org/officeDocument/2006/relationships/hyperlink" Target="https://diversity-and-inclusion.web.cern.ch/" TargetMode="External"/><Relationship Id="rId9" Type="http://schemas.openxmlformats.org/officeDocument/2006/relationships/hyperlink" Target="https://hse.cern/content/psychologis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hbr.org/2016/11/why-diverse-teams-are-smarte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outube.com/watch?v=B6uuIHpFkuo" TargetMode="External"/><Relationship Id="rId5" Type="http://schemas.openxmlformats.org/officeDocument/2006/relationships/hyperlink" Target="https://www.youtube.com/watch?v=2g88Ju6nkcg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4007768" y="2492896"/>
            <a:ext cx="1584176" cy="1649583"/>
          </a:xfrm>
          <a:prstGeom prst="ellipse">
            <a:avLst/>
          </a:prstGeom>
          <a:solidFill>
            <a:srgbClr val="112F4C"/>
          </a:solidFill>
          <a:ln>
            <a:solidFill>
              <a:srgbClr val="112F4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79376" y="379861"/>
            <a:ext cx="11377264" cy="59621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+mn-lt"/>
                <a:sym typeface="Wingdings" panose="05000000000000000000" pitchFamily="2" charset="2"/>
              </a:rPr>
              <a:t>T</a:t>
            </a:r>
            <a:r>
              <a:rPr lang="en-GB" sz="4000" b="1" dirty="0">
                <a:solidFill>
                  <a:schemeClr val="bg1"/>
                </a:solidFill>
                <a:latin typeface="+mn-lt"/>
              </a:rPr>
              <a:t>he </a:t>
            </a:r>
            <a:r>
              <a:rPr lang="en-GB" sz="4000" b="1" dirty="0" smtClean="0">
                <a:solidFill>
                  <a:schemeClr val="bg1"/>
                </a:solidFill>
                <a:latin typeface="+mn-lt"/>
              </a:rPr>
              <a:t>Diversity &amp; Inclusion (“D&amp;I”) Programme</a:t>
            </a:r>
            <a:endParaRPr lang="en-GB" sz="4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2075" y="4289046"/>
            <a:ext cx="30963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Louise Carvalho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D&amp;I Programme Leader (50%)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Legal Adviser (50%)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75720" y="4341058"/>
            <a:ext cx="26114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</a:t>
            </a:r>
            <a:r>
              <a:rPr lang="en-US" sz="1600" dirty="0" smtClean="0">
                <a:solidFill>
                  <a:schemeClr val="bg1"/>
                </a:solidFill>
              </a:rPr>
              <a:t>tart date: 01 Apr 2022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D&amp;I </a:t>
            </a:r>
            <a:r>
              <a:rPr lang="en-US" sz="1600" dirty="0">
                <a:solidFill>
                  <a:schemeClr val="bg1"/>
                </a:solidFill>
              </a:rPr>
              <a:t>Analyst (100</a:t>
            </a:r>
            <a:r>
              <a:rPr lang="en-US" sz="1600" dirty="0" smtClean="0">
                <a:solidFill>
                  <a:schemeClr val="bg1"/>
                </a:solidFill>
              </a:rPr>
              <a:t>%)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Fellow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2348880"/>
            <a:ext cx="1719483" cy="17935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extBox 1"/>
          <p:cNvSpPr txBox="1"/>
          <p:nvPr/>
        </p:nvSpPr>
        <p:spPr bwMode="auto">
          <a:xfrm>
            <a:off x="3791744" y="299452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bg1"/>
                </a:solidFill>
              </a:rPr>
              <a:t>Under</a:t>
            </a:r>
          </a:p>
          <a:p>
            <a:pPr algn="ctr"/>
            <a:r>
              <a:rPr lang="fr-CH" b="1" dirty="0" smtClean="0">
                <a:solidFill>
                  <a:schemeClr val="bg1"/>
                </a:solidFill>
              </a:rPr>
              <a:t>Recruitment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3058"/>
            <a:ext cx="12192000" cy="5418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1873" y="3617195"/>
            <a:ext cx="3045643" cy="22362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2781" y="1374721"/>
            <a:ext cx="4730195" cy="1843831"/>
          </a:xfrm>
          <a:prstGeom prst="rect">
            <a:avLst/>
          </a:prstGeom>
        </p:spPr>
      </p:pic>
      <p:cxnSp>
        <p:nvCxnSpPr>
          <p:cNvPr id="4" name="Elbow Connector 3"/>
          <p:cNvCxnSpPr/>
          <p:nvPr/>
        </p:nvCxnSpPr>
        <p:spPr>
          <a:xfrm>
            <a:off x="6822901" y="4699261"/>
            <a:ext cx="914400" cy="914400"/>
          </a:xfrm>
          <a:prstGeom prst="bentConnector3">
            <a:avLst>
              <a:gd name="adj1" fmla="val 47222"/>
            </a:avLst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39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545942" y="88405"/>
            <a:ext cx="7661639" cy="886075"/>
          </a:xfrm>
        </p:spPr>
        <p:txBody>
          <a:bodyPr/>
          <a:lstStyle/>
          <a:p>
            <a:pPr algn="ctr"/>
            <a:r>
              <a:rPr lang="en-GB" sz="4800" b="1" dirty="0">
                <a:solidFill>
                  <a:schemeClr val="bg1"/>
                </a:solidFill>
                <a:latin typeface="+mn-lt"/>
              </a:rPr>
              <a:t>Disability inclusion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133724" y="1961965"/>
            <a:ext cx="58416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Short-term internship for STEM students with disabilities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77740" y="3389656"/>
            <a:ext cx="504056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“This was an excellent experience. We have benefited not only from a smart and very productive student but also from integrating a co-worker with special needs into the team. It was a good change for the team (even though they might not have noticed) and definitely a good challenge for me.”</a:t>
            </a:r>
            <a:br>
              <a:rPr lang="en-GB" sz="1600" i="1" dirty="0">
                <a:solidFill>
                  <a:schemeClr val="bg1"/>
                </a:solidFill>
              </a:rPr>
            </a:br>
            <a:endParaRPr lang="en-GB" sz="1600" i="1" dirty="0">
              <a:solidFill>
                <a:schemeClr val="bg1"/>
              </a:solidFill>
            </a:endParaRP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- Supervisor, Experimental Physics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1370153"/>
            <a:ext cx="3087253" cy="439141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926037" y="2114100"/>
            <a:ext cx="207689" cy="207689"/>
          </a:xfrm>
          <a:prstGeom prst="ellipse">
            <a:avLst/>
          </a:prstGeom>
          <a:solidFill>
            <a:srgbClr val="E73775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8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89627" y="130366"/>
            <a:ext cx="6197384" cy="814500"/>
          </a:xfrm>
        </p:spPr>
        <p:txBody>
          <a:bodyPr/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  <a:latin typeface="+mn-lt"/>
              </a:rPr>
              <a:t>Additional Resources</a:t>
            </a:r>
            <a:endParaRPr lang="en-GB" sz="24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15" name="Oval 5"/>
          <p:cNvSpPr/>
          <p:nvPr/>
        </p:nvSpPr>
        <p:spPr bwMode="auto">
          <a:xfrm>
            <a:off x="7428783" y="2629872"/>
            <a:ext cx="1944254" cy="1944254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/>
              <a:t>Diversity</a:t>
            </a:r>
            <a:endParaRPr lang="en-GB" dirty="0"/>
          </a:p>
        </p:txBody>
      </p:sp>
      <p:sp>
        <p:nvSpPr>
          <p:cNvPr id="16" name="Oval 7"/>
          <p:cNvSpPr/>
          <p:nvPr/>
        </p:nvSpPr>
        <p:spPr bwMode="auto">
          <a:xfrm>
            <a:off x="8993991" y="1309311"/>
            <a:ext cx="1834272" cy="1834272"/>
          </a:xfrm>
          <a:prstGeom prst="ellipse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/>
              <a:t>Mission/ Scientific Contribution</a:t>
            </a:r>
            <a:endParaRPr lang="en-GB" sz="1600"/>
          </a:p>
        </p:txBody>
      </p:sp>
      <p:sp>
        <p:nvSpPr>
          <p:cNvPr id="17" name="Oval 8"/>
          <p:cNvSpPr>
            <a:spLocks noChangeAspect="1"/>
          </p:cNvSpPr>
          <p:nvPr/>
        </p:nvSpPr>
        <p:spPr bwMode="auto">
          <a:xfrm>
            <a:off x="9607129" y="3184134"/>
            <a:ext cx="1420217" cy="1420217"/>
          </a:xfrm>
          <a:prstGeom prst="ellipse">
            <a:avLst/>
          </a:prstGeom>
          <a:solidFill>
            <a:srgbClr val="00B0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/>
              <a:t>Other</a:t>
            </a:r>
            <a:endParaRPr lang="en-GB" sz="1600"/>
          </a:p>
        </p:txBody>
      </p:sp>
      <p:sp>
        <p:nvSpPr>
          <p:cNvPr id="18" name="Oval 9"/>
          <p:cNvSpPr>
            <a:spLocks noChangeAspect="1"/>
          </p:cNvSpPr>
          <p:nvPr/>
        </p:nvSpPr>
        <p:spPr bwMode="auto">
          <a:xfrm>
            <a:off x="9037325" y="4399577"/>
            <a:ext cx="1002506" cy="1002506"/>
          </a:xfrm>
          <a:prstGeom prst="ellipse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/>
              <a:t>Colleagues</a:t>
            </a:r>
            <a:endParaRPr lang="en-GB" sz="700"/>
          </a:p>
        </p:txBody>
      </p:sp>
      <p:sp>
        <p:nvSpPr>
          <p:cNvPr id="19" name="Oval 10"/>
          <p:cNvSpPr>
            <a:spLocks noChangeAspect="1"/>
          </p:cNvSpPr>
          <p:nvPr/>
        </p:nvSpPr>
        <p:spPr bwMode="auto">
          <a:xfrm>
            <a:off x="7936874" y="4662273"/>
            <a:ext cx="1002506" cy="1002506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/>
              <a:t>The work itself</a:t>
            </a:r>
            <a:endParaRPr lang="en-GB" sz="700"/>
          </a:p>
        </p:txBody>
      </p:sp>
      <p:sp>
        <p:nvSpPr>
          <p:cNvPr id="20" name="Oval 14"/>
          <p:cNvSpPr>
            <a:spLocks noChangeAspect="1"/>
          </p:cNvSpPr>
          <p:nvPr/>
        </p:nvSpPr>
        <p:spPr bwMode="auto">
          <a:xfrm>
            <a:off x="6751971" y="4327758"/>
            <a:ext cx="949343" cy="949343"/>
          </a:xfrm>
          <a:prstGeom prst="ellipse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Challenges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1" name="Oval 15"/>
          <p:cNvSpPr>
            <a:spLocks noChangeAspect="1"/>
          </p:cNvSpPr>
          <p:nvPr/>
        </p:nvSpPr>
        <p:spPr bwMode="auto">
          <a:xfrm>
            <a:off x="6406736" y="3288830"/>
            <a:ext cx="949343" cy="949343"/>
          </a:xfrm>
          <a:prstGeom prst="ellipse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Tech- nologies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2" name="Oval 16"/>
          <p:cNvSpPr>
            <a:spLocks noChangeAspect="1"/>
          </p:cNvSpPr>
          <p:nvPr/>
        </p:nvSpPr>
        <p:spPr bwMode="auto">
          <a:xfrm>
            <a:off x="6705250" y="2092654"/>
            <a:ext cx="949343" cy="949343"/>
          </a:xfrm>
          <a:prstGeom prst="ellipse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 dirty="0">
                <a:solidFill>
                  <a:sysClr val="windowText" lastClr="000000"/>
                </a:solidFill>
              </a:rPr>
              <a:t>Benefits and Remuneration</a:t>
            </a:r>
            <a:endParaRPr lang="en-GB" sz="700" dirty="0">
              <a:solidFill>
                <a:sysClr val="windowText" lastClr="000000"/>
              </a:solidFill>
            </a:endParaRPr>
          </a:p>
        </p:txBody>
      </p:sp>
      <p:sp>
        <p:nvSpPr>
          <p:cNvPr id="23" name="Oval 17"/>
          <p:cNvSpPr>
            <a:spLocks noChangeAspect="1"/>
          </p:cNvSpPr>
          <p:nvPr/>
        </p:nvSpPr>
        <p:spPr bwMode="auto">
          <a:xfrm>
            <a:off x="7883850" y="1566050"/>
            <a:ext cx="949343" cy="949343"/>
          </a:xfrm>
          <a:prstGeom prst="ellipse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Pride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26413" y="1276009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PT Sans"/>
                <a:hlinkClick r:id="rId4"/>
              </a:rPr>
              <a:t>D&amp;I Programme homepage</a:t>
            </a:r>
            <a:r>
              <a:rPr lang="en-US" sz="2000" dirty="0">
                <a:solidFill>
                  <a:schemeClr val="bg1"/>
                </a:solidFill>
                <a:latin typeface="PT Sans"/>
              </a:rPr>
              <a:t> </a:t>
            </a:r>
            <a:endParaRPr lang="en-GB" sz="2000" dirty="0">
              <a:solidFill>
                <a:schemeClr val="bg1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PT Sans"/>
                <a:hlinkClick r:id="rId5"/>
              </a:rPr>
              <a:t>HR Key Contacts</a:t>
            </a:r>
            <a:endParaRPr lang="en-GB" sz="2000" dirty="0">
              <a:solidFill>
                <a:schemeClr val="bg1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  <a:latin typeface="PT Sans"/>
                <a:hlinkClick r:id="rId6"/>
              </a:rPr>
              <a:t>Ombuds </a:t>
            </a:r>
            <a:r>
              <a:rPr lang="en-GB" sz="2000" dirty="0">
                <a:solidFill>
                  <a:schemeClr val="bg1"/>
                </a:solidFill>
                <a:latin typeface="PT Sans"/>
                <a:hlinkClick r:id="rId6"/>
              </a:rPr>
              <a:t>Office</a:t>
            </a:r>
            <a:endParaRPr lang="en-GB" sz="2000" dirty="0">
              <a:solidFill>
                <a:schemeClr val="bg1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  <a:latin typeface="PT Sans"/>
                <a:hlinkClick r:id="rId7"/>
              </a:rPr>
              <a:t>Integrity / Conduct</a:t>
            </a:r>
            <a:endParaRPr lang="en-GB" sz="2000" dirty="0" smtClean="0">
              <a:solidFill>
                <a:schemeClr val="bg1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  <a:latin typeface="PT Sans"/>
                <a:hlinkClick r:id="rId8"/>
              </a:rPr>
              <a:t>Medical </a:t>
            </a:r>
            <a:r>
              <a:rPr lang="en-GB" sz="2000" dirty="0">
                <a:solidFill>
                  <a:schemeClr val="bg1"/>
                </a:solidFill>
                <a:latin typeface="PT Sans"/>
                <a:hlinkClick r:id="rId8"/>
              </a:rPr>
              <a:t>Service</a:t>
            </a:r>
            <a:endParaRPr lang="en-GB" sz="2000" dirty="0">
              <a:solidFill>
                <a:schemeClr val="bg1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PT Sans"/>
                <a:hlinkClick r:id="rId9"/>
              </a:rPr>
              <a:t>Psychologist</a:t>
            </a:r>
            <a:r>
              <a:rPr lang="en-GB" sz="2000" dirty="0">
                <a:solidFill>
                  <a:schemeClr val="bg1"/>
                </a:solidFill>
                <a:latin typeface="PT Sans"/>
              </a:rPr>
              <a:t> 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PT Sans"/>
                <a:hlinkClick r:id="rId10"/>
              </a:rPr>
              <a:t>LGBTQ CERN</a:t>
            </a:r>
            <a:endParaRPr lang="en-GB" sz="2000" dirty="0">
              <a:solidFill>
                <a:schemeClr val="bg1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PT Sans"/>
                <a:hlinkClick r:id="rId11"/>
              </a:rPr>
              <a:t>Disability Network</a:t>
            </a:r>
            <a:endParaRPr lang="en-GB" sz="2000" dirty="0">
              <a:solidFill>
                <a:schemeClr val="bg1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PT Sans"/>
                <a:hlinkClick r:id="rId12"/>
              </a:rPr>
              <a:t>Staff </a:t>
            </a:r>
            <a:r>
              <a:rPr lang="en-GB" sz="2000" dirty="0" smtClean="0">
                <a:solidFill>
                  <a:schemeClr val="bg1"/>
                </a:solidFill>
                <a:latin typeface="PT Sans"/>
                <a:hlinkClick r:id="rId12"/>
              </a:rPr>
              <a:t>Association</a:t>
            </a:r>
            <a:endParaRPr lang="en-GB" sz="2000" dirty="0" smtClean="0">
              <a:solidFill>
                <a:schemeClr val="bg1"/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9289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487522" y="1503995"/>
            <a:ext cx="3929847" cy="3929847"/>
          </a:xfrm>
          <a:prstGeom prst="ellipse">
            <a:avLst/>
          </a:prstGeom>
          <a:solidFill>
            <a:srgbClr val="54BCBE">
              <a:alpha val="80000"/>
            </a:srgbClr>
          </a:solidFill>
          <a:ln>
            <a:noFill/>
          </a:ln>
          <a:effectLst>
            <a:glow rad="101600">
              <a:srgbClr val="49A4A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481390" y="1728526"/>
            <a:ext cx="3315375" cy="3668073"/>
          </a:xfrm>
          <a:prstGeom prst="rect">
            <a:avLst/>
          </a:prstGeom>
          <a:solidFill>
            <a:srgbClr val="8AA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6982" y="389331"/>
            <a:ext cx="11791234" cy="578057"/>
          </a:xfrm>
        </p:spPr>
        <p:txBody>
          <a:bodyPr>
            <a:noAutofit/>
          </a:bodyPr>
          <a:lstStyle/>
          <a:p>
            <a:pPr algn="ctr"/>
            <a:r>
              <a:rPr lang="fr-CH" sz="3600" b="1" dirty="0">
                <a:solidFill>
                  <a:schemeClr val="bg1"/>
                </a:solidFill>
                <a:latin typeface="+mn-lt"/>
              </a:rPr>
              <a:t>Diversity &amp; </a:t>
            </a:r>
            <a:r>
              <a:rPr lang="fr-CH" sz="3600" b="1" dirty="0" smtClean="0">
                <a:solidFill>
                  <a:schemeClr val="bg1"/>
                </a:solidFill>
                <a:latin typeface="+mn-lt"/>
              </a:rPr>
              <a:t>Inclusion: </a:t>
            </a:r>
            <a:r>
              <a:rPr lang="fr-CH" sz="3200" dirty="0">
                <a:solidFill>
                  <a:schemeClr val="bg1"/>
                </a:solidFill>
                <a:latin typeface="+mn-lt"/>
              </a:rPr>
              <a:t>for </a:t>
            </a:r>
            <a:r>
              <a:rPr lang="fr-CH" sz="3200" dirty="0" err="1">
                <a:solidFill>
                  <a:schemeClr val="bg1"/>
                </a:solidFill>
                <a:latin typeface="+mn-lt"/>
              </a:rPr>
              <a:t>scientific</a:t>
            </a:r>
            <a:r>
              <a:rPr lang="fr-CH" sz="3200" dirty="0">
                <a:solidFill>
                  <a:schemeClr val="bg1"/>
                </a:solidFill>
                <a:latin typeface="+mn-lt"/>
              </a:rPr>
              <a:t> excellence</a:t>
            </a:r>
            <a:endParaRPr lang="en-GB" sz="3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22725" y="2087381"/>
            <a:ext cx="3600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Diversity &amp; Inclusion at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CERN is based on the three principles of </a:t>
            </a:r>
            <a:r>
              <a:rPr lang="en-GB" dirty="0" smtClean="0">
                <a:solidFill>
                  <a:schemeClr val="bg1"/>
                </a:solidFill>
              </a:rPr>
              <a:t>: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appreciating differences,  fostering equality, 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promoting collaboration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CERN's Diversity value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1" y="1787643"/>
            <a:ext cx="5163723" cy="364619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045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263352" y="333589"/>
            <a:ext cx="11665296" cy="1065743"/>
          </a:xfrm>
        </p:spPr>
        <p:txBody>
          <a:bodyPr>
            <a:noAutofit/>
          </a:bodyPr>
          <a:lstStyle/>
          <a:p>
            <a:pPr algn="ctr"/>
            <a:r>
              <a:rPr lang="en-GB" sz="4267" dirty="0">
                <a:solidFill>
                  <a:schemeClr val="bg1"/>
                </a:solidFill>
                <a:latin typeface="+mn-lt"/>
              </a:rPr>
              <a:t>Diversity = No.1 </a:t>
            </a:r>
            <a:br>
              <a:rPr lang="en-GB" sz="4267" dirty="0">
                <a:solidFill>
                  <a:schemeClr val="bg1"/>
                </a:solidFill>
                <a:latin typeface="+mn-lt"/>
              </a:rPr>
            </a:br>
            <a:r>
              <a:rPr lang="en-GB" sz="4267" dirty="0">
                <a:solidFill>
                  <a:schemeClr val="bg1"/>
                </a:solidFill>
                <a:latin typeface="+mn-lt"/>
              </a:rPr>
              <a:t>most appreciated workplace attribute</a:t>
            </a:r>
          </a:p>
        </p:txBody>
      </p:sp>
      <p:graphicFrame>
        <p:nvGraphicFramePr>
          <p:cNvPr id="18" name="Table 6"/>
          <p:cNvGraphicFramePr>
            <a:graphicFrameLocks noGrp="1"/>
          </p:cNvGraphicFramePr>
          <p:nvPr>
            <p:extLst/>
          </p:nvPr>
        </p:nvGraphicFramePr>
        <p:xfrm>
          <a:off x="418846" y="3289787"/>
          <a:ext cx="1937754" cy="243196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endPos="65000" dist="50800" dir="5400000" sy="-100000" algn="bl" rotWithShape="0"/>
                </a:effectLst>
              </a:tblPr>
              <a:tblGrid>
                <a:gridCol w="1571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Diversity</a:t>
                      </a:r>
                      <a:endParaRPr lang="en-GB" sz="800" b="1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256</a:t>
                      </a:r>
                      <a:endParaRPr lang="en-GB" sz="800" b="1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Mission/Scientific Contribution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251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Other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187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Colleagues and Collaboration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132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The work itself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131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Work environment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83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Challenges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78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Technologies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63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Benefits and Remuneration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57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Pride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32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692379" y="5919445"/>
            <a:ext cx="24106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CERN Staff </a:t>
            </a:r>
            <a:r>
              <a:rPr lang="en-US" sz="1600" i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Survey 2019</a:t>
            </a:r>
            <a:endParaRPr lang="en-US" sz="1400" i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Oval 5"/>
          <p:cNvSpPr/>
          <p:nvPr/>
        </p:nvSpPr>
        <p:spPr bwMode="auto">
          <a:xfrm>
            <a:off x="5439333" y="3007650"/>
            <a:ext cx="1944255" cy="1944255"/>
          </a:xfrm>
          <a:prstGeom prst="ellipse">
            <a:avLst/>
          </a:prstGeom>
          <a:solidFill>
            <a:srgbClr val="F693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/>
              <a:t>Diversity</a:t>
            </a:r>
            <a:endParaRPr lang="en-GB" dirty="0"/>
          </a:p>
        </p:txBody>
      </p:sp>
      <p:sp>
        <p:nvSpPr>
          <p:cNvPr id="21" name="Oval 7"/>
          <p:cNvSpPr/>
          <p:nvPr/>
        </p:nvSpPr>
        <p:spPr bwMode="auto">
          <a:xfrm>
            <a:off x="7004540" y="1687088"/>
            <a:ext cx="1834272" cy="1834272"/>
          </a:xfrm>
          <a:prstGeom prst="ellipse">
            <a:avLst/>
          </a:prstGeom>
          <a:solidFill>
            <a:srgbClr val="0070C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defRPr/>
            </a:pPr>
            <a:r>
              <a:rPr lang="en-US" sz="1467" dirty="0"/>
              <a:t>Mission/ Scientific Contribution</a:t>
            </a:r>
            <a:endParaRPr lang="en-GB" sz="1467" dirty="0"/>
          </a:p>
        </p:txBody>
      </p:sp>
      <p:sp>
        <p:nvSpPr>
          <p:cNvPr id="22" name="Oval 8"/>
          <p:cNvSpPr>
            <a:spLocks noChangeAspect="1"/>
          </p:cNvSpPr>
          <p:nvPr/>
        </p:nvSpPr>
        <p:spPr bwMode="auto">
          <a:xfrm>
            <a:off x="7617680" y="3561913"/>
            <a:ext cx="1420217" cy="1420217"/>
          </a:xfrm>
          <a:prstGeom prst="ellipse">
            <a:avLst/>
          </a:prstGeom>
          <a:solidFill>
            <a:srgbClr val="00B0F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 dirty="0"/>
              <a:t>Other</a:t>
            </a:r>
            <a:endParaRPr lang="en-GB" sz="1600" dirty="0"/>
          </a:p>
        </p:txBody>
      </p:sp>
      <p:sp>
        <p:nvSpPr>
          <p:cNvPr id="23" name="Oval 9"/>
          <p:cNvSpPr>
            <a:spLocks noChangeAspect="1"/>
          </p:cNvSpPr>
          <p:nvPr/>
        </p:nvSpPr>
        <p:spPr bwMode="auto">
          <a:xfrm>
            <a:off x="7047873" y="4777353"/>
            <a:ext cx="1002507" cy="1002507"/>
          </a:xfrm>
          <a:prstGeom prst="ellipse">
            <a:avLst/>
          </a:prstGeom>
          <a:solidFill>
            <a:srgbClr val="00B05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Colleagues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4" name="Oval 10"/>
          <p:cNvSpPr>
            <a:spLocks noChangeAspect="1"/>
          </p:cNvSpPr>
          <p:nvPr/>
        </p:nvSpPr>
        <p:spPr bwMode="auto">
          <a:xfrm>
            <a:off x="5947423" y="5040049"/>
            <a:ext cx="1002507" cy="1002507"/>
          </a:xfrm>
          <a:prstGeom prst="ellipse">
            <a:avLst/>
          </a:prstGeom>
          <a:solidFill>
            <a:srgbClr val="92D05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The work </a:t>
            </a:r>
          </a:p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itself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5" name="Oval 14"/>
          <p:cNvSpPr>
            <a:spLocks noChangeAspect="1"/>
          </p:cNvSpPr>
          <p:nvPr/>
        </p:nvSpPr>
        <p:spPr bwMode="auto">
          <a:xfrm>
            <a:off x="4715800" y="4772413"/>
            <a:ext cx="996064" cy="949343"/>
          </a:xfrm>
          <a:prstGeom prst="ellipse">
            <a:avLst/>
          </a:prstGeom>
          <a:solidFill>
            <a:srgbClr val="FFFF0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Challenges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6" name="Oval 15"/>
          <p:cNvSpPr>
            <a:spLocks noChangeAspect="1"/>
          </p:cNvSpPr>
          <p:nvPr/>
        </p:nvSpPr>
        <p:spPr bwMode="auto">
          <a:xfrm>
            <a:off x="4417286" y="3666609"/>
            <a:ext cx="949343" cy="949343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Technologies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7" name="Oval 16"/>
          <p:cNvSpPr>
            <a:spLocks noChangeAspect="1"/>
          </p:cNvSpPr>
          <p:nvPr/>
        </p:nvSpPr>
        <p:spPr bwMode="auto">
          <a:xfrm>
            <a:off x="4715801" y="2470433"/>
            <a:ext cx="949343" cy="949343"/>
          </a:xfrm>
          <a:prstGeom prst="ellipse">
            <a:avLst/>
          </a:prstGeom>
          <a:solidFill>
            <a:srgbClr val="E73775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Benefits and 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Remuneration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8" name="Oval 17"/>
          <p:cNvSpPr>
            <a:spLocks noChangeAspect="1"/>
          </p:cNvSpPr>
          <p:nvPr/>
        </p:nvSpPr>
        <p:spPr bwMode="auto">
          <a:xfrm>
            <a:off x="5894401" y="1943829"/>
            <a:ext cx="949343" cy="949343"/>
          </a:xfrm>
          <a:prstGeom prst="ellipse">
            <a:avLst/>
          </a:prstGeom>
          <a:solidFill>
            <a:srgbClr val="E73775">
              <a:alpha val="9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051" dirty="0">
                <a:solidFill>
                  <a:schemeClr val="bg1"/>
                </a:solidFill>
              </a:rPr>
              <a:t>Pride</a:t>
            </a:r>
            <a:endParaRPr lang="en-GB" sz="105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2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/>
          <p:cNvSpPr/>
          <p:nvPr/>
        </p:nvSpPr>
        <p:spPr>
          <a:xfrm>
            <a:off x="4349086" y="5053867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n w="0"/>
              <a:solidFill>
                <a:srgbClr val="01A4A2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4349086" y="4111451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n w="0"/>
              <a:solidFill>
                <a:srgbClr val="01A4A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335879" y="3171089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4335879" y="2280504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4341840" y="1332445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35360" y="2700649"/>
            <a:ext cx="360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 sz="2200"/>
            </a:pPr>
            <a:r>
              <a:rPr lang="en-US" sz="3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History of </a:t>
            </a:r>
            <a:endParaRPr lang="en-US" sz="3600" b="1" dirty="0" smtClean="0">
              <a:solidFill>
                <a:schemeClr val="bg1"/>
              </a:solidFill>
              <a:latin typeface="+mj-lt"/>
              <a:cs typeface="Calibri" panose="020F0502020204030204" pitchFamily="34" charset="0"/>
              <a:sym typeface="Marker Felt"/>
            </a:endParaRPr>
          </a:p>
          <a:p>
            <a:pPr algn="ctr">
              <a:defRPr sz="2200"/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D&amp;I </a:t>
            </a:r>
            <a:r>
              <a:rPr lang="en-US" sz="3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at CERN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+mj-lt"/>
              <a:ea typeface="Marker Felt"/>
              <a:cs typeface="Marker Felt"/>
              <a:sym typeface="Marker Fe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29919" y="355952"/>
            <a:ext cx="1061562" cy="1039429"/>
            <a:chOff x="-6475689" y="95079"/>
            <a:chExt cx="1208031" cy="1180800"/>
          </a:xfrm>
        </p:grpSpPr>
        <p:sp>
          <p:nvSpPr>
            <p:cNvPr id="57" name="Oval 56"/>
            <p:cNvSpPr/>
            <p:nvPr/>
          </p:nvSpPr>
          <p:spPr>
            <a:xfrm>
              <a:off x="-6448458" y="95079"/>
              <a:ext cx="1180800" cy="1180800"/>
            </a:xfrm>
            <a:prstGeom prst="ellipse">
              <a:avLst/>
            </a:prstGeom>
            <a:solidFill>
              <a:srgbClr val="00DDD2"/>
            </a:solidFill>
            <a:ln w="76200">
              <a:solidFill>
                <a:srgbClr val="01626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ln w="0"/>
                <a:solidFill>
                  <a:srgbClr val="01A4A2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-6475689" y="469348"/>
              <a:ext cx="1194365" cy="45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1983</a:t>
              </a:r>
              <a:endPara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3"/>
          <a:srcRect l="10465" r="15948"/>
          <a:stretch/>
        </p:blipFill>
        <p:spPr>
          <a:xfrm>
            <a:off x="5639026" y="502354"/>
            <a:ext cx="2454552" cy="119846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5" name="TextBox 64"/>
          <p:cNvSpPr txBox="1"/>
          <p:nvPr/>
        </p:nvSpPr>
        <p:spPr>
          <a:xfrm>
            <a:off x="4317210" y="1645562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1992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/>
          <a:srcRect b="67966"/>
          <a:stretch/>
        </p:blipFill>
        <p:spPr>
          <a:xfrm>
            <a:off x="5639026" y="1600515"/>
            <a:ext cx="2644382" cy="750726"/>
          </a:xfrm>
          <a:prstGeom prst="rect">
            <a:avLst/>
          </a:prstGeom>
          <a:ln w="9525">
            <a:solidFill>
              <a:srgbClr val="001B58"/>
            </a:solidFill>
          </a:ln>
        </p:spPr>
      </p:pic>
      <p:sp>
        <p:nvSpPr>
          <p:cNvPr id="72" name="Rectangle 2"/>
          <p:cNvSpPr>
            <a:spLocks noChangeArrowheads="1"/>
          </p:cNvSpPr>
          <p:nvPr/>
        </p:nvSpPr>
        <p:spPr bwMode="auto">
          <a:xfrm>
            <a:off x="5609044" y="2550500"/>
            <a:ext cx="6490072" cy="60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Creation of an Equal Opportunity Office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First E.O and non discrimination statement published</a:t>
            </a:r>
          </a:p>
        </p:txBody>
      </p:sp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5609044" y="3516494"/>
            <a:ext cx="2911039" cy="3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 smtClean="0">
                <a:solidFill>
                  <a:schemeClr val="bg1"/>
                </a:solidFill>
                <a:cs typeface="Calibri" pitchFamily="34" charset="0"/>
              </a:rPr>
              <a:t>Introduction of Code </a:t>
            </a: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of Conduct</a:t>
            </a: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5539279" y="4223050"/>
            <a:ext cx="5523629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Creation of the Ombuds role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Professionalization of the Harassment resolution process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Diversity Office and Policy created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317206" y="2636938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1996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17208" y="3527458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26367" y="4469050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2012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17207" y="5399878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2019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5553273" y="5407969"/>
            <a:ext cx="2911039" cy="3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 smtClean="0">
                <a:solidFill>
                  <a:schemeClr val="bg1"/>
                </a:solidFill>
                <a:cs typeface="Calibri" pitchFamily="34" charset="0"/>
              </a:rPr>
              <a:t>Diversity &amp; Inclusion Programme</a:t>
            </a:r>
            <a:endParaRPr lang="en-US" sz="1400" dirty="0">
              <a:solidFill>
                <a:schemeClr val="bg1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812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9036" y="800859"/>
            <a:ext cx="1344755" cy="5427333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2327" y="34447"/>
            <a:ext cx="10327340" cy="497271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</a:pPr>
            <a:r>
              <a:rPr lang="en-GB" sz="3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Diversity &amp; Inclusion at work – what do </a:t>
            </a:r>
            <a:r>
              <a:rPr lang="en-GB" sz="3600" b="1" u="sng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You</a:t>
            </a:r>
            <a:r>
              <a:rPr lang="en-GB" sz="3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say?</a:t>
            </a:r>
            <a:endParaRPr lang="en-GB" sz="36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147" y="576375"/>
            <a:ext cx="5896291" cy="5600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4000" b="1" dirty="0" smtClean="0">
                <a:solidFill>
                  <a:schemeClr val="bg1"/>
                </a:solidFill>
              </a:rPr>
              <a:t>YES!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5155" y="576375"/>
            <a:ext cx="5334721" cy="5600588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/>
              <a:t>  </a:t>
            </a:r>
            <a:r>
              <a:rPr lang="fr-CH" sz="4000" b="1" dirty="0" smtClean="0">
                <a:solidFill>
                  <a:schemeClr val="bg1"/>
                </a:solidFill>
              </a:rPr>
              <a:t>But…</a:t>
            </a:r>
            <a:endParaRPr lang="en-GB" sz="4000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20" name="Oval Callout 19"/>
          <p:cNvSpPr/>
          <p:nvPr/>
        </p:nvSpPr>
        <p:spPr>
          <a:xfrm>
            <a:off x="6926266" y="1235132"/>
            <a:ext cx="2258182" cy="1196045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« </a:t>
            </a:r>
            <a:r>
              <a:rPr lang="fr-CH" dirty="0" err="1" smtClean="0"/>
              <a:t>Women</a:t>
            </a:r>
            <a:r>
              <a:rPr lang="fr-CH" dirty="0" smtClean="0"/>
              <a:t> </a:t>
            </a:r>
            <a:r>
              <a:rPr lang="fr-CH" dirty="0" err="1" smtClean="0"/>
              <a:t>don’t</a:t>
            </a:r>
            <a:r>
              <a:rPr lang="fr-CH" dirty="0" smtClean="0"/>
              <a:t> </a:t>
            </a: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STEM jobs! »</a:t>
            </a:r>
            <a:endParaRPr lang="en-GB" dirty="0"/>
          </a:p>
        </p:txBody>
      </p:sp>
      <p:sp>
        <p:nvSpPr>
          <p:cNvPr id="21" name="Oval Callout 20"/>
          <p:cNvSpPr/>
          <p:nvPr/>
        </p:nvSpPr>
        <p:spPr>
          <a:xfrm>
            <a:off x="6967099" y="2955807"/>
            <a:ext cx="2308183" cy="1117439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« CERN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doing</a:t>
            </a:r>
            <a:r>
              <a:rPr lang="fr-CH" sz="1600" dirty="0" smtClean="0"/>
              <a:t> </a:t>
            </a:r>
            <a:r>
              <a:rPr lang="fr-CH" sz="1600" dirty="0" err="1" smtClean="0"/>
              <a:t>very</a:t>
            </a:r>
            <a:r>
              <a:rPr lang="fr-CH" sz="1600" dirty="0" smtClean="0"/>
              <a:t> </a:t>
            </a:r>
            <a:r>
              <a:rPr lang="fr-CH" sz="1600" dirty="0" err="1" smtClean="0"/>
              <a:t>well</a:t>
            </a:r>
            <a:r>
              <a:rPr lang="fr-CH" sz="1600" dirty="0" smtClean="0"/>
              <a:t> as </a:t>
            </a:r>
            <a:r>
              <a:rPr lang="fr-CH" sz="1600" dirty="0" err="1" smtClean="0"/>
              <a:t>it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. </a:t>
            </a:r>
          </a:p>
          <a:p>
            <a:pPr algn="ctr"/>
            <a:r>
              <a:rPr lang="fr-CH" sz="1600" dirty="0" err="1" smtClean="0"/>
              <a:t>Why</a:t>
            </a:r>
            <a:r>
              <a:rPr lang="fr-CH" sz="1600" dirty="0" smtClean="0"/>
              <a:t> change? » </a:t>
            </a:r>
            <a:endParaRPr lang="en-GB" sz="1600" dirty="0"/>
          </a:p>
        </p:txBody>
      </p:sp>
      <p:sp>
        <p:nvSpPr>
          <p:cNvPr id="22" name="Oval Callout 21"/>
          <p:cNvSpPr/>
          <p:nvPr/>
        </p:nvSpPr>
        <p:spPr>
          <a:xfrm>
            <a:off x="7579508" y="4411503"/>
            <a:ext cx="2228290" cy="1427202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« If I </a:t>
            </a:r>
            <a:r>
              <a:rPr lang="fr-CH" sz="1600" dirty="0" err="1" smtClean="0"/>
              <a:t>take</a:t>
            </a:r>
            <a:r>
              <a:rPr lang="fr-CH" sz="1600" dirty="0" smtClean="0"/>
              <a:t> a longer </a:t>
            </a:r>
          </a:p>
          <a:p>
            <a:pPr algn="ctr"/>
            <a:r>
              <a:rPr lang="fr-CH" sz="1600" b="1" dirty="0" err="1" smtClean="0"/>
              <a:t>Paternity</a:t>
            </a:r>
            <a:r>
              <a:rPr lang="fr-CH" sz="1600" b="1" dirty="0" smtClean="0"/>
              <a:t> Leave, </a:t>
            </a:r>
            <a:r>
              <a:rPr lang="fr-CH" sz="1600" dirty="0" smtClean="0"/>
              <a:t>I </a:t>
            </a:r>
            <a:r>
              <a:rPr lang="fr-CH" sz="1600" dirty="0" err="1" smtClean="0"/>
              <a:t>risk</a:t>
            </a:r>
            <a:r>
              <a:rPr lang="fr-CH" sz="1600" dirty="0" smtClean="0"/>
              <a:t> </a:t>
            </a:r>
            <a:r>
              <a:rPr lang="fr-CH" sz="1600" dirty="0" err="1" smtClean="0"/>
              <a:t>being</a:t>
            </a:r>
            <a:r>
              <a:rPr lang="fr-CH" sz="1600" dirty="0" smtClean="0"/>
              <a:t> </a:t>
            </a:r>
            <a:r>
              <a:rPr lang="fr-CH" sz="1600" dirty="0" err="1" smtClean="0"/>
              <a:t>left</a:t>
            </a:r>
            <a:r>
              <a:rPr lang="fr-CH" sz="1600" dirty="0" smtClean="0"/>
              <a:t> out of cool </a:t>
            </a:r>
            <a:r>
              <a:rPr lang="fr-CH" sz="1600" dirty="0" err="1" smtClean="0"/>
              <a:t>projects</a:t>
            </a:r>
            <a:r>
              <a:rPr lang="fr-CH" sz="1600" dirty="0" smtClean="0"/>
              <a:t>.» </a:t>
            </a:r>
            <a:endParaRPr lang="en-GB" sz="1600" dirty="0"/>
          </a:p>
        </p:txBody>
      </p:sp>
      <p:sp>
        <p:nvSpPr>
          <p:cNvPr id="23" name="Oval Callout 22"/>
          <p:cNvSpPr/>
          <p:nvPr/>
        </p:nvSpPr>
        <p:spPr>
          <a:xfrm>
            <a:off x="9311940" y="2309886"/>
            <a:ext cx="2761393" cy="1474054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« </a:t>
            </a:r>
            <a:r>
              <a:rPr lang="fr-CH" dirty="0" err="1"/>
              <a:t>My</a:t>
            </a:r>
            <a:r>
              <a:rPr lang="fr-CH" dirty="0"/>
              <a:t> </a:t>
            </a:r>
            <a:r>
              <a:rPr lang="fr-CH" dirty="0" err="1"/>
              <a:t>co-workers</a:t>
            </a:r>
            <a:r>
              <a:rPr lang="fr-CH" dirty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b="1" dirty="0" err="1" smtClean="0"/>
              <a:t>neurodiversity</a:t>
            </a:r>
            <a:r>
              <a:rPr lang="fr-CH" dirty="0" smtClean="0"/>
              <a:t> </a:t>
            </a:r>
          </a:p>
          <a:p>
            <a:pPr algn="ctr"/>
            <a:r>
              <a:rPr lang="fr-CH" dirty="0" smtClean="0"/>
              <a:t>as </a:t>
            </a:r>
            <a:r>
              <a:rPr lang="fr-CH" dirty="0"/>
              <a:t>a </a:t>
            </a:r>
            <a:r>
              <a:rPr lang="fr-CH" dirty="0" err="1"/>
              <a:t>disability</a:t>
            </a:r>
            <a:r>
              <a:rPr lang="fr-CH" dirty="0"/>
              <a:t>. </a:t>
            </a:r>
            <a:endParaRPr lang="fr-CH" dirty="0" smtClean="0"/>
          </a:p>
          <a:p>
            <a:pPr algn="ctr"/>
            <a:r>
              <a:rPr lang="fr-CH" dirty="0" smtClean="0"/>
              <a:t>But </a:t>
            </a:r>
            <a:r>
              <a:rPr lang="fr-CH" dirty="0" err="1" smtClean="0"/>
              <a:t>it’s</a:t>
            </a:r>
            <a:r>
              <a:rPr lang="fr-CH" dirty="0" smtClean="0"/>
              <a:t> </a:t>
            </a:r>
            <a:r>
              <a:rPr lang="fr-CH" dirty="0"/>
              <a:t>an </a:t>
            </a:r>
            <a:r>
              <a:rPr lang="fr-CH" dirty="0" err="1"/>
              <a:t>asset</a:t>
            </a:r>
            <a:r>
              <a:rPr lang="fr-CH" dirty="0"/>
              <a:t>! »</a:t>
            </a:r>
            <a:endParaRPr lang="en-GB" dirty="0"/>
          </a:p>
        </p:txBody>
      </p:sp>
      <p:sp>
        <p:nvSpPr>
          <p:cNvPr id="27" name="Oval Callout 26"/>
          <p:cNvSpPr/>
          <p:nvPr/>
        </p:nvSpPr>
        <p:spPr>
          <a:xfrm>
            <a:off x="9902334" y="3976811"/>
            <a:ext cx="2237542" cy="1141229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« </a:t>
            </a:r>
            <a:r>
              <a:rPr lang="fr-CH" dirty="0" err="1" smtClean="0"/>
              <a:t>My</a:t>
            </a:r>
            <a:r>
              <a:rPr lang="fr-CH" dirty="0" smtClean="0"/>
              <a:t> team </a:t>
            </a:r>
            <a:r>
              <a:rPr lang="fr-CH" dirty="0" err="1" smtClean="0"/>
              <a:t>prefers</a:t>
            </a:r>
            <a:r>
              <a:rPr lang="fr-CH" dirty="0" smtClean="0"/>
              <a:t> to </a:t>
            </a:r>
            <a:r>
              <a:rPr lang="fr-CH" dirty="0" err="1" smtClean="0"/>
              <a:t>speak</a:t>
            </a:r>
            <a:r>
              <a:rPr lang="fr-CH" dirty="0" smtClean="0"/>
              <a:t> in </a:t>
            </a:r>
            <a:r>
              <a:rPr lang="fr-CH" b="1" dirty="0" smtClean="0"/>
              <a:t>French</a:t>
            </a:r>
            <a:r>
              <a:rPr lang="fr-CH" dirty="0" smtClean="0"/>
              <a:t> » </a:t>
            </a:r>
            <a:endParaRPr lang="en-GB" dirty="0"/>
          </a:p>
        </p:txBody>
      </p:sp>
      <p:sp>
        <p:nvSpPr>
          <p:cNvPr id="32" name="Oval Callout 31"/>
          <p:cNvSpPr/>
          <p:nvPr/>
        </p:nvSpPr>
        <p:spPr>
          <a:xfrm>
            <a:off x="9571192" y="849738"/>
            <a:ext cx="2568684" cy="1170841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« </a:t>
            </a:r>
            <a:r>
              <a:rPr lang="fr-CH" dirty="0" err="1" smtClean="0"/>
              <a:t>Isn’t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postitive</a:t>
            </a:r>
            <a:r>
              <a:rPr lang="fr-CH" dirty="0" smtClean="0"/>
              <a:t> </a:t>
            </a:r>
            <a:r>
              <a:rPr lang="fr-CH" b="1" dirty="0" smtClean="0"/>
              <a:t>discrimination</a:t>
            </a:r>
            <a:r>
              <a:rPr lang="fr-CH" dirty="0" smtClean="0"/>
              <a:t>? » </a:t>
            </a:r>
            <a:endParaRPr lang="en-GB" dirty="0"/>
          </a:p>
        </p:txBody>
      </p:sp>
      <p:sp>
        <p:nvSpPr>
          <p:cNvPr id="33" name="Oval Callout 32"/>
          <p:cNvSpPr/>
          <p:nvPr/>
        </p:nvSpPr>
        <p:spPr>
          <a:xfrm>
            <a:off x="0" y="1194997"/>
            <a:ext cx="2758611" cy="1165076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«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need</a:t>
            </a:r>
            <a:r>
              <a:rPr lang="fr-CH" sz="1600" dirty="0" smtClean="0"/>
              <a:t> to </a:t>
            </a:r>
            <a:r>
              <a:rPr lang="fr-CH" sz="1600" dirty="0" err="1" smtClean="0"/>
              <a:t>reflect</a:t>
            </a:r>
            <a:r>
              <a:rPr lang="fr-CH" sz="1600" dirty="0" smtClean="0"/>
              <a:t> the diverse </a:t>
            </a:r>
            <a:r>
              <a:rPr lang="fr-CH" sz="1600" dirty="0" err="1" smtClean="0"/>
              <a:t>communities</a:t>
            </a:r>
            <a:r>
              <a:rPr lang="fr-CH" sz="1600" dirty="0" smtClean="0"/>
              <a:t> </a:t>
            </a:r>
            <a:r>
              <a:rPr lang="fr-CH" sz="1600" dirty="0" err="1" smtClean="0"/>
              <a:t>whom</a:t>
            </a:r>
            <a:r>
              <a:rPr lang="fr-CH" sz="1600" dirty="0" smtClean="0"/>
              <a:t> </a:t>
            </a:r>
            <a:r>
              <a:rPr lang="fr-CH" sz="1600" dirty="0" err="1" smtClean="0"/>
              <a:t>our</a:t>
            </a:r>
            <a:r>
              <a:rPr lang="fr-CH" sz="1600" dirty="0" smtClean="0"/>
              <a:t> Science serves»</a:t>
            </a:r>
            <a:endParaRPr lang="en-GB" sz="1600" dirty="0"/>
          </a:p>
        </p:txBody>
      </p:sp>
      <p:sp>
        <p:nvSpPr>
          <p:cNvPr id="34" name="Oval Callout 33"/>
          <p:cNvSpPr/>
          <p:nvPr/>
        </p:nvSpPr>
        <p:spPr>
          <a:xfrm>
            <a:off x="2984069" y="2140691"/>
            <a:ext cx="2343851" cy="1120340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« </a:t>
            </a:r>
            <a:r>
              <a:rPr lang="fr-CH" dirty="0" smtClean="0"/>
              <a:t>Diverse teams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dirty="0" err="1" smtClean="0"/>
              <a:t>results</a:t>
            </a:r>
            <a:r>
              <a:rPr lang="fr-CH" dirty="0" smtClean="0"/>
              <a:t> </a:t>
            </a:r>
            <a:r>
              <a:rPr lang="fr-CH" dirty="0"/>
              <a:t>»</a:t>
            </a:r>
            <a:endParaRPr lang="en-GB" dirty="0"/>
          </a:p>
        </p:txBody>
      </p:sp>
      <p:sp>
        <p:nvSpPr>
          <p:cNvPr id="35" name="Oval Callout 34"/>
          <p:cNvSpPr/>
          <p:nvPr/>
        </p:nvSpPr>
        <p:spPr>
          <a:xfrm>
            <a:off x="2494560" y="530598"/>
            <a:ext cx="2833360" cy="1214076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« </a:t>
            </a:r>
            <a:r>
              <a:rPr lang="fr-CH" sz="1600" dirty="0" err="1" smtClean="0"/>
              <a:t>When</a:t>
            </a:r>
            <a:r>
              <a:rPr lang="fr-CH" sz="1600" dirty="0" smtClean="0"/>
              <a:t> I </a:t>
            </a:r>
            <a:r>
              <a:rPr lang="fr-CH" sz="1600" dirty="0" err="1" smtClean="0"/>
              <a:t>bring</a:t>
            </a:r>
            <a:r>
              <a:rPr lang="fr-CH" sz="1600" dirty="0" smtClean="0"/>
              <a:t> </a:t>
            </a:r>
            <a:r>
              <a:rPr lang="fr-CH" sz="1600" dirty="0" err="1" smtClean="0"/>
              <a:t>my</a:t>
            </a:r>
            <a:r>
              <a:rPr lang="fr-CH" sz="1600" dirty="0" smtClean="0"/>
              <a:t> full self to </a:t>
            </a:r>
            <a:r>
              <a:rPr lang="fr-CH" sz="1600" dirty="0" err="1" smtClean="0"/>
              <a:t>work</a:t>
            </a:r>
            <a:r>
              <a:rPr lang="fr-CH" sz="1600" dirty="0" smtClean="0"/>
              <a:t>, I </a:t>
            </a:r>
            <a:r>
              <a:rPr lang="fr-CH" sz="1600" dirty="0" err="1" smtClean="0"/>
              <a:t>work</a:t>
            </a:r>
            <a:r>
              <a:rPr lang="fr-CH" sz="1600" dirty="0" smtClean="0"/>
              <a:t> at </a:t>
            </a:r>
            <a:r>
              <a:rPr lang="fr-CH" sz="1600" dirty="0" err="1" smtClean="0"/>
              <a:t>my</a:t>
            </a:r>
            <a:r>
              <a:rPr lang="fr-CH" sz="1600" dirty="0" smtClean="0"/>
              <a:t> full </a:t>
            </a:r>
            <a:r>
              <a:rPr lang="fr-CH" sz="1600" dirty="0" err="1" smtClean="0"/>
              <a:t>potential</a:t>
            </a:r>
            <a:r>
              <a:rPr lang="fr-CH" sz="1600" dirty="0" smtClean="0"/>
              <a:t>»</a:t>
            </a:r>
            <a:endParaRPr lang="en-GB" sz="1600" dirty="0"/>
          </a:p>
        </p:txBody>
      </p:sp>
      <p:sp>
        <p:nvSpPr>
          <p:cNvPr id="36" name="Oval Callout 35"/>
          <p:cNvSpPr/>
          <p:nvPr/>
        </p:nvSpPr>
        <p:spPr>
          <a:xfrm>
            <a:off x="378495" y="2727383"/>
            <a:ext cx="2343851" cy="1120340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« </a:t>
            </a:r>
            <a:r>
              <a:rPr lang="fr-CH" sz="1600" dirty="0" smtClean="0"/>
              <a:t>More diverse management </a:t>
            </a:r>
          </a:p>
          <a:p>
            <a:pPr algn="ctr"/>
            <a:r>
              <a:rPr lang="fr-CH" sz="1600" dirty="0" smtClean="0"/>
              <a:t>= </a:t>
            </a:r>
            <a:r>
              <a:rPr lang="fr-CH" sz="1600" dirty="0" err="1" smtClean="0"/>
              <a:t>leading</a:t>
            </a:r>
            <a:r>
              <a:rPr lang="fr-CH" sz="1600" dirty="0" smtClean="0"/>
              <a:t> by </a:t>
            </a:r>
            <a:r>
              <a:rPr lang="fr-CH" sz="1600" dirty="0" err="1" smtClean="0"/>
              <a:t>example</a:t>
            </a:r>
            <a:r>
              <a:rPr lang="fr-CH" sz="1600" dirty="0" smtClean="0"/>
              <a:t>»</a:t>
            </a:r>
            <a:endParaRPr lang="en-GB" sz="1600" dirty="0"/>
          </a:p>
        </p:txBody>
      </p:sp>
      <p:sp>
        <p:nvSpPr>
          <p:cNvPr id="37" name="Oval Callout 36"/>
          <p:cNvSpPr/>
          <p:nvPr/>
        </p:nvSpPr>
        <p:spPr>
          <a:xfrm>
            <a:off x="150709" y="4680108"/>
            <a:ext cx="2343851" cy="1120340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« </a:t>
            </a:r>
            <a:r>
              <a:rPr lang="fr-CH" sz="1600" dirty="0" err="1" smtClean="0"/>
              <a:t>Gender</a:t>
            </a:r>
            <a:r>
              <a:rPr lang="fr-CH" sz="1600" dirty="0" smtClean="0"/>
              <a:t> </a:t>
            </a:r>
            <a:r>
              <a:rPr lang="fr-CH" sz="1600" dirty="0" err="1" smtClean="0"/>
              <a:t>Equity</a:t>
            </a:r>
            <a:r>
              <a:rPr lang="fr-CH" sz="1600" dirty="0" smtClean="0"/>
              <a:t> Plan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required</a:t>
            </a:r>
            <a:r>
              <a:rPr lang="fr-CH" sz="1600" dirty="0" smtClean="0"/>
              <a:t> for EC </a:t>
            </a:r>
            <a:r>
              <a:rPr lang="fr-CH" sz="1600" dirty="0" err="1" smtClean="0"/>
              <a:t>grants</a:t>
            </a:r>
            <a:r>
              <a:rPr lang="fr-CH" sz="1600" dirty="0" smtClean="0"/>
              <a:t> in 2022»</a:t>
            </a:r>
            <a:endParaRPr lang="en-GB" sz="1600" dirty="0"/>
          </a:p>
        </p:txBody>
      </p:sp>
      <p:sp>
        <p:nvSpPr>
          <p:cNvPr id="38" name="Oval Callout 37"/>
          <p:cNvSpPr/>
          <p:nvPr/>
        </p:nvSpPr>
        <p:spPr>
          <a:xfrm>
            <a:off x="2480248" y="3711587"/>
            <a:ext cx="2833360" cy="1214076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« </a:t>
            </a:r>
            <a:r>
              <a:rPr lang="fr-CH" sz="1600" dirty="0" smtClean="0"/>
              <a:t>This </a:t>
            </a:r>
            <a:r>
              <a:rPr lang="fr-CH" sz="1600" dirty="0" err="1" smtClean="0"/>
              <a:t>is</a:t>
            </a:r>
            <a:r>
              <a:rPr lang="fr-CH" sz="1600" dirty="0" smtClean="0"/>
              <a:t> the </a:t>
            </a:r>
            <a:r>
              <a:rPr lang="fr-CH" sz="1600" dirty="0" err="1" smtClean="0"/>
              <a:t>reason</a:t>
            </a:r>
            <a:r>
              <a:rPr lang="fr-CH" sz="1600" dirty="0" smtClean="0"/>
              <a:t> I </a:t>
            </a:r>
            <a:r>
              <a:rPr lang="fr-CH" sz="1600" dirty="0" err="1" smtClean="0"/>
              <a:t>joined</a:t>
            </a:r>
            <a:r>
              <a:rPr lang="fr-CH" sz="1600" dirty="0" smtClean="0"/>
              <a:t> an International </a:t>
            </a:r>
            <a:r>
              <a:rPr lang="fr-CH" sz="1600" dirty="0" err="1" smtClean="0"/>
              <a:t>Organization</a:t>
            </a:r>
            <a:r>
              <a:rPr lang="fr-CH" sz="1600" dirty="0" smtClean="0"/>
              <a:t>»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4430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5594" y="202905"/>
            <a:ext cx="11380812" cy="747182"/>
          </a:xfrm>
          <a:noFill/>
        </p:spPr>
        <p:txBody>
          <a:bodyPr>
            <a:noAutofit/>
          </a:bodyPr>
          <a:lstStyle/>
          <a:p>
            <a:pPr algn="ctr">
              <a:defRPr/>
            </a:pPr>
            <a:r>
              <a:rPr lang="fr-CH" sz="3600" b="1" dirty="0" smtClean="0">
                <a:solidFill>
                  <a:schemeClr val="bg1"/>
                </a:solidFill>
                <a:latin typeface="+mn-lt"/>
              </a:rPr>
              <a:t>Diversity </a:t>
            </a:r>
            <a:r>
              <a:rPr lang="fr-CH" sz="3600" b="1" dirty="0">
                <a:solidFill>
                  <a:schemeClr val="bg1"/>
                </a:solidFill>
                <a:latin typeface="+mn-lt"/>
              </a:rPr>
              <a:t>&amp; </a:t>
            </a:r>
            <a:r>
              <a:rPr lang="fr-CH" sz="3600" b="1" dirty="0" smtClean="0">
                <a:solidFill>
                  <a:schemeClr val="bg1"/>
                </a:solidFill>
                <a:latin typeface="+mn-lt"/>
              </a:rPr>
              <a:t>Inclusion</a:t>
            </a:r>
            <a:r>
              <a:rPr lang="fr-CH" sz="3600" dirty="0" smtClean="0">
                <a:solidFill>
                  <a:schemeClr val="bg1"/>
                </a:solidFill>
                <a:latin typeface="+mn-lt"/>
              </a:rPr>
              <a:t>: </a:t>
            </a:r>
            <a:r>
              <a:rPr lang="fr-CH" sz="3200" dirty="0">
                <a:solidFill>
                  <a:schemeClr val="bg1"/>
                </a:solidFill>
                <a:latin typeface="+mn-lt"/>
              </a:rPr>
              <a:t>the </a:t>
            </a:r>
            <a:r>
              <a:rPr lang="fr-CH" sz="3200" dirty="0" smtClean="0">
                <a:solidFill>
                  <a:schemeClr val="bg1"/>
                </a:solidFill>
                <a:latin typeface="+mn-lt"/>
              </a:rPr>
              <a:t>basics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9337" y="1576864"/>
            <a:ext cx="3888432" cy="280445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CH" sz="3200" dirty="0" smtClean="0">
                <a:solidFill>
                  <a:srgbClr val="FFC000"/>
                </a:solidFill>
              </a:rPr>
              <a:t>Diversity</a:t>
            </a:r>
            <a:r>
              <a:rPr lang="fr-CH" sz="2000" dirty="0" smtClean="0">
                <a:solidFill>
                  <a:schemeClr val="bg1"/>
                </a:solidFill>
              </a:rPr>
              <a:t> </a:t>
            </a:r>
            <a:r>
              <a:rPr lang="fr-CH" sz="2000" b="0" dirty="0" err="1">
                <a:solidFill>
                  <a:schemeClr val="bg1"/>
                </a:solidFill>
              </a:rPr>
              <a:t>celebrates</a:t>
            </a:r>
            <a:r>
              <a:rPr lang="fr-CH" sz="2000" b="0" dirty="0">
                <a:solidFill>
                  <a:schemeClr val="bg1"/>
                </a:solidFill>
              </a:rPr>
              <a:t> </a:t>
            </a:r>
            <a:r>
              <a:rPr lang="fr-CH" sz="2000" b="0" dirty="0" err="1">
                <a:solidFill>
                  <a:schemeClr val="bg1"/>
                </a:solidFill>
              </a:rPr>
              <a:t>differences</a:t>
            </a:r>
            <a:r>
              <a:rPr lang="fr-CH" sz="2000" b="0" dirty="0">
                <a:solidFill>
                  <a:schemeClr val="bg1"/>
                </a:solidFill>
              </a:rPr>
              <a:t> </a:t>
            </a:r>
            <a:r>
              <a:rPr lang="fr-CH" sz="2000" b="0" dirty="0" err="1">
                <a:solidFill>
                  <a:schemeClr val="bg1"/>
                </a:solidFill>
              </a:rPr>
              <a:t>between</a:t>
            </a:r>
            <a:r>
              <a:rPr lang="fr-CH" sz="2000" b="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individuals</a:t>
            </a:r>
            <a:r>
              <a:rPr lang="fr-CH" sz="2000" b="0" dirty="0">
                <a:solidFill>
                  <a:schemeClr val="bg1"/>
                </a:solidFill>
              </a:rPr>
              <a:t> and </a:t>
            </a:r>
            <a:r>
              <a:rPr lang="fr-CH" sz="2000" dirty="0" smtClean="0">
                <a:solidFill>
                  <a:schemeClr val="bg1"/>
                </a:solidFill>
              </a:rPr>
              <a:t>groups</a:t>
            </a:r>
            <a:r>
              <a:rPr lang="fr-CH" sz="2000" b="0" dirty="0" smtClean="0">
                <a:solidFill>
                  <a:schemeClr val="bg1"/>
                </a:solidFill>
              </a:rPr>
              <a:t>:</a:t>
            </a:r>
            <a:endParaRPr lang="en-GB" sz="2000" b="0" dirty="0">
              <a:solidFill>
                <a:schemeClr val="bg1"/>
              </a:solidFill>
            </a:endParaRPr>
          </a:p>
          <a:p>
            <a:pPr lvl="1">
              <a:defRPr/>
            </a:pPr>
            <a:r>
              <a:rPr lang="fr-CH" b="0" dirty="0" smtClean="0">
                <a:solidFill>
                  <a:schemeClr val="bg1"/>
                </a:solidFill>
              </a:rPr>
              <a:t>- values</a:t>
            </a:r>
          </a:p>
          <a:p>
            <a:pPr lvl="1">
              <a:defRPr/>
            </a:pPr>
            <a:r>
              <a:rPr lang="fr-CH" b="0" dirty="0" smtClean="0">
                <a:solidFill>
                  <a:schemeClr val="bg1"/>
                </a:solidFill>
              </a:rPr>
              <a:t>- </a:t>
            </a:r>
            <a:r>
              <a:rPr lang="fr-CH" b="0" dirty="0" err="1" smtClean="0">
                <a:solidFill>
                  <a:schemeClr val="bg1"/>
                </a:solidFill>
              </a:rPr>
              <a:t>nationality</a:t>
            </a:r>
            <a:endParaRPr lang="fr-CH" b="0" dirty="0">
              <a:solidFill>
                <a:schemeClr val="bg1"/>
              </a:solidFill>
            </a:endParaRPr>
          </a:p>
          <a:p>
            <a:pPr lvl="1">
              <a:defRPr/>
            </a:pPr>
            <a:r>
              <a:rPr lang="fr-CH" b="0" dirty="0" smtClean="0">
                <a:solidFill>
                  <a:schemeClr val="bg1"/>
                </a:solidFill>
              </a:rPr>
              <a:t>- </a:t>
            </a:r>
            <a:r>
              <a:rPr lang="fr-CH" b="0" dirty="0" err="1" smtClean="0">
                <a:solidFill>
                  <a:schemeClr val="bg1"/>
                </a:solidFill>
              </a:rPr>
              <a:t>gender</a:t>
            </a:r>
            <a:endParaRPr lang="fr-CH" b="0" dirty="0" smtClean="0">
              <a:solidFill>
                <a:schemeClr val="bg1"/>
              </a:solidFill>
            </a:endParaRPr>
          </a:p>
          <a:p>
            <a:pPr lvl="1">
              <a:defRPr/>
            </a:pPr>
            <a:r>
              <a:rPr lang="fr-CH" b="0" dirty="0" smtClean="0">
                <a:solidFill>
                  <a:schemeClr val="bg1"/>
                </a:solidFill>
              </a:rPr>
              <a:t>- </a:t>
            </a:r>
            <a:r>
              <a:rPr lang="fr-CH" sz="1800" b="0" dirty="0" err="1" smtClean="0">
                <a:solidFill>
                  <a:schemeClr val="bg1"/>
                </a:solidFill>
              </a:rPr>
              <a:t>education</a:t>
            </a:r>
            <a:r>
              <a:rPr lang="fr-CH" sz="1800" b="0" dirty="0" smtClean="0">
                <a:solidFill>
                  <a:schemeClr val="bg1"/>
                </a:solidFill>
              </a:rPr>
              <a:t>  </a:t>
            </a:r>
          </a:p>
          <a:p>
            <a:pPr lvl="1">
              <a:defRPr/>
            </a:pPr>
            <a:r>
              <a:rPr lang="fr-CH" sz="1800" b="0" dirty="0" smtClean="0">
                <a:solidFill>
                  <a:schemeClr val="bg1"/>
                </a:solidFill>
              </a:rPr>
              <a:t>- social background</a:t>
            </a:r>
            <a:endParaRPr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3"/>
          </p:nvPr>
        </p:nvSpPr>
        <p:spPr bwMode="auto">
          <a:xfrm>
            <a:off x="7893968" y="1606188"/>
            <a:ext cx="4176464" cy="302993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GB" sz="5100" dirty="0">
                <a:solidFill>
                  <a:srgbClr val="FFC000"/>
                </a:solidFill>
              </a:rPr>
              <a:t>Inclusive</a:t>
            </a:r>
            <a:r>
              <a:rPr lang="en-GB" dirty="0">
                <a:solidFill>
                  <a:srgbClr val="FFC000"/>
                </a:solidFill>
              </a:rPr>
              <a:t> </a:t>
            </a:r>
            <a:r>
              <a:rPr lang="en-GB" sz="3600" dirty="0">
                <a:solidFill>
                  <a:srgbClr val="FFC000"/>
                </a:solidFill>
              </a:rPr>
              <a:t>cultures</a:t>
            </a:r>
            <a:r>
              <a:rPr lang="en-GB" dirty="0">
                <a:solidFill>
                  <a:srgbClr val="FFC000"/>
                </a:solidFill>
              </a:rPr>
              <a:t> </a:t>
            </a:r>
            <a:r>
              <a:rPr lang="en-GB" sz="3200" b="0" dirty="0">
                <a:solidFill>
                  <a:schemeClr val="bg1"/>
                </a:solidFill>
              </a:rPr>
              <a:t>make people feel </a:t>
            </a:r>
            <a:r>
              <a:rPr lang="en-GB" sz="3200" dirty="0">
                <a:solidFill>
                  <a:schemeClr val="bg1"/>
                </a:solidFill>
              </a:rPr>
              <a:t>respected</a:t>
            </a:r>
            <a:r>
              <a:rPr lang="en-GB" sz="3200" b="0" dirty="0">
                <a:solidFill>
                  <a:schemeClr val="bg1"/>
                </a:solidFill>
              </a:rPr>
              <a:t> and </a:t>
            </a:r>
            <a:r>
              <a:rPr lang="en-GB" sz="3200" dirty="0">
                <a:solidFill>
                  <a:schemeClr val="bg1"/>
                </a:solidFill>
              </a:rPr>
              <a:t>valued</a:t>
            </a:r>
            <a:r>
              <a:rPr lang="en-GB" sz="3200" b="0" dirty="0">
                <a:solidFill>
                  <a:schemeClr val="bg1"/>
                </a:solidFill>
              </a:rPr>
              <a:t> for who they are as an individual or group: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 </a:t>
            </a:r>
            <a:r>
              <a:rPr lang="fr-CH" sz="3200" b="0" dirty="0" err="1">
                <a:solidFill>
                  <a:schemeClr val="bg1"/>
                </a:solidFill>
              </a:rPr>
              <a:t>equal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opportunities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 </a:t>
            </a:r>
            <a:r>
              <a:rPr lang="fr-CH" sz="3200" b="0" dirty="0" err="1">
                <a:solidFill>
                  <a:schemeClr val="bg1"/>
                </a:solidFill>
              </a:rPr>
              <a:t>fair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treatment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 collaborative </a:t>
            </a:r>
            <a:r>
              <a:rPr lang="fr-CH" sz="3200" b="0" dirty="0" err="1">
                <a:solidFill>
                  <a:schemeClr val="bg1"/>
                </a:solidFill>
              </a:rPr>
              <a:t>work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environment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</a:t>
            </a:r>
            <a:r>
              <a:rPr lang="fr-CH" sz="3200" b="0" dirty="0" err="1">
                <a:solidFill>
                  <a:schemeClr val="bg1"/>
                </a:solidFill>
              </a:rPr>
              <a:t>embracing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differences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 diverse </a:t>
            </a:r>
            <a:r>
              <a:rPr lang="fr-CH" sz="3200" b="0" dirty="0" err="1">
                <a:solidFill>
                  <a:schemeClr val="bg1"/>
                </a:solidFill>
              </a:rPr>
              <a:t>voices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sought</a:t>
            </a:r>
            <a:r>
              <a:rPr lang="fr-CH" sz="3200" b="0" dirty="0">
                <a:solidFill>
                  <a:schemeClr val="bg1"/>
                </a:solidFill>
              </a:rPr>
              <a:t> and </a:t>
            </a:r>
            <a:r>
              <a:rPr lang="fr-CH" sz="3200" b="0" dirty="0" err="1">
                <a:solidFill>
                  <a:schemeClr val="bg1"/>
                </a:solidFill>
              </a:rPr>
              <a:t>heard</a:t>
            </a:r>
            <a:endParaRPr lang="fr-CH" sz="3200" b="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fr-CH" dirty="0" smtClean="0"/>
              <a:t> </a:t>
            </a:r>
            <a:endParaRPr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62226" y="5841606"/>
            <a:ext cx="60675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 err="1" smtClean="0">
                <a:solidFill>
                  <a:schemeClr val="accent4"/>
                </a:solidFill>
              </a:rPr>
              <a:t>Ongoing</a:t>
            </a:r>
            <a:r>
              <a:rPr lang="fr-CH" b="1" dirty="0" smtClean="0">
                <a:solidFill>
                  <a:schemeClr val="accent4"/>
                </a:solidFill>
              </a:rPr>
              <a:t> </a:t>
            </a:r>
            <a:r>
              <a:rPr lang="fr-CH" b="1" dirty="0">
                <a:solidFill>
                  <a:schemeClr val="accent4"/>
                </a:solidFill>
              </a:rPr>
              <a:t>o</a:t>
            </a:r>
            <a:r>
              <a:rPr lang="fr-CH" b="1" dirty="0" smtClean="0">
                <a:solidFill>
                  <a:schemeClr val="accent4"/>
                </a:solidFill>
              </a:rPr>
              <a:t>bjective: </a:t>
            </a:r>
            <a:r>
              <a:rPr lang="fr-CH" dirty="0" err="1" smtClean="0">
                <a:solidFill>
                  <a:schemeClr val="bg1"/>
                </a:solidFill>
              </a:rPr>
              <a:t>embed</a:t>
            </a:r>
            <a:r>
              <a:rPr lang="fr-CH" dirty="0" smtClean="0">
                <a:solidFill>
                  <a:schemeClr val="bg1"/>
                </a:solidFill>
              </a:rPr>
              <a:t> D&amp;I in </a:t>
            </a:r>
            <a:r>
              <a:rPr lang="fr-CH" dirty="0" err="1" smtClean="0">
                <a:solidFill>
                  <a:schemeClr val="bg1"/>
                </a:solidFill>
              </a:rPr>
              <a:t>processes</a:t>
            </a:r>
            <a:r>
              <a:rPr lang="fr-CH" dirty="0" smtClean="0">
                <a:solidFill>
                  <a:schemeClr val="bg1"/>
                </a:solidFill>
              </a:rPr>
              <a:t> &amp; </a:t>
            </a:r>
            <a:r>
              <a:rPr lang="fr-CH" dirty="0" err="1" smtClean="0">
                <a:solidFill>
                  <a:schemeClr val="bg1"/>
                </a:solidFill>
              </a:rPr>
              <a:t>workplace</a:t>
            </a:r>
            <a:r>
              <a:rPr lang="fr-CH" dirty="0" smtClean="0">
                <a:solidFill>
                  <a:schemeClr val="bg1"/>
                </a:solidFill>
              </a:rPr>
              <a:t> culture</a:t>
            </a: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pic>
        <p:nvPicPr>
          <p:cNvPr id="9" name="Content Placeholder 6" descr="A picture containing accessory, umbrella, device&#10;&#10;Description automatically generated">
            <a:extLst>
              <a:ext uri="{FF2B5EF4-FFF2-40B4-BE49-F238E27FC236}">
                <a16:creationId xmlns:a16="http://schemas.microsoft.com/office/drawing/2014/main" id="{B285A64A-17BF-4289-9287-8EC00DD032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925" y="1006297"/>
            <a:ext cx="4463657" cy="4422019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95582" y="4794729"/>
            <a:ext cx="4203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To </a:t>
            </a:r>
            <a:r>
              <a:rPr lang="fr-CH" b="1" dirty="0" err="1" smtClean="0">
                <a:solidFill>
                  <a:schemeClr val="bg1"/>
                </a:solidFill>
              </a:rPr>
              <a:t>watch</a:t>
            </a:r>
            <a:r>
              <a:rPr lang="fr-CH" dirty="0" smtClean="0">
                <a:solidFill>
                  <a:schemeClr val="bg1"/>
                </a:solidFill>
              </a:rPr>
              <a:t>:  </a:t>
            </a:r>
            <a:r>
              <a:rPr lang="fr-CH" dirty="0" smtClean="0">
                <a:solidFill>
                  <a:schemeClr val="bg1"/>
                </a:solidFill>
                <a:hlinkClick r:id="rId5"/>
              </a:rPr>
              <a:t>Inclusion </a:t>
            </a:r>
            <a:r>
              <a:rPr lang="fr-CH" dirty="0" err="1" smtClean="0">
                <a:solidFill>
                  <a:schemeClr val="bg1"/>
                </a:solidFill>
                <a:hlinkClick r:id="rId5"/>
              </a:rPr>
              <a:t>Starts</a:t>
            </a:r>
            <a:r>
              <a:rPr lang="fr-CH" dirty="0" smtClean="0">
                <a:solidFill>
                  <a:schemeClr val="bg1"/>
                </a:solidFill>
                <a:hlinkClick r:id="rId5"/>
              </a:rPr>
              <a:t> </a:t>
            </a:r>
            <a:r>
              <a:rPr lang="fr-CH" dirty="0" err="1" smtClean="0">
                <a:solidFill>
                  <a:schemeClr val="bg1"/>
                </a:solidFill>
                <a:hlinkClick r:id="rId5"/>
              </a:rPr>
              <a:t>With</a:t>
            </a:r>
            <a:r>
              <a:rPr lang="fr-CH" dirty="0" smtClean="0">
                <a:solidFill>
                  <a:schemeClr val="bg1"/>
                </a:solidFill>
                <a:hlinkClick r:id="rId5"/>
              </a:rPr>
              <a:t> "I"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93969" y="5204278"/>
            <a:ext cx="398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dirty="0" smtClean="0">
                <a:solidFill>
                  <a:schemeClr val="bg1"/>
                </a:solidFill>
              </a:rPr>
              <a:t>and:</a:t>
            </a:r>
            <a:r>
              <a:rPr lang="en-GB" dirty="0" smtClean="0"/>
              <a:t> </a:t>
            </a:r>
            <a:r>
              <a:rPr lang="en-GB" dirty="0">
                <a:hlinkClick r:id="rId6"/>
              </a:rPr>
              <a:t>A Pixar animated short</a:t>
            </a:r>
            <a:r>
              <a:rPr lang="en-GB" dirty="0"/>
              <a:t> </a:t>
            </a:r>
            <a:r>
              <a:rPr lang="en-GB" dirty="0" smtClean="0">
                <a:solidFill>
                  <a:schemeClr val="bg1"/>
                </a:solidFill>
              </a:rPr>
              <a:t>on </a:t>
            </a:r>
            <a:r>
              <a:rPr lang="en-GB" dirty="0" smtClean="0">
                <a:solidFill>
                  <a:schemeClr val="bg1"/>
                </a:solidFill>
              </a:rPr>
              <a:t>fitting in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8618" y="4794729"/>
            <a:ext cx="3897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To </a:t>
            </a:r>
            <a:r>
              <a:rPr lang="fr-CH" b="1" dirty="0" err="1" smtClean="0">
                <a:solidFill>
                  <a:schemeClr val="bg1"/>
                </a:solidFill>
              </a:rPr>
              <a:t>read</a:t>
            </a:r>
            <a:r>
              <a:rPr lang="fr-CH" b="1" dirty="0" smtClean="0">
                <a:solidFill>
                  <a:schemeClr val="bg1"/>
                </a:solidFill>
              </a:rPr>
              <a:t>: </a:t>
            </a:r>
            <a:r>
              <a:rPr lang="en-GB" dirty="0">
                <a:hlinkClick r:id="rId7"/>
              </a:rPr>
              <a:t>"Why Diverse Teams are Smarter" - HBR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81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3517"/>
            <a:ext cx="12192000" cy="54186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151784" y="1412776"/>
            <a:ext cx="3224335" cy="2781148"/>
          </a:xfrm>
          <a:prstGeom prst="ellipse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“</a:t>
            </a:r>
            <a:r>
              <a:rPr lang="en-GB" sz="1600" i="1" dirty="0">
                <a:solidFill>
                  <a:schemeClr val="bg1"/>
                </a:solidFill>
              </a:rPr>
              <a:t>The particle physics </a:t>
            </a:r>
            <a:endParaRPr lang="en-GB" sz="1600" i="1" dirty="0" smtClean="0">
              <a:solidFill>
                <a:schemeClr val="bg1"/>
              </a:solidFill>
            </a:endParaRP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community commits to</a:t>
            </a: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 </a:t>
            </a:r>
            <a:r>
              <a:rPr lang="en-GB" sz="1600" i="1" dirty="0">
                <a:solidFill>
                  <a:schemeClr val="bg1"/>
                </a:solidFill>
              </a:rPr>
              <a:t>placing the principles of </a:t>
            </a:r>
            <a:endParaRPr lang="en-GB" sz="1600" i="1" dirty="0" smtClean="0">
              <a:solidFill>
                <a:schemeClr val="bg1"/>
              </a:solidFill>
            </a:endParaRPr>
          </a:p>
          <a:p>
            <a:pPr algn="ctr"/>
            <a:r>
              <a:rPr lang="en-GB" b="1" i="1" dirty="0" smtClean="0">
                <a:solidFill>
                  <a:schemeClr val="bg1"/>
                </a:solidFill>
              </a:rPr>
              <a:t>equality, diversity &amp; inclusion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at the heart of all the </a:t>
            </a: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physics community’s </a:t>
            </a: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activities.” 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1600" b="1" dirty="0" smtClean="0">
                <a:solidFill>
                  <a:schemeClr val="bg1"/>
                </a:solidFill>
              </a:rPr>
              <a:t>- ESPP 2020</a:t>
            </a:r>
            <a:r>
              <a:rPr lang="en-GB" sz="1600" b="1" dirty="0">
                <a:solidFill>
                  <a:schemeClr val="bg1"/>
                </a:solidFill>
              </a:rPr>
              <a:t> </a:t>
            </a:r>
            <a:r>
              <a:rPr lang="en-GB" sz="1600" b="1" dirty="0" smtClean="0">
                <a:solidFill>
                  <a:schemeClr val="bg1"/>
                </a:solidFill>
              </a:rPr>
              <a:t>update</a:t>
            </a:r>
            <a:endParaRPr lang="en-GB" sz="1600" b="1" i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03512" y="5427054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i="1" dirty="0">
                <a:solidFill>
                  <a:srgbClr val="FFC000"/>
                </a:solidFill>
              </a:rPr>
              <a:t>As an </a:t>
            </a:r>
            <a:r>
              <a:rPr lang="en-GB" sz="2000" b="1" i="1" u="sng" dirty="0">
                <a:solidFill>
                  <a:srgbClr val="FFC000"/>
                </a:solidFill>
              </a:rPr>
              <a:t>International Organisation</a:t>
            </a:r>
            <a:r>
              <a:rPr lang="en-GB" sz="2000" b="1" i="1" dirty="0">
                <a:solidFill>
                  <a:srgbClr val="FFC000"/>
                </a:solidFill>
              </a:rPr>
              <a:t>, </a:t>
            </a:r>
            <a:endParaRPr lang="en-GB" sz="2000" b="1" i="1" dirty="0" smtClean="0">
              <a:solidFill>
                <a:srgbClr val="FFC000"/>
              </a:solidFill>
            </a:endParaRPr>
          </a:p>
          <a:p>
            <a:pPr algn="ctr"/>
            <a:r>
              <a:rPr lang="en-GB" sz="2000" b="1" i="1" dirty="0" smtClean="0">
                <a:solidFill>
                  <a:srgbClr val="FFC000"/>
                </a:solidFill>
              </a:rPr>
              <a:t>we </a:t>
            </a:r>
            <a:r>
              <a:rPr lang="en-GB" sz="2000" b="1" i="1" dirty="0">
                <a:solidFill>
                  <a:srgbClr val="FFC000"/>
                </a:solidFill>
              </a:rPr>
              <a:t>need to reflect the diverse communities of our Member States</a:t>
            </a:r>
            <a:endParaRPr lang="en-GB" sz="2000" b="1" dirty="0"/>
          </a:p>
        </p:txBody>
      </p:sp>
      <p:sp>
        <p:nvSpPr>
          <p:cNvPr id="9" name="Oval 8"/>
          <p:cNvSpPr/>
          <p:nvPr/>
        </p:nvSpPr>
        <p:spPr>
          <a:xfrm>
            <a:off x="407368" y="2348880"/>
            <a:ext cx="2952328" cy="2869598"/>
          </a:xfrm>
          <a:prstGeom prst="ellipse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GB" sz="1600" b="1" dirty="0" smtClean="0">
              <a:solidFill>
                <a:schemeClr val="tx1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203864"/>
                </a:solidFill>
              </a:rPr>
              <a:t>Gender Equality Plans</a:t>
            </a:r>
          </a:p>
          <a:p>
            <a:pPr algn="ctr"/>
            <a:r>
              <a:rPr lang="fr-CH" sz="1600" b="1" dirty="0" smtClean="0">
                <a:solidFill>
                  <a:srgbClr val="203864"/>
                </a:solidFill>
              </a:rPr>
              <a:t>in place by 2022</a:t>
            </a:r>
            <a:endParaRPr lang="en-GB" sz="1600" dirty="0" smtClean="0">
              <a:solidFill>
                <a:srgbClr val="203864"/>
              </a:solidFill>
            </a:endParaRPr>
          </a:p>
          <a:p>
            <a:pPr algn="ctr"/>
            <a:r>
              <a:rPr lang="fr-CH" sz="1600" i="1" dirty="0" smtClean="0">
                <a:solidFill>
                  <a:srgbClr val="203864"/>
                </a:solidFill>
              </a:rPr>
              <a:t/>
            </a:r>
            <a:br>
              <a:rPr lang="fr-CH" sz="1600" i="1" dirty="0" smtClean="0">
                <a:solidFill>
                  <a:srgbClr val="203864"/>
                </a:solidFill>
              </a:rPr>
            </a:br>
            <a:r>
              <a:rPr lang="fr-CH" sz="1600" i="1" dirty="0" smtClean="0">
                <a:solidFill>
                  <a:srgbClr val="203864"/>
                </a:solidFill>
              </a:rPr>
              <a:t>= New </a:t>
            </a:r>
            <a:r>
              <a:rPr lang="fr-CH" sz="2000" b="1" i="1" dirty="0" smtClean="0">
                <a:solidFill>
                  <a:srgbClr val="203864"/>
                </a:solidFill>
              </a:rPr>
              <a:t>EC </a:t>
            </a:r>
            <a:r>
              <a:rPr lang="fr-CH" sz="2000" b="1" i="1" dirty="0" err="1" smtClean="0">
                <a:solidFill>
                  <a:srgbClr val="203864"/>
                </a:solidFill>
              </a:rPr>
              <a:t>requirement</a:t>
            </a:r>
            <a:r>
              <a:rPr lang="fr-CH" sz="2000" b="1" i="1" dirty="0" smtClean="0">
                <a:solidFill>
                  <a:srgbClr val="203864"/>
                </a:solidFill>
              </a:rPr>
              <a:t> </a:t>
            </a:r>
            <a:endParaRPr lang="fr-CH" sz="1600" b="1" i="1" dirty="0" smtClean="0">
              <a:solidFill>
                <a:srgbClr val="203864"/>
              </a:solidFill>
            </a:endParaRPr>
          </a:p>
          <a:p>
            <a:pPr algn="ctr"/>
            <a:r>
              <a:rPr lang="fr-CH" sz="1600" i="1" dirty="0">
                <a:solidFill>
                  <a:srgbClr val="203864"/>
                </a:solidFill>
              </a:rPr>
              <a:t>f</a:t>
            </a:r>
            <a:r>
              <a:rPr lang="fr-CH" sz="1600" i="1" dirty="0" smtClean="0">
                <a:solidFill>
                  <a:srgbClr val="203864"/>
                </a:solidFill>
              </a:rPr>
              <a:t>or </a:t>
            </a:r>
            <a:r>
              <a:rPr lang="fr-CH" sz="1600" i="1" u="sng" dirty="0" smtClean="0">
                <a:solidFill>
                  <a:srgbClr val="203864"/>
                </a:solidFill>
              </a:rPr>
              <a:t>all public </a:t>
            </a:r>
            <a:r>
              <a:rPr lang="fr-CH" sz="1600" i="1" u="sng" dirty="0" err="1" smtClean="0">
                <a:solidFill>
                  <a:srgbClr val="203864"/>
                </a:solidFill>
              </a:rPr>
              <a:t>research</a:t>
            </a:r>
            <a:r>
              <a:rPr lang="fr-CH" sz="1600" i="1" u="sng" dirty="0" smtClean="0">
                <a:solidFill>
                  <a:srgbClr val="203864"/>
                </a:solidFill>
              </a:rPr>
              <a:t> </a:t>
            </a:r>
          </a:p>
          <a:p>
            <a:pPr algn="ctr"/>
            <a:r>
              <a:rPr lang="fr-CH" sz="1600" i="1" u="sng" dirty="0" smtClean="0">
                <a:solidFill>
                  <a:srgbClr val="203864"/>
                </a:solidFill>
              </a:rPr>
              <a:t>organisations </a:t>
            </a:r>
            <a:r>
              <a:rPr lang="fr-CH" sz="1600" i="1" dirty="0" err="1" smtClean="0">
                <a:solidFill>
                  <a:srgbClr val="203864"/>
                </a:solidFill>
              </a:rPr>
              <a:t>seeking</a:t>
            </a:r>
            <a:r>
              <a:rPr lang="fr-CH" sz="1600" i="1" dirty="0" smtClean="0">
                <a:solidFill>
                  <a:srgbClr val="203864"/>
                </a:solidFill>
              </a:rPr>
              <a:t> </a:t>
            </a:r>
            <a:r>
              <a:rPr lang="fr-CH" sz="1600" i="1" dirty="0" err="1" smtClean="0">
                <a:solidFill>
                  <a:srgbClr val="203864"/>
                </a:solidFill>
              </a:rPr>
              <a:t>funding</a:t>
            </a:r>
            <a:endParaRPr lang="fr-CH" sz="1600" i="1" dirty="0" smtClean="0">
              <a:solidFill>
                <a:srgbClr val="203864"/>
              </a:solidFill>
            </a:endParaRPr>
          </a:p>
          <a:p>
            <a:pPr algn="ctr"/>
            <a:r>
              <a:rPr lang="fr-CH" sz="1600" i="1" dirty="0" err="1">
                <a:solidFill>
                  <a:srgbClr val="203864"/>
                </a:solidFill>
              </a:rPr>
              <a:t>u</a:t>
            </a:r>
            <a:r>
              <a:rPr lang="fr-CH" sz="1600" i="1" dirty="0" err="1" smtClean="0">
                <a:solidFill>
                  <a:srgbClr val="203864"/>
                </a:solidFill>
              </a:rPr>
              <a:t>nder</a:t>
            </a:r>
            <a:r>
              <a:rPr lang="fr-CH" sz="1600" i="1" dirty="0" smtClean="0">
                <a:solidFill>
                  <a:srgbClr val="203864"/>
                </a:solidFill>
              </a:rPr>
              <a:t> Horizon Europe.</a:t>
            </a:r>
          </a:p>
          <a:p>
            <a:pPr algn="ctr"/>
            <a:endParaRPr lang="fr-CH" sz="1600" i="1" dirty="0" smtClean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8616280" y="2234745"/>
            <a:ext cx="2535646" cy="2460179"/>
          </a:xfrm>
          <a:prstGeom prst="ellipse">
            <a:avLst/>
          </a:prstGeom>
          <a:solidFill>
            <a:srgbClr val="009599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Companies </a:t>
            </a:r>
            <a:r>
              <a:rPr lang="en-GB" sz="1600" dirty="0">
                <a:solidFill>
                  <a:schemeClr val="bg1"/>
                </a:solidFill>
              </a:rPr>
              <a:t>with more </a:t>
            </a:r>
            <a:r>
              <a:rPr lang="en-GB" sz="1600" dirty="0" smtClean="0">
                <a:solidFill>
                  <a:schemeClr val="bg1"/>
                </a:solidFill>
              </a:rPr>
              <a:t>diverse </a:t>
            </a:r>
            <a:r>
              <a:rPr lang="en-GB" sz="2000" b="1" dirty="0" smtClean="0">
                <a:solidFill>
                  <a:schemeClr val="bg1"/>
                </a:solidFill>
              </a:rPr>
              <a:t>management </a:t>
            </a:r>
            <a:r>
              <a:rPr lang="en-GB" sz="1600" dirty="0">
                <a:solidFill>
                  <a:schemeClr val="bg1"/>
                </a:solidFill>
              </a:rPr>
              <a:t>teams have </a:t>
            </a:r>
            <a:r>
              <a:rPr lang="en-GB" sz="1600" b="1" dirty="0">
                <a:solidFill>
                  <a:schemeClr val="bg1"/>
                </a:solidFill>
              </a:rPr>
              <a:t>19% higher revenues </a:t>
            </a:r>
            <a:r>
              <a:rPr lang="en-GB" sz="1600" dirty="0" smtClean="0">
                <a:solidFill>
                  <a:schemeClr val="bg1"/>
                </a:solidFill>
              </a:rPr>
              <a:t>due to innovation.</a:t>
            </a:r>
          </a:p>
          <a:p>
            <a:pPr algn="ctr"/>
            <a:endParaRPr lang="en-GB" sz="1400" dirty="0" smtClean="0">
              <a:solidFill>
                <a:schemeClr val="bg1"/>
              </a:solidFill>
            </a:endParaRPr>
          </a:p>
          <a:p>
            <a:pPr algn="ctr"/>
            <a:r>
              <a:rPr lang="fr-CH" sz="1400" b="1" dirty="0" smtClean="0">
                <a:solidFill>
                  <a:schemeClr val="bg1"/>
                </a:solidFill>
              </a:rPr>
              <a:t>- BCG 2018</a:t>
            </a:r>
            <a:endParaRPr lang="en-GB" sz="1400" b="1" dirty="0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6159" y="247888"/>
            <a:ext cx="72614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3600" b="1" dirty="0">
                <a:solidFill>
                  <a:schemeClr val="bg1"/>
                </a:solidFill>
                <a:ea typeface="+mj-ea"/>
                <a:cs typeface="+mj-cs"/>
              </a:rPr>
              <a:t>Diversity &amp; </a:t>
            </a:r>
            <a:r>
              <a:rPr lang="fr-CH" sz="3600" b="1" dirty="0" smtClean="0">
                <a:solidFill>
                  <a:schemeClr val="bg1"/>
                </a:solidFill>
                <a:ea typeface="+mj-ea"/>
                <a:cs typeface="+mj-cs"/>
              </a:rPr>
              <a:t>Inclusion:</a:t>
            </a:r>
            <a:r>
              <a:rPr lang="fr-CH" sz="3600" dirty="0" smtClean="0">
                <a:solidFill>
                  <a:schemeClr val="bg1"/>
                </a:solidFill>
                <a:ea typeface="+mj-ea"/>
                <a:cs typeface="+mj-cs"/>
              </a:rPr>
              <a:t> </a:t>
            </a:r>
            <a:r>
              <a:rPr lang="fr-CH" sz="3200" dirty="0" smtClean="0">
                <a:solidFill>
                  <a:schemeClr val="bg1"/>
                </a:solidFill>
                <a:ea typeface="+mj-ea"/>
                <a:cs typeface="+mj-cs"/>
              </a:rPr>
              <a:t>the business case</a:t>
            </a:r>
            <a:endParaRPr lang="en-GB" sz="3200" dirty="0">
              <a:solidFill>
                <a:schemeClr val="bg1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9067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phic 8" descr="Bullseye with solid fill">
            <a:extLst>
              <a:ext uri="{FF2B5EF4-FFF2-40B4-BE49-F238E27FC236}">
                <a16:creationId xmlns:a16="http://schemas.microsoft.com/office/drawing/2014/main" id="{96B0A43F-7ACD-49C4-9475-F00BA94787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47892" y="4760180"/>
            <a:ext cx="1463804" cy="1463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8" y="0"/>
            <a:ext cx="12192000" cy="304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FC78B6-42B8-4032-9478-1DA9789CFE0C}"/>
              </a:ext>
            </a:extLst>
          </p:cNvPr>
          <p:cNvSpPr txBox="1"/>
          <p:nvPr/>
        </p:nvSpPr>
        <p:spPr bwMode="auto">
          <a:xfrm>
            <a:off x="8606819" y="3465628"/>
            <a:ext cx="2964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NATIONALITY </a:t>
            </a:r>
            <a:r>
              <a:rPr lang="en-US" b="1" dirty="0" smtClean="0">
                <a:solidFill>
                  <a:srgbClr val="002060"/>
                </a:solidFill>
              </a:rPr>
              <a:t>indicator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53D520-093F-4A83-9379-5839A85A0253}"/>
              </a:ext>
            </a:extLst>
          </p:cNvPr>
          <p:cNvSpPr txBox="1"/>
          <p:nvPr/>
        </p:nvSpPr>
        <p:spPr bwMode="auto">
          <a:xfrm>
            <a:off x="563325" y="3448906"/>
            <a:ext cx="2964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GENDER </a:t>
            </a:r>
            <a:r>
              <a:rPr lang="en-US" b="1" dirty="0" smtClean="0">
                <a:solidFill>
                  <a:srgbClr val="002060"/>
                </a:solidFill>
              </a:rPr>
              <a:t>target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655234-A534-43DE-A968-958425DF7D38}"/>
              </a:ext>
            </a:extLst>
          </p:cNvPr>
          <p:cNvSpPr txBox="1"/>
          <p:nvPr/>
        </p:nvSpPr>
        <p:spPr bwMode="auto">
          <a:xfrm>
            <a:off x="61754" y="457200"/>
            <a:ext cx="401802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accent3"/>
                </a:solidFill>
              </a:rPr>
              <a:t>OUR VISION</a:t>
            </a:r>
          </a:p>
          <a:p>
            <a:r>
              <a:rPr lang="en-US" sz="1300" i="1" dirty="0">
                <a:solidFill>
                  <a:srgbClr val="FFFFFF"/>
                </a:solidFill>
              </a:rPr>
              <a:t>scientific excellence through diversity and inclusion</a:t>
            </a:r>
          </a:p>
          <a:p>
            <a:endParaRPr lang="de-DE" sz="1400" i="1" dirty="0">
              <a:solidFill>
                <a:srgbClr val="FFFFFF"/>
              </a:solidFill>
            </a:endParaRPr>
          </a:p>
          <a:p>
            <a:endParaRPr lang="en-CH" sz="1400" i="1" dirty="0">
              <a:solidFill>
                <a:srgbClr val="FFFFFF"/>
              </a:solidFill>
            </a:endParaRPr>
          </a:p>
          <a:p>
            <a:r>
              <a:rPr lang="en-US" sz="1400" b="1" i="1" dirty="0">
                <a:solidFill>
                  <a:srgbClr val="C6D501"/>
                </a:solidFill>
              </a:rPr>
              <a:t>OUR GOAL</a:t>
            </a:r>
          </a:p>
          <a:p>
            <a:r>
              <a:rPr lang="en-US" sz="1300" i="1" dirty="0">
                <a:solidFill>
                  <a:srgbClr val="FFFFFF"/>
                </a:solidFill>
              </a:rPr>
              <a:t>to increase the nationality and gender diversity </a:t>
            </a:r>
          </a:p>
          <a:p>
            <a:r>
              <a:rPr lang="en-US" sz="1300" i="1" dirty="0">
                <a:solidFill>
                  <a:srgbClr val="FFFFFF"/>
                </a:solidFill>
              </a:rPr>
              <a:t>of </a:t>
            </a:r>
            <a:r>
              <a:rPr lang="en-US" sz="1300" i="1" dirty="0" smtClean="0">
                <a:solidFill>
                  <a:srgbClr val="FFFFFF"/>
                </a:solidFill>
              </a:rPr>
              <a:t>Staff &amp; Fellows </a:t>
            </a:r>
            <a:r>
              <a:rPr lang="en-US" sz="1300" i="1" dirty="0">
                <a:solidFill>
                  <a:srgbClr val="FFFFFF"/>
                </a:solidFill>
              </a:rPr>
              <a:t>(MPE</a:t>
            </a:r>
            <a:r>
              <a:rPr lang="en-US" sz="1300" i="1" dirty="0" smtClean="0">
                <a:solidFill>
                  <a:srgbClr val="FFFFFF"/>
                </a:solidFill>
              </a:rPr>
              <a:t>) population </a:t>
            </a:r>
            <a:r>
              <a:rPr lang="en-US" sz="1300" i="1" dirty="0">
                <a:solidFill>
                  <a:srgbClr val="FFFFFF"/>
                </a:solidFill>
              </a:rPr>
              <a:t>by 2025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63582AB-C319-47BA-91DF-2519385CDB26}"/>
              </a:ext>
            </a:extLst>
          </p:cNvPr>
          <p:cNvSpPr txBox="1"/>
          <p:nvPr/>
        </p:nvSpPr>
        <p:spPr bwMode="auto">
          <a:xfrm>
            <a:off x="5070903" y="3123819"/>
            <a:ext cx="1951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The STRATEGY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A1AA4C-4F5C-44BC-BBD0-216DF8ABA763}"/>
              </a:ext>
            </a:extLst>
          </p:cNvPr>
          <p:cNvSpPr txBox="1"/>
          <p:nvPr/>
        </p:nvSpPr>
        <p:spPr bwMode="auto">
          <a:xfrm>
            <a:off x="4380923" y="3801999"/>
            <a:ext cx="356327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fr-CH" sz="1300" b="1" dirty="0">
                <a:solidFill>
                  <a:srgbClr val="00AEA9"/>
                </a:solidFill>
              </a:rPr>
              <a:t>Leadership</a:t>
            </a:r>
            <a:r>
              <a:rPr lang="fr-CH" sz="1300" dirty="0">
                <a:solidFill>
                  <a:srgbClr val="00AEA9"/>
                </a:solidFill>
              </a:rPr>
              <a:t>-</a:t>
            </a:r>
            <a:r>
              <a:rPr lang="fr-CH" sz="1300" dirty="0" err="1">
                <a:solidFill>
                  <a:srgbClr val="00AEA9"/>
                </a:solidFill>
              </a:rPr>
              <a:t>led</a:t>
            </a:r>
            <a:r>
              <a:rPr lang="fr-CH" sz="1300" b="1" dirty="0">
                <a:solidFill>
                  <a:srgbClr val="00AEA9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GB" sz="1300" b="1" dirty="0">
                <a:solidFill>
                  <a:srgbClr val="00AEA9"/>
                </a:solidFill>
              </a:rPr>
              <a:t>Leverage existing progress:</a:t>
            </a:r>
            <a:r>
              <a:rPr lang="en-GB" sz="1300" dirty="0">
                <a:solidFill>
                  <a:srgbClr val="00AEA9"/>
                </a:solidFill>
              </a:rPr>
              <a:t> gender balance increased in Senior Management </a:t>
            </a:r>
            <a:endParaRPr lang="fr-CH" sz="1300" b="1" dirty="0">
              <a:solidFill>
                <a:srgbClr val="00AEA9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300" b="1" dirty="0">
                <a:solidFill>
                  <a:srgbClr val="00AEA9"/>
                </a:solidFill>
              </a:rPr>
              <a:t>25% as an average </a:t>
            </a:r>
            <a:r>
              <a:rPr lang="en-US" sz="1300" dirty="0">
                <a:solidFill>
                  <a:srgbClr val="00AEA9"/>
                </a:solidFill>
              </a:rPr>
              <a:t>across </a:t>
            </a:r>
            <a:r>
              <a:rPr lang="en-US" sz="1300" dirty="0" smtClean="0">
                <a:solidFill>
                  <a:srgbClr val="00AEA9"/>
                </a:solidFill>
              </a:rPr>
              <a:t>MPE </a:t>
            </a:r>
            <a:r>
              <a:rPr lang="en-US" sz="1300" dirty="0">
                <a:solidFill>
                  <a:srgbClr val="00AEA9"/>
                </a:solidFill>
              </a:rPr>
              <a:t>population (not per Department)</a:t>
            </a:r>
            <a:endParaRPr lang="en-GB" sz="1300" dirty="0">
              <a:solidFill>
                <a:srgbClr val="00AEA9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GB" sz="1300" b="1" dirty="0">
                <a:solidFill>
                  <a:srgbClr val="00AEA9"/>
                </a:solidFill>
              </a:rPr>
              <a:t>Diversity &amp; inclusion </a:t>
            </a:r>
            <a:r>
              <a:rPr lang="en-GB" sz="1300" dirty="0">
                <a:solidFill>
                  <a:srgbClr val="00AEA9"/>
                </a:solidFill>
              </a:rPr>
              <a:t>in recruitment </a:t>
            </a:r>
            <a:r>
              <a:rPr lang="en-GB" sz="1300" dirty="0" smtClean="0">
                <a:solidFill>
                  <a:srgbClr val="00AEA9"/>
                </a:solidFill>
              </a:rPr>
              <a:t>(and </a:t>
            </a:r>
            <a:r>
              <a:rPr lang="en-GB" sz="1300" dirty="0">
                <a:solidFill>
                  <a:srgbClr val="00AEA9"/>
                </a:solidFill>
              </a:rPr>
              <a:t>talent pipelines), promotion, training, </a:t>
            </a:r>
            <a:r>
              <a:rPr lang="en-GB" sz="1300" dirty="0" smtClean="0">
                <a:solidFill>
                  <a:srgbClr val="00AEA9"/>
                </a:solidFill>
              </a:rPr>
              <a:t>communications </a:t>
            </a:r>
            <a:endParaRPr lang="en-GB" sz="1300" dirty="0">
              <a:solidFill>
                <a:srgbClr val="00AEA9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300" b="1" dirty="0">
                <a:solidFill>
                  <a:srgbClr val="00AEA9"/>
                </a:solidFill>
              </a:rPr>
              <a:t>Sustainable actions</a:t>
            </a:r>
            <a:r>
              <a:rPr lang="en-US" sz="1300" dirty="0">
                <a:solidFill>
                  <a:srgbClr val="00AEA9"/>
                </a:solidFill>
              </a:rPr>
              <a:t> toward long-term gender parity</a:t>
            </a:r>
            <a:endParaRPr lang="en-US" sz="1300" b="1" dirty="0">
              <a:solidFill>
                <a:srgbClr val="00AEA9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9702232" y="141782"/>
            <a:ext cx="2377110" cy="2131300"/>
          </a:xfrm>
          <a:prstGeom prst="ellipse">
            <a:avLst/>
          </a:prstGeom>
          <a:solidFill>
            <a:srgbClr val="32A4C0">
              <a:alpha val="9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300" i="1" dirty="0">
                <a:solidFill>
                  <a:schemeClr val="bg1"/>
                </a:solidFill>
              </a:rPr>
              <a:t>“We commit to</a:t>
            </a:r>
          </a:p>
          <a:p>
            <a:pPr algn="ctr"/>
            <a:r>
              <a:rPr lang="en-GB" sz="1300" i="1" dirty="0">
                <a:solidFill>
                  <a:schemeClr val="bg1"/>
                </a:solidFill>
              </a:rPr>
              <a:t> placing the principles of </a:t>
            </a:r>
          </a:p>
          <a:p>
            <a:pPr algn="ctr"/>
            <a:r>
              <a:rPr lang="en-GB" sz="1300" i="1" dirty="0">
                <a:solidFill>
                  <a:schemeClr val="bg1"/>
                </a:solidFill>
              </a:rPr>
              <a:t>equality, diversity &amp; inclusion </a:t>
            </a:r>
          </a:p>
          <a:p>
            <a:pPr algn="ctr"/>
            <a:r>
              <a:rPr lang="en-GB" sz="1300" b="1" i="1" dirty="0">
                <a:solidFill>
                  <a:schemeClr val="bg1"/>
                </a:solidFill>
              </a:rPr>
              <a:t>at the heart of all the </a:t>
            </a:r>
          </a:p>
          <a:p>
            <a:pPr algn="ctr"/>
            <a:r>
              <a:rPr lang="en-GB" sz="1300" b="1" i="1" dirty="0">
                <a:solidFill>
                  <a:schemeClr val="bg1"/>
                </a:solidFill>
              </a:rPr>
              <a:t>physics community’s </a:t>
            </a:r>
          </a:p>
          <a:p>
            <a:pPr algn="ctr"/>
            <a:r>
              <a:rPr lang="en-GB" sz="1300" b="1" i="1" dirty="0">
                <a:solidFill>
                  <a:schemeClr val="bg1"/>
                </a:solidFill>
              </a:rPr>
              <a:t>activities</a:t>
            </a:r>
            <a:r>
              <a:rPr lang="en-GB" sz="1300" i="1" dirty="0">
                <a:solidFill>
                  <a:schemeClr val="bg1"/>
                </a:solidFill>
              </a:rPr>
              <a:t>.” </a:t>
            </a:r>
          </a:p>
          <a:p>
            <a:pPr algn="ctr"/>
            <a:r>
              <a:rPr lang="en-GB" sz="1300" dirty="0">
                <a:solidFill>
                  <a:schemeClr val="bg1"/>
                </a:solidFill>
              </a:rPr>
              <a:t/>
            </a:r>
            <a:br>
              <a:rPr lang="en-GB" sz="1300" dirty="0">
                <a:solidFill>
                  <a:schemeClr val="bg1"/>
                </a:solidFill>
              </a:rPr>
            </a:br>
            <a:r>
              <a:rPr lang="en-GB" sz="1300" b="1" dirty="0">
                <a:solidFill>
                  <a:schemeClr val="bg1"/>
                </a:solidFill>
              </a:rPr>
              <a:t>- ESPP 2020 update</a:t>
            </a:r>
            <a:endParaRPr lang="en-GB" sz="1300" b="1" i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1153" y="4024659"/>
            <a:ext cx="3445428" cy="1925886"/>
            <a:chOff x="386571" y="3324837"/>
            <a:chExt cx="3751270" cy="201813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41ED75-5AE4-45D4-94A7-001D0A09F403}"/>
                </a:ext>
              </a:extLst>
            </p:cNvPr>
            <p:cNvSpPr txBox="1"/>
            <p:nvPr/>
          </p:nvSpPr>
          <p:spPr bwMode="auto">
            <a:xfrm>
              <a:off x="386571" y="3324837"/>
              <a:ext cx="3751270" cy="61278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b="1" dirty="0" smtClean="0">
                  <a:solidFill>
                    <a:srgbClr val="00AEA9"/>
                  </a:solidFill>
                </a:rPr>
                <a:t>GOAL:</a:t>
              </a:r>
              <a:endParaRPr lang="en-GB" sz="1400" b="1" dirty="0">
                <a:solidFill>
                  <a:srgbClr val="00AEA9"/>
                </a:solidFill>
              </a:endParaRPr>
            </a:p>
            <a:p>
              <a:pPr>
                <a:spcBef>
                  <a:spcPts val="600"/>
                </a:spcBef>
              </a:pPr>
              <a:r>
                <a:rPr lang="en-GB" sz="1300" dirty="0">
                  <a:solidFill>
                    <a:srgbClr val="00AEA9"/>
                  </a:solidFill>
                </a:rPr>
                <a:t>With a particular focus on </a:t>
              </a:r>
              <a:r>
                <a:rPr lang="en-GB" sz="1300" b="1" dirty="0">
                  <a:solidFill>
                    <a:srgbClr val="00AEA9"/>
                  </a:solidFill>
                </a:rPr>
                <a:t>women in STEM:</a:t>
              </a:r>
              <a:r>
                <a:rPr lang="en-GB" sz="1300" dirty="0">
                  <a:solidFill>
                    <a:srgbClr val="00AEA9"/>
                  </a:solidFill>
                </a:rPr>
                <a:t>  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1163713-3306-405F-8B9B-2AEFEA445B88}"/>
                </a:ext>
              </a:extLst>
            </p:cNvPr>
            <p:cNvSpPr/>
            <p:nvPr/>
          </p:nvSpPr>
          <p:spPr>
            <a:xfrm>
              <a:off x="443810" y="4356754"/>
              <a:ext cx="1110952" cy="986218"/>
            </a:xfrm>
            <a:prstGeom prst="ellipse">
              <a:avLst/>
            </a:prstGeom>
            <a:solidFill>
              <a:srgbClr val="C6D5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from 21%</a:t>
              </a: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in 2020</a:t>
              </a:r>
            </a:p>
          </p:txBody>
        </p:sp>
        <p:sp>
          <p:nvSpPr>
            <p:cNvPr id="17" name="Right Arrow 37">
              <a:extLst>
                <a:ext uri="{FF2B5EF4-FFF2-40B4-BE49-F238E27FC236}">
                  <a16:creationId xmlns:a16="http://schemas.microsoft.com/office/drawing/2014/main" id="{BBE30422-69DB-4D65-AADA-0A73472823C5}"/>
                </a:ext>
              </a:extLst>
            </p:cNvPr>
            <p:cNvSpPr/>
            <p:nvPr/>
          </p:nvSpPr>
          <p:spPr>
            <a:xfrm>
              <a:off x="1860133" y="4710344"/>
              <a:ext cx="622883" cy="222189"/>
            </a:xfrm>
            <a:prstGeom prst="rightArrow">
              <a:avLst/>
            </a:prstGeom>
            <a:solidFill>
              <a:srgbClr val="C6D5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20306" y="5052706"/>
              <a:ext cx="1191205" cy="2902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sz="1200" b="1" dirty="0">
                  <a:solidFill>
                    <a:srgbClr val="002060"/>
                  </a:solidFill>
                </a:rPr>
                <a:t>25% in 2025</a:t>
              </a:r>
              <a:endParaRPr lang="en-GB" sz="12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411202" y="4024659"/>
            <a:ext cx="3790813" cy="1655687"/>
            <a:chOff x="8051441" y="3205836"/>
            <a:chExt cx="4267693" cy="177121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CE18143-41AE-4531-97A5-D00FB6F09A70}"/>
                </a:ext>
              </a:extLst>
            </p:cNvPr>
            <p:cNvSpPr txBox="1"/>
            <p:nvPr/>
          </p:nvSpPr>
          <p:spPr bwMode="auto">
            <a:xfrm>
              <a:off x="8051441" y="3205836"/>
              <a:ext cx="3920539" cy="83959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b="1" dirty="0" smtClean="0">
                  <a:solidFill>
                    <a:srgbClr val="00AEA9"/>
                  </a:solidFill>
                </a:rPr>
                <a:t>GOAL:</a:t>
              </a:r>
              <a:endParaRPr lang="en-GB" sz="1400" b="1" dirty="0">
                <a:solidFill>
                  <a:srgbClr val="00AEA9"/>
                </a:solidFill>
              </a:endParaRPr>
            </a:p>
            <a:p>
              <a:pPr>
                <a:spcBef>
                  <a:spcPts val="600"/>
                </a:spcBef>
              </a:pPr>
              <a:r>
                <a:rPr lang="en-US" sz="1300" dirty="0">
                  <a:solidFill>
                    <a:srgbClr val="00AEA9"/>
                  </a:solidFill>
                </a:rPr>
                <a:t>With a particular focus on under-represented MS and a </a:t>
              </a:r>
              <a:r>
                <a:rPr lang="en-US" sz="1300" b="1" dirty="0">
                  <a:solidFill>
                    <a:srgbClr val="00AEA9"/>
                  </a:solidFill>
                </a:rPr>
                <a:t>m</a:t>
              </a:r>
              <a:r>
                <a:rPr lang="en-GB" sz="1300" b="1" dirty="0">
                  <a:solidFill>
                    <a:srgbClr val="00AEA9"/>
                  </a:solidFill>
                </a:rPr>
                <a:t>ore balanced return </a:t>
              </a:r>
              <a:r>
                <a:rPr lang="en-GB" sz="1300" dirty="0">
                  <a:solidFill>
                    <a:srgbClr val="00AEA9"/>
                  </a:solidFill>
                </a:rPr>
                <a:t>by 2025</a:t>
              </a:r>
              <a:r>
                <a:rPr lang="en-GB" sz="1300" b="1" dirty="0">
                  <a:solidFill>
                    <a:srgbClr val="00AEA9"/>
                  </a:solidFill>
                </a:rPr>
                <a:t>:</a:t>
              </a:r>
              <a:r>
                <a:rPr lang="en-GB" sz="1300" dirty="0">
                  <a:solidFill>
                    <a:srgbClr val="00AEA9"/>
                  </a:solidFill>
                </a:rPr>
                <a:t>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3AC6086-0827-4936-A260-E26C7F8E2EDC}"/>
                </a:ext>
              </a:extLst>
            </p:cNvPr>
            <p:cNvSpPr/>
            <p:nvPr/>
          </p:nvSpPr>
          <p:spPr>
            <a:xfrm>
              <a:off x="9537358" y="4450245"/>
              <a:ext cx="2781776" cy="526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 smtClean="0">
                  <a:solidFill>
                    <a:srgbClr val="002060"/>
                  </a:solidFill>
                </a:rPr>
                <a:t>address </a:t>
              </a:r>
              <a:r>
                <a:rPr lang="en-US" sz="1300" dirty="0">
                  <a:solidFill>
                    <a:srgbClr val="002060"/>
                  </a:solidFill>
                </a:rPr>
                <a:t>nationality clusters </a:t>
              </a:r>
              <a:endParaRPr lang="en-US" sz="1300" dirty="0" smtClean="0">
                <a:solidFill>
                  <a:srgbClr val="002060"/>
                </a:solidFill>
              </a:endParaRPr>
            </a:p>
            <a:p>
              <a:r>
                <a:rPr lang="en-US" sz="1200" b="1" dirty="0" smtClean="0">
                  <a:solidFill>
                    <a:srgbClr val="002060"/>
                  </a:solidFill>
                </a:rPr>
                <a:t>&gt; </a:t>
              </a:r>
              <a:r>
                <a:rPr lang="en-US" sz="1200" b="1" dirty="0">
                  <a:solidFill>
                    <a:srgbClr val="002060"/>
                  </a:solidFill>
                </a:rPr>
                <a:t>25% </a:t>
              </a:r>
            </a:p>
          </p:txBody>
        </p:sp>
      </p:grpSp>
      <p:pic>
        <p:nvPicPr>
          <p:cNvPr id="33" name="Graphic 17" descr="Speedometer Low with solid fill">
            <a:extLst>
              <a:ext uri="{FF2B5EF4-FFF2-40B4-BE49-F238E27FC236}">
                <a16:creationId xmlns:a16="http://schemas.microsoft.com/office/drawing/2014/main" id="{11AF2914-64D5-4B5E-A872-2E5BC6AC1C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38931" y="4684310"/>
            <a:ext cx="1163301" cy="1171087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BC03B38-1006-2042-A50D-AEC528C7A6FB}"/>
              </a:ext>
            </a:extLst>
          </p:cNvPr>
          <p:cNvCxnSpPr/>
          <p:nvPr/>
        </p:nvCxnSpPr>
        <p:spPr>
          <a:xfrm>
            <a:off x="6975985" y="3440661"/>
            <a:ext cx="1552825" cy="318278"/>
          </a:xfrm>
          <a:prstGeom prst="line">
            <a:avLst/>
          </a:prstGeom>
          <a:ln>
            <a:solidFill>
              <a:srgbClr val="0023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DAAD0278-93B4-7349-BC5A-6AC16C64B9B7}"/>
              </a:ext>
            </a:extLst>
          </p:cNvPr>
          <p:cNvGrpSpPr/>
          <p:nvPr/>
        </p:nvGrpSpPr>
        <p:grpSpPr>
          <a:xfrm rot="9105381">
            <a:off x="3125204" y="3373818"/>
            <a:ext cx="1900342" cy="504392"/>
            <a:chOff x="6889751" y="3647161"/>
            <a:chExt cx="1783914" cy="514544"/>
          </a:xfrm>
        </p:grpSpPr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8DE02DA9-4443-0146-9FA7-A48CF340C83F}"/>
                </a:ext>
              </a:extLst>
            </p:cNvPr>
            <p:cNvCxnSpPr/>
            <p:nvPr/>
          </p:nvCxnSpPr>
          <p:spPr>
            <a:xfrm rot="12494619" flipH="1">
              <a:off x="6889751" y="3647161"/>
              <a:ext cx="1686067" cy="400099"/>
            </a:xfrm>
            <a:prstGeom prst="line">
              <a:avLst/>
            </a:prstGeom>
            <a:ln>
              <a:solidFill>
                <a:srgbClr val="0023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1928602A-FDA5-6D4E-9300-9630322545CB}"/>
                </a:ext>
              </a:extLst>
            </p:cNvPr>
            <p:cNvSpPr/>
            <p:nvPr/>
          </p:nvSpPr>
          <p:spPr>
            <a:xfrm>
              <a:off x="8557175" y="4046402"/>
              <a:ext cx="116490" cy="115303"/>
            </a:xfrm>
            <a:prstGeom prst="ellipse">
              <a:avLst/>
            </a:prstGeom>
            <a:solidFill>
              <a:srgbClr val="E541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extBox 1"/>
          <p:cNvSpPr txBox="1"/>
          <p:nvPr/>
        </p:nvSpPr>
        <p:spPr bwMode="auto">
          <a:xfrm>
            <a:off x="8452610" y="5754131"/>
            <a:ext cx="34760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>
                <a:solidFill>
                  <a:srgbClr val="00AEA9"/>
                </a:solidFill>
              </a:rPr>
              <a:t>a</a:t>
            </a:r>
            <a:r>
              <a:rPr lang="fr-CH" sz="1300" dirty="0" smtClean="0">
                <a:solidFill>
                  <a:srgbClr val="00AEA9"/>
                </a:solidFill>
              </a:rPr>
              <a:t>nd </a:t>
            </a:r>
            <a:r>
              <a:rPr lang="fr-CH" sz="1300" dirty="0" err="1" smtClean="0">
                <a:solidFill>
                  <a:srgbClr val="00AEA9"/>
                </a:solidFill>
              </a:rPr>
              <a:t>increase</a:t>
            </a:r>
            <a:r>
              <a:rPr lang="fr-CH" sz="1300" dirty="0" smtClean="0">
                <a:solidFill>
                  <a:srgbClr val="00AEA9"/>
                </a:solidFill>
              </a:rPr>
              <a:t> </a:t>
            </a:r>
            <a:r>
              <a:rPr lang="fr-CH" sz="1300" dirty="0" err="1" smtClean="0">
                <a:solidFill>
                  <a:srgbClr val="00AEA9"/>
                </a:solidFill>
              </a:rPr>
              <a:t>our</a:t>
            </a:r>
            <a:r>
              <a:rPr lang="fr-CH" sz="1300" dirty="0" smtClean="0">
                <a:solidFill>
                  <a:srgbClr val="00AEA9"/>
                </a:solidFill>
              </a:rPr>
              <a:t> </a:t>
            </a:r>
            <a:r>
              <a:rPr lang="fr-CH" sz="1300" dirty="0" err="1" smtClean="0">
                <a:solidFill>
                  <a:srgbClr val="00AEA9"/>
                </a:solidFill>
              </a:rPr>
              <a:t>conscious</a:t>
            </a:r>
            <a:r>
              <a:rPr lang="fr-CH" sz="1300" dirty="0" smtClean="0">
                <a:solidFill>
                  <a:srgbClr val="00AEA9"/>
                </a:solidFill>
              </a:rPr>
              <a:t> efforts </a:t>
            </a:r>
            <a:r>
              <a:rPr lang="fr-CH" sz="1300" dirty="0" err="1" smtClean="0">
                <a:solidFill>
                  <a:srgbClr val="00AEA9"/>
                </a:solidFill>
              </a:rPr>
              <a:t>toward</a:t>
            </a:r>
            <a:r>
              <a:rPr lang="fr-CH" sz="1300" dirty="0" smtClean="0">
                <a:solidFill>
                  <a:srgbClr val="00AEA9"/>
                </a:solidFill>
              </a:rPr>
              <a:t> </a:t>
            </a:r>
            <a:r>
              <a:rPr lang="fr-CH" sz="1300" dirty="0" err="1" smtClean="0">
                <a:solidFill>
                  <a:srgbClr val="00AEA9"/>
                </a:solidFill>
              </a:rPr>
              <a:t>nationality</a:t>
            </a:r>
            <a:r>
              <a:rPr lang="fr-CH" sz="1300" dirty="0" smtClean="0">
                <a:solidFill>
                  <a:srgbClr val="00AEA9"/>
                </a:solidFill>
              </a:rPr>
              <a:t> </a:t>
            </a:r>
            <a:r>
              <a:rPr lang="fr-CH" sz="1300" dirty="0" err="1" smtClean="0">
                <a:solidFill>
                  <a:srgbClr val="00AEA9"/>
                </a:solidFill>
              </a:rPr>
              <a:t>diversity</a:t>
            </a:r>
            <a:r>
              <a:rPr lang="fr-CH" sz="1300" dirty="0" smtClean="0">
                <a:solidFill>
                  <a:srgbClr val="00AEA9"/>
                </a:solidFill>
              </a:rPr>
              <a:t> in </a:t>
            </a:r>
            <a:r>
              <a:rPr lang="fr-CH" sz="1300" dirty="0" err="1" smtClean="0">
                <a:solidFill>
                  <a:srgbClr val="00AEA9"/>
                </a:solidFill>
              </a:rPr>
              <a:t>recruitment</a:t>
            </a:r>
            <a:r>
              <a:rPr lang="fr-CH" sz="1300" dirty="0" smtClean="0">
                <a:solidFill>
                  <a:srgbClr val="00AEA9"/>
                </a:solidFill>
              </a:rPr>
              <a:t> &amp; </a:t>
            </a:r>
            <a:r>
              <a:rPr lang="fr-CH" sz="1300" dirty="0" err="1" smtClean="0">
                <a:solidFill>
                  <a:srgbClr val="00AEA9"/>
                </a:solidFill>
              </a:rPr>
              <a:t>retention</a:t>
            </a:r>
            <a:endParaRPr lang="en-GB" sz="1300" dirty="0">
              <a:solidFill>
                <a:srgbClr val="00AEA9"/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1457764" y="3681071"/>
            <a:ext cx="1288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002060"/>
                </a:solidFill>
              </a:rPr>
              <a:t>(</a:t>
            </a:r>
            <a:r>
              <a:rPr lang="fr-CH" sz="1400" dirty="0" err="1" smtClean="0">
                <a:solidFill>
                  <a:srgbClr val="002060"/>
                </a:solidFill>
              </a:rPr>
              <a:t>aspirational</a:t>
            </a:r>
            <a:r>
              <a:rPr lang="fr-CH" sz="1400" dirty="0" smtClean="0">
                <a:solidFill>
                  <a:srgbClr val="002060"/>
                </a:solidFill>
              </a:rPr>
              <a:t>)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95897" y="3708584"/>
            <a:ext cx="1773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(</a:t>
            </a:r>
            <a:r>
              <a:rPr lang="en-US" sz="1200" dirty="0" smtClean="0">
                <a:solidFill>
                  <a:srgbClr val="002060"/>
                </a:solidFill>
              </a:rPr>
              <a:t>not </a:t>
            </a:r>
            <a:r>
              <a:rPr lang="en-US" sz="1200" dirty="0">
                <a:solidFill>
                  <a:srgbClr val="002060"/>
                </a:solidFill>
              </a:rPr>
              <a:t>a cap, not a </a:t>
            </a:r>
            <a:r>
              <a:rPr lang="en-US" sz="1200" dirty="0" smtClean="0">
                <a:solidFill>
                  <a:srgbClr val="002060"/>
                </a:solidFill>
              </a:rPr>
              <a:t>quota)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40" name="Ellipse 45">
            <a:extLst>
              <a:ext uri="{FF2B5EF4-FFF2-40B4-BE49-F238E27FC236}">
                <a16:creationId xmlns:a16="http://schemas.microsoft.com/office/drawing/2014/main" id="{1928602A-FDA5-6D4E-9300-9630322545CB}"/>
              </a:ext>
            </a:extLst>
          </p:cNvPr>
          <p:cNvSpPr/>
          <p:nvPr/>
        </p:nvSpPr>
        <p:spPr>
          <a:xfrm rot="9105381">
            <a:off x="8506558" y="3730504"/>
            <a:ext cx="124093" cy="113028"/>
          </a:xfrm>
          <a:prstGeom prst="ellipse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906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0" y="1891307"/>
            <a:ext cx="5668582" cy="4129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085009" y="275828"/>
            <a:ext cx="8151300" cy="61168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+mn-lt"/>
              </a:rPr>
              <a:t>The Diversity Roundtable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22" name="Content Placeholder 24"/>
          <p:cNvSpPr>
            <a:spLocks noGrp="1"/>
          </p:cNvSpPr>
          <p:nvPr>
            <p:ph sz="half" idx="1"/>
          </p:nvPr>
        </p:nvSpPr>
        <p:spPr>
          <a:xfrm>
            <a:off x="6459006" y="2846005"/>
            <a:ext cx="5151603" cy="3056595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US" sz="2000" b="0" dirty="0" smtClean="0">
                <a:solidFill>
                  <a:srgbClr val="001B58"/>
                </a:solidFill>
              </a:rPr>
              <a:t>Diversity Roundtable Recommendations </a:t>
            </a:r>
            <a:r>
              <a:rPr lang="en-US" sz="2000" dirty="0" smtClean="0">
                <a:solidFill>
                  <a:srgbClr val="001B58"/>
                </a:solidFill>
              </a:rPr>
              <a:t>“wholeheartedly” approved by the </a:t>
            </a:r>
            <a:r>
              <a:rPr lang="en-US" sz="2000" dirty="0">
                <a:solidFill>
                  <a:srgbClr val="001B58"/>
                </a:solidFill>
              </a:rPr>
              <a:t/>
            </a:r>
            <a:br>
              <a:rPr lang="en-US" sz="2000" dirty="0">
                <a:solidFill>
                  <a:srgbClr val="001B58"/>
                </a:solidFill>
              </a:rPr>
            </a:br>
            <a:r>
              <a:rPr lang="en-US" sz="2000" dirty="0" smtClean="0">
                <a:solidFill>
                  <a:srgbClr val="001B58"/>
                </a:solidFill>
              </a:rPr>
              <a:t>DG 2020</a:t>
            </a:r>
            <a:endParaRPr lang="en-US" sz="2000" dirty="0">
              <a:solidFill>
                <a:srgbClr val="001B58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600" b="0" dirty="0" smtClean="0">
                <a:solidFill>
                  <a:srgbClr val="001B58"/>
                </a:solidFill>
              </a:rPr>
              <a:t>Making CERN’s Science Gateway accessible and inclusive.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b="0" dirty="0" smtClean="0">
                <a:solidFill>
                  <a:srgbClr val="001B58"/>
                </a:solidFill>
              </a:rPr>
              <a:t>Gender-inclusive language for Staff Rules and Regulations.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b="0" dirty="0" smtClean="0">
                <a:solidFill>
                  <a:srgbClr val="001B58"/>
                </a:solidFill>
              </a:rPr>
              <a:t>Extension of Fellow’s employment contract following maternity leave.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158428"/>
            <a:ext cx="5668582" cy="1588921"/>
          </a:xfrm>
          <a:prstGeom prst="rect">
            <a:avLst/>
          </a:prstGeom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6" t="21852" r="6656" b="14815"/>
          <a:stretch/>
        </p:blipFill>
        <p:spPr>
          <a:xfrm>
            <a:off x="768710" y="1177362"/>
            <a:ext cx="4533900" cy="27192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0307" y="4056718"/>
            <a:ext cx="48245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ATLAS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, ALICE, CMS, </a:t>
            </a: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LHCb</a:t>
            </a:r>
            <a:endParaRPr lang="fr-CH" sz="1600" dirty="0">
              <a:solidFill>
                <a:schemeClr val="bg1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LGBTQ Network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Women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in </a:t>
            </a: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Technology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Network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Disability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Network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TH Diversity 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&amp; </a:t>
            </a: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gender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representative</a:t>
            </a:r>
            <a:endParaRPr lang="fr-CH" sz="1600" dirty="0">
              <a:solidFill>
                <a:schemeClr val="bg1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International Relations taskforce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Staff </a:t>
            </a: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Association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err="1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Chaired</a:t>
            </a: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by D&amp;I Programme </a:t>
            </a:r>
            <a:endParaRPr lang="fr-CH" sz="1000" dirty="0">
              <a:solidFill>
                <a:schemeClr val="bg1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1137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907</Words>
  <Application>Microsoft Office PowerPoint</Application>
  <PresentationFormat>Widescreen</PresentationFormat>
  <Paragraphs>205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Marker Felt</vt:lpstr>
      <vt:lpstr>PT Sans</vt:lpstr>
      <vt:lpstr>Wingdings</vt:lpstr>
      <vt:lpstr>Office Theme</vt:lpstr>
      <vt:lpstr>The Diversity &amp; Inclusion (“D&amp;I”) Programme</vt:lpstr>
      <vt:lpstr>Diversity &amp; Inclusion: for scientific excellence</vt:lpstr>
      <vt:lpstr>Diversity = No.1  most appreciated workplace attribute</vt:lpstr>
      <vt:lpstr>PowerPoint Presentation</vt:lpstr>
      <vt:lpstr>Diversity &amp; Inclusion at work – what do You say?</vt:lpstr>
      <vt:lpstr>Diversity &amp; Inclusion: the basics</vt:lpstr>
      <vt:lpstr>PowerPoint Presentation</vt:lpstr>
      <vt:lpstr>PowerPoint Presentation</vt:lpstr>
      <vt:lpstr>The Diversity Roundtable</vt:lpstr>
      <vt:lpstr>Disability inclusion</vt:lpstr>
      <vt:lpstr>Additional Resources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Zelia Carvalho</dc:creator>
  <cp:lastModifiedBy>Louise Zelia Carvalho</cp:lastModifiedBy>
  <cp:revision>89</cp:revision>
  <dcterms:created xsi:type="dcterms:W3CDTF">2021-09-15T14:55:42Z</dcterms:created>
  <dcterms:modified xsi:type="dcterms:W3CDTF">2022-02-15T20:14:01Z</dcterms:modified>
</cp:coreProperties>
</file>