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95" r:id="rId2"/>
    <p:sldId id="256" r:id="rId3"/>
    <p:sldId id="279" r:id="rId4"/>
    <p:sldId id="285" r:id="rId5"/>
    <p:sldId id="286" r:id="rId6"/>
    <p:sldId id="281" r:id="rId7"/>
    <p:sldId id="283" r:id="rId8"/>
    <p:sldId id="284" r:id="rId9"/>
    <p:sldId id="287" r:id="rId10"/>
    <p:sldId id="301" r:id="rId11"/>
    <p:sldId id="288" r:id="rId12"/>
    <p:sldId id="289" r:id="rId13"/>
    <p:sldId id="290" r:id="rId14"/>
    <p:sldId id="298" r:id="rId15"/>
    <p:sldId id="291" r:id="rId16"/>
    <p:sldId id="302" r:id="rId17"/>
    <p:sldId id="292" r:id="rId18"/>
    <p:sldId id="293" r:id="rId19"/>
    <p:sldId id="294" r:id="rId20"/>
    <p:sldId id="278" r:id="rId2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46D1-D692-ADED-17A2-26BEDF00404C}" name="Nathalie Perkins" initials="NP" userId="S::nathalie.perkins@cern.ch::72db208a-8dbb-4743-90b1-d1135130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81946" autoAdjust="0"/>
  </p:normalViewPr>
  <p:slideViewPr>
    <p:cSldViewPr>
      <p:cViewPr varScale="1">
        <p:scale>
          <a:sx n="143" d="100"/>
          <a:sy n="143" d="100"/>
        </p:scale>
        <p:origin x="3180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A37E-4D38-4928-9AE8-2B77956753E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6CFE968-B989-4322-8805-337549AF8526}">
      <dgm:prSet phldrT="[Text]"/>
      <dgm:spPr/>
      <dgm:t>
        <a:bodyPr/>
        <a:lstStyle/>
        <a:p>
          <a:r>
            <a:rPr lang="fr-CH" dirty="0" err="1"/>
            <a:t>Get</a:t>
          </a:r>
          <a:r>
            <a:rPr lang="fr-CH" dirty="0"/>
            <a:t> a </a:t>
          </a:r>
          <a:r>
            <a:rPr lang="fr-CH" dirty="0" err="1"/>
            <a:t>pen</a:t>
          </a:r>
          <a:r>
            <a:rPr lang="fr-CH" dirty="0"/>
            <a:t> and </a:t>
          </a:r>
          <a:r>
            <a:rPr lang="fr-CH" dirty="0" err="1"/>
            <a:t>paper</a:t>
          </a:r>
          <a:r>
            <a:rPr lang="fr-CH" dirty="0"/>
            <a:t> </a:t>
          </a:r>
          <a:endParaRPr lang="en-GB" dirty="0"/>
        </a:p>
      </dgm:t>
    </dgm:pt>
    <dgm:pt modelId="{3C700D23-C939-4D5B-9DF6-300C7126AC98}" type="parTrans" cxnId="{A2DDDB01-9E99-45B0-A8A8-88E071EA07AA}">
      <dgm:prSet/>
      <dgm:spPr/>
      <dgm:t>
        <a:bodyPr/>
        <a:lstStyle/>
        <a:p>
          <a:endParaRPr lang="en-GB"/>
        </a:p>
      </dgm:t>
    </dgm:pt>
    <dgm:pt modelId="{F609E248-226F-4D5A-A297-D1E245C7776C}" type="sibTrans" cxnId="{A2DDDB01-9E99-45B0-A8A8-88E071EA07AA}">
      <dgm:prSet/>
      <dgm:spPr/>
      <dgm:t>
        <a:bodyPr/>
        <a:lstStyle/>
        <a:p>
          <a:endParaRPr lang="en-GB"/>
        </a:p>
      </dgm:t>
    </dgm:pt>
    <dgm:pt modelId="{5ADBF835-538B-460E-A9F5-2566D942A019}">
      <dgm:prSet phldrT="[Text]"/>
      <dgm:spPr/>
      <dgm:t>
        <a:bodyPr/>
        <a:lstStyle/>
        <a:p>
          <a:r>
            <a:rPr lang="fr-CH" dirty="0"/>
            <a:t>Write </a:t>
          </a:r>
          <a:r>
            <a:rPr lang="fr-CH" dirty="0" err="1"/>
            <a:t>your</a:t>
          </a:r>
          <a:r>
            <a:rPr lang="fr-CH" dirty="0"/>
            <a:t> </a:t>
          </a:r>
          <a:r>
            <a:rPr lang="fr-CH" dirty="0" err="1"/>
            <a:t>name</a:t>
          </a:r>
          <a:r>
            <a:rPr lang="fr-CH" dirty="0"/>
            <a:t> and </a:t>
          </a:r>
          <a:r>
            <a:rPr lang="fr-CH" dirty="0" err="1"/>
            <a:t>surname</a:t>
          </a:r>
          <a:r>
            <a:rPr lang="fr-CH" dirty="0"/>
            <a:t> on the </a:t>
          </a:r>
          <a:r>
            <a:rPr lang="fr-CH" dirty="0" err="1"/>
            <a:t>piece</a:t>
          </a:r>
          <a:r>
            <a:rPr lang="fr-CH" dirty="0"/>
            <a:t> of </a:t>
          </a:r>
          <a:r>
            <a:rPr lang="fr-CH" dirty="0" err="1"/>
            <a:t>paper</a:t>
          </a:r>
          <a:r>
            <a:rPr lang="fr-CH" dirty="0"/>
            <a:t>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submitting</a:t>
          </a:r>
          <a:r>
            <a:rPr lang="fr-CH" dirty="0"/>
            <a:t> </a:t>
          </a:r>
          <a:r>
            <a:rPr lang="fr-CH" dirty="0" err="1"/>
            <a:t>it</a:t>
          </a:r>
          <a:r>
            <a:rPr lang="fr-CH" dirty="0"/>
            <a:t> for the </a:t>
          </a:r>
          <a:r>
            <a:rPr lang="fr-CH" dirty="0" err="1"/>
            <a:t>prize</a:t>
          </a:r>
          <a:r>
            <a:rPr lang="fr-CH" dirty="0"/>
            <a:t> </a:t>
          </a:r>
          <a:r>
            <a:rPr lang="fr-CH" dirty="0" err="1"/>
            <a:t>draw</a:t>
          </a:r>
          <a:endParaRPr lang="en-GB" dirty="0"/>
        </a:p>
      </dgm:t>
    </dgm:pt>
    <dgm:pt modelId="{DEF6AF7D-CC3E-4637-BB9E-545C43D5FB51}" type="parTrans" cxnId="{06A867A5-D3E8-4D0F-92FA-B3F6954F390C}">
      <dgm:prSet/>
      <dgm:spPr/>
      <dgm:t>
        <a:bodyPr/>
        <a:lstStyle/>
        <a:p>
          <a:endParaRPr lang="en-GB"/>
        </a:p>
      </dgm:t>
    </dgm:pt>
    <dgm:pt modelId="{99D6ECBB-33F0-4E2F-A9AF-7E5A2F91BC7A}" type="sibTrans" cxnId="{06A867A5-D3E8-4D0F-92FA-B3F6954F390C}">
      <dgm:prSet/>
      <dgm:spPr/>
      <dgm:t>
        <a:bodyPr/>
        <a:lstStyle/>
        <a:p>
          <a:endParaRPr lang="en-GB"/>
        </a:p>
      </dgm:t>
    </dgm:pt>
    <dgm:pt modelId="{3F758FCD-ECD4-4A81-9749-A57D2BE8B6BF}">
      <dgm:prSet phldrT="[Text]"/>
      <dgm:spPr/>
      <dgm:t>
        <a:bodyPr/>
        <a:lstStyle/>
        <a:p>
          <a:r>
            <a:rPr lang="fr-CH" dirty="0"/>
            <a:t>Watch out, </a:t>
          </a:r>
          <a:r>
            <a:rPr lang="fr-CH" dirty="0" err="1"/>
            <a:t>we</a:t>
          </a:r>
          <a:r>
            <a:rPr lang="fr-CH" dirty="0"/>
            <a:t> </a:t>
          </a:r>
          <a:r>
            <a:rPr lang="fr-CH" dirty="0" err="1"/>
            <a:t>will</a:t>
          </a:r>
          <a:r>
            <a:rPr lang="fr-CH" dirty="0"/>
            <a:t> check the information</a:t>
          </a:r>
          <a:endParaRPr lang="en-GB" dirty="0"/>
        </a:p>
      </dgm:t>
    </dgm:pt>
    <dgm:pt modelId="{5448AC1C-20AF-4A18-BA98-4CB27FA21E4A}" type="parTrans" cxnId="{08831CC1-C6E5-4928-B208-8B8AEB061531}">
      <dgm:prSet/>
      <dgm:spPr/>
      <dgm:t>
        <a:bodyPr/>
        <a:lstStyle/>
        <a:p>
          <a:endParaRPr lang="en-GB"/>
        </a:p>
      </dgm:t>
    </dgm:pt>
    <dgm:pt modelId="{2789730E-33AC-498B-98B6-65D1E186F0AF}" type="sibTrans" cxnId="{08831CC1-C6E5-4928-B208-8B8AEB061531}">
      <dgm:prSet/>
      <dgm:spPr/>
      <dgm:t>
        <a:bodyPr/>
        <a:lstStyle/>
        <a:p>
          <a:endParaRPr lang="en-GB"/>
        </a:p>
      </dgm:t>
    </dgm:pt>
    <dgm:pt modelId="{F20CA0F2-8DE9-4176-A2DB-4764CC50EE40}" type="pres">
      <dgm:prSet presAssocID="{50C4A37E-4D38-4928-9AE8-2B77956753E6}" presName="linearFlow" presStyleCnt="0">
        <dgm:presLayoutVars>
          <dgm:dir/>
          <dgm:resizeHandles val="exact"/>
        </dgm:presLayoutVars>
      </dgm:prSet>
      <dgm:spPr/>
    </dgm:pt>
    <dgm:pt modelId="{988DAF23-A017-4E8F-A095-F1FE1DC04C22}" type="pres">
      <dgm:prSet presAssocID="{26CFE968-B989-4322-8805-337549AF8526}" presName="composite" presStyleCnt="0"/>
      <dgm:spPr/>
    </dgm:pt>
    <dgm:pt modelId="{24396A13-11B4-4BA6-B701-DCBE36CA66E0}" type="pres">
      <dgm:prSet presAssocID="{26CFE968-B989-4322-8805-337549AF852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awl with solid fill"/>
        </a:ext>
      </dgm:extLst>
    </dgm:pt>
    <dgm:pt modelId="{60B16373-2F87-4941-AD0C-B8D449E1A04C}" type="pres">
      <dgm:prSet presAssocID="{26CFE968-B989-4322-8805-337549AF8526}" presName="txShp" presStyleLbl="node1" presStyleIdx="0" presStyleCnt="3">
        <dgm:presLayoutVars>
          <dgm:bulletEnabled val="1"/>
        </dgm:presLayoutVars>
      </dgm:prSet>
      <dgm:spPr/>
    </dgm:pt>
    <dgm:pt modelId="{08450ED0-1284-4E44-8425-C83F26775BA9}" type="pres">
      <dgm:prSet presAssocID="{F609E248-226F-4D5A-A297-D1E245C7776C}" presName="spacing" presStyleCnt="0"/>
      <dgm:spPr/>
    </dgm:pt>
    <dgm:pt modelId="{B9DF1CDE-1A39-4405-8468-D89C158DF31E}" type="pres">
      <dgm:prSet presAssocID="{5ADBF835-538B-460E-A9F5-2566D942A019}" presName="composite" presStyleCnt="0"/>
      <dgm:spPr/>
    </dgm:pt>
    <dgm:pt modelId="{72620EC1-7D6D-4FCC-81E8-F7260ABBC46A}" type="pres">
      <dgm:prSet presAssocID="{5ADBF835-538B-460E-A9F5-2566D942A01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 with solid fill"/>
        </a:ext>
      </dgm:extLst>
    </dgm:pt>
    <dgm:pt modelId="{D193E8C1-70D1-4820-850F-0D683B508CA3}" type="pres">
      <dgm:prSet presAssocID="{5ADBF835-538B-460E-A9F5-2566D942A019}" presName="txShp" presStyleLbl="node1" presStyleIdx="1" presStyleCnt="3">
        <dgm:presLayoutVars>
          <dgm:bulletEnabled val="1"/>
        </dgm:presLayoutVars>
      </dgm:prSet>
      <dgm:spPr/>
    </dgm:pt>
    <dgm:pt modelId="{2965D938-C1BC-4820-9848-2389EFB5871E}" type="pres">
      <dgm:prSet presAssocID="{99D6ECBB-33F0-4E2F-A9AF-7E5A2F91BC7A}" presName="spacing" presStyleCnt="0"/>
      <dgm:spPr/>
    </dgm:pt>
    <dgm:pt modelId="{725882B6-592E-4CDC-8B10-B42A5D1675E4}" type="pres">
      <dgm:prSet presAssocID="{3F758FCD-ECD4-4A81-9749-A57D2BE8B6BF}" presName="composite" presStyleCnt="0"/>
      <dgm:spPr/>
    </dgm:pt>
    <dgm:pt modelId="{7F608653-A3AD-4787-8B01-80F87F015EE0}" type="pres">
      <dgm:prSet presAssocID="{3F758FCD-ECD4-4A81-9749-A57D2BE8B6BF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 with solid fill"/>
        </a:ext>
      </dgm:extLst>
    </dgm:pt>
    <dgm:pt modelId="{3C76BD6E-E638-45B8-9D8A-D50BA5925CFC}" type="pres">
      <dgm:prSet presAssocID="{3F758FCD-ECD4-4A81-9749-A57D2BE8B6BF}" presName="txShp" presStyleLbl="node1" presStyleIdx="2" presStyleCnt="3">
        <dgm:presLayoutVars>
          <dgm:bulletEnabled val="1"/>
        </dgm:presLayoutVars>
      </dgm:prSet>
      <dgm:spPr/>
    </dgm:pt>
  </dgm:ptLst>
  <dgm:cxnLst>
    <dgm:cxn modelId="{A2DDDB01-9E99-45B0-A8A8-88E071EA07AA}" srcId="{50C4A37E-4D38-4928-9AE8-2B77956753E6}" destId="{26CFE968-B989-4322-8805-337549AF8526}" srcOrd="0" destOrd="0" parTransId="{3C700D23-C939-4D5B-9DF6-300C7126AC98}" sibTransId="{F609E248-226F-4D5A-A297-D1E245C7776C}"/>
    <dgm:cxn modelId="{44DCB15E-1C8B-4628-95D5-600D87ED4636}" type="presOf" srcId="{26CFE968-B989-4322-8805-337549AF8526}" destId="{60B16373-2F87-4941-AD0C-B8D449E1A04C}" srcOrd="0" destOrd="0" presId="urn:microsoft.com/office/officeart/2005/8/layout/vList3"/>
    <dgm:cxn modelId="{61626462-1C90-45D6-9EF1-4D0B7A8A19C4}" type="presOf" srcId="{3F758FCD-ECD4-4A81-9749-A57D2BE8B6BF}" destId="{3C76BD6E-E638-45B8-9D8A-D50BA5925CFC}" srcOrd="0" destOrd="0" presId="urn:microsoft.com/office/officeart/2005/8/layout/vList3"/>
    <dgm:cxn modelId="{5975F154-7CB1-4207-8AEB-1B8DC16270EF}" type="presOf" srcId="{5ADBF835-538B-460E-A9F5-2566D942A019}" destId="{D193E8C1-70D1-4820-850F-0D683B508CA3}" srcOrd="0" destOrd="0" presId="urn:microsoft.com/office/officeart/2005/8/layout/vList3"/>
    <dgm:cxn modelId="{06A867A5-D3E8-4D0F-92FA-B3F6954F390C}" srcId="{50C4A37E-4D38-4928-9AE8-2B77956753E6}" destId="{5ADBF835-538B-460E-A9F5-2566D942A019}" srcOrd="1" destOrd="0" parTransId="{DEF6AF7D-CC3E-4637-BB9E-545C43D5FB51}" sibTransId="{99D6ECBB-33F0-4E2F-A9AF-7E5A2F91BC7A}"/>
    <dgm:cxn modelId="{E6A8EAB0-AAB5-4CDB-AEAA-0C9CFA79C7B3}" type="presOf" srcId="{50C4A37E-4D38-4928-9AE8-2B77956753E6}" destId="{F20CA0F2-8DE9-4176-A2DB-4764CC50EE40}" srcOrd="0" destOrd="0" presId="urn:microsoft.com/office/officeart/2005/8/layout/vList3"/>
    <dgm:cxn modelId="{08831CC1-C6E5-4928-B208-8B8AEB061531}" srcId="{50C4A37E-4D38-4928-9AE8-2B77956753E6}" destId="{3F758FCD-ECD4-4A81-9749-A57D2BE8B6BF}" srcOrd="2" destOrd="0" parTransId="{5448AC1C-20AF-4A18-BA98-4CB27FA21E4A}" sibTransId="{2789730E-33AC-498B-98B6-65D1E186F0AF}"/>
    <dgm:cxn modelId="{283226D9-1FA2-4438-9F82-3373556E6269}" type="presParOf" srcId="{F20CA0F2-8DE9-4176-A2DB-4764CC50EE40}" destId="{988DAF23-A017-4E8F-A095-F1FE1DC04C22}" srcOrd="0" destOrd="0" presId="urn:microsoft.com/office/officeart/2005/8/layout/vList3"/>
    <dgm:cxn modelId="{3033B80F-E033-496B-A01A-FE052F8B1750}" type="presParOf" srcId="{988DAF23-A017-4E8F-A095-F1FE1DC04C22}" destId="{24396A13-11B4-4BA6-B701-DCBE36CA66E0}" srcOrd="0" destOrd="0" presId="urn:microsoft.com/office/officeart/2005/8/layout/vList3"/>
    <dgm:cxn modelId="{5CFEE6FF-CE38-472D-8F1D-BA5AB0706202}" type="presParOf" srcId="{988DAF23-A017-4E8F-A095-F1FE1DC04C22}" destId="{60B16373-2F87-4941-AD0C-B8D449E1A04C}" srcOrd="1" destOrd="0" presId="urn:microsoft.com/office/officeart/2005/8/layout/vList3"/>
    <dgm:cxn modelId="{5B04E243-891C-4086-B67F-DD0741BD57E3}" type="presParOf" srcId="{F20CA0F2-8DE9-4176-A2DB-4764CC50EE40}" destId="{08450ED0-1284-4E44-8425-C83F26775BA9}" srcOrd="1" destOrd="0" presId="urn:microsoft.com/office/officeart/2005/8/layout/vList3"/>
    <dgm:cxn modelId="{1217EC38-9067-4FC7-B6D7-75481672BBD6}" type="presParOf" srcId="{F20CA0F2-8DE9-4176-A2DB-4764CC50EE40}" destId="{B9DF1CDE-1A39-4405-8468-D89C158DF31E}" srcOrd="2" destOrd="0" presId="urn:microsoft.com/office/officeart/2005/8/layout/vList3"/>
    <dgm:cxn modelId="{6377C7F6-F73D-4533-B126-41D947D06C50}" type="presParOf" srcId="{B9DF1CDE-1A39-4405-8468-D89C158DF31E}" destId="{72620EC1-7D6D-4FCC-81E8-F7260ABBC46A}" srcOrd="0" destOrd="0" presId="urn:microsoft.com/office/officeart/2005/8/layout/vList3"/>
    <dgm:cxn modelId="{C67928CC-BF2A-4D3F-92B7-6F8341B0AC02}" type="presParOf" srcId="{B9DF1CDE-1A39-4405-8468-D89C158DF31E}" destId="{D193E8C1-70D1-4820-850F-0D683B508CA3}" srcOrd="1" destOrd="0" presId="urn:microsoft.com/office/officeart/2005/8/layout/vList3"/>
    <dgm:cxn modelId="{326F15D9-021B-44F3-B95F-26C24BD1613A}" type="presParOf" srcId="{F20CA0F2-8DE9-4176-A2DB-4764CC50EE40}" destId="{2965D938-C1BC-4820-9848-2389EFB5871E}" srcOrd="3" destOrd="0" presId="urn:microsoft.com/office/officeart/2005/8/layout/vList3"/>
    <dgm:cxn modelId="{85392274-E030-4E7A-B1FB-5A70B32F9097}" type="presParOf" srcId="{F20CA0F2-8DE9-4176-A2DB-4764CC50EE40}" destId="{725882B6-592E-4CDC-8B10-B42A5D1675E4}" srcOrd="4" destOrd="0" presId="urn:microsoft.com/office/officeart/2005/8/layout/vList3"/>
    <dgm:cxn modelId="{673F64FC-6954-4420-BD7A-D57A00915D2C}" type="presParOf" srcId="{725882B6-592E-4CDC-8B10-B42A5D1675E4}" destId="{7F608653-A3AD-4787-8B01-80F87F015EE0}" srcOrd="0" destOrd="0" presId="urn:microsoft.com/office/officeart/2005/8/layout/vList3"/>
    <dgm:cxn modelId="{ED857375-6717-442A-8ACD-B5C7B4544544}" type="presParOf" srcId="{725882B6-592E-4CDC-8B10-B42A5D1675E4}" destId="{3C76BD6E-E638-45B8-9D8A-D50BA5925C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16373-2F87-4941-AD0C-B8D449E1A04C}">
      <dsp:nvSpPr>
        <dsp:cNvPr id="0" name=""/>
        <dsp:cNvSpPr/>
      </dsp:nvSpPr>
      <dsp:spPr>
        <a:xfrm rot="10800000">
          <a:off x="1331194" y="100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Get</a:t>
          </a:r>
          <a:r>
            <a:rPr lang="fr-CH" sz="1900" kern="1200" dirty="0"/>
            <a:t> a </a:t>
          </a:r>
          <a:r>
            <a:rPr lang="fr-CH" sz="1900" kern="1200" dirty="0" err="1"/>
            <a:t>pen</a:t>
          </a:r>
          <a:r>
            <a:rPr lang="fr-CH" sz="1900" kern="1200" dirty="0"/>
            <a:t> and </a:t>
          </a:r>
          <a:r>
            <a:rPr lang="fr-CH" sz="1900" kern="1200" dirty="0" err="1"/>
            <a:t>paper</a:t>
          </a:r>
          <a:r>
            <a:rPr lang="fr-CH" sz="1900" kern="1200" dirty="0"/>
            <a:t> </a:t>
          </a:r>
          <a:endParaRPr lang="en-GB" sz="1900" kern="1200" dirty="0"/>
        </a:p>
      </dsp:txBody>
      <dsp:txXfrm rot="10800000">
        <a:off x="1559522" y="100"/>
        <a:ext cx="4150218" cy="913311"/>
      </dsp:txXfrm>
    </dsp:sp>
    <dsp:sp modelId="{24396A13-11B4-4BA6-B701-DCBE36CA66E0}">
      <dsp:nvSpPr>
        <dsp:cNvPr id="0" name=""/>
        <dsp:cNvSpPr/>
      </dsp:nvSpPr>
      <dsp:spPr>
        <a:xfrm>
          <a:off x="874538" y="100"/>
          <a:ext cx="913311" cy="9133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3E8C1-70D1-4820-850F-0D683B508CA3}">
      <dsp:nvSpPr>
        <dsp:cNvPr id="0" name=""/>
        <dsp:cNvSpPr/>
      </dsp:nvSpPr>
      <dsp:spPr>
        <a:xfrm rot="10800000">
          <a:off x="1331194" y="1186042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Write </a:t>
          </a:r>
          <a:r>
            <a:rPr lang="fr-CH" sz="1900" kern="1200" dirty="0" err="1"/>
            <a:t>your</a:t>
          </a:r>
          <a:r>
            <a:rPr lang="fr-CH" sz="1900" kern="1200" dirty="0"/>
            <a:t> </a:t>
          </a:r>
          <a:r>
            <a:rPr lang="fr-CH" sz="1900" kern="1200" dirty="0" err="1"/>
            <a:t>name</a:t>
          </a:r>
          <a:r>
            <a:rPr lang="fr-CH" sz="1900" kern="1200" dirty="0"/>
            <a:t> and </a:t>
          </a:r>
          <a:r>
            <a:rPr lang="fr-CH" sz="1900" kern="1200" dirty="0" err="1"/>
            <a:t>surname</a:t>
          </a:r>
          <a:r>
            <a:rPr lang="fr-CH" sz="1900" kern="1200" dirty="0"/>
            <a:t> on the </a:t>
          </a:r>
          <a:r>
            <a:rPr lang="fr-CH" sz="1900" kern="1200" dirty="0" err="1"/>
            <a:t>piece</a:t>
          </a:r>
          <a:r>
            <a:rPr lang="fr-CH" sz="1900" kern="1200" dirty="0"/>
            <a:t> of </a:t>
          </a:r>
          <a:r>
            <a:rPr lang="fr-CH" sz="1900" kern="1200" dirty="0" err="1"/>
            <a:t>paper</a:t>
          </a:r>
          <a:r>
            <a:rPr lang="fr-CH" sz="1900" kern="1200" dirty="0"/>
            <a:t> </a:t>
          </a:r>
          <a:r>
            <a:rPr lang="fr-CH" sz="1900" kern="1200" dirty="0" err="1"/>
            <a:t>before</a:t>
          </a:r>
          <a:r>
            <a:rPr lang="fr-CH" sz="1900" kern="1200" dirty="0"/>
            <a:t> </a:t>
          </a:r>
          <a:r>
            <a:rPr lang="fr-CH" sz="1900" kern="1200" dirty="0" err="1"/>
            <a:t>submitting</a:t>
          </a:r>
          <a:r>
            <a:rPr lang="fr-CH" sz="1900" kern="1200" dirty="0"/>
            <a:t> </a:t>
          </a:r>
          <a:r>
            <a:rPr lang="fr-CH" sz="1900" kern="1200" dirty="0" err="1"/>
            <a:t>it</a:t>
          </a:r>
          <a:r>
            <a:rPr lang="fr-CH" sz="1900" kern="1200" dirty="0"/>
            <a:t> for the </a:t>
          </a:r>
          <a:r>
            <a:rPr lang="fr-CH" sz="1900" kern="1200" dirty="0" err="1"/>
            <a:t>prize</a:t>
          </a:r>
          <a:r>
            <a:rPr lang="fr-CH" sz="1900" kern="1200" dirty="0"/>
            <a:t> </a:t>
          </a:r>
          <a:r>
            <a:rPr lang="fr-CH" sz="1900" kern="1200" dirty="0" err="1"/>
            <a:t>draw</a:t>
          </a:r>
          <a:endParaRPr lang="en-GB" sz="1900" kern="1200" dirty="0"/>
        </a:p>
      </dsp:txBody>
      <dsp:txXfrm rot="10800000">
        <a:off x="1559522" y="1186042"/>
        <a:ext cx="4150218" cy="913311"/>
      </dsp:txXfrm>
    </dsp:sp>
    <dsp:sp modelId="{72620EC1-7D6D-4FCC-81E8-F7260ABBC46A}">
      <dsp:nvSpPr>
        <dsp:cNvPr id="0" name=""/>
        <dsp:cNvSpPr/>
      </dsp:nvSpPr>
      <dsp:spPr>
        <a:xfrm>
          <a:off x="874538" y="1186042"/>
          <a:ext cx="913311" cy="91331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6BD6E-E638-45B8-9D8A-D50BA5925CFC}">
      <dsp:nvSpPr>
        <dsp:cNvPr id="0" name=""/>
        <dsp:cNvSpPr/>
      </dsp:nvSpPr>
      <dsp:spPr>
        <a:xfrm rot="10800000">
          <a:off x="1331194" y="2371984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Watch out, </a:t>
          </a:r>
          <a:r>
            <a:rPr lang="fr-CH" sz="1900" kern="1200" dirty="0" err="1"/>
            <a:t>we</a:t>
          </a:r>
          <a:r>
            <a:rPr lang="fr-CH" sz="1900" kern="1200" dirty="0"/>
            <a:t> </a:t>
          </a:r>
          <a:r>
            <a:rPr lang="fr-CH" sz="1900" kern="1200" dirty="0" err="1"/>
            <a:t>will</a:t>
          </a:r>
          <a:r>
            <a:rPr lang="fr-CH" sz="1900" kern="1200" dirty="0"/>
            <a:t> check the information</a:t>
          </a:r>
          <a:endParaRPr lang="en-GB" sz="1900" kern="1200" dirty="0"/>
        </a:p>
      </dsp:txBody>
      <dsp:txXfrm rot="10800000">
        <a:off x="1559522" y="2371984"/>
        <a:ext cx="4150218" cy="913311"/>
      </dsp:txXfrm>
    </dsp:sp>
    <dsp:sp modelId="{7F608653-A3AD-4787-8B01-80F87F015EE0}">
      <dsp:nvSpPr>
        <dsp:cNvPr id="0" name=""/>
        <dsp:cNvSpPr/>
      </dsp:nvSpPr>
      <dsp:spPr>
        <a:xfrm>
          <a:off x="874538" y="2371984"/>
          <a:ext cx="913311" cy="91331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75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50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540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1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8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4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204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42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1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0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err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7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47617" lvl="1" indent="-1493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62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4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48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6/26/2023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6/26/2023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6/26/2023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156" y="134076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6/26/2023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6/26/2023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6/26/2023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hyperlink" Target="https://cern.ch/pfiy9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hyperlink" Target="https://cern.ch/pfiy9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videos.cern.ch/record/2767156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jp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631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172672/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69E2F8E-CC63-34B6-B061-D527A1B0C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9376" y="1645131"/>
            <a:ext cx="3359274" cy="33592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8DC58-FFF6-99EB-22D0-41112865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64" y="361489"/>
            <a:ext cx="10718212" cy="1255207"/>
          </a:xfrm>
        </p:spPr>
        <p:txBody>
          <a:bodyPr/>
          <a:lstStyle/>
          <a:p>
            <a:pPr algn="ctr"/>
            <a:r>
              <a:rPr lang="fr-CH" dirty="0" err="1"/>
              <a:t>Please</a:t>
            </a:r>
            <a:r>
              <a:rPr lang="fr-CH" dirty="0"/>
              <a:t> mark </a:t>
            </a:r>
            <a:r>
              <a:rPr lang="fr-CH" dirty="0" err="1"/>
              <a:t>yourself</a:t>
            </a:r>
            <a:r>
              <a:rPr lang="fr-CH" dirty="0"/>
              <a:t> as COMPLETED in the Learning Hub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2E4B3-1339-B0A7-1C88-197C6E2A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88AB0D-57DB-240F-7A40-4B2DDBC9E538}"/>
              </a:ext>
            </a:extLst>
          </p:cNvPr>
          <p:cNvSpPr txBox="1"/>
          <p:nvPr/>
        </p:nvSpPr>
        <p:spPr bwMode="auto">
          <a:xfrm>
            <a:off x="1054615" y="5124676"/>
            <a:ext cx="220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https://cern.ch/pfiy9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F32D4B-B4C5-EEF6-84F3-AFBA979A6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338" y="2071346"/>
            <a:ext cx="7802899" cy="3359274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76E57883-4BB7-A725-0E32-68B63D48F98D}"/>
              </a:ext>
            </a:extLst>
          </p:cNvPr>
          <p:cNvSpPr/>
          <p:nvPr/>
        </p:nvSpPr>
        <p:spPr>
          <a:xfrm>
            <a:off x="9912424" y="2725316"/>
            <a:ext cx="936104" cy="2399360"/>
          </a:xfrm>
          <a:prstGeom prst="downArrow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55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human face, person, clothing, person&#10;&#10;Description automatically generated">
            <a:extLst>
              <a:ext uri="{FF2B5EF4-FFF2-40B4-BE49-F238E27FC236}">
                <a16:creationId xmlns:a16="http://schemas.microsoft.com/office/drawing/2014/main" id="{59013B0C-ED2A-6E4C-6EBD-423318E7F0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7321"/>
          <a:stretch/>
        </p:blipFill>
        <p:spPr>
          <a:xfrm>
            <a:off x="407988" y="2420333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BB20C0-DB0D-B4C3-8DF0-BF64806A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6BB4A-6EE1-34D0-ECEF-4411294E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6590-FF18-4398-B996-0138894D2540}"/>
              </a:ext>
            </a:extLst>
          </p:cNvPr>
          <p:cNvSpPr txBox="1"/>
          <p:nvPr/>
        </p:nvSpPr>
        <p:spPr bwMode="auto">
          <a:xfrm>
            <a:off x="407988" y="5445224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James Purvis</a:t>
            </a:r>
          </a:p>
          <a:p>
            <a:r>
              <a:rPr lang="fr-CH" i="1" dirty="0">
                <a:solidFill>
                  <a:schemeClr val="accent6"/>
                </a:solidFill>
              </a:rPr>
              <a:t>HR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10" name="Picture 9" descr="A group of people in a room with computers&#10;&#10;Description automatically generated with medium confidence">
            <a:extLst>
              <a:ext uri="{FF2B5EF4-FFF2-40B4-BE49-F238E27FC236}">
                <a16:creationId xmlns:a16="http://schemas.microsoft.com/office/drawing/2014/main" id="{16E2C295-BAAC-B2FC-0EF5-C53ACF13D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2403095"/>
            <a:ext cx="5486400" cy="3657600"/>
          </a:xfrm>
          <a:prstGeom prst="rect">
            <a:avLst/>
          </a:prstGeom>
        </p:spPr>
      </p:pic>
      <p:pic>
        <p:nvPicPr>
          <p:cNvPr id="12" name="Picture 11" descr="A group of people in yellow jackets in a tunnel&#10;&#10;Description automatically generated with low confidence">
            <a:extLst>
              <a:ext uri="{FF2B5EF4-FFF2-40B4-BE49-F238E27FC236}">
                <a16:creationId xmlns:a16="http://schemas.microsoft.com/office/drawing/2014/main" id="{549A3C76-0C38-C14D-8022-91C57B2C3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920" y="414323"/>
            <a:ext cx="3463280" cy="2308853"/>
          </a:xfrm>
          <a:prstGeom prst="rect">
            <a:avLst/>
          </a:prstGeom>
        </p:spPr>
      </p:pic>
      <p:pic>
        <p:nvPicPr>
          <p:cNvPr id="14" name="Picture 13" descr="A picture containing engineering, steel, industry, machine&#10;&#10;Description automatically generated">
            <a:extLst>
              <a:ext uri="{FF2B5EF4-FFF2-40B4-BE49-F238E27FC236}">
                <a16:creationId xmlns:a16="http://schemas.microsoft.com/office/drawing/2014/main" id="{0E36FC4A-7215-F4D4-BF8B-0E5963DB3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360" y="924098"/>
            <a:ext cx="2698616" cy="359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8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813" y="290568"/>
            <a:ext cx="11376025" cy="1065742"/>
          </a:xfrm>
        </p:spPr>
        <p:txBody>
          <a:bodyPr/>
          <a:lstStyle/>
          <a:p>
            <a:r>
              <a:rPr lang="fr-CH" dirty="0"/>
              <a:t>Ice-Breaker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911424" y="5241394"/>
            <a:ext cx="10585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En petits groupes, discutez ensemble :</a:t>
            </a:r>
          </a:p>
          <a:p>
            <a:r>
              <a:rPr lang="fr-CH" sz="2000" dirty="0"/>
              <a:t>Quel est mon rôle au CERN, et comment mon travail contribuera-t-il à la mission du CERN </a:t>
            </a:r>
            <a:r>
              <a:rPr lang="en-GB" sz="2000" dirty="0"/>
              <a:t>?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911424" y="3994379"/>
            <a:ext cx="9793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In </a:t>
            </a:r>
            <a:r>
              <a:rPr lang="fr-CH" sz="2000" b="1" dirty="0" err="1"/>
              <a:t>small</a:t>
            </a:r>
            <a:r>
              <a:rPr lang="fr-CH" sz="2000" b="1" dirty="0"/>
              <a:t> Buzz groups, </a:t>
            </a:r>
            <a:r>
              <a:rPr lang="fr-CH" sz="2000" b="1" dirty="0" err="1"/>
              <a:t>discuss</a:t>
            </a:r>
            <a:r>
              <a:rPr lang="fr-CH" sz="2000" b="1" dirty="0"/>
              <a:t> </a:t>
            </a:r>
            <a:r>
              <a:rPr lang="fr-CH" sz="2000" b="1" dirty="0" err="1"/>
              <a:t>together</a:t>
            </a:r>
            <a:r>
              <a:rPr lang="fr-CH" sz="2000" b="1" dirty="0"/>
              <a:t>:</a:t>
            </a:r>
          </a:p>
          <a:p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dirty="0" err="1"/>
              <a:t>role</a:t>
            </a:r>
            <a:r>
              <a:rPr lang="fr-CH" sz="2000" dirty="0"/>
              <a:t> at CERN and how </a:t>
            </a:r>
            <a:r>
              <a:rPr lang="fr-CH" sz="2000" dirty="0" err="1"/>
              <a:t>does</a:t>
            </a:r>
            <a:r>
              <a:rPr lang="fr-CH" sz="2000" dirty="0"/>
              <a:t>/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job </a:t>
            </a:r>
            <a:r>
              <a:rPr lang="fr-CH" sz="2000" dirty="0" err="1"/>
              <a:t>contribute</a:t>
            </a:r>
            <a:r>
              <a:rPr lang="fr-CH" sz="2000" dirty="0"/>
              <a:t> to </a:t>
            </a:r>
            <a:r>
              <a:rPr lang="fr-CH" sz="2000" dirty="0" err="1"/>
              <a:t>CERN’s</a:t>
            </a:r>
            <a:r>
              <a:rPr lang="fr-CH" sz="2000" dirty="0"/>
              <a:t> mission?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848BF-9808-268B-9740-6557ABA5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28" y="908720"/>
            <a:ext cx="8294544" cy="28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A5539A13-D226-D04A-7DB1-09044B50A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348" y="817849"/>
            <a:ext cx="3944951" cy="2771375"/>
          </a:xfrm>
          <a:prstGeom prst="rect">
            <a:avLst/>
          </a:prstGeom>
        </p:spPr>
      </p:pic>
      <p:pic>
        <p:nvPicPr>
          <p:cNvPr id="14" name="Picture 13" descr="A picture containing steel, pipe, engineering, metal&#10;&#10;Description automatically generated">
            <a:extLst>
              <a:ext uri="{FF2B5EF4-FFF2-40B4-BE49-F238E27FC236}">
                <a16:creationId xmlns:a16="http://schemas.microsoft.com/office/drawing/2014/main" id="{49EF8D99-3846-CA6D-F365-B758FCD4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481" y="3426228"/>
            <a:ext cx="3692769" cy="2771376"/>
          </a:xfrm>
          <a:prstGeom prst="rect">
            <a:avLst/>
          </a:prstGeom>
        </p:spPr>
      </p:pic>
      <p:pic>
        <p:nvPicPr>
          <p:cNvPr id="12" name="Picture 11" descr="A picture containing screenshot, digital compositing, pc game, 3d modeling&#10;&#10;Description automatically generated">
            <a:extLst>
              <a:ext uri="{FF2B5EF4-FFF2-40B4-BE49-F238E27FC236}">
                <a16:creationId xmlns:a16="http://schemas.microsoft.com/office/drawing/2014/main" id="{6142F10E-CD3C-5CCC-572C-1F155A287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795" y="525008"/>
            <a:ext cx="3944688" cy="263184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Scientific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Richard Hawkings</a:t>
            </a:r>
          </a:p>
          <a:p>
            <a:r>
              <a:rPr lang="fr-CH" i="1" dirty="0">
                <a:solidFill>
                  <a:schemeClr val="accent6"/>
                </a:solidFill>
              </a:rPr>
              <a:t>EP </a:t>
            </a:r>
            <a:r>
              <a:rPr lang="fr-CH" i="1" dirty="0" err="1">
                <a:solidFill>
                  <a:schemeClr val="accent6"/>
                </a:solidFill>
              </a:rPr>
              <a:t>Deputy</a:t>
            </a:r>
            <a:r>
              <a:rPr lang="fr-CH" i="1" dirty="0">
                <a:solidFill>
                  <a:schemeClr val="accent6"/>
                </a:solidFill>
              </a:rPr>
              <a:t>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76" y="2296773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metal, steel, engineering, indoor&#10;&#10;Description automatically generated">
            <a:extLst>
              <a:ext uri="{FF2B5EF4-FFF2-40B4-BE49-F238E27FC236}">
                <a16:creationId xmlns:a16="http://schemas.microsoft.com/office/drawing/2014/main" id="{791A3566-C824-7EEA-E77F-44C189344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7843" y="2954001"/>
            <a:ext cx="4217963" cy="301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462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Accelerator </a:t>
            </a:r>
            <a:r>
              <a:rPr lang="fr-CH" dirty="0" err="1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31608" y="5355056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Rende Steerenberg</a:t>
            </a:r>
          </a:p>
          <a:p>
            <a:r>
              <a:rPr lang="fr-CH" i="1" dirty="0">
                <a:solidFill>
                  <a:schemeClr val="accent6"/>
                </a:solidFill>
              </a:rPr>
              <a:t>BE </a:t>
            </a:r>
            <a:r>
              <a:rPr lang="fr-CH" i="1" dirty="0" err="1">
                <a:solidFill>
                  <a:schemeClr val="accent6"/>
                </a:solidFill>
              </a:rPr>
              <a:t>Operation</a:t>
            </a:r>
            <a:r>
              <a:rPr lang="fr-CH" i="1" dirty="0">
                <a:solidFill>
                  <a:schemeClr val="accent6"/>
                </a:solidFill>
              </a:rPr>
              <a:t> Group Leader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8" name="Picture 7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03D9CE9E-0EA6-9B2C-E431-DE710602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295800" y="980728"/>
            <a:ext cx="6624736" cy="5256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B4AA8B-55F4-8A2E-3BA1-F30795F46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0" r="965" b="1237"/>
          <a:stretch/>
        </p:blipFill>
        <p:spPr>
          <a:xfrm>
            <a:off x="431608" y="2187020"/>
            <a:ext cx="2843329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1884370" y="1078607"/>
            <a:ext cx="1008112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Game: 9 </a:t>
            </a:r>
            <a:r>
              <a:rPr lang="fr-FR" sz="2400" dirty="0" err="1"/>
              <a:t>specific</a:t>
            </a:r>
            <a:r>
              <a:rPr lang="fr-FR" sz="2400" dirty="0"/>
              <a:t> questions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Aim: </a:t>
            </a:r>
            <a:r>
              <a:rPr lang="fr-FR" sz="2400" dirty="0" err="1"/>
              <a:t>fill</a:t>
            </a:r>
            <a:r>
              <a:rPr lang="fr-FR" sz="2400" dirty="0"/>
              <a:t> the boxes </a:t>
            </a:r>
            <a:r>
              <a:rPr lang="fr-FR" sz="2400" dirty="0" err="1"/>
              <a:t>with</a:t>
            </a:r>
            <a:r>
              <a:rPr lang="fr-FR" sz="2400" dirty="0"/>
              <a:t> 9 </a:t>
            </a:r>
            <a:r>
              <a:rPr lang="fr-FR" sz="2400" dirty="0" err="1"/>
              <a:t>different</a:t>
            </a:r>
            <a:r>
              <a:rPr lang="fr-FR" sz="2400" dirty="0"/>
              <a:t> </a:t>
            </a:r>
            <a:r>
              <a:rPr lang="fr-FR" sz="2400" dirty="0" err="1"/>
              <a:t>names</a:t>
            </a:r>
            <a:r>
              <a:rPr lang="fr-FR" sz="2400" dirty="0"/>
              <a:t> of people </a:t>
            </a:r>
            <a:r>
              <a:rPr lang="fr-FR" sz="2400" dirty="0" err="1"/>
              <a:t>attending</a:t>
            </a:r>
            <a:r>
              <a:rPr lang="fr-FR" sz="2400" dirty="0"/>
              <a:t> the session </a:t>
            </a:r>
            <a:r>
              <a:rPr lang="fr-FR" sz="2400" dirty="0" err="1"/>
              <a:t>today</a:t>
            </a:r>
            <a:r>
              <a:rPr lang="fr-FR" sz="2400" dirty="0"/>
              <a:t> </a:t>
            </a:r>
          </a:p>
          <a:p>
            <a:endParaRPr lang="fr-CH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7368" y="24022"/>
            <a:ext cx="10225136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CH" sz="3600" b="1" dirty="0" err="1"/>
              <a:t>Today’s</a:t>
            </a:r>
            <a:r>
              <a:rPr lang="fr-CH" sz="3600" b="1" dirty="0"/>
              <a:t> Goals: Networking </a:t>
            </a:r>
            <a:r>
              <a:rPr lang="fr-CH" sz="3600" b="1" dirty="0" err="1"/>
              <a:t>during</a:t>
            </a:r>
            <a:r>
              <a:rPr lang="fr-CH" sz="3600" b="1" dirty="0"/>
              <a:t> the break </a:t>
            </a:r>
            <a:endParaRPr lang="fr-FR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7A86BF-FC4B-6B56-670A-7B3AA543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510" y="2694087"/>
            <a:ext cx="5401607" cy="288032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C832027-8D71-5BCF-189F-9A126A27D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9969509"/>
              </p:ext>
            </p:extLst>
          </p:nvPr>
        </p:nvGraphicFramePr>
        <p:xfrm>
          <a:off x="5303912" y="2636912"/>
          <a:ext cx="6584280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24311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Stands &amp; Break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 bwMode="auto">
          <a:xfrm>
            <a:off x="321491" y="817160"/>
            <a:ext cx="55579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Coffee/drinks/free chat/</a:t>
            </a:r>
            <a:r>
              <a:rPr lang="fr-CH" sz="3200" dirty="0" err="1"/>
              <a:t>game</a:t>
            </a:r>
            <a:endParaRPr lang="en-GB" sz="3200" dirty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511714" y="444355"/>
            <a:ext cx="5655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16:10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A9ECB89-9648-7CE4-6CB4-471360789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26" y="2355745"/>
            <a:ext cx="2692216" cy="379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96089D-5A38-C67C-660B-306AD78328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80" t="27251" b="30616"/>
          <a:stretch/>
        </p:blipFill>
        <p:spPr>
          <a:xfrm>
            <a:off x="3968632" y="2114251"/>
            <a:ext cx="1832992" cy="802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498F8E-2346-49C6-043D-259152B34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4797" y="2451421"/>
            <a:ext cx="2997749" cy="166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symbol, logo, clipart, emblem&#10;&#10;Description automatically generated">
            <a:extLst>
              <a:ext uri="{FF2B5EF4-FFF2-40B4-BE49-F238E27FC236}">
                <a16:creationId xmlns:a16="http://schemas.microsoft.com/office/drawing/2014/main" id="{913677F5-3850-6D15-194C-1FA706B503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714" y="2272311"/>
            <a:ext cx="1616937" cy="180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2517937" y="1476073"/>
            <a:ext cx="7156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Services and </a:t>
            </a:r>
            <a:r>
              <a:rPr lang="fr-CH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</a:t>
            </a:r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D60274D-034C-3F71-D8E0-26CD1F95F0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9320" y="1043779"/>
            <a:ext cx="1286272" cy="12862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A7F3AE-5D75-99C9-FAED-963F995FF5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96737" y="4288112"/>
            <a:ext cx="5085667" cy="18666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3D6823-B1D6-1759-6EC0-0EED16A67C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3994521"/>
            <a:ext cx="2568355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3508FD-57B2-2A95-8166-C2A12F91D7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2970286"/>
            <a:ext cx="2570199" cy="806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769E2F8E-CC63-34B6-B061-D527A1B0CC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9376" y="1645131"/>
            <a:ext cx="3359274" cy="335927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1D8DC58-FFF6-99EB-22D0-411128654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364" y="361489"/>
            <a:ext cx="10718212" cy="1255207"/>
          </a:xfrm>
        </p:spPr>
        <p:txBody>
          <a:bodyPr/>
          <a:lstStyle/>
          <a:p>
            <a:pPr algn="ctr"/>
            <a:r>
              <a:rPr lang="fr-CH" dirty="0" err="1"/>
              <a:t>Please</a:t>
            </a:r>
            <a:r>
              <a:rPr lang="fr-CH" dirty="0"/>
              <a:t> mark </a:t>
            </a:r>
            <a:r>
              <a:rPr lang="fr-CH" dirty="0" err="1"/>
              <a:t>yourself</a:t>
            </a:r>
            <a:r>
              <a:rPr lang="fr-CH" dirty="0"/>
              <a:t> as COMPLETED in the Learning Hub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2E4B3-1339-B0A7-1C88-197C6E2A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88AB0D-57DB-240F-7A40-4B2DDBC9E538}"/>
              </a:ext>
            </a:extLst>
          </p:cNvPr>
          <p:cNvSpPr txBox="1"/>
          <p:nvPr/>
        </p:nvSpPr>
        <p:spPr bwMode="auto">
          <a:xfrm>
            <a:off x="1054615" y="5124676"/>
            <a:ext cx="2208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linkClick r:id="rId4"/>
              </a:rPr>
              <a:t>https://cern.ch/pfiy9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F32D4B-B4C5-EEF6-84F3-AFBA979A6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5338" y="2071346"/>
            <a:ext cx="7802899" cy="3359274"/>
          </a:xfrm>
          <a:prstGeom prst="rect">
            <a:avLst/>
          </a:prstGeom>
        </p:spPr>
      </p:pic>
      <p:sp>
        <p:nvSpPr>
          <p:cNvPr id="27" name="Arrow: Down 26">
            <a:extLst>
              <a:ext uri="{FF2B5EF4-FFF2-40B4-BE49-F238E27FC236}">
                <a16:creationId xmlns:a16="http://schemas.microsoft.com/office/drawing/2014/main" id="{76E57883-4BB7-A725-0E32-68B63D48F98D}"/>
              </a:ext>
            </a:extLst>
          </p:cNvPr>
          <p:cNvSpPr/>
          <p:nvPr/>
        </p:nvSpPr>
        <p:spPr>
          <a:xfrm>
            <a:off x="9912424" y="2725316"/>
            <a:ext cx="936104" cy="2399360"/>
          </a:xfrm>
          <a:prstGeom prst="downArrow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702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781" y="260648"/>
            <a:ext cx="11376025" cy="1065742"/>
          </a:xfrm>
        </p:spPr>
        <p:txBody>
          <a:bodyPr/>
          <a:lstStyle/>
          <a:p>
            <a:r>
              <a:rPr lang="fr-CH" dirty="0"/>
              <a:t>Introduction to CERN </a:t>
            </a:r>
            <a:r>
              <a:rPr lang="fr-CH" dirty="0" err="1"/>
              <a:t>Departments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9"/>
          <a:stretch/>
        </p:blipFill>
        <p:spPr>
          <a:xfrm>
            <a:off x="1098892" y="869822"/>
            <a:ext cx="9994216" cy="522347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98892" y="3789039"/>
            <a:ext cx="9994216" cy="576065"/>
          </a:xfrm>
          <a:solidFill>
            <a:schemeClr val="bg1">
              <a:alpha val="59000"/>
            </a:schemeClr>
          </a:solidFill>
        </p:spPr>
        <p:txBody>
          <a:bodyPr anchor="ctr"/>
          <a:lstStyle/>
          <a:p>
            <a:pPr algn="ctr"/>
            <a:r>
              <a:rPr lang="fr-CH" sz="3200" dirty="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r>
              <a:rPr lang="fr-CH" sz="32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fr-CH" sz="3200" dirty="0" err="1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</a:t>
            </a:r>
            <a:endParaRPr lang="en-GB" sz="3200" dirty="0">
              <a:solidFill>
                <a:schemeClr val="tx1"/>
              </a:solidFill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076541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7E14257-2FB1-C905-D8DC-1980362A1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0" b="7883"/>
          <a:stretch/>
        </p:blipFill>
        <p:spPr>
          <a:xfrm>
            <a:off x="9592828" y="1025422"/>
            <a:ext cx="2268000" cy="197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0B6400-9D69-5582-052C-DFE6120802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74"/>
          <a:stretch/>
        </p:blipFill>
        <p:spPr>
          <a:xfrm>
            <a:off x="6507006" y="1028727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0C19F-AE69-2822-F100-3072F68321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4" b="4969"/>
          <a:stretch/>
        </p:blipFill>
        <p:spPr>
          <a:xfrm>
            <a:off x="3421183" y="1025422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A picture containing human face, clothing, person, smile&#10;&#10;Description automatically generated">
            <a:extLst>
              <a:ext uri="{FF2B5EF4-FFF2-40B4-BE49-F238E27FC236}">
                <a16:creationId xmlns:a16="http://schemas.microsoft.com/office/drawing/2014/main" id="{A7994F84-8744-91F9-477E-FEEB2C94E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1025423"/>
            <a:ext cx="2808000" cy="1967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Directorate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7006" y="3275469"/>
            <a:ext cx="25883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/>
              <a:t>Mnich</a:t>
            </a:r>
            <a:endParaRPr lang="en-GB" sz="1400" b="1" dirty="0"/>
          </a:p>
          <a:p>
            <a:r>
              <a:rPr lang="en-GB" sz="1400" b="1" i="1" dirty="0"/>
              <a:t>Director for Research &amp;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8168" y="5523984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Fabiola Gianotti, </a:t>
            </a:r>
            <a:r>
              <a:rPr lang="en-GB" b="1" i="1" dirty="0"/>
              <a:t>Director General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15163" y="3275469"/>
            <a:ext cx="2264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i="1" dirty="0"/>
              <a:t>Director for Finance &amp; Human Resources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21183" y="3275469"/>
            <a:ext cx="26748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i="1" dirty="0"/>
              <a:t>Director for Accelerators &amp; </a:t>
            </a:r>
          </a:p>
          <a:p>
            <a:r>
              <a:rPr lang="en-GB" sz="1400" b="1" i="1" dirty="0"/>
              <a:t>Technology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5360" y="3275469"/>
            <a:ext cx="2850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i="1" dirty="0"/>
              <a:t>Director for International Relations</a:t>
            </a:r>
            <a:r>
              <a:rPr lang="en-GB" sz="1400" b="1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CBA180-8F42-147A-5BAF-21A83B6181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5220" y="4101063"/>
            <a:ext cx="2761560" cy="2069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344931" y="896375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Meet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Department</a:t>
            </a:r>
            <a:r>
              <a:rPr lang="fr-CH" dirty="0"/>
              <a:t> Heads, HR and </a:t>
            </a:r>
            <a:r>
              <a:rPr lang="fr-CH" dirty="0" err="1"/>
              <a:t>Colleagues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2363713" y="5508521"/>
            <a:ext cx="3193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/>
              <a:t>Snacks &amp; Drinks</a:t>
            </a:r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F8A901-000F-E52A-3E7E-C9F4EF325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110" y="4659084"/>
            <a:ext cx="2417778" cy="1404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EDBE2E-06C2-320A-0E57-B3CCA6983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9974" y="4659084"/>
            <a:ext cx="1404000" cy="1404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4355637-0EBF-E40D-A3E2-5E561BEDC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1061" y="4659084"/>
            <a:ext cx="2497587" cy="140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5200569" y="1439335"/>
            <a:ext cx="205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/>
              <a:t>Free chat</a:t>
            </a:r>
            <a:endParaRPr lang="en-GB" sz="3200" dirty="0"/>
          </a:p>
        </p:txBody>
      </p:sp>
      <p:pic>
        <p:nvPicPr>
          <p:cNvPr id="9" name="Picture 8" descr="A group of people with colorful speech bubbles&#10;&#10;Description automatically generated with medium confidence">
            <a:extLst>
              <a:ext uri="{FF2B5EF4-FFF2-40B4-BE49-F238E27FC236}">
                <a16:creationId xmlns:a16="http://schemas.microsoft.com/office/drawing/2014/main" id="{E17898E6-B3ED-43B7-0BBE-4F31FAAF2A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7" y="1439335"/>
            <a:ext cx="4679901" cy="343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7200" dirty="0"/>
              <a:t>Connecting the DOTS</a:t>
            </a:r>
            <a:endParaRPr sz="7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0" y="6237312"/>
            <a:ext cx="11376026" cy="575199"/>
          </a:xfrm>
        </p:spPr>
        <p:txBody>
          <a:bodyPr/>
          <a:lstStyle/>
          <a:p>
            <a:pPr algn="l">
              <a:defRPr/>
            </a:pPr>
            <a:r>
              <a:rPr lang="fr-CH" sz="1800" dirty="0"/>
              <a:t>F. Licci-Ounnough &amp; E. Mosselmans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7265722" y="4673553"/>
            <a:ext cx="2232249" cy="1198800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Erwin </a:t>
            </a:r>
            <a:br>
              <a:rPr lang="fr-FR" sz="18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MOSSELMANS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sz="1800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688" y="467202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Florence </a:t>
            </a:r>
          </a:p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</a:rPr>
              <a:t>LICCI-OUNNOUGH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Learning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Specialist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12190" y="945502"/>
            <a:ext cx="4683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Welcome / Bienvenue</a:t>
            </a:r>
            <a:r>
              <a:rPr lang="fr-FR" sz="2400" dirty="0"/>
              <a:t> </a:t>
            </a:r>
          </a:p>
        </p:txBody>
      </p:sp>
      <p:pic>
        <p:nvPicPr>
          <p:cNvPr id="11" name="Picture 10" descr="A picture containing human face, person, clothing, black and white&#10;&#10;Description automatically generated">
            <a:extLst>
              <a:ext uri="{FF2B5EF4-FFF2-40B4-BE49-F238E27FC236}">
                <a16:creationId xmlns:a16="http://schemas.microsoft.com/office/drawing/2014/main" id="{34099963-7417-ACE1-C8DE-373536040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688" y="1738825"/>
            <a:ext cx="1709521" cy="2443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erson with a beard wearing glasses&#10;&#10;Description automatically generated with low confidence">
            <a:extLst>
              <a:ext uri="{FF2B5EF4-FFF2-40B4-BE49-F238E27FC236}">
                <a16:creationId xmlns:a16="http://schemas.microsoft.com/office/drawing/2014/main" id="{01BF8E7B-1233-A0B1-343F-FCAC25B951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65722" y="1738825"/>
            <a:ext cx="1629782" cy="2436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font, graphic design, graphics&#10;&#10;Description automatically generated">
            <a:extLst>
              <a:ext uri="{FF2B5EF4-FFF2-40B4-BE49-F238E27FC236}">
                <a16:creationId xmlns:a16="http://schemas.microsoft.com/office/drawing/2014/main" id="{77700DA7-567A-7070-8B38-02AE12D6C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362" y="1625476"/>
            <a:ext cx="5771277" cy="360704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A picture containing circle, symbol, graphics, screenshot&#10;&#10;Description automatically generated">
            <a:extLst>
              <a:ext uri="{FF2B5EF4-FFF2-40B4-BE49-F238E27FC236}">
                <a16:creationId xmlns:a16="http://schemas.microsoft.com/office/drawing/2014/main" id="{E8589FB5-0FC8-68AD-5E4E-EE861957E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8861" y="3284985"/>
            <a:ext cx="2367740" cy="2367740"/>
          </a:xfrm>
          <a:prstGeom prst="rect">
            <a:avLst/>
          </a:prstGeom>
        </p:spPr>
      </p:pic>
      <p:pic>
        <p:nvPicPr>
          <p:cNvPr id="14" name="Picture 13" descr="A black and white image of a microphone&#10;&#10;Description automatically generated with low confidence">
            <a:extLst>
              <a:ext uri="{FF2B5EF4-FFF2-40B4-BE49-F238E27FC236}">
                <a16:creationId xmlns:a16="http://schemas.microsoft.com/office/drawing/2014/main" id="{7CB3F7DA-F8DA-D16D-FE1B-5542CD420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64" y="3645024"/>
            <a:ext cx="32670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Agenda, 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3161653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C77CC6A-BF0A-FD03-0227-183C2E316439}"/>
              </a:ext>
            </a:extLst>
          </p:cNvPr>
          <p:cNvGrpSpPr/>
          <p:nvPr/>
        </p:nvGrpSpPr>
        <p:grpSpPr>
          <a:xfrm>
            <a:off x="6672064" y="2195572"/>
            <a:ext cx="3963262" cy="3393668"/>
            <a:chOff x="7354729" y="2204864"/>
            <a:chExt cx="3963262" cy="339366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8208" y="2204864"/>
              <a:ext cx="2736304" cy="27363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CBC2D-CEC8-E246-FCFA-4D18D22472AA}"/>
                </a:ext>
              </a:extLst>
            </p:cNvPr>
            <p:cNvSpPr txBox="1"/>
            <p:nvPr/>
          </p:nvSpPr>
          <p:spPr bwMode="auto">
            <a:xfrm>
              <a:off x="7354729" y="5229200"/>
              <a:ext cx="396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hlinkClick r:id="rId6"/>
                </a:rPr>
                <a:t>https://indico.cern.ch/event/1172672/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fr-CH" dirty="0"/>
              <a:t>Your Onboarding Journey at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9D2C00-3025-7B45-3820-8260539A8B1D}"/>
              </a:ext>
            </a:extLst>
          </p:cNvPr>
          <p:cNvGrpSpPr/>
          <p:nvPr/>
        </p:nvGrpSpPr>
        <p:grpSpPr>
          <a:xfrm>
            <a:off x="515380" y="1703085"/>
            <a:ext cx="5508612" cy="3814147"/>
            <a:chOff x="177877" y="1448929"/>
            <a:chExt cx="5508612" cy="381414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2C5C0A-7EDF-07EB-1459-17C561BB4EF3}"/>
                </a:ext>
              </a:extLst>
            </p:cNvPr>
            <p:cNvGrpSpPr/>
            <p:nvPr/>
          </p:nvGrpSpPr>
          <p:grpSpPr>
            <a:xfrm>
              <a:off x="861953" y="1463754"/>
              <a:ext cx="4824536" cy="3799322"/>
              <a:chOff x="861953" y="1463754"/>
              <a:chExt cx="4824536" cy="3799322"/>
            </a:xfrm>
          </p:grpSpPr>
          <p:pic>
            <p:nvPicPr>
              <p:cNvPr id="3074" name="Picture 2" descr="Rocío Alot on LinkedIn: #onboarding #cernwelcomesession #iworkatcern  #firstday #happynewyear…">
                <a:extLst>
                  <a:ext uri="{FF2B5EF4-FFF2-40B4-BE49-F238E27FC236}">
                    <a16:creationId xmlns:a16="http://schemas.microsoft.com/office/drawing/2014/main" id="{EFFA46FC-760D-0331-D6AD-8CA932CFDC3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1953" y="1463754"/>
                <a:ext cx="4824536" cy="37993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C56774-3B47-9FEE-FF04-7920CC7AECBD}"/>
                  </a:ext>
                </a:extLst>
              </p:cNvPr>
              <p:cNvSpPr txBox="1"/>
              <p:nvPr/>
            </p:nvSpPr>
            <p:spPr bwMode="auto">
              <a:xfrm>
                <a:off x="2158097" y="1474791"/>
                <a:ext cx="25202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b="1" dirty="0">
                    <a:solidFill>
                      <a:schemeClr val="bg1"/>
                    </a:solidFill>
                  </a:rPr>
                  <a:t>Welcome Session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DA024225-1BC0-D0B5-83AC-929C91D054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877" y="1448929"/>
              <a:ext cx="526593" cy="744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BE11DE-9183-6635-51C1-8AB870858AE2}"/>
              </a:ext>
            </a:extLst>
          </p:cNvPr>
          <p:cNvGrpSpPr/>
          <p:nvPr/>
        </p:nvGrpSpPr>
        <p:grpSpPr>
          <a:xfrm>
            <a:off x="6600056" y="1717910"/>
            <a:ext cx="5021946" cy="1477328"/>
            <a:chOff x="6546662" y="1382859"/>
            <a:chExt cx="5021946" cy="147732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13EA589-951F-ABAA-A846-074F180BEB20}"/>
                </a:ext>
              </a:extLst>
            </p:cNvPr>
            <p:cNvSpPr txBox="1"/>
            <p:nvPr/>
          </p:nvSpPr>
          <p:spPr bwMode="auto">
            <a:xfrm>
              <a:off x="7176120" y="1382859"/>
              <a:ext cx="4392488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/>
                <a:t>ONLINE short sessions: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Computer Security </a:t>
              </a:r>
              <a:r>
                <a:rPr lang="fr-CH" dirty="0" err="1"/>
                <a:t>Awareness</a:t>
              </a:r>
              <a:endParaRPr lang="fr-CH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fr-CH" dirty="0"/>
                <a:t>Scientific Information Service (Library &amp; Open Science)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Pension Fund Benefits (members)</a:t>
              </a:r>
            </a:p>
          </p:txBody>
        </p:sp>
        <p:pic>
          <p:nvPicPr>
            <p:cNvPr id="1030" name="Picture 6">
              <a:extLst>
                <a:ext uri="{FF2B5EF4-FFF2-40B4-BE49-F238E27FC236}">
                  <a16:creationId xmlns:a16="http://schemas.microsoft.com/office/drawing/2014/main" id="{924F6907-8E38-88BD-79C9-6957AB52EB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6662" y="1399523"/>
              <a:ext cx="504057" cy="713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D35D57-745F-A087-D179-4E7EC7632C82}"/>
              </a:ext>
            </a:extLst>
          </p:cNvPr>
          <p:cNvGrpSpPr/>
          <p:nvPr/>
        </p:nvGrpSpPr>
        <p:grpSpPr>
          <a:xfrm>
            <a:off x="6600056" y="3516787"/>
            <a:ext cx="5021946" cy="712997"/>
            <a:chOff x="6528049" y="3400163"/>
            <a:chExt cx="5021946" cy="71299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A1FDE8-75D9-3DF5-C2C0-0F193FF82792}"/>
                </a:ext>
              </a:extLst>
            </p:cNvPr>
            <p:cNvSpPr txBox="1"/>
            <p:nvPr/>
          </p:nvSpPr>
          <p:spPr bwMode="auto">
            <a:xfrm>
              <a:off x="7157507" y="3400163"/>
              <a:ext cx="4392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/>
                <a:t>CERN </a:t>
              </a:r>
              <a:r>
                <a:rPr lang="fr-CH" b="1" dirty="0" err="1"/>
                <a:t>visit</a:t>
              </a:r>
              <a:r>
                <a:rPr lang="fr-CH" b="1" dirty="0"/>
                <a:t> for </a:t>
              </a:r>
              <a:r>
                <a:rPr lang="fr-CH" b="1" dirty="0" err="1"/>
                <a:t>you</a:t>
              </a:r>
              <a:r>
                <a:rPr lang="fr-CH" b="1" dirty="0"/>
                <a:t> and </a:t>
              </a:r>
              <a:r>
                <a:rPr lang="fr-CH" b="1" dirty="0" err="1"/>
                <a:t>members</a:t>
              </a:r>
              <a:r>
                <a:rPr lang="fr-CH" b="1" dirty="0"/>
                <a:t> of </a:t>
              </a:r>
              <a:r>
                <a:rPr lang="fr-CH" b="1" dirty="0" err="1"/>
                <a:t>your</a:t>
              </a:r>
              <a:r>
                <a:rPr lang="fr-CH" b="1" dirty="0"/>
                <a:t> </a:t>
              </a:r>
              <a:r>
                <a:rPr lang="fr-CH" b="1" dirty="0" err="1"/>
                <a:t>family</a:t>
              </a:r>
              <a:r>
                <a:rPr lang="fr-CH" b="1" dirty="0"/>
                <a:t> or </a:t>
              </a:r>
              <a:r>
                <a:rPr lang="fr-CH" b="1" dirty="0" err="1"/>
                <a:t>friends</a:t>
              </a:r>
              <a:endParaRPr lang="en-GB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F0458F3-0760-9E39-ACB5-EE4A70697E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8049" y="3400163"/>
              <a:ext cx="504057" cy="712997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85B37A7-46FE-13BD-A3B8-61DD9F0E8EBC}"/>
              </a:ext>
            </a:extLst>
          </p:cNvPr>
          <p:cNvGrpSpPr/>
          <p:nvPr/>
        </p:nvGrpSpPr>
        <p:grpSpPr>
          <a:xfrm>
            <a:off x="6677287" y="4727123"/>
            <a:ext cx="5024580" cy="712997"/>
            <a:chOff x="6249540" y="4435884"/>
            <a:chExt cx="5024580" cy="71299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24A521-BE09-C6CE-35CB-2C426142373A}"/>
                </a:ext>
              </a:extLst>
            </p:cNvPr>
            <p:cNvSpPr txBox="1"/>
            <p:nvPr/>
          </p:nvSpPr>
          <p:spPr bwMode="auto">
            <a:xfrm>
              <a:off x="6881632" y="4622341"/>
              <a:ext cx="4392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b="1" dirty="0" err="1"/>
                <a:t>Connecting</a:t>
              </a:r>
              <a:r>
                <a:rPr lang="fr-CH" b="1" dirty="0"/>
                <a:t> the Dots…</a:t>
              </a:r>
              <a:endParaRPr lang="en-GB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C429208-2AAD-E8F2-0FD8-87FDAAE2B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9540" y="4435884"/>
              <a:ext cx="504057" cy="712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862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989" y="373593"/>
            <a:ext cx="4031828" cy="106574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Objective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C7A551-DFF7-F6A2-7C49-BEDE2FA06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580" y="903882"/>
            <a:ext cx="7560841" cy="5405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0527" y="1124744"/>
            <a:ext cx="11376024" cy="5112568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Welcome to CERN - </a:t>
            </a:r>
            <a:r>
              <a:rPr lang="fr-CH" sz="2400" dirty="0">
                <a:latin typeface="+mj-lt"/>
              </a:rPr>
              <a:t>James Purvis, HR </a:t>
            </a:r>
            <a:r>
              <a:rPr lang="fr-CH" sz="2400" dirty="0" err="1">
                <a:latin typeface="+mj-lt"/>
              </a:rPr>
              <a:t>Department</a:t>
            </a:r>
            <a:r>
              <a:rPr lang="fr-CH" sz="2400" dirty="0">
                <a:latin typeface="+mj-lt"/>
              </a:rPr>
              <a:t> Head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Ice-Breaker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Scientific </a:t>
            </a:r>
            <a:r>
              <a:rPr lang="fr-CH" sz="2400" b="0" dirty="0" err="1">
                <a:latin typeface="+mj-lt"/>
              </a:rPr>
              <a:t>Activities</a:t>
            </a:r>
            <a:r>
              <a:rPr lang="fr-CH" sz="2400" b="0" dirty="0">
                <a:latin typeface="+mj-lt"/>
              </a:rPr>
              <a:t> - </a:t>
            </a:r>
            <a:r>
              <a:rPr lang="fr-CH" sz="2400" dirty="0">
                <a:latin typeface="+mj-lt"/>
              </a:rPr>
              <a:t>Richard </a:t>
            </a:r>
            <a:r>
              <a:rPr lang="fr-CH" sz="2400" dirty="0" err="1">
                <a:latin typeface="+mj-lt"/>
              </a:rPr>
              <a:t>Hawkings</a:t>
            </a:r>
            <a:r>
              <a:rPr lang="fr-CH" sz="2400" dirty="0">
                <a:latin typeface="+mj-lt"/>
              </a:rPr>
              <a:t>, EP </a:t>
            </a:r>
            <a:r>
              <a:rPr lang="fr-CH" sz="2400" dirty="0" err="1">
                <a:latin typeface="+mj-lt"/>
              </a:rPr>
              <a:t>Deputy</a:t>
            </a:r>
            <a:r>
              <a:rPr lang="fr-CH" sz="2400" dirty="0">
                <a:latin typeface="+mj-lt"/>
              </a:rPr>
              <a:t> </a:t>
            </a:r>
            <a:r>
              <a:rPr lang="fr-CH" sz="2400" dirty="0" err="1">
                <a:latin typeface="+mj-lt"/>
              </a:rPr>
              <a:t>Department</a:t>
            </a:r>
            <a:r>
              <a:rPr lang="fr-CH" sz="2400" dirty="0">
                <a:latin typeface="+mj-lt"/>
              </a:rPr>
              <a:t> Head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 err="1">
                <a:latin typeface="+mj-lt"/>
              </a:rPr>
              <a:t>CERN’s</a:t>
            </a:r>
            <a:r>
              <a:rPr lang="fr-CH" sz="2400" b="0" dirty="0">
                <a:latin typeface="+mj-lt"/>
              </a:rPr>
              <a:t> Accelerator </a:t>
            </a:r>
            <a:r>
              <a:rPr lang="fr-CH" sz="2400" b="0" dirty="0" err="1">
                <a:latin typeface="+mj-lt"/>
              </a:rPr>
              <a:t>Complex</a:t>
            </a:r>
            <a:r>
              <a:rPr lang="fr-CH" sz="2400" b="0" dirty="0">
                <a:latin typeface="+mj-lt"/>
              </a:rPr>
              <a:t> - </a:t>
            </a:r>
            <a:r>
              <a:rPr lang="fr-CH" sz="2400" dirty="0">
                <a:latin typeface="+mj-lt"/>
              </a:rPr>
              <a:t>Rende Steerenberg, BE </a:t>
            </a:r>
            <a:r>
              <a:rPr lang="fr-CH" sz="2400" dirty="0" err="1">
                <a:latin typeface="+mj-lt"/>
              </a:rPr>
              <a:t>Operation</a:t>
            </a:r>
            <a:r>
              <a:rPr lang="fr-CH" sz="2400" dirty="0">
                <a:latin typeface="+mj-lt"/>
              </a:rPr>
              <a:t> Group Leader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Break - Meeting the CERN Services, Clubs &amp; </a:t>
            </a:r>
            <a:r>
              <a:rPr lang="fr-CH" sz="2400" b="0" dirty="0" err="1">
                <a:latin typeface="+mj-lt"/>
              </a:rPr>
              <a:t>informal</a:t>
            </a:r>
            <a:r>
              <a:rPr lang="fr-CH" sz="2400" b="0" dirty="0">
                <a:latin typeface="+mj-lt"/>
              </a:rPr>
              <a:t> networks + Game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 err="1">
                <a:latin typeface="+mj-lt"/>
              </a:rPr>
              <a:t>Video</a:t>
            </a:r>
            <a:r>
              <a:rPr lang="fr-CH" sz="2400" b="0" dirty="0">
                <a:latin typeface="+mj-lt"/>
              </a:rPr>
              <a:t> - </a:t>
            </a:r>
            <a:r>
              <a:rPr lang="fr-CH" sz="2400" dirty="0" err="1">
                <a:latin typeface="+mj-lt"/>
              </a:rPr>
              <a:t>Department</a:t>
            </a:r>
            <a:r>
              <a:rPr lang="fr-CH" sz="2400" dirty="0">
                <a:latin typeface="+mj-lt"/>
              </a:rPr>
              <a:t> Heads </a:t>
            </a:r>
            <a:r>
              <a:rPr lang="fr-CH" sz="2400" b="0" dirty="0" err="1">
                <a:latin typeface="+mj-lt"/>
              </a:rPr>
              <a:t>presenting</a:t>
            </a:r>
            <a:r>
              <a:rPr lang="fr-CH" sz="2400" b="0" dirty="0">
                <a:latin typeface="+mj-lt"/>
              </a:rPr>
              <a:t> the </a:t>
            </a:r>
            <a:r>
              <a:rPr lang="fr-CH" sz="2400" b="0" dirty="0" err="1">
                <a:latin typeface="+mj-lt"/>
              </a:rPr>
              <a:t>activities</a:t>
            </a:r>
            <a:r>
              <a:rPr lang="fr-CH" sz="2400" b="0" dirty="0">
                <a:latin typeface="+mj-lt"/>
              </a:rPr>
              <a:t> of </a:t>
            </a:r>
            <a:r>
              <a:rPr lang="fr-CH" sz="2400" b="0" dirty="0" err="1">
                <a:latin typeface="+mj-lt"/>
              </a:rPr>
              <a:t>their</a:t>
            </a:r>
            <a:r>
              <a:rPr lang="fr-CH" sz="2400" b="0" dirty="0">
                <a:latin typeface="+mj-lt"/>
              </a:rPr>
              <a:t> </a:t>
            </a:r>
            <a:r>
              <a:rPr lang="fr-CH" sz="2400" b="0" dirty="0" err="1">
                <a:latin typeface="+mj-lt"/>
              </a:rPr>
              <a:t>Department</a:t>
            </a:r>
            <a:endParaRPr lang="fr-CH" sz="2400" b="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Q&amp;A </a:t>
            </a:r>
            <a:r>
              <a:rPr lang="fr-CH" sz="2400" b="0" dirty="0" err="1">
                <a:latin typeface="+mj-lt"/>
              </a:rPr>
              <a:t>with</a:t>
            </a:r>
            <a:r>
              <a:rPr lang="fr-CH" sz="2400" b="0" dirty="0">
                <a:latin typeface="+mj-lt"/>
              </a:rPr>
              <a:t> one </a:t>
            </a:r>
            <a:r>
              <a:rPr lang="fr-CH" sz="2400" dirty="0">
                <a:latin typeface="+mj-lt"/>
              </a:rPr>
              <a:t>CERN </a:t>
            </a:r>
            <a:r>
              <a:rPr lang="fr-CH" sz="2400" dirty="0" err="1">
                <a:latin typeface="+mj-lt"/>
              </a:rPr>
              <a:t>Director</a:t>
            </a:r>
            <a:endParaRPr lang="fr-CH" sz="240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Price </a:t>
            </a:r>
            <a:r>
              <a:rPr lang="fr-CH" sz="2400" b="0" dirty="0" err="1">
                <a:latin typeface="+mj-lt"/>
              </a:rPr>
              <a:t>Draw</a:t>
            </a:r>
            <a:endParaRPr lang="fr-CH" sz="2400" b="0" dirty="0">
              <a:latin typeface="+mj-lt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2400" b="0" dirty="0">
                <a:latin typeface="+mj-lt"/>
              </a:rPr>
              <a:t>Drink and Networking</a:t>
            </a:r>
            <a:endParaRPr lang="en-GB" sz="40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450" y="339773"/>
            <a:ext cx="11376025" cy="45140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Agenda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2050" name="Picture 2" descr="QUESTIONS? Colourful Vector Letters Icon Stock Vector | Adobe Stock">
            <a:extLst>
              <a:ext uri="{FF2B5EF4-FFF2-40B4-BE49-F238E27FC236}">
                <a16:creationId xmlns:a16="http://schemas.microsoft.com/office/drawing/2014/main" id="{9774165A-205E-B7E1-84BC-6FF21F9B7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80" y="1261450"/>
            <a:ext cx="10404241" cy="433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5319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4214</TotalTime>
  <Words>452</Words>
  <Application>Microsoft Office PowerPoint</Application>
  <DocSecurity>0</DocSecurity>
  <PresentationFormat>Widescreen</PresentationFormat>
  <Paragraphs>116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Thème Office</vt:lpstr>
      <vt:lpstr>Please mark yourself as COMPLETED in the Learning Hub</vt:lpstr>
      <vt:lpstr>Connecting the DOTS</vt:lpstr>
      <vt:lpstr>About us</vt:lpstr>
      <vt:lpstr>Logistics</vt:lpstr>
      <vt:lpstr>Agenda, Slides &amp; Videos</vt:lpstr>
      <vt:lpstr>Your Onboarding Journey at CERN</vt:lpstr>
      <vt:lpstr>Today’s Objective </vt:lpstr>
      <vt:lpstr>Today’s Agenda</vt:lpstr>
      <vt:lpstr>PowerPoint Presentation</vt:lpstr>
      <vt:lpstr>Welcome to CERN </vt:lpstr>
      <vt:lpstr>Ice-Breaker </vt:lpstr>
      <vt:lpstr>Scientific Activities</vt:lpstr>
      <vt:lpstr>CERN’s Accelerator Complex</vt:lpstr>
      <vt:lpstr>PowerPoint Presentation</vt:lpstr>
      <vt:lpstr>Stands &amp; Break</vt:lpstr>
      <vt:lpstr>Please mark yourself as COMPLETED in the Learning Hub</vt:lpstr>
      <vt:lpstr>Introduction to CERN Departments</vt:lpstr>
      <vt:lpstr>Q&amp;A with the Directorate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Florence Licci-Ounnough</cp:lastModifiedBy>
  <cp:revision>131</cp:revision>
  <cp:lastPrinted>2023-06-22T13:49:52Z</cp:lastPrinted>
  <dcterms:created xsi:type="dcterms:W3CDTF">2021-04-30T13:11:57Z</dcterms:created>
  <dcterms:modified xsi:type="dcterms:W3CDTF">2023-06-26T08:03:46Z</dcterms:modified>
  <cp:category/>
  <dc:identifier/>
  <cp:contentStatus/>
  <dc:language/>
  <cp:version/>
</cp:coreProperties>
</file>