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62" r:id="rId4"/>
    <p:sldId id="296" r:id="rId5"/>
    <p:sldId id="353" r:id="rId6"/>
    <p:sldId id="354" r:id="rId7"/>
    <p:sldId id="355" r:id="rId8"/>
    <p:sldId id="346" r:id="rId9"/>
    <p:sldId id="349" r:id="rId10"/>
    <p:sldId id="356" r:id="rId11"/>
    <p:sldId id="351" r:id="rId12"/>
    <p:sldId id="352" r:id="rId13"/>
    <p:sldId id="363" r:id="rId14"/>
    <p:sldId id="359" r:id="rId15"/>
    <p:sldId id="360" r:id="rId16"/>
    <p:sldId id="364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141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2656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Alex Huschauer | CERN's accelerator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7" Type="http://schemas.openxmlformats.org/officeDocument/2006/relationships/image" Target="../media/image28.tif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7.tiff"/><Relationship Id="rId5" Type="http://schemas.openxmlformats.org/officeDocument/2006/relationships/image" Target="../media/image26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/>
              <a:t>CERN's accelerator complex</a:t>
            </a:r>
            <a:br>
              <a:rPr lang="en-GB" dirty="0"/>
            </a:br>
            <a:r>
              <a:rPr lang="en-GB" sz="3600" dirty="0"/>
              <a:t>Connecting the dots…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 – BE/OP</a:t>
            </a:r>
          </a:p>
          <a:p>
            <a:pPr algn="l"/>
            <a:r>
              <a:rPr lang="en-US" sz="1800" dirty="0"/>
              <a:t>27 September 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67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Situated on average ~100 m under ground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Four major experiments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Circumference 26.7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Two separate beam pipes going through the same cold mass 19.4 cm apart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tons of liquid helium to keep the magnets cold and superconducting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main dipoles of 15 m each that deviate the beams around the 27 km circumference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main quadrupoles that keep the beam focused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corrector magnets to preserve the beam quality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Main magnets use superconducting cables (Cu-clad Nb-</a:t>
            </a:r>
            <a:r>
              <a:rPr lang="en-US" sz="2000" b="0" dirty="0" err="1"/>
              <a:t>Ti</a:t>
            </a:r>
            <a:r>
              <a:rPr lang="en-US" sz="2000" b="0" dirty="0"/>
              <a:t>) 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12’000 A provides a nominal field of 8.33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Operating in superfluid helium at 1.9K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27.09.2023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Alex Huschauer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/>
          </a:p>
          <a:p>
            <a:r>
              <a:rPr lang="en-GB" sz="32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45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LHC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213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6.8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298615"/>
                <a:ext cx="7883153" cy="620704"/>
                <a:chOff x="1167408" y="5303376"/>
                <a:chExt cx="7883153" cy="620704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18716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03376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5" y="5319117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8489853" y="134058"/>
            <a:ext cx="4283199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369332"/>
              <a:chOff x="929775" y="1674522"/>
              <a:chExt cx="4281077" cy="369332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Field in main magnets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1 intensity (current)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2 intensity (current)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the LHC &amp; Satisfying Fixed Target users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458631" y="5742798"/>
            <a:ext cx="1523259" cy="378255"/>
            <a:chOff x="2426239" y="5734900"/>
            <a:chExt cx="1523258" cy="37825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/>
            <p:nvPr/>
          </p:nvCxnSpPr>
          <p:spPr>
            <a:xfrm>
              <a:off x="2912876" y="5734900"/>
              <a:ext cx="503830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426239" y="5743823"/>
              <a:ext cx="1523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seconds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8027265" y="5624901"/>
            <a:ext cx="1392880" cy="369332"/>
            <a:chOff x="6679107" y="5807850"/>
            <a:chExt cx="1392880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679107" y="5807850"/>
              <a:ext cx="84224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Time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9"/>
            <a:ext cx="4459125" cy="369333"/>
            <a:chOff x="963502" y="1674522"/>
            <a:chExt cx="3008150" cy="369331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Field in main magnets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4451129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Proton beam intensity (current)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Beam transfer</a:t>
              </a: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684965" y="1317879"/>
            <a:ext cx="2640056" cy="1037299"/>
            <a:chOff x="6430877" y="1472610"/>
            <a:chExt cx="2640056" cy="1037298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430877" y="1472610"/>
              <a:ext cx="26400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To LHC clock-wise or counter clock-wise</a:t>
              </a:r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/>
          </a:p>
          <a:p>
            <a:r>
              <a:rPr lang="en-GB" sz="32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22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LEIR Accelerator as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Building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Make Particles Circulate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-112472"/>
              <a:gd name="adj2" fmla="val -10280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Main Dipoles</a:t>
            </a: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Deviating Charged Particles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74700" imgH="228600" progId="Equation.3">
                  <p:embed/>
                </p:oleObj>
              </mc:Choice>
              <mc:Fallback>
                <p:oleObj name="Equation" r:id="rId4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6518" y="5075537"/>
            <a:ext cx="397865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/>
              <a:t>Magnetic Lorentz Force: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8093" y="1488058"/>
            <a:ext cx="7156589" cy="8617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Moving charged particles are deviated </a:t>
            </a:r>
          </a:p>
          <a:p>
            <a:pPr algn="ctr"/>
            <a:r>
              <a:rPr lang="en-GB" sz="2800" dirty="0"/>
              <a:t>in a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Horizontal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383438" y="5132627"/>
            <a:ext cx="1137602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Different particles with different initial conditions in a homogeneous magnetic field will cause oscillatory motion in the horizontal plane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 Oscillations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Two charged Particles in a homogeneous magnetic field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Vertical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1F497D"/>
                </a:solidFill>
              </a:rPr>
              <a:t>The horizontal motion seems to be “stable”…. What about the vertical plane 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3780993" y="2190272"/>
            <a:ext cx="5418425" cy="3751428"/>
            <a:chOff x="532256" y="2523683"/>
            <a:chExt cx="3747795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532256" y="2523683"/>
              <a:ext cx="3747795" cy="29260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Many particles many initial conditions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Focusing Particle Beams, </a:t>
            </a:r>
            <a:r>
              <a:rPr lang="en-GB" sz="2800" dirty="0"/>
              <a:t>a bit like a lens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04401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84834"/>
              <a:gd name="adj6" fmla="val -77905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on particles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106677" y="2207966"/>
            <a:ext cx="3028511" cy="2793943"/>
            <a:chOff x="2751013" y="3163140"/>
            <a:chExt cx="3028511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751013" y="5556973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De-focusing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>
                  <a:solidFill>
                    <a:srgbClr val="1F497D"/>
                  </a:solidFill>
                </a:rPr>
                <a:t>Rotated by 90º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Focusing Particle Beams in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Quadrupoles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Accelerating Particles, Using Electrical Fields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Radio Frequency Cavity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Charged particles are accelerated by a longitudinal electric field</a:t>
            </a:r>
          </a:p>
          <a:p>
            <a:pPr marL="314325" indent="-277813">
              <a:lnSpc>
                <a:spcPct val="12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The electric field needs to alternate with a harmonic of the revolution frequency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….and quite some more…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The PSB proton beam impinges on a target producing a range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Two mass separators (GPS &amp; HRS) allow selection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The post acceleration of isotopes is being extended</a:t>
            </a:r>
          </a:p>
          <a:p>
            <a:pPr marL="742950" lvl="1" indent="-285750"/>
            <a:r>
              <a:rPr lang="en-US" sz="2000" dirty="0"/>
              <a:t>REX, normal conducting accelerating structures</a:t>
            </a:r>
          </a:p>
          <a:p>
            <a:pPr marL="742950" lvl="1" indent="-285750"/>
            <a:r>
              <a:rPr lang="en-US" sz="2000" dirty="0"/>
              <a:t>HIE-ISOLDE, super conducting LINAC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7366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Receives fast extracted proton beam from PS at 26 GeV/c on a target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Every million protons yields about one usable antiproton at 3.5 GeV/c.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AD decelerates beam in stages down to 5.3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will further decelerate down to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Experiments:</a:t>
            </a:r>
          </a:p>
          <a:p>
            <a:pPr marL="742950" lvl="1" indent="-285750"/>
            <a:r>
              <a:rPr lang="en-US" sz="2000" dirty="0"/>
              <a:t>ASACUSA, ALPHA, AEGIS, BASE, GBAR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94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32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38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 Luminosity: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Bunch intensity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Transverse beam size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Beam size at collision points (optics functions)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Crossing angle 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Machine availability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489200" imgH="508000" progId="Equation.3">
                  <p:embed/>
                </p:oleObj>
              </mc:Choice>
              <mc:Fallback>
                <p:oleObj name="Equation" r:id="rId2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8230BB5-3C56-5E7E-1C86-D56CD9B5E1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0739" y="2862201"/>
            <a:ext cx="5012973" cy="337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H</a:t>
            </a:r>
            <a:r>
              <a:rPr lang="en-US" sz="2000" b="0" baseline="30000" dirty="0"/>
              <a:t>-</a:t>
            </a:r>
            <a:r>
              <a:rPr lang="en-US" sz="2000" b="0" dirty="0"/>
              <a:t> ion source at 45 keV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Accelerates beam up to 160 MeV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The chopping scheme allows removing some of the </a:t>
            </a:r>
            <a:r>
              <a:rPr lang="en-US" sz="2000" b="0" dirty="0" err="1"/>
              <a:t>Linac</a:t>
            </a:r>
            <a:r>
              <a:rPr lang="en-US" sz="2000" b="0" dirty="0"/>
              <a:t> bunches to make the beam fit into the PS Booster RF buckets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Pulse rate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6BE8C8-92D6-2F54-AE2C-DD345D3F17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388" y="4421863"/>
            <a:ext cx="7772400" cy="169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64722"/>
            <a:ext cx="4317842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</a:t>
            </a:r>
            <a:r>
              <a:rPr lang="en-US" sz="2000" b="0" baseline="30000" dirty="0"/>
              <a:t>st</a:t>
            </a:r>
            <a:r>
              <a:rPr lang="en-US" sz="2000" b="0" dirty="0"/>
              <a:t> Synchrotron with 4 superposed rings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Circumference of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Proton energy from 160 MeV to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Can cycle every 1.2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Each ring will inject over multi-turns, using charge exchange injection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</a:t>
            </a:r>
            <a:r>
              <a:rPr lang="en-US" dirty="0" err="1"/>
              <a:t>Huschauer</a:t>
            </a:r>
            <a:r>
              <a:rPr lang="en-US" dirty="0"/>
              <a:t>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291" y="3667728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9799C9-CB11-E56A-7335-F045D2E56396}"/>
              </a:ext>
            </a:extLst>
          </p:cNvPr>
          <p:cNvGrpSpPr/>
          <p:nvPr/>
        </p:nvGrpSpPr>
        <p:grpSpPr>
          <a:xfrm>
            <a:off x="8238991" y="3695881"/>
            <a:ext cx="2770909" cy="2521527"/>
            <a:chOff x="8238991" y="3695881"/>
            <a:chExt cx="2770909" cy="2521527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2B6C8D17-BACB-F143-8731-886FC4CDA437}"/>
                </a:ext>
              </a:extLst>
            </p:cNvPr>
            <p:cNvSpPr/>
            <p:nvPr/>
          </p:nvSpPr>
          <p:spPr>
            <a:xfrm>
              <a:off x="8238991" y="3695881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195D0A1A-E95B-E242-BEC7-5CBDA12FA326}"/>
                </a:ext>
              </a:extLst>
            </p:cNvPr>
            <p:cNvGrpSpPr/>
            <p:nvPr/>
          </p:nvGrpSpPr>
          <p:grpSpPr>
            <a:xfrm>
              <a:off x="8496069" y="3818323"/>
              <a:ext cx="2389561" cy="2164425"/>
              <a:chOff x="6483008" y="3878068"/>
              <a:chExt cx="2389561" cy="2164425"/>
            </a:xfrm>
          </p:grpSpPr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AFD05DCA-E07A-9548-9181-33FBA3E3F967}"/>
                  </a:ext>
                </a:extLst>
              </p:cNvPr>
              <p:cNvGrpSpPr/>
              <p:nvPr/>
            </p:nvGrpSpPr>
            <p:grpSpPr>
              <a:xfrm>
                <a:off x="6483008" y="4145685"/>
                <a:ext cx="2389561" cy="1896808"/>
                <a:chOff x="6389570" y="3551289"/>
                <a:chExt cx="2389561" cy="1896808"/>
              </a:xfrm>
            </p:grpSpPr>
            <p:grpSp>
              <p:nvGrpSpPr>
                <p:cNvPr id="119" name="Group 1081">
                  <a:extLst>
                    <a:ext uri="{FF2B5EF4-FFF2-40B4-BE49-F238E27FC236}">
                      <a16:creationId xmlns:a16="http://schemas.microsoft.com/office/drawing/2014/main" id="{D113E49F-243B-CE4E-B0BB-86B3D52742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89570" y="3551289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45" name="Text Box 1029">
                    <a:extLst>
                      <a:ext uri="{FF2B5EF4-FFF2-40B4-BE49-F238E27FC236}">
                        <a16:creationId xmlns:a16="http://schemas.microsoft.com/office/drawing/2014/main" id="{2C6C0E46-7EB2-0047-8AD6-E9B849F79D78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46" name="Text Box 1030">
                    <a:extLst>
                      <a:ext uri="{FF2B5EF4-FFF2-40B4-BE49-F238E27FC236}">
                        <a16:creationId xmlns:a16="http://schemas.microsoft.com/office/drawing/2014/main" id="{2AA58541-B5E8-1848-AC8C-1244C822A675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47" name="Oval 1031">
                    <a:extLst>
                      <a:ext uri="{FF2B5EF4-FFF2-40B4-BE49-F238E27FC236}">
                        <a16:creationId xmlns:a16="http://schemas.microsoft.com/office/drawing/2014/main" id="{0A54EA6A-6731-034E-A904-272E446725D4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48" name="Line 1032">
                    <a:extLst>
                      <a:ext uri="{FF2B5EF4-FFF2-40B4-BE49-F238E27FC236}">
                        <a16:creationId xmlns:a16="http://schemas.microsoft.com/office/drawing/2014/main" id="{46FBA710-4C1E-FB4E-8B8B-868D7B781A77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9" name="Line 1037">
                    <a:extLst>
                      <a:ext uri="{FF2B5EF4-FFF2-40B4-BE49-F238E27FC236}">
                        <a16:creationId xmlns:a16="http://schemas.microsoft.com/office/drawing/2014/main" id="{F27252BC-991E-DD48-B19E-C1348512F8C1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5C621F0D-76CF-ED45-9812-558C4608336C}"/>
                    </a:ext>
                  </a:extLst>
                </p:cNvPr>
                <p:cNvSpPr txBox="1"/>
                <p:nvPr/>
              </p:nvSpPr>
              <p:spPr>
                <a:xfrm>
                  <a:off x="6842860" y="47658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1" name="TextBox 120">
                  <a:extLst>
                    <a:ext uri="{FF2B5EF4-FFF2-40B4-BE49-F238E27FC236}">
                      <a16:creationId xmlns:a16="http://schemas.microsoft.com/office/drawing/2014/main" id="{B22FB014-CCFC-C64B-8752-71220B1A0CC8}"/>
                    </a:ext>
                  </a:extLst>
                </p:cNvPr>
                <p:cNvSpPr txBox="1"/>
                <p:nvPr/>
              </p:nvSpPr>
              <p:spPr>
                <a:xfrm>
                  <a:off x="7896467" y="392032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093DCCB6-4096-2D40-908B-F76799B96951}"/>
                    </a:ext>
                  </a:extLst>
                </p:cNvPr>
                <p:cNvSpPr txBox="1"/>
                <p:nvPr/>
              </p:nvSpPr>
              <p:spPr>
                <a:xfrm>
                  <a:off x="6995260" y="485629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0103E51A-3C79-0941-AFC2-3EAD062EA8B9}"/>
                    </a:ext>
                  </a:extLst>
                </p:cNvPr>
                <p:cNvSpPr txBox="1"/>
                <p:nvPr/>
              </p:nvSpPr>
              <p:spPr>
                <a:xfrm>
                  <a:off x="6995260" y="460057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9DD36279-5F09-2B4C-A3ED-40003772A114}"/>
                    </a:ext>
                  </a:extLst>
                </p:cNvPr>
                <p:cNvSpPr txBox="1"/>
                <p:nvPr/>
              </p:nvSpPr>
              <p:spPr>
                <a:xfrm>
                  <a:off x="6995260" y="42983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C5591DB7-5E1D-6E46-8E9F-864B1DBED311}"/>
                    </a:ext>
                  </a:extLst>
                </p:cNvPr>
                <p:cNvSpPr txBox="1"/>
                <p:nvPr/>
              </p:nvSpPr>
              <p:spPr>
                <a:xfrm>
                  <a:off x="7204485" y="473230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E015E809-A363-8D40-B23D-6CD8CAF787CF}"/>
                    </a:ext>
                  </a:extLst>
                </p:cNvPr>
                <p:cNvSpPr txBox="1"/>
                <p:nvPr/>
              </p:nvSpPr>
              <p:spPr>
                <a:xfrm>
                  <a:off x="7227725" y="44765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FAF04C74-FBCF-3841-8779-CF06198D55DA}"/>
                    </a:ext>
                  </a:extLst>
                </p:cNvPr>
                <p:cNvSpPr txBox="1"/>
                <p:nvPr/>
              </p:nvSpPr>
              <p:spPr>
                <a:xfrm>
                  <a:off x="7279145" y="41097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E2A0555C-9D0F-7443-9B77-95A24EB04362}"/>
                    </a:ext>
                  </a:extLst>
                </p:cNvPr>
                <p:cNvSpPr txBox="1"/>
                <p:nvPr/>
              </p:nvSpPr>
              <p:spPr>
                <a:xfrm>
                  <a:off x="6693578" y="455546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29" name="TextBox 128">
                  <a:extLst>
                    <a:ext uri="{FF2B5EF4-FFF2-40B4-BE49-F238E27FC236}">
                      <a16:creationId xmlns:a16="http://schemas.microsoft.com/office/drawing/2014/main" id="{C4F03F24-D26A-0D41-8245-8DCBD78AB471}"/>
                    </a:ext>
                  </a:extLst>
                </p:cNvPr>
                <p:cNvSpPr txBox="1"/>
                <p:nvPr/>
              </p:nvSpPr>
              <p:spPr>
                <a:xfrm>
                  <a:off x="7661262" y="399739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465B4AA6-42FB-F241-BE36-0A5E1571D1A9}"/>
                    </a:ext>
                  </a:extLst>
                </p:cNvPr>
                <p:cNvSpPr txBox="1"/>
                <p:nvPr/>
              </p:nvSpPr>
              <p:spPr>
                <a:xfrm>
                  <a:off x="8041714" y="391785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6499FB27-CC50-974B-90B0-9D29082DB1D8}"/>
                    </a:ext>
                  </a:extLst>
                </p:cNvPr>
                <p:cNvSpPr txBox="1"/>
                <p:nvPr/>
              </p:nvSpPr>
              <p:spPr>
                <a:xfrm>
                  <a:off x="7907702" y="423054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2" name="TextBox 131">
                  <a:extLst>
                    <a:ext uri="{FF2B5EF4-FFF2-40B4-BE49-F238E27FC236}">
                      <a16:creationId xmlns:a16="http://schemas.microsoft.com/office/drawing/2014/main" id="{97806F71-5B6F-8641-AEEE-E3912A95F14D}"/>
                    </a:ext>
                  </a:extLst>
                </p:cNvPr>
                <p:cNvSpPr txBox="1"/>
                <p:nvPr/>
              </p:nvSpPr>
              <p:spPr>
                <a:xfrm>
                  <a:off x="7761872" y="450058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102FA1A2-1C41-3440-A3DB-7CBC647A6B76}"/>
                    </a:ext>
                  </a:extLst>
                </p:cNvPr>
                <p:cNvSpPr txBox="1"/>
                <p:nvPr/>
              </p:nvSpPr>
              <p:spPr>
                <a:xfrm>
                  <a:off x="7615831" y="424980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51EB82A0-932D-4C46-B7D9-25FBBB04DAB3}"/>
                    </a:ext>
                  </a:extLst>
                </p:cNvPr>
                <p:cNvSpPr txBox="1"/>
                <p:nvPr/>
              </p:nvSpPr>
              <p:spPr>
                <a:xfrm>
                  <a:off x="7548135" y="461881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6A2497F0-A520-354C-B23B-7678A45EE62B}"/>
                    </a:ext>
                  </a:extLst>
                </p:cNvPr>
                <p:cNvSpPr txBox="1"/>
                <p:nvPr/>
              </p:nvSpPr>
              <p:spPr>
                <a:xfrm>
                  <a:off x="8212594" y="4035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F4BB88F1-68DA-3E41-8C11-F43312F90C5C}"/>
                    </a:ext>
                  </a:extLst>
                </p:cNvPr>
                <p:cNvSpPr txBox="1"/>
                <p:nvPr/>
              </p:nvSpPr>
              <p:spPr>
                <a:xfrm>
                  <a:off x="8100162" y="423219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7" name="TextBox 136">
                  <a:extLst>
                    <a:ext uri="{FF2B5EF4-FFF2-40B4-BE49-F238E27FC236}">
                      <a16:creationId xmlns:a16="http://schemas.microsoft.com/office/drawing/2014/main" id="{5DF437AA-C442-7146-8E12-A1F8D57D3A40}"/>
                    </a:ext>
                  </a:extLst>
                </p:cNvPr>
                <p:cNvSpPr txBox="1"/>
                <p:nvPr/>
              </p:nvSpPr>
              <p:spPr>
                <a:xfrm>
                  <a:off x="7567824" y="408052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8" name="TextBox 137">
                  <a:extLst>
                    <a:ext uri="{FF2B5EF4-FFF2-40B4-BE49-F238E27FC236}">
                      <a16:creationId xmlns:a16="http://schemas.microsoft.com/office/drawing/2014/main" id="{F1BFC024-EC80-404D-ABE7-F37DD5A0BB8E}"/>
                    </a:ext>
                  </a:extLst>
                </p:cNvPr>
                <p:cNvSpPr txBox="1"/>
                <p:nvPr/>
              </p:nvSpPr>
              <p:spPr>
                <a:xfrm>
                  <a:off x="7785280" y="41474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BFDB7333-1B87-6F45-8DD9-FEEFA7D421FA}"/>
                    </a:ext>
                  </a:extLst>
                </p:cNvPr>
                <p:cNvSpPr txBox="1"/>
                <p:nvPr/>
              </p:nvSpPr>
              <p:spPr>
                <a:xfrm>
                  <a:off x="7607338" y="447522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40" name="TextBox 139">
                  <a:extLst>
                    <a:ext uri="{FF2B5EF4-FFF2-40B4-BE49-F238E27FC236}">
                      <a16:creationId xmlns:a16="http://schemas.microsoft.com/office/drawing/2014/main" id="{B28AC1F6-6F54-A54A-A68A-F9388A686D3E}"/>
                    </a:ext>
                  </a:extLst>
                </p:cNvPr>
                <p:cNvSpPr txBox="1"/>
                <p:nvPr/>
              </p:nvSpPr>
              <p:spPr>
                <a:xfrm>
                  <a:off x="7297061" y="423633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41" name="TextBox 140">
                  <a:extLst>
                    <a:ext uri="{FF2B5EF4-FFF2-40B4-BE49-F238E27FC236}">
                      <a16:creationId xmlns:a16="http://schemas.microsoft.com/office/drawing/2014/main" id="{7D140881-E088-2947-B0C7-D79CAD26F97E}"/>
                    </a:ext>
                  </a:extLst>
                </p:cNvPr>
                <p:cNvSpPr txBox="1"/>
                <p:nvPr/>
              </p:nvSpPr>
              <p:spPr>
                <a:xfrm>
                  <a:off x="7305448" y="45920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42" name="TextBox 141">
                  <a:extLst>
                    <a:ext uri="{FF2B5EF4-FFF2-40B4-BE49-F238E27FC236}">
                      <a16:creationId xmlns:a16="http://schemas.microsoft.com/office/drawing/2014/main" id="{FC0F6D07-2C48-534E-ACDA-1F4B4DADF6D6}"/>
                    </a:ext>
                  </a:extLst>
                </p:cNvPr>
                <p:cNvSpPr txBox="1"/>
                <p:nvPr/>
              </p:nvSpPr>
              <p:spPr>
                <a:xfrm>
                  <a:off x="6901567" y="444325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43" name="TextBox 142">
                  <a:extLst>
                    <a:ext uri="{FF2B5EF4-FFF2-40B4-BE49-F238E27FC236}">
                      <a16:creationId xmlns:a16="http://schemas.microsoft.com/office/drawing/2014/main" id="{E972E1A9-59BC-6A42-8EB3-03833F396AEE}"/>
                    </a:ext>
                  </a:extLst>
                </p:cNvPr>
                <p:cNvSpPr txBox="1"/>
                <p:nvPr/>
              </p:nvSpPr>
              <p:spPr>
                <a:xfrm>
                  <a:off x="6631681" y="478044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44" name="TextBox 143">
                  <a:extLst>
                    <a:ext uri="{FF2B5EF4-FFF2-40B4-BE49-F238E27FC236}">
                      <a16:creationId xmlns:a16="http://schemas.microsoft.com/office/drawing/2014/main" id="{08EF2404-9E8B-0F44-9AAB-DA4E9F893B66}"/>
                    </a:ext>
                  </a:extLst>
                </p:cNvPr>
                <p:cNvSpPr txBox="1"/>
                <p:nvPr/>
              </p:nvSpPr>
              <p:spPr>
                <a:xfrm>
                  <a:off x="6839875" y="48962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</p:grp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7B060742-1F78-3E41-B71E-1029360864E0}"/>
                  </a:ext>
                </a:extLst>
              </p:cNvPr>
              <p:cNvSpPr txBox="1"/>
              <p:nvPr/>
            </p:nvSpPr>
            <p:spPr>
              <a:xfrm>
                <a:off x="6557417" y="3878068"/>
                <a:ext cx="2198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Behind stripping foil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7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The oldest operating synchrotron at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Circumference of 628m</a:t>
            </a:r>
          </a:p>
          <a:p>
            <a:pPr marL="742950" lvl="1" indent="-285750"/>
            <a:r>
              <a:rPr lang="en-US" sz="1600" dirty="0"/>
              <a:t>4 x PSB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Increases proton energy from 2 GeV to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Cycle length ranges from 1.2s to 3.6s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Many RF systems allow for complex </a:t>
            </a:r>
            <a:r>
              <a:rPr lang="en-US" sz="1600"/>
              <a:t>RF gymnastics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Various types of extractions:</a:t>
            </a:r>
          </a:p>
          <a:p>
            <a:pPr marL="742950" lvl="1" indent="-285750"/>
            <a:r>
              <a:rPr lang="en-US" sz="1600" dirty="0"/>
              <a:t>Fast extraction</a:t>
            </a:r>
          </a:p>
          <a:p>
            <a:pPr marL="742950" lvl="1" indent="-285750"/>
            <a:r>
              <a:rPr lang="en-US" sz="1600" dirty="0"/>
              <a:t>Multi-turn extraction (MTE)</a:t>
            </a:r>
          </a:p>
          <a:p>
            <a:pPr marL="742950" lvl="1" indent="-285750"/>
            <a:r>
              <a:rPr lang="en-US" sz="1600" dirty="0"/>
              <a:t>Slow extraction </a:t>
            </a:r>
          </a:p>
          <a:p>
            <a:endParaRPr lang="en-GB" sz="16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27.09.2023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Alex Huschauer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4" y="1385116"/>
            <a:ext cx="6590167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The first synchrotron in the chain at ~30m under ground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Circumference of 6.9 km</a:t>
            </a:r>
          </a:p>
          <a:p>
            <a:pPr marL="742950" lvl="1" indent="-285750"/>
            <a:r>
              <a:rPr lang="en-US" sz="2000" dirty="0"/>
              <a:t>11 x PS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Increases proton beam energy up to 450 GeV with up to ~5x10</a:t>
            </a:r>
            <a:r>
              <a:rPr lang="en-US" sz="2400" baseline="30000" dirty="0"/>
              <a:t>13</a:t>
            </a:r>
            <a:r>
              <a:rPr lang="en-US" sz="2400" dirty="0"/>
              <a:t> protons per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slow extracted beam to the North Area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fast extracted beam to LHC, AWAKE and </a:t>
            </a:r>
            <a:r>
              <a:rPr lang="en-US" sz="2400" dirty="0" err="1"/>
              <a:t>HiRadMat</a:t>
            </a:r>
            <a:endParaRPr lang="en-US" sz="2400" dirty="0"/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27.09.2023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</TotalTime>
  <Words>1096</Words>
  <Application>Microsoft Macintosh PowerPoint</Application>
  <PresentationFormat>Widescreen</PresentationFormat>
  <Paragraphs>331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CERN's accelerator complex Connecting the dots…</vt:lpstr>
      <vt:lpstr>Content</vt:lpstr>
      <vt:lpstr>Content</vt:lpstr>
      <vt:lpstr>The CERN Accelerator Complex</vt:lpstr>
      <vt:lpstr>PowerPoint Presentation</vt:lpstr>
      <vt:lpstr>PowerPoint Presentation</vt:lpstr>
      <vt:lpstr>The CERN Accelerator Complex</vt:lpstr>
      <vt:lpstr>PS</vt:lpstr>
      <vt:lpstr>SPS</vt:lpstr>
      <vt:lpstr>The CERN Accelerator Complex</vt:lpstr>
      <vt:lpstr>LHC</vt:lpstr>
      <vt:lpstr>PowerPoint Presentation</vt:lpstr>
      <vt:lpstr>Content</vt:lpstr>
      <vt:lpstr>The LHC Cycle</vt:lpstr>
      <vt:lpstr>Filling the LHC &amp; Satisfying Fixed Target users</vt:lpstr>
      <vt:lpstr>Content</vt:lpstr>
      <vt:lpstr>The LEIR Accelerator as Example</vt:lpstr>
      <vt:lpstr>Make Particles Circulate</vt:lpstr>
      <vt:lpstr>Deviating Charged Particles</vt:lpstr>
      <vt:lpstr>Oscillatory Motion in the Horizontal Plane</vt:lpstr>
      <vt:lpstr>Oscillatory Motion in the Vertical Plane</vt:lpstr>
      <vt:lpstr>Focusing Particle Beams, a bit like a lens</vt:lpstr>
      <vt:lpstr>Focusing Particle Beams in LEIR</vt:lpstr>
      <vt:lpstr>Accelerating Particles, Using Electrical Fields</vt:lpstr>
      <vt:lpstr>Radio Frequency Cavity</vt:lpstr>
      <vt:lpstr>….and quite some more…</vt:lpstr>
      <vt:lpstr>PowerPoint Presentation</vt:lpstr>
      <vt:lpstr>ISOLDE / HIE-ISOLDE</vt:lpstr>
      <vt:lpstr>AD-ELENA</vt:lpstr>
      <vt:lpstr>LHC: Luminosity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58</cp:revision>
  <dcterms:created xsi:type="dcterms:W3CDTF">2021-05-17T19:21:29Z</dcterms:created>
  <dcterms:modified xsi:type="dcterms:W3CDTF">2023-09-27T10:09:22Z</dcterms:modified>
</cp:coreProperties>
</file>