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1385" r:id="rId2"/>
    <p:sldId id="388" r:id="rId3"/>
    <p:sldId id="1144" r:id="rId4"/>
    <p:sldId id="1534" r:id="rId5"/>
    <p:sldId id="1538" r:id="rId6"/>
    <p:sldId id="1368" r:id="rId7"/>
    <p:sldId id="1540" r:id="rId8"/>
    <p:sldId id="1550" r:id="rId9"/>
    <p:sldId id="1532" r:id="rId10"/>
    <p:sldId id="153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9FF"/>
    <a:srgbClr val="FFA100"/>
    <a:srgbClr val="FF9300"/>
    <a:srgbClr val="FF00D6"/>
    <a:srgbClr val="FB7964"/>
    <a:srgbClr val="BE4023"/>
    <a:srgbClr val="FFD731"/>
    <a:srgbClr val="FFD579"/>
    <a:srgbClr val="F3E008"/>
    <a:srgbClr val="945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97"/>
    <p:restoredTop sz="93059"/>
  </p:normalViewPr>
  <p:slideViewPr>
    <p:cSldViewPr snapToGrid="0" snapToObjects="1">
      <p:cViewPr varScale="1">
        <p:scale>
          <a:sx n="128" d="100"/>
          <a:sy n="128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319624-0AD8-5147-A238-2E5AD09EE3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32A350-FAAA-5D4A-A876-6EF8F0896B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155D5-EBB4-CA4A-A56C-EB1A592C9E00}" type="datetimeFigureOut">
              <a:rPr lang="en-US" smtClean="0"/>
              <a:t>11/7/22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4BF969-F3F7-1245-BAAC-BA23A223A6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3471CA-DC88-544F-9F8B-A25904B049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D9478-CA91-B44C-B5AC-D2ED7AF9D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15854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810A4-78D4-1947-980E-2E22D2DFE1BF}" type="datetimeFigureOut">
              <a:rPr lang="en-US" smtClean="0"/>
              <a:t>11/7/22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70D93-55E9-2844-ACE0-3C2F03867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2035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2DA77-824F-F64C-ACAE-4941FF8FA05A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0699D-E023-F147-AB49-3314C247FFA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095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Unfortunately, the interpretation of jet modification observables often depends crucially on which proton-proton jets are taken to be a comparable baseline for a given heavy-ion measurement. In di-jet and inclusive jet studies, the standard answer is to compare heavy-ion jets to a proton-proton baseline with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example, comparing the jet production spectra for p-p and HI at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(as illustrated by the blue arrows) gives rise to the famous jet RAA.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2DA77-824F-F64C-ACAE-4941FF8FA05A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CE72B-34B3-F848-AFD7-E1E1A8A5EDE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53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2DA77-824F-F64C-ACAE-4941FF8FA05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0699D-E023-F147-AB49-3314C247FFA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87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Unfortunately, the interpretation of jet modification observables often depends crucially on which proton-proton jets are taken to be a comparable baseline for a given heavy-ion measurement. In di-jet and inclusive jet studies, the standard answer is to compare heavy-ion jets to a proton-proton baseline with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example, comparing the jet production spectra for p-p and HI at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(as illustrated by the blue arrows) gives rise to the famous jet RAA.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2DA77-824F-F64C-ACAE-4941FF8FA05A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304AD-692D-1F4B-96C5-439A92CEBDC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76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Unfortunately, the interpretation of jet modification observables often depends crucially on which proton-proton jets are taken to be a comparable baseline for a given heavy-ion measurement. In di-jet and inclusive jet studies, the standard answer is to compare heavy-ion jets to a proton-proton baseline with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example, comparing the jet production spectra for p-p and HI at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(as illustrated by the blue arrows) gives rise to the famous jet RAA.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2DA77-824F-F64C-ACAE-4941FF8FA05A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304AD-692D-1F4B-96C5-439A92CEBDC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33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Unfortunately, the interpretation of jet modification observables often depends crucially on which proton-proton jets are taken to be a comparable baseline for a given heavy-ion measurement. In di-jet and inclusive jet studies, the standard answer is to compare heavy-ion jets to a proton-proton baseline with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example, comparing the jet production spectra for p-p and HI at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(as illustrated by the blue arrows) gives rise to the famous jet RAA.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2DA77-824F-F64C-ACAE-4941FF8FA05A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CE72B-34B3-F848-AFD7-E1E1A8A5EDE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80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Unfortunately, the interpretation of jet modification observables often depends crucially on which proton-proton jets are taken to be a comparable baseline for a given heavy-ion measurement. In di-jet and inclusive jet studies, the standard answer is to compare heavy-ion jets to a proton-proton baseline with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example, comparing the jet production spectra for p-p and HI at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(as illustrated by the blue arrows) gives rise to the famous jet RAA.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2DA77-824F-F64C-ACAE-4941FF8FA05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CE72B-34B3-F848-AFD7-E1E1A8A5EDE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36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Unfortunately, the interpretation of jet modification observables often depends crucially on which proton-proton jets are taken to be a comparable baseline for a given heavy-ion measurement. In di-jet and inclusive jet studies, the standard answer is to compare heavy-ion jets to a proton-proton baseline with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example, comparing the jet production spectra for p-p and HI at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(as illustrated by the blue arrows) gives rise to the famous jet RAA.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2DA77-824F-F64C-ACAE-4941FF8FA05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CE72B-34B3-F848-AFD7-E1E1A8A5EDE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23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Unfortunately, the interpretation of jet modification observables often depends crucially on which proton-proton jets are taken to be a comparable baseline for a given heavy-ion measurement. In di-jet and inclusive jet studies, the standard answer is to compare heavy-ion jets to a proton-proton baseline with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example, comparing the jet production spectra for p-p and HI at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(as illustrated by the blue arrows) gives rise to the famous jet RAA.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2DA77-824F-F64C-ACAE-4941FF8FA05A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CE72B-34B3-F848-AFD7-E1E1A8A5EDE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672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Unfortunately, the interpretation of jet modification observables often depends crucially on which proton-proton jets are taken to be a comparable baseline for a given heavy-ion measurement. In di-jet and inclusive jet studies, the standard answer is to compare heavy-ion jets to a proton-proton baseline with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example, comparing the jet production spectra for p-p and HI at the same reconstructed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(as illustrated by the blue arrows) gives rise to the famous jet RAA.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2DA77-824F-F64C-ACAE-4941FF8FA05A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CE72B-34B3-F848-AFD7-E1E1A8A5EDE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8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7CAE9-3C22-E244-B39D-EC54F7CAC4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C52AB0-44BF-674D-B1CF-16AE31EB2E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3CC2F-5257-E44F-8348-25B2F1459D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02419-FF36-7A4E-872F-F8B488884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61563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Jasmine Brewer (CERN)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57CC2-5B1F-F049-B023-A0B6A51AA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88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9156C-F635-7743-AD70-F17FECE39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1E97F8-10C5-6047-B660-E17A85C52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8D719-0DB0-0440-88EB-081BBAF537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1F870-9C66-724E-9F39-DE1FE9218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61563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Jasmine Brewer (CERN)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C8FDA-7932-B34A-8778-364D9BBF7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02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CCDC1A-71A2-934F-BB2F-E5B9956A7C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52E33F-6AA0-A044-A80A-1D6BA7846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882F7-DCEF-FD49-9275-2BD81E2629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60CC0-90E7-D443-9A06-22E0C39E4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61563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Jasmine Brewer (CERN)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012FD-CDFA-6444-B37C-180B082EB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39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A9A31-74A8-054B-AAF4-C7985D094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C24E0-D26F-3D40-ADA4-B2FDF3743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A4154F7-CF02-F945-AEA6-0A65F65B2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61563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Jasmine Brewer (CERN)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DD51EDE-7025-3A46-A6BF-15651385C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172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E9864-80A6-1740-B980-2D0F5D409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B96DEC-BC6E-3846-B4E5-68B65CD10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A5A1F-7D24-4F44-BDE3-8DF34C01A2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F424D-0975-964A-BD97-6266AF1A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61563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Jasmine Brewer (CERN)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5E43C-8CCD-0A41-8454-A2FE3B0B3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19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E7D6E-CA15-E74A-BA2F-3AD0D41FF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84CD6-636F-DB43-9187-BE8272A9AC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BD2C15-0B8B-A948-9DF5-B657CB2C1D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AAE12C-68BC-C746-BD9E-AEF7FC7AF1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6268AB-B4C4-F44C-BBCE-BA5F9F408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61563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Jasmine Brewer (CERN)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5E949-038C-FF49-89A0-26B0B47A7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09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E84DB-854E-2543-A10E-A818150A8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5EF614-CD28-6F4B-B707-6758305E2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764FE4-AEEE-DA49-B0F1-6494698440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D92609-8A09-3C4E-A20E-811EF01D36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820E5A-8CA2-E547-B380-8809E7FCD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992441-FD16-AB4A-B5E9-7B3D190744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D4115C-E979-4A4F-9E8D-C0E99F55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61563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Jasmine Brewer (CERN)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B0534A-B75F-304E-94CD-1E1EE56D5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094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4601E-D616-2848-8B49-786280BFA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5C3574-B5F0-2646-9C4E-C8052AAA8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0B0681-FDFB-B749-9E6E-02FE96502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61563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Jasmine Brewer (CERN)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BC91A4-791A-E44C-AC94-89CCA5394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272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B0F7E1-8BA9-864F-A862-D328EA78E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97CE40-98D4-6741-955E-5A99EF653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61563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Jasmine Brewer (CERN)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4C27E8-E2AE-4542-BEF2-DDA5194A6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027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36AB-5ED4-AE4E-9369-C5C6F98D4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E7496-BB2E-FE48-89B7-FE5BCC58A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D6041F-C41B-FF45-B9EE-D9FCAEC76A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175CCA-AE5D-A143-93A7-46994E2F71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334BEA-2537-2E48-BC1C-FFE3873E3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61563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Jasmine Brewer (CERN)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A10278-1800-7B4C-ABCA-A013B4D72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51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BA842-C264-2441-B083-8658B6428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E8C51-F8CE-494D-9B3D-77ABAE7C5F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4997BB-C28B-394F-9478-9970F53297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6434E9-626B-2E48-9AA5-E4074082DC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5049D-62DE-DB43-807A-E687E7D94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61563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Jasmine Brewer (CERN)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373658-6417-6D42-A438-1404616F3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3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4E0CB7-14C1-1848-8EF4-55DD8FF31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1D3CEE-EB5B-F043-97CD-2730CBB5F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985EC-D591-984E-B29F-D92DEFB7C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1DF53-92E5-844E-A611-C20828CF302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1CE289-EFF1-624B-8DE6-E5C5011A27CD}"/>
              </a:ext>
            </a:extLst>
          </p:cNvPr>
          <p:cNvSpPr txBox="1"/>
          <p:nvPr userDrawn="1"/>
        </p:nvSpPr>
        <p:spPr>
          <a:xfrm>
            <a:off x="2041451" y="6560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BC7484B-BC87-3045-AADC-057C3A843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238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Jasmine Brewer (CERN)</a:t>
            </a:r>
          </a:p>
        </p:txBody>
      </p:sp>
    </p:spTree>
    <p:extLst>
      <p:ext uri="{BB962C8B-B14F-4D97-AF65-F5344CB8AC3E}">
        <p14:creationId xmlns:p14="http://schemas.microsoft.com/office/powerpoint/2010/main" val="50444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emf"/><Relationship Id="rId3" Type="http://schemas.openxmlformats.org/officeDocument/2006/relationships/image" Target="../media/image64.jpg"/><Relationship Id="rId7" Type="http://schemas.openxmlformats.org/officeDocument/2006/relationships/image" Target="../media/image4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image" Target="../media/image18.emf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11" Type="http://schemas.openxmlformats.org/officeDocument/2006/relationships/image" Target="../media/image16.emf"/><Relationship Id="rId5" Type="http://schemas.openxmlformats.org/officeDocument/2006/relationships/image" Target="../media/image10.png"/><Relationship Id="rId10" Type="http://schemas.openxmlformats.org/officeDocument/2006/relationships/image" Target="../media/image15.emf"/><Relationship Id="rId4" Type="http://schemas.openxmlformats.org/officeDocument/2006/relationships/image" Target="../media/image9.emf"/><Relationship Id="rId9" Type="http://schemas.openxmlformats.org/officeDocument/2006/relationships/image" Target="../media/image14.emf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emf"/><Relationship Id="rId3" Type="http://schemas.openxmlformats.org/officeDocument/2006/relationships/image" Target="../media/image20.png"/><Relationship Id="rId7" Type="http://schemas.openxmlformats.org/officeDocument/2006/relationships/image" Target="../media/image21.png"/><Relationship Id="rId12" Type="http://schemas.openxmlformats.org/officeDocument/2006/relationships/image" Target="../media/image26.em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25.emf"/><Relationship Id="rId5" Type="http://schemas.openxmlformats.org/officeDocument/2006/relationships/image" Target="../media/image9.emf"/><Relationship Id="rId15" Type="http://schemas.openxmlformats.org/officeDocument/2006/relationships/image" Target="../media/image29.emf"/><Relationship Id="rId10" Type="http://schemas.openxmlformats.org/officeDocument/2006/relationships/image" Target="../media/image24.emf"/><Relationship Id="rId4" Type="http://schemas.openxmlformats.org/officeDocument/2006/relationships/image" Target="../media/image8.png"/><Relationship Id="rId9" Type="http://schemas.openxmlformats.org/officeDocument/2006/relationships/image" Target="../media/image23.png"/><Relationship Id="rId14" Type="http://schemas.openxmlformats.org/officeDocument/2006/relationships/image" Target="../media/image2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png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11" Type="http://schemas.openxmlformats.org/officeDocument/2006/relationships/image" Target="../media/image39.emf"/><Relationship Id="rId5" Type="http://schemas.openxmlformats.org/officeDocument/2006/relationships/image" Target="../media/image33.png"/><Relationship Id="rId10" Type="http://schemas.openxmlformats.org/officeDocument/2006/relationships/image" Target="../media/image38.emf"/><Relationship Id="rId4" Type="http://schemas.openxmlformats.org/officeDocument/2006/relationships/image" Target="../media/image32.png"/><Relationship Id="rId9" Type="http://schemas.openxmlformats.org/officeDocument/2006/relationships/image" Target="../media/image3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emf"/><Relationship Id="rId3" Type="http://schemas.openxmlformats.org/officeDocument/2006/relationships/image" Target="../media/image18.emf"/><Relationship Id="rId7" Type="http://schemas.openxmlformats.org/officeDocument/2006/relationships/image" Target="../media/image42.emf"/><Relationship Id="rId12" Type="http://schemas.openxmlformats.org/officeDocument/2006/relationships/image" Target="../media/image4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11" Type="http://schemas.openxmlformats.org/officeDocument/2006/relationships/image" Target="../media/image46.emf"/><Relationship Id="rId5" Type="http://schemas.openxmlformats.org/officeDocument/2006/relationships/image" Target="../media/image40.emf"/><Relationship Id="rId10" Type="http://schemas.openxmlformats.org/officeDocument/2006/relationships/image" Target="../media/image45.png"/><Relationship Id="rId4" Type="http://schemas.openxmlformats.org/officeDocument/2006/relationships/image" Target="../media/image17.emf"/><Relationship Id="rId9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43.png"/><Relationship Id="rId12" Type="http://schemas.openxmlformats.org/officeDocument/2006/relationships/image" Target="../media/image53.png"/><Relationship Id="rId17" Type="http://schemas.openxmlformats.org/officeDocument/2006/relationships/image" Target="../media/image48.emf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emf"/><Relationship Id="rId11" Type="http://schemas.openxmlformats.org/officeDocument/2006/relationships/image" Target="../media/image52.png"/><Relationship Id="rId5" Type="http://schemas.openxmlformats.org/officeDocument/2006/relationships/image" Target="../media/image50.png"/><Relationship Id="rId15" Type="http://schemas.openxmlformats.org/officeDocument/2006/relationships/image" Target="../media/image46.emf"/><Relationship Id="rId10" Type="http://schemas.openxmlformats.org/officeDocument/2006/relationships/image" Target="../media/image51.png"/><Relationship Id="rId4" Type="http://schemas.openxmlformats.org/officeDocument/2006/relationships/image" Target="../media/image18.emf"/><Relationship Id="rId9" Type="http://schemas.openxmlformats.org/officeDocument/2006/relationships/image" Target="../media/image500.png"/><Relationship Id="rId14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670.png"/><Relationship Id="rId7" Type="http://schemas.openxmlformats.org/officeDocument/2006/relationships/image" Target="../media/image5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emf"/><Relationship Id="rId11" Type="http://schemas.openxmlformats.org/officeDocument/2006/relationships/image" Target="../media/image62.emf"/><Relationship Id="rId5" Type="http://schemas.openxmlformats.org/officeDocument/2006/relationships/image" Target="../media/image57.png"/><Relationship Id="rId10" Type="http://schemas.openxmlformats.org/officeDocument/2006/relationships/image" Target="../media/image61.emf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3.png"/><Relationship Id="rId5" Type="http://schemas.openxmlformats.org/officeDocument/2006/relationships/image" Target="../media/image66.png"/><Relationship Id="rId10" Type="http://schemas.openxmlformats.org/officeDocument/2006/relationships/image" Target="../media/image57.png"/><Relationship Id="rId4" Type="http://schemas.openxmlformats.org/officeDocument/2006/relationships/image" Target="../media/image65.png"/><Relationship Id="rId9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967739" y="998739"/>
            <a:ext cx="1025652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990000"/>
                </a:solidFill>
                <a:latin typeface="Times" pitchFamily="2" charset="0"/>
              </a:rPr>
              <a:t>Probing the formation and evolution of quark-gluon plasma in nuclear collisions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01283" y="2444846"/>
            <a:ext cx="8589433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latin typeface="Times" pitchFamily="2" charset="0"/>
              </a:rPr>
              <a:t>Jasmine Brewer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2432547-46C7-A645-AEEC-F87B95663F1A}" type="slidenum">
              <a:rPr lang="en-US" smtClean="0"/>
              <a:t>1</a:t>
            </a:fld>
            <a:endParaRPr lang="en-US" dirty="0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8D629989-BA4E-8140-8B49-FACF308E0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5558" y="6356350"/>
            <a:ext cx="1728276" cy="365125"/>
          </a:xfrm>
        </p:spPr>
        <p:txBody>
          <a:bodyPr/>
          <a:lstStyle/>
          <a:p>
            <a:r>
              <a:rPr lang="en-US" dirty="0"/>
              <a:t>Jasmine Brewer (CERN)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AB76EC-6E64-D24E-94D0-A98193351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507" y="3322506"/>
            <a:ext cx="2348985" cy="234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879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2432547-46C7-A645-AEEC-F87B95663F1A}" type="slidenum">
              <a:rPr lang="en-US" smtClean="0"/>
              <a:t>10</a:t>
            </a:fld>
            <a:endParaRPr lang="en-US" dirty="0"/>
          </a:p>
        </p:txBody>
      </p:sp>
      <p:sp>
        <p:nvSpPr>
          <p:cNvPr id="44" name="Footer Placeholder 3">
            <a:extLst>
              <a:ext uri="{FF2B5EF4-FFF2-40B4-BE49-F238E27FC236}">
                <a16:creationId xmlns:a16="http://schemas.microsoft.com/office/drawing/2014/main" id="{C48266DF-77AA-0D4C-834D-A0E735509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5558" y="6356350"/>
            <a:ext cx="1728276" cy="365125"/>
          </a:xfrm>
        </p:spPr>
        <p:txBody>
          <a:bodyPr/>
          <a:lstStyle/>
          <a:p>
            <a:r>
              <a:rPr lang="en-US" dirty="0"/>
              <a:t>Jasmine Brewer (CERN)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19C47AD-83BD-E74F-9D6C-EBDD2D019034}"/>
              </a:ext>
            </a:extLst>
          </p:cNvPr>
          <p:cNvSpPr/>
          <p:nvPr/>
        </p:nvSpPr>
        <p:spPr>
          <a:xfrm>
            <a:off x="164614" y="3312302"/>
            <a:ext cx="88251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389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Times" pitchFamily="2" charset="0"/>
              </a:rPr>
              <a:t>Intersection of jets and equilibration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D74F4E-4ED1-6BB5-EFD3-1ED448B3CC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9696" y="4041562"/>
            <a:ext cx="3214591" cy="193098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C64B30A-6F2A-A5A0-D6B6-3A8F94DFA5A7}"/>
              </a:ext>
            </a:extLst>
          </p:cNvPr>
          <p:cNvSpPr/>
          <p:nvPr/>
        </p:nvSpPr>
        <p:spPr>
          <a:xfrm>
            <a:off x="4798075" y="4115087"/>
            <a:ext cx="69841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400" dirty="0">
                <a:latin typeface="Times" pitchFamily="2" charset="0"/>
              </a:rPr>
              <a:t>Jet features are sensitive to response of the medium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20C0C0-4441-2DA3-C124-14EEFD572A77}"/>
              </a:ext>
            </a:extLst>
          </p:cNvPr>
          <p:cNvSpPr/>
          <p:nvPr/>
        </p:nvSpPr>
        <p:spPr>
          <a:xfrm>
            <a:off x="5941085" y="4598127"/>
            <a:ext cx="59657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Observables to disentangle this: Brewer, Brodsky, Rajagopal [2110.13159]</a:t>
            </a:r>
            <a:endParaRPr lang="en-US" sz="1400" i="1" dirty="0">
              <a:solidFill>
                <a:schemeClr val="tx1">
                  <a:lumMod val="50000"/>
                  <a:lumOff val="50000"/>
                </a:schemeClr>
              </a:solidFill>
              <a:latin typeface="Times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CD6AC4-344D-850F-D8AC-C81D9EC992C3}"/>
              </a:ext>
            </a:extLst>
          </p:cNvPr>
          <p:cNvSpPr/>
          <p:nvPr/>
        </p:nvSpPr>
        <p:spPr>
          <a:xfrm>
            <a:off x="4798075" y="5324593"/>
            <a:ext cx="67176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400" dirty="0">
                <a:latin typeface="Times" pitchFamily="2" charset="0"/>
              </a:rPr>
              <a:t>Access to non-equilibrium effects in the medium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06FE0D-FCDD-E60C-1518-AE93E97FE247}"/>
              </a:ext>
            </a:extLst>
          </p:cNvPr>
          <p:cNvSpPr/>
          <p:nvPr/>
        </p:nvSpPr>
        <p:spPr>
          <a:xfrm>
            <a:off x="1157049" y="136525"/>
            <a:ext cx="88251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800" dirty="0">
                <a:latin typeface="Times" pitchFamily="2" charset="0"/>
              </a:rPr>
              <a:t>Outlook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363BDED-65EC-7973-9B53-66506504FD9A}"/>
              </a:ext>
            </a:extLst>
          </p:cNvPr>
          <p:cNvSpPr/>
          <p:nvPr/>
        </p:nvSpPr>
        <p:spPr>
          <a:xfrm>
            <a:off x="164614" y="771146"/>
            <a:ext cx="10835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389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Times" pitchFamily="2" charset="0"/>
              </a:rPr>
              <a:t>Medium modification of all QCD </a:t>
            </a:r>
            <a:r>
              <a:rPr lang="en-US" sz="2400" dirty="0" err="1">
                <a:solidFill>
                  <a:srgbClr val="C00000"/>
                </a:solidFill>
                <a:latin typeface="Times" pitchFamily="2" charset="0"/>
              </a:rPr>
              <a:t>splittings</a:t>
            </a:r>
            <a:r>
              <a:rPr lang="en-US" sz="2400" dirty="0">
                <a:solidFill>
                  <a:srgbClr val="C00000"/>
                </a:solidFill>
                <a:latin typeface="Times" pitchFamily="2" charset="0"/>
              </a:rPr>
              <a:t> from phenomenology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5CFFCB9A-E1E2-68A4-FEAC-1307955A4190}"/>
              </a:ext>
            </a:extLst>
          </p:cNvPr>
          <p:cNvGrpSpPr/>
          <p:nvPr/>
        </p:nvGrpSpPr>
        <p:grpSpPr>
          <a:xfrm>
            <a:off x="6692770" y="2429691"/>
            <a:ext cx="2012941" cy="817253"/>
            <a:chOff x="4841162" y="4004687"/>
            <a:chExt cx="2589748" cy="1055599"/>
          </a:xfrm>
        </p:grpSpPr>
        <p:pic>
          <p:nvPicPr>
            <p:cNvPr id="108" name="Picture 107" descr="Shape&#10;&#10;Description automatically generated">
              <a:extLst>
                <a:ext uri="{FF2B5EF4-FFF2-40B4-BE49-F238E27FC236}">
                  <a16:creationId xmlns:a16="http://schemas.microsoft.com/office/drawing/2014/main" id="{20986D30-321D-4AAD-98F3-F059F78A0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90910" y="4004687"/>
              <a:ext cx="2540000" cy="1028700"/>
            </a:xfrm>
            <a:prstGeom prst="rect">
              <a:avLst/>
            </a:prstGeom>
          </p:spPr>
        </p:pic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3514BD5F-E05A-D045-86E7-543BCB3A9D9A}"/>
                </a:ext>
              </a:extLst>
            </p:cNvPr>
            <p:cNvSpPr/>
            <p:nvPr/>
          </p:nvSpPr>
          <p:spPr>
            <a:xfrm>
              <a:off x="4841162" y="4121105"/>
              <a:ext cx="940679" cy="939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BC566928-4CB5-949E-DC3F-4A4B0F1943F7}"/>
              </a:ext>
            </a:extLst>
          </p:cNvPr>
          <p:cNvGrpSpPr/>
          <p:nvPr/>
        </p:nvGrpSpPr>
        <p:grpSpPr>
          <a:xfrm>
            <a:off x="6668176" y="1608879"/>
            <a:ext cx="1925767" cy="746071"/>
            <a:chOff x="7669921" y="1837270"/>
            <a:chExt cx="2657651" cy="1003082"/>
          </a:xfrm>
        </p:grpSpPr>
        <p:pic>
          <p:nvPicPr>
            <p:cNvPr id="111" name="Picture 110" descr="Shape&#10;&#10;Description automatically generated">
              <a:extLst>
                <a:ext uri="{FF2B5EF4-FFF2-40B4-BE49-F238E27FC236}">
                  <a16:creationId xmlns:a16="http://schemas.microsoft.com/office/drawing/2014/main" id="{146CB7E3-7760-6803-3E9B-A778D98B5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69921" y="1837270"/>
              <a:ext cx="2657651" cy="1003082"/>
            </a:xfrm>
            <a:prstGeom prst="rect">
              <a:avLst/>
            </a:prstGeom>
          </p:spPr>
        </p:pic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6592CED2-A4C8-8AA8-1FBF-B062AA918240}"/>
                </a:ext>
              </a:extLst>
            </p:cNvPr>
            <p:cNvSpPr/>
            <p:nvPr/>
          </p:nvSpPr>
          <p:spPr>
            <a:xfrm>
              <a:off x="7669921" y="1837270"/>
              <a:ext cx="940679" cy="939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BE3B9C5A-582D-CCF9-0048-44C5D77F9C10}"/>
              </a:ext>
            </a:extLst>
          </p:cNvPr>
          <p:cNvGrpSpPr/>
          <p:nvPr/>
        </p:nvGrpSpPr>
        <p:grpSpPr>
          <a:xfrm>
            <a:off x="5146593" y="2212237"/>
            <a:ext cx="1968605" cy="735093"/>
            <a:chOff x="7592378" y="4004687"/>
            <a:chExt cx="2644511" cy="983940"/>
          </a:xfrm>
        </p:grpSpPr>
        <p:pic>
          <p:nvPicPr>
            <p:cNvPr id="114" name="Picture 113" descr="Shape, rectangle&#10;&#10;Description automatically generated">
              <a:extLst>
                <a:ext uri="{FF2B5EF4-FFF2-40B4-BE49-F238E27FC236}">
                  <a16:creationId xmlns:a16="http://schemas.microsoft.com/office/drawing/2014/main" id="{82D68B94-29A7-F1B4-A7D4-D219DCD1C9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72092" y="4004687"/>
              <a:ext cx="2564797" cy="968036"/>
            </a:xfrm>
            <a:prstGeom prst="rect">
              <a:avLst/>
            </a:prstGeom>
          </p:spPr>
        </p:pic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1E4D4FBB-43CC-B278-94F1-21C58D4505D1}"/>
                </a:ext>
              </a:extLst>
            </p:cNvPr>
            <p:cNvSpPr/>
            <p:nvPr/>
          </p:nvSpPr>
          <p:spPr>
            <a:xfrm>
              <a:off x="7592378" y="4049446"/>
              <a:ext cx="940679" cy="939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EE6C1419-41E8-E85F-5AB2-30AD1D1F3C44}"/>
              </a:ext>
            </a:extLst>
          </p:cNvPr>
          <p:cNvCxnSpPr>
            <a:cxnSpLocks/>
          </p:cNvCxnSpPr>
          <p:nvPr/>
        </p:nvCxnSpPr>
        <p:spPr>
          <a:xfrm flipH="1">
            <a:off x="8957517" y="2456512"/>
            <a:ext cx="519875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8A2BA33D-B948-BAC6-7DCC-C84EE66729F3}"/>
              </a:ext>
            </a:extLst>
          </p:cNvPr>
          <p:cNvGrpSpPr/>
          <p:nvPr/>
        </p:nvGrpSpPr>
        <p:grpSpPr>
          <a:xfrm>
            <a:off x="9134170" y="1729824"/>
            <a:ext cx="1327499" cy="1311233"/>
            <a:chOff x="4212864" y="1270965"/>
            <a:chExt cx="2022547" cy="2083667"/>
          </a:xfrm>
        </p:grpSpPr>
        <p:sp>
          <p:nvSpPr>
            <p:cNvPr id="118" name="Block Arc 117">
              <a:extLst>
                <a:ext uri="{FF2B5EF4-FFF2-40B4-BE49-F238E27FC236}">
                  <a16:creationId xmlns:a16="http://schemas.microsoft.com/office/drawing/2014/main" id="{B1D7F607-AF82-6AE3-28EB-D429745689A2}"/>
                </a:ext>
              </a:extLst>
            </p:cNvPr>
            <p:cNvSpPr/>
            <p:nvPr/>
          </p:nvSpPr>
          <p:spPr>
            <a:xfrm>
              <a:off x="4212864" y="2187831"/>
              <a:ext cx="2022547" cy="523219"/>
            </a:xfrm>
            <a:prstGeom prst="blockArc">
              <a:avLst>
                <a:gd name="adj1" fmla="val 10982683"/>
                <a:gd name="adj2" fmla="val 21490893"/>
                <a:gd name="adj3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prstDash val="dash"/>
            </a:ln>
            <a:scene3d>
              <a:camera prst="orthographicFront">
                <a:rot lat="0" lon="0" rev="165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609408F4-FE72-6034-1ADC-8314BC3D38A1}"/>
                </a:ext>
              </a:extLst>
            </p:cNvPr>
            <p:cNvCxnSpPr/>
            <p:nvPr/>
          </p:nvCxnSpPr>
          <p:spPr>
            <a:xfrm flipV="1">
              <a:off x="5339692" y="1270965"/>
              <a:ext cx="440266" cy="1693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CE1BE62C-A433-E53E-EB11-25FBB9DE12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8667" y="1509954"/>
              <a:ext cx="297365" cy="83806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F3513DEE-3A1E-98E3-D665-A74AF01E197E}"/>
                </a:ext>
              </a:extLst>
            </p:cNvPr>
            <p:cNvCxnSpPr>
              <a:cxnSpLocks/>
            </p:cNvCxnSpPr>
            <p:nvPr/>
          </p:nvCxnSpPr>
          <p:spPr>
            <a:xfrm>
              <a:off x="5475148" y="1804707"/>
              <a:ext cx="502518" cy="0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A30E1F5C-3931-4D1A-7BFB-BDB58A12342D}"/>
                </a:ext>
              </a:extLst>
            </p:cNvPr>
            <p:cNvCxnSpPr/>
            <p:nvPr/>
          </p:nvCxnSpPr>
          <p:spPr>
            <a:xfrm flipV="1">
              <a:off x="5537400" y="2189534"/>
              <a:ext cx="440266" cy="1693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1715B9D5-7E2D-9C78-4DF6-E6059AF88A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7400" y="2512757"/>
              <a:ext cx="410406" cy="300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FF38B99F-2E01-09C6-5CD9-0CCE7F77D9B0}"/>
                </a:ext>
              </a:extLst>
            </p:cNvPr>
            <p:cNvCxnSpPr>
              <a:cxnSpLocks/>
            </p:cNvCxnSpPr>
            <p:nvPr/>
          </p:nvCxnSpPr>
          <p:spPr>
            <a:xfrm>
              <a:off x="5496810" y="3046390"/>
              <a:ext cx="290672" cy="4778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E35F6FAA-9607-0DA9-F3C0-6446B012CFD2}"/>
                </a:ext>
              </a:extLst>
            </p:cNvPr>
            <p:cNvCxnSpPr>
              <a:cxnSpLocks/>
            </p:cNvCxnSpPr>
            <p:nvPr/>
          </p:nvCxnSpPr>
          <p:spPr>
            <a:xfrm>
              <a:off x="5444132" y="3241645"/>
              <a:ext cx="220133" cy="112987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6" name="Rectangle 125">
            <a:extLst>
              <a:ext uri="{FF2B5EF4-FFF2-40B4-BE49-F238E27FC236}">
                <a16:creationId xmlns:a16="http://schemas.microsoft.com/office/drawing/2014/main" id="{41BE5C3A-0B99-F731-F62D-0CDBE3A27B3B}"/>
              </a:ext>
            </a:extLst>
          </p:cNvPr>
          <p:cNvSpPr/>
          <p:nvPr/>
        </p:nvSpPr>
        <p:spPr>
          <a:xfrm>
            <a:off x="9797919" y="1622862"/>
            <a:ext cx="1555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dirty="0">
                <a:solidFill>
                  <a:srgbClr val="0059FF"/>
                </a:solidFill>
                <a:latin typeface="Times" pitchFamily="2" charset="0"/>
              </a:rPr>
              <a:t>hadrons</a:t>
            </a:r>
          </a:p>
        </p:txBody>
      </p:sp>
      <p:pic>
        <p:nvPicPr>
          <p:cNvPr id="127" name="Picture 126">
            <a:extLst>
              <a:ext uri="{FF2B5EF4-FFF2-40B4-BE49-F238E27FC236}">
                <a16:creationId xmlns:a16="http://schemas.microsoft.com/office/drawing/2014/main" id="{282661E8-6290-A951-9D66-35583B9C83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0512" y="2114765"/>
            <a:ext cx="758590" cy="191420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EB763AA1-A0CE-1673-654D-30D96DA1DF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9468" y="1573305"/>
            <a:ext cx="804303" cy="19742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B7111DAD-415C-717C-E090-D19F40D975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40732" y="2436568"/>
            <a:ext cx="758590" cy="20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99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2432547-46C7-A645-AEEC-F87B95663F1A}" type="slidenum">
              <a:rPr lang="en-US" smtClean="0"/>
              <a:t>2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0725AC-6C90-DF44-A22B-6B15BE7E65D7}"/>
              </a:ext>
            </a:extLst>
          </p:cNvPr>
          <p:cNvSpPr/>
          <p:nvPr/>
        </p:nvSpPr>
        <p:spPr>
          <a:xfrm>
            <a:off x="172750" y="602585"/>
            <a:ext cx="65106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3200" dirty="0">
                <a:latin typeface="Times" pitchFamily="2" charset="0"/>
              </a:rPr>
              <a:t>Bozeman, MT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2A25F2-78AB-A042-911F-4DBF4653F67A}"/>
              </a:ext>
            </a:extLst>
          </p:cNvPr>
          <p:cNvSpPr/>
          <p:nvPr/>
        </p:nvSpPr>
        <p:spPr>
          <a:xfrm>
            <a:off x="172749" y="2636308"/>
            <a:ext cx="65106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3200" dirty="0">
                <a:latin typeface="Times" pitchFamily="2" charset="0"/>
              </a:rPr>
              <a:t>Boulder, CO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59EC1D-6765-BE45-A15A-68CC998CCA45}"/>
              </a:ext>
            </a:extLst>
          </p:cNvPr>
          <p:cNvSpPr/>
          <p:nvPr/>
        </p:nvSpPr>
        <p:spPr>
          <a:xfrm>
            <a:off x="172749" y="4647197"/>
            <a:ext cx="65106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3200" dirty="0">
                <a:latin typeface="Times" pitchFamily="2" charset="0"/>
              </a:rPr>
              <a:t>Boston, MA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C889A0-3D51-304F-9ECB-847766E24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228" y="587728"/>
            <a:ext cx="5336108" cy="18787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BA3481-5C10-0A4B-964B-4B52E0D335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4281" y="827043"/>
            <a:ext cx="2538710" cy="14580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EC552A0-52CC-0440-8B07-04710E143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9264" y="2625985"/>
            <a:ext cx="3124450" cy="187467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9E90EE-2D13-2446-B709-56C99E4515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3868" y="4660157"/>
            <a:ext cx="2815242" cy="187875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23FBC8D-C72F-0841-8D6F-941877A65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445" y="2866906"/>
            <a:ext cx="2538710" cy="145804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3DB44B-3EE1-0745-9C38-8169A97097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445" y="4901759"/>
            <a:ext cx="2538710" cy="1458043"/>
          </a:xfrm>
          <a:prstGeom prst="rect">
            <a:avLst/>
          </a:prstGeom>
        </p:spPr>
      </p:pic>
      <p:sp>
        <p:nvSpPr>
          <p:cNvPr id="26" name="5-Point Star 25">
            <a:extLst>
              <a:ext uri="{FF2B5EF4-FFF2-40B4-BE49-F238E27FC236}">
                <a16:creationId xmlns:a16="http://schemas.microsoft.com/office/drawing/2014/main" id="{DA619405-05A0-2B4D-8309-37146A30FB5D}"/>
              </a:ext>
            </a:extLst>
          </p:cNvPr>
          <p:cNvSpPr/>
          <p:nvPr/>
        </p:nvSpPr>
        <p:spPr>
          <a:xfrm>
            <a:off x="4190081" y="1087969"/>
            <a:ext cx="232832" cy="19878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>
            <a:extLst>
              <a:ext uri="{FF2B5EF4-FFF2-40B4-BE49-F238E27FC236}">
                <a16:creationId xmlns:a16="http://schemas.microsoft.com/office/drawing/2014/main" id="{157F3F6A-E33A-BC4D-8C62-366E403C769A}"/>
              </a:ext>
            </a:extLst>
          </p:cNvPr>
          <p:cNvSpPr/>
          <p:nvPr/>
        </p:nvSpPr>
        <p:spPr>
          <a:xfrm>
            <a:off x="5243539" y="3449929"/>
            <a:ext cx="232832" cy="19878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>
            <a:extLst>
              <a:ext uri="{FF2B5EF4-FFF2-40B4-BE49-F238E27FC236}">
                <a16:creationId xmlns:a16="http://schemas.microsoft.com/office/drawing/2014/main" id="{92A31077-433D-0146-A74B-034ACF7A205E}"/>
              </a:ext>
            </a:extLst>
          </p:cNvPr>
          <p:cNvSpPr/>
          <p:nvPr/>
        </p:nvSpPr>
        <p:spPr>
          <a:xfrm>
            <a:off x="6544461" y="5248118"/>
            <a:ext cx="232832" cy="19878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46A8696-D452-134D-92D8-65874AF5F7D8}"/>
              </a:ext>
            </a:extLst>
          </p:cNvPr>
          <p:cNvSpPr/>
          <p:nvPr/>
        </p:nvSpPr>
        <p:spPr>
          <a:xfrm>
            <a:off x="2752477" y="3518641"/>
            <a:ext cx="16191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5CD7"/>
                </a:solidFill>
                <a:latin typeface="Times" pitchFamily="2" charset="0"/>
              </a:rPr>
              <a:t>Undergrad 2011-2015</a:t>
            </a:r>
            <a:endParaRPr lang="en-US" sz="24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358EB80-ADF0-4545-B54A-E868FB745442}"/>
              </a:ext>
            </a:extLst>
          </p:cNvPr>
          <p:cNvSpPr/>
          <p:nvPr/>
        </p:nvSpPr>
        <p:spPr>
          <a:xfrm>
            <a:off x="2802880" y="5306963"/>
            <a:ext cx="1518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005CD7"/>
                </a:solidFill>
                <a:latin typeface="Times" pitchFamily="2" charset="0"/>
              </a:rPr>
              <a:t>PhD </a:t>
            </a:r>
          </a:p>
          <a:p>
            <a:pPr algn="ctr"/>
            <a:r>
              <a:rPr lang="en-US" sz="2400" dirty="0">
                <a:solidFill>
                  <a:srgbClr val="005CD7"/>
                </a:solidFill>
                <a:latin typeface="Times" pitchFamily="2" charset="0"/>
              </a:rPr>
              <a:t>2015-2020</a:t>
            </a:r>
            <a:endParaRPr lang="en-US" sz="24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05198A9-0F28-D744-81DA-D97243A763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563" y="3449929"/>
            <a:ext cx="1795869" cy="91509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E28DDFD-3F6E-A84D-8B52-68F7DE9963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6151" y="5446900"/>
            <a:ext cx="1066692" cy="551124"/>
          </a:xfrm>
          <a:prstGeom prst="rect">
            <a:avLst/>
          </a:prstGeom>
        </p:spPr>
      </p:pic>
      <p:sp>
        <p:nvSpPr>
          <p:cNvPr id="36" name="Footer Placeholder 3">
            <a:extLst>
              <a:ext uri="{FF2B5EF4-FFF2-40B4-BE49-F238E27FC236}">
                <a16:creationId xmlns:a16="http://schemas.microsoft.com/office/drawing/2014/main" id="{F56DF8D6-27C4-3E4F-97FA-B7030DEE2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719470" cy="365125"/>
          </a:xfrm>
        </p:spPr>
        <p:txBody>
          <a:bodyPr/>
          <a:lstStyle/>
          <a:p>
            <a:r>
              <a:rPr lang="en-US" dirty="0"/>
              <a:t>Jasmine Brewer (CERN)</a:t>
            </a:r>
          </a:p>
        </p:txBody>
      </p:sp>
    </p:spTree>
    <p:extLst>
      <p:ext uri="{BB962C8B-B14F-4D97-AF65-F5344CB8AC3E}">
        <p14:creationId xmlns:p14="http://schemas.microsoft.com/office/powerpoint/2010/main" val="1743621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2432547-46C7-A645-AEEC-F87B95663F1A}" type="slidenum">
              <a:rPr lang="en-US" smtClean="0"/>
              <a:t>3</a:t>
            </a:fld>
            <a:endParaRPr lang="en-US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24DF6FB0-E0FA-2F48-8F4F-161594F45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5558" y="6356350"/>
            <a:ext cx="1728276" cy="365125"/>
          </a:xfrm>
        </p:spPr>
        <p:txBody>
          <a:bodyPr/>
          <a:lstStyle/>
          <a:p>
            <a:r>
              <a:rPr lang="en-US" dirty="0"/>
              <a:t>Jasmine Brewer (CERN)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40C7311-8161-7D46-9072-6CE0A6F80318}"/>
              </a:ext>
            </a:extLst>
          </p:cNvPr>
          <p:cNvGrpSpPr/>
          <p:nvPr/>
        </p:nvGrpSpPr>
        <p:grpSpPr>
          <a:xfrm>
            <a:off x="3798914" y="4343424"/>
            <a:ext cx="1401382" cy="1199147"/>
            <a:chOff x="3354695" y="4720078"/>
            <a:chExt cx="1514870" cy="1537257"/>
          </a:xfrm>
        </p:grpSpPr>
        <p:pic>
          <p:nvPicPr>
            <p:cNvPr id="11" name="Picture 10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07908700-B855-9146-953F-E9B372536B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4695" y="4720078"/>
              <a:ext cx="1514870" cy="1537257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A454F08-C90C-7144-8AC3-A777995026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38318" y="4819316"/>
              <a:ext cx="836295" cy="244174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68655A3-ABB4-E340-B225-EA14AF9F9C7D}"/>
              </a:ext>
            </a:extLst>
          </p:cNvPr>
          <p:cNvGrpSpPr/>
          <p:nvPr/>
        </p:nvGrpSpPr>
        <p:grpSpPr>
          <a:xfrm>
            <a:off x="5939487" y="4340783"/>
            <a:ext cx="1434534" cy="1226691"/>
            <a:chOff x="6063495" y="4720078"/>
            <a:chExt cx="1527667" cy="1535229"/>
          </a:xfrm>
        </p:grpSpPr>
        <p:pic>
          <p:nvPicPr>
            <p:cNvPr id="7" name="Picture 6" descr="A picture containing text, indoor, light&#10;&#10;Description automatically generated">
              <a:extLst>
                <a:ext uri="{FF2B5EF4-FFF2-40B4-BE49-F238E27FC236}">
                  <a16:creationId xmlns:a16="http://schemas.microsoft.com/office/drawing/2014/main" id="{F6131ECB-C3ED-DF4B-91FB-4726D275A60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63495" y="4720078"/>
              <a:ext cx="1527667" cy="153522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909FF4C-D40E-044F-939B-5CD2CDF20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87300" y="4819316"/>
              <a:ext cx="659270" cy="244174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1754135-F739-874A-851A-7594D29D21ED}"/>
              </a:ext>
            </a:extLst>
          </p:cNvPr>
          <p:cNvGrpSpPr/>
          <p:nvPr/>
        </p:nvGrpSpPr>
        <p:grpSpPr>
          <a:xfrm>
            <a:off x="7709354" y="4534370"/>
            <a:ext cx="1201546" cy="829210"/>
            <a:chOff x="8215998" y="5068032"/>
            <a:chExt cx="1570230" cy="115591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93E01AC-42DC-FF45-822C-469C6F241689}"/>
                </a:ext>
              </a:extLst>
            </p:cNvPr>
            <p:cNvGrpSpPr/>
            <p:nvPr/>
          </p:nvGrpSpPr>
          <p:grpSpPr>
            <a:xfrm>
              <a:off x="9464395" y="5579238"/>
              <a:ext cx="321833" cy="300831"/>
              <a:chOff x="7514850" y="3128169"/>
              <a:chExt cx="321833" cy="300831"/>
            </a:xfrm>
            <a:scene3d>
              <a:camera prst="orthographicFront">
                <a:rot lat="0" lon="0" rev="5400000"/>
              </a:camera>
              <a:lightRig rig="threePt" dir="t"/>
            </a:scene3d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02E85D3A-7A4A-C247-B680-5FEE10C719CD}"/>
                  </a:ext>
                </a:extLst>
              </p:cNvPr>
              <p:cNvSpPr/>
              <p:nvPr/>
            </p:nvSpPr>
            <p:spPr>
              <a:xfrm>
                <a:off x="7587164" y="3153449"/>
                <a:ext cx="112658" cy="114300"/>
              </a:xfrm>
              <a:prstGeom prst="ellipse">
                <a:avLst/>
              </a:prstGeom>
              <a:solidFill>
                <a:srgbClr val="0059FF"/>
              </a:solidFill>
              <a:ln>
                <a:solidFill>
                  <a:srgbClr val="005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B844E992-E2DE-1941-8555-F1AEAAB91589}"/>
                  </a:ext>
                </a:extLst>
              </p:cNvPr>
              <p:cNvSpPr/>
              <p:nvPr/>
            </p:nvSpPr>
            <p:spPr>
              <a:xfrm>
                <a:off x="7703820" y="3223101"/>
                <a:ext cx="112658" cy="1143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5B5D3E1-883E-9B44-8226-93B83C96DD87}"/>
                  </a:ext>
                </a:extLst>
              </p:cNvPr>
              <p:cNvSpPr/>
              <p:nvPr/>
            </p:nvSpPr>
            <p:spPr>
              <a:xfrm>
                <a:off x="7587164" y="3291224"/>
                <a:ext cx="112658" cy="1143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1142C6FC-F771-184B-8D0C-63668D46C252}"/>
                  </a:ext>
                </a:extLst>
              </p:cNvPr>
              <p:cNvSpPr/>
              <p:nvPr/>
            </p:nvSpPr>
            <p:spPr>
              <a:xfrm>
                <a:off x="7514850" y="3128169"/>
                <a:ext cx="321833" cy="300831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3251613-A8FB-B44C-8177-3881EBEBCBCB}"/>
                </a:ext>
              </a:extLst>
            </p:cNvPr>
            <p:cNvGrpSpPr/>
            <p:nvPr/>
          </p:nvGrpSpPr>
          <p:grpSpPr>
            <a:xfrm>
              <a:off x="9013114" y="5435063"/>
              <a:ext cx="321833" cy="300831"/>
              <a:chOff x="7514850" y="3128169"/>
              <a:chExt cx="321833" cy="300831"/>
            </a:xfrm>
            <a:scene3d>
              <a:camera prst="orthographicFront">
                <a:rot lat="0" lon="0" rev="7800000"/>
              </a:camera>
              <a:lightRig rig="threePt" dir="t"/>
            </a:scene3d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57625CEF-08F3-8C40-86EE-09D1C6D6C987}"/>
                  </a:ext>
                </a:extLst>
              </p:cNvPr>
              <p:cNvSpPr/>
              <p:nvPr/>
            </p:nvSpPr>
            <p:spPr>
              <a:xfrm>
                <a:off x="7647973" y="3161900"/>
                <a:ext cx="112658" cy="1143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9F26617B-11BF-BA41-9CC7-3B5C5B8A290B}"/>
                  </a:ext>
                </a:extLst>
              </p:cNvPr>
              <p:cNvSpPr/>
              <p:nvPr/>
            </p:nvSpPr>
            <p:spPr>
              <a:xfrm>
                <a:off x="7587164" y="3291224"/>
                <a:ext cx="112658" cy="114300"/>
              </a:xfrm>
              <a:prstGeom prst="ellipse">
                <a:avLst/>
              </a:prstGeom>
              <a:solidFill>
                <a:srgbClr val="00B050">
                  <a:alpha val="13000"/>
                </a:srgb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B0BB9636-DAB2-A548-9AB1-1FEB6587DF45}"/>
                  </a:ext>
                </a:extLst>
              </p:cNvPr>
              <p:cNvSpPr/>
              <p:nvPr/>
            </p:nvSpPr>
            <p:spPr>
              <a:xfrm>
                <a:off x="7514850" y="3128169"/>
                <a:ext cx="321833" cy="300831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6D3C840-B1AC-1D4E-AFF0-60A6553D1311}"/>
                </a:ext>
              </a:extLst>
            </p:cNvPr>
            <p:cNvGrpSpPr/>
            <p:nvPr/>
          </p:nvGrpSpPr>
          <p:grpSpPr>
            <a:xfrm>
              <a:off x="9303479" y="5068032"/>
              <a:ext cx="321833" cy="300831"/>
              <a:chOff x="7514850" y="3128169"/>
              <a:chExt cx="321833" cy="300831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410DB12D-84F1-244E-8E39-B86C5460F568}"/>
                  </a:ext>
                </a:extLst>
              </p:cNvPr>
              <p:cNvSpPr/>
              <p:nvPr/>
            </p:nvSpPr>
            <p:spPr>
              <a:xfrm>
                <a:off x="7587164" y="3153449"/>
                <a:ext cx="112658" cy="114300"/>
              </a:xfrm>
              <a:prstGeom prst="ellipse">
                <a:avLst/>
              </a:prstGeom>
              <a:solidFill>
                <a:srgbClr val="0059FF"/>
              </a:solidFill>
              <a:ln>
                <a:solidFill>
                  <a:srgbClr val="005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17170291-E867-0C40-8176-467622F3CBF8}"/>
                  </a:ext>
                </a:extLst>
              </p:cNvPr>
              <p:cNvSpPr/>
              <p:nvPr/>
            </p:nvSpPr>
            <p:spPr>
              <a:xfrm>
                <a:off x="7703820" y="3223101"/>
                <a:ext cx="112658" cy="1143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6C2C76D-1D86-D14E-9CB4-309ADFB42741}"/>
                  </a:ext>
                </a:extLst>
              </p:cNvPr>
              <p:cNvSpPr/>
              <p:nvPr/>
            </p:nvSpPr>
            <p:spPr>
              <a:xfrm>
                <a:off x="7587164" y="3291224"/>
                <a:ext cx="112658" cy="1143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4902599F-CEE5-4844-AF3A-8A605B122206}"/>
                  </a:ext>
                </a:extLst>
              </p:cNvPr>
              <p:cNvSpPr/>
              <p:nvPr/>
            </p:nvSpPr>
            <p:spPr>
              <a:xfrm>
                <a:off x="7514850" y="3128169"/>
                <a:ext cx="321833" cy="300831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AA814A3-898E-5645-A4DD-18F44AAB15BB}"/>
                </a:ext>
              </a:extLst>
            </p:cNvPr>
            <p:cNvGrpSpPr/>
            <p:nvPr/>
          </p:nvGrpSpPr>
          <p:grpSpPr>
            <a:xfrm>
              <a:off x="8637237" y="5074662"/>
              <a:ext cx="321833" cy="300831"/>
              <a:chOff x="7688828" y="3185307"/>
              <a:chExt cx="321833" cy="300831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609FE09E-0A1E-914A-B9C3-B1B09A208A7C}"/>
                  </a:ext>
                </a:extLst>
              </p:cNvPr>
              <p:cNvSpPr/>
              <p:nvPr/>
            </p:nvSpPr>
            <p:spPr>
              <a:xfrm>
                <a:off x="7821951" y="3219038"/>
                <a:ext cx="112658" cy="1143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51365691-BCE4-624E-A81E-C4D6D5CDEAA5}"/>
                  </a:ext>
                </a:extLst>
              </p:cNvPr>
              <p:cNvSpPr/>
              <p:nvPr/>
            </p:nvSpPr>
            <p:spPr>
              <a:xfrm>
                <a:off x="7761142" y="3348362"/>
                <a:ext cx="112658" cy="114300"/>
              </a:xfrm>
              <a:prstGeom prst="ellipse">
                <a:avLst/>
              </a:prstGeom>
              <a:solidFill>
                <a:srgbClr val="C00000">
                  <a:alpha val="13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346E1CA-C217-A242-8BCD-B1AB85C316D3}"/>
                  </a:ext>
                </a:extLst>
              </p:cNvPr>
              <p:cNvSpPr/>
              <p:nvPr/>
            </p:nvSpPr>
            <p:spPr>
              <a:xfrm>
                <a:off x="7688828" y="3185307"/>
                <a:ext cx="321833" cy="300831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AC60C2D-D8B0-D943-AF08-CC1207BA30DE}"/>
                </a:ext>
              </a:extLst>
            </p:cNvPr>
            <p:cNvGrpSpPr/>
            <p:nvPr/>
          </p:nvGrpSpPr>
          <p:grpSpPr>
            <a:xfrm>
              <a:off x="8816787" y="5923119"/>
              <a:ext cx="321833" cy="300831"/>
              <a:chOff x="7514850" y="3128169"/>
              <a:chExt cx="321833" cy="300831"/>
            </a:xfrm>
            <a:scene3d>
              <a:camera prst="orthographicFront">
                <a:rot lat="0" lon="0" rev="10200000"/>
              </a:camera>
              <a:lightRig rig="threePt" dir="t"/>
            </a:scene3d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255AB176-820B-734C-86F8-FB064EA069A2}"/>
                  </a:ext>
                </a:extLst>
              </p:cNvPr>
              <p:cNvSpPr/>
              <p:nvPr/>
            </p:nvSpPr>
            <p:spPr>
              <a:xfrm>
                <a:off x="7587164" y="3153449"/>
                <a:ext cx="112658" cy="114300"/>
              </a:xfrm>
              <a:prstGeom prst="ellipse">
                <a:avLst/>
              </a:prstGeom>
              <a:solidFill>
                <a:srgbClr val="0059FF">
                  <a:alpha val="20000"/>
                </a:srgbClr>
              </a:solidFill>
              <a:ln>
                <a:solidFill>
                  <a:srgbClr val="005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B67925E5-3F73-5743-8CE2-034BBB7C3C98}"/>
                  </a:ext>
                </a:extLst>
              </p:cNvPr>
              <p:cNvSpPr/>
              <p:nvPr/>
            </p:nvSpPr>
            <p:spPr>
              <a:xfrm>
                <a:off x="7703820" y="3223101"/>
                <a:ext cx="112658" cy="114300"/>
              </a:xfrm>
              <a:prstGeom prst="ellipse">
                <a:avLst/>
              </a:prstGeom>
              <a:solidFill>
                <a:srgbClr val="C00000">
                  <a:alpha val="20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D78CF2D6-9CB5-8941-B851-DE0DD1A0B1AC}"/>
                  </a:ext>
                </a:extLst>
              </p:cNvPr>
              <p:cNvSpPr/>
              <p:nvPr/>
            </p:nvSpPr>
            <p:spPr>
              <a:xfrm>
                <a:off x="7587164" y="3291224"/>
                <a:ext cx="112658" cy="114300"/>
              </a:xfrm>
              <a:prstGeom prst="ellipse">
                <a:avLst/>
              </a:prstGeom>
              <a:solidFill>
                <a:srgbClr val="00B050">
                  <a:alpha val="20000"/>
                </a:srgb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AEABF10D-B557-8E4C-9F73-8B776934774D}"/>
                  </a:ext>
                </a:extLst>
              </p:cNvPr>
              <p:cNvSpPr/>
              <p:nvPr/>
            </p:nvSpPr>
            <p:spPr>
              <a:xfrm>
                <a:off x="7514850" y="3128169"/>
                <a:ext cx="321833" cy="300831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EBB68FD6-C7AF-F04E-B6A9-B0D2ABDFFDB5}"/>
                </a:ext>
              </a:extLst>
            </p:cNvPr>
            <p:cNvGrpSpPr/>
            <p:nvPr/>
          </p:nvGrpSpPr>
          <p:grpSpPr>
            <a:xfrm>
              <a:off x="8215998" y="5622288"/>
              <a:ext cx="321833" cy="300831"/>
              <a:chOff x="7514850" y="3128169"/>
              <a:chExt cx="321833" cy="300831"/>
            </a:xfrm>
            <a:scene3d>
              <a:camera prst="orthographicFront">
                <a:rot lat="0" lon="0" rev="13200000"/>
              </a:camera>
              <a:lightRig rig="threePt" dir="t"/>
            </a:scene3d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F8EE059-3E84-DB44-9375-A84B7CAB9D9B}"/>
                  </a:ext>
                </a:extLst>
              </p:cNvPr>
              <p:cNvSpPr/>
              <p:nvPr/>
            </p:nvSpPr>
            <p:spPr>
              <a:xfrm>
                <a:off x="7647973" y="3161900"/>
                <a:ext cx="112658" cy="114300"/>
              </a:xfrm>
              <a:prstGeom prst="ellipse">
                <a:avLst/>
              </a:prstGeom>
              <a:solidFill>
                <a:srgbClr val="0059FF"/>
              </a:solidFill>
              <a:ln>
                <a:solidFill>
                  <a:srgbClr val="005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61EA3668-6DB6-884C-9BAE-067829FC07F1}"/>
                  </a:ext>
                </a:extLst>
              </p:cNvPr>
              <p:cNvSpPr/>
              <p:nvPr/>
            </p:nvSpPr>
            <p:spPr>
              <a:xfrm>
                <a:off x="7587164" y="3291224"/>
                <a:ext cx="112658" cy="114300"/>
              </a:xfrm>
              <a:prstGeom prst="ellipse">
                <a:avLst/>
              </a:prstGeom>
              <a:solidFill>
                <a:srgbClr val="0059FF">
                  <a:alpha val="13000"/>
                </a:srgbClr>
              </a:solidFill>
              <a:ln>
                <a:solidFill>
                  <a:srgbClr val="005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BD501C84-0688-0549-B7E0-CB336239E530}"/>
                  </a:ext>
                </a:extLst>
              </p:cNvPr>
              <p:cNvSpPr/>
              <p:nvPr/>
            </p:nvSpPr>
            <p:spPr>
              <a:xfrm>
                <a:off x="7514850" y="3128169"/>
                <a:ext cx="321833" cy="300831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9EB3D03-B3A4-804F-9C2C-B99840C42092}"/>
              </a:ext>
            </a:extLst>
          </p:cNvPr>
          <p:cNvGrpSpPr/>
          <p:nvPr/>
        </p:nvGrpSpPr>
        <p:grpSpPr>
          <a:xfrm>
            <a:off x="1846802" y="4357812"/>
            <a:ext cx="1891501" cy="1319345"/>
            <a:chOff x="402336" y="4652840"/>
            <a:chExt cx="2596212" cy="1776570"/>
          </a:xfrm>
        </p:grpSpPr>
        <p:pic>
          <p:nvPicPr>
            <p:cNvPr id="8" name="Picture 7" descr="Diagram, shape&#10;&#10;Description automatically generated">
              <a:extLst>
                <a:ext uri="{FF2B5EF4-FFF2-40B4-BE49-F238E27FC236}">
                  <a16:creationId xmlns:a16="http://schemas.microsoft.com/office/drawing/2014/main" id="{B08B6C24-2CAD-B547-A0D9-100AEDD48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7099" y="4652840"/>
              <a:ext cx="2332934" cy="177657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F5B40F9-05C9-8847-8C8F-9B4550514D7D}"/>
                </a:ext>
              </a:extLst>
            </p:cNvPr>
            <p:cNvSpPr/>
            <p:nvPr/>
          </p:nvSpPr>
          <p:spPr>
            <a:xfrm>
              <a:off x="402336" y="4652840"/>
              <a:ext cx="420624" cy="410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A9C994A-E43C-ED41-857E-38784BAD4036}"/>
                </a:ext>
              </a:extLst>
            </p:cNvPr>
            <p:cNvSpPr/>
            <p:nvPr/>
          </p:nvSpPr>
          <p:spPr>
            <a:xfrm>
              <a:off x="2577924" y="4652840"/>
              <a:ext cx="420624" cy="410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CC99F481-74B7-9944-AD38-00F8EEBD970A}"/>
              </a:ext>
            </a:extLst>
          </p:cNvPr>
          <p:cNvSpPr/>
          <p:nvPr/>
        </p:nvSpPr>
        <p:spPr>
          <a:xfrm>
            <a:off x="1268255" y="3673630"/>
            <a:ext cx="48280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latin typeface="Times" pitchFamily="2" charset="0"/>
              </a:rPr>
              <a:t>far from equilibrium initial state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74D4CD7-A166-9A46-9E46-25D2268C9469}"/>
              </a:ext>
            </a:extLst>
          </p:cNvPr>
          <p:cNvSpPr/>
          <p:nvPr/>
        </p:nvSpPr>
        <p:spPr>
          <a:xfrm>
            <a:off x="5278894" y="3670990"/>
            <a:ext cx="25211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latin typeface="Times" pitchFamily="2" charset="0"/>
              </a:rPr>
              <a:t>hydrodynamics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E7922DE-0FC8-724A-9CE5-E83227E5009D}"/>
              </a:ext>
            </a:extLst>
          </p:cNvPr>
          <p:cNvSpPr/>
          <p:nvPr/>
        </p:nvSpPr>
        <p:spPr>
          <a:xfrm>
            <a:off x="7357714" y="3651307"/>
            <a:ext cx="19489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latin typeface="Times" pitchFamily="2" charset="0"/>
              </a:rPr>
              <a:t>hadron gas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86E32E9-47EB-9E4E-991B-51B36E79CA20}"/>
              </a:ext>
            </a:extLst>
          </p:cNvPr>
          <p:cNvSpPr/>
          <p:nvPr/>
        </p:nvSpPr>
        <p:spPr>
          <a:xfrm>
            <a:off x="1911253" y="1188679"/>
            <a:ext cx="37439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latin typeface="Times" pitchFamily="2" charset="0"/>
              </a:rPr>
              <a:t>high energy scatterings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319C593-A9E8-944D-8A39-3AD28C3732EB}"/>
              </a:ext>
            </a:extLst>
          </p:cNvPr>
          <p:cNvGrpSpPr/>
          <p:nvPr/>
        </p:nvGrpSpPr>
        <p:grpSpPr>
          <a:xfrm>
            <a:off x="1715686" y="6252725"/>
            <a:ext cx="7410025" cy="246187"/>
            <a:chOff x="1030771" y="6187963"/>
            <a:chExt cx="7707125" cy="246187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4D91BA6-6227-0C48-BE1B-2C07E001BF6E}"/>
                </a:ext>
              </a:extLst>
            </p:cNvPr>
            <p:cNvGrpSpPr/>
            <p:nvPr/>
          </p:nvGrpSpPr>
          <p:grpSpPr>
            <a:xfrm>
              <a:off x="1030771" y="6187963"/>
              <a:ext cx="7707125" cy="238539"/>
              <a:chOff x="1041264" y="3494791"/>
              <a:chExt cx="7707125" cy="238539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B0DCFDD-CBE9-7641-A312-51E762B8AE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4327" y="3494791"/>
                <a:ext cx="0" cy="23853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40000" dist="20000" dir="5400000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B925A9C-75EA-764D-9887-0A69BE0C0E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1264" y="3622134"/>
                <a:ext cx="7707125" cy="1290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lg" len="lg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7F82108-EC36-B14D-A3CD-B78E5A6EA603}"/>
                </a:ext>
              </a:extLst>
            </p:cNvPr>
            <p:cNvCxnSpPr>
              <a:cxnSpLocks/>
            </p:cNvCxnSpPr>
            <p:nvPr/>
          </p:nvCxnSpPr>
          <p:spPr>
            <a:xfrm>
              <a:off x="7299868" y="6195611"/>
              <a:ext cx="0" cy="238539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0" name="Picture 79">
            <a:extLst>
              <a:ext uri="{FF2B5EF4-FFF2-40B4-BE49-F238E27FC236}">
                <a16:creationId xmlns:a16="http://schemas.microsoft.com/office/drawing/2014/main" id="{D2E93244-DDFE-244F-A43B-FE18A2CE13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72570" y="5882189"/>
            <a:ext cx="983488" cy="259922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92DE2563-8CD2-E249-B7B3-F7E59FF76F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47750" y="5879306"/>
            <a:ext cx="1119768" cy="262224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5F7E2ABA-F3D7-A446-BA92-32967A92B7AA}"/>
              </a:ext>
            </a:extLst>
          </p:cNvPr>
          <p:cNvSpPr/>
          <p:nvPr/>
        </p:nvSpPr>
        <p:spPr>
          <a:xfrm>
            <a:off x="8813705" y="6091690"/>
            <a:ext cx="16266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800" dirty="0">
                <a:solidFill>
                  <a:srgbClr val="FF0000"/>
                </a:solidFill>
                <a:latin typeface="Times" pitchFamily="2" charset="0"/>
              </a:rPr>
              <a:t>time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87E9683-E5BC-1845-ACAF-9799BA9C4982}"/>
              </a:ext>
            </a:extLst>
          </p:cNvPr>
          <p:cNvSpPr/>
          <p:nvPr/>
        </p:nvSpPr>
        <p:spPr>
          <a:xfrm>
            <a:off x="5349212" y="1186040"/>
            <a:ext cx="23751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latin typeface="Times" pitchFamily="2" charset="0"/>
              </a:rPr>
              <a:t>energy loss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F964D92-8873-DB4B-B6C4-D42772452568}"/>
              </a:ext>
            </a:extLst>
          </p:cNvPr>
          <p:cNvCxnSpPr>
            <a:cxnSpLocks/>
          </p:cNvCxnSpPr>
          <p:nvPr/>
        </p:nvCxnSpPr>
        <p:spPr>
          <a:xfrm flipV="1">
            <a:off x="1715686" y="1052500"/>
            <a:ext cx="0" cy="53404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9F58A25D-2333-4442-A7FD-4E7003F9CEDB}"/>
              </a:ext>
            </a:extLst>
          </p:cNvPr>
          <p:cNvSpPr/>
          <p:nvPr/>
        </p:nvSpPr>
        <p:spPr>
          <a:xfrm>
            <a:off x="89074" y="326790"/>
            <a:ext cx="16266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800" dirty="0">
                <a:solidFill>
                  <a:srgbClr val="FF0000"/>
                </a:solidFill>
                <a:latin typeface="Times" pitchFamily="2" charset="0"/>
              </a:rPr>
              <a:t>energy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6799026-0F04-884E-90D6-C26AAC5196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9931" y="4857811"/>
            <a:ext cx="1042738" cy="213114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57CA200E-A332-2742-B7B9-6FDED59C42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9932" y="2344961"/>
            <a:ext cx="1394474" cy="225695"/>
          </a:xfrm>
          <a:prstGeom prst="rect">
            <a:avLst/>
          </a:prstGeom>
        </p:spPr>
      </p:pic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41518DD-1CB8-E74A-947A-97DA9C192AF9}"/>
              </a:ext>
            </a:extLst>
          </p:cNvPr>
          <p:cNvCxnSpPr/>
          <p:nvPr/>
        </p:nvCxnSpPr>
        <p:spPr>
          <a:xfrm>
            <a:off x="1550163" y="4981858"/>
            <a:ext cx="302396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ECD1528D-79AA-F940-8B5A-76432B740EE5}"/>
              </a:ext>
            </a:extLst>
          </p:cNvPr>
          <p:cNvCxnSpPr/>
          <p:nvPr/>
        </p:nvCxnSpPr>
        <p:spPr>
          <a:xfrm>
            <a:off x="1564487" y="2500786"/>
            <a:ext cx="302396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893835C-568F-3E4E-AAD9-F19EC5B5900B}"/>
              </a:ext>
            </a:extLst>
          </p:cNvPr>
          <p:cNvGrpSpPr/>
          <p:nvPr/>
        </p:nvGrpSpPr>
        <p:grpSpPr>
          <a:xfrm>
            <a:off x="5501305" y="1922871"/>
            <a:ext cx="2132112" cy="1176910"/>
            <a:chOff x="5501305" y="1922871"/>
            <a:chExt cx="2132112" cy="1176910"/>
          </a:xfrm>
        </p:grpSpPr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B0B40F42-F9DE-034D-811F-9BA2D7CB58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501305" y="1922871"/>
              <a:ext cx="2132112" cy="1127282"/>
            </a:xfrm>
            <a:prstGeom prst="rect">
              <a:avLst/>
            </a:prstGeom>
          </p:spPr>
        </p:pic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9015B176-BDAE-4C49-898A-C0C5C10932DF}"/>
                </a:ext>
              </a:extLst>
            </p:cNvPr>
            <p:cNvGrpSpPr/>
            <p:nvPr/>
          </p:nvGrpSpPr>
          <p:grpSpPr>
            <a:xfrm>
              <a:off x="5579483" y="2517826"/>
              <a:ext cx="242988" cy="249156"/>
              <a:chOff x="5275874" y="3261345"/>
              <a:chExt cx="242988" cy="249156"/>
            </a:xfrm>
          </p:grpSpPr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23BF4F83-4760-9846-AA4C-D2ABB9C1DE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5874" y="3378527"/>
                <a:ext cx="135620" cy="100946"/>
              </a:xfrm>
              <a:prstGeom prst="line">
                <a:avLst/>
              </a:prstGeom>
              <a:ln w="158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17A5414E-05A0-EF4E-8540-73623CED0F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13644" y="3374173"/>
                <a:ext cx="105218" cy="136328"/>
              </a:xfrm>
              <a:prstGeom prst="line">
                <a:avLst/>
              </a:prstGeom>
              <a:ln w="158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71AB23DC-95C9-7548-9A09-0A9FC68477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11494" y="3261345"/>
                <a:ext cx="38325" cy="126700"/>
              </a:xfrm>
              <a:prstGeom prst="line">
                <a:avLst/>
              </a:prstGeom>
              <a:ln w="158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DEA7E561-39A6-0E4B-9B14-F2DBFEEFC5A5}"/>
                </a:ext>
              </a:extLst>
            </p:cNvPr>
            <p:cNvGrpSpPr/>
            <p:nvPr/>
          </p:nvGrpSpPr>
          <p:grpSpPr>
            <a:xfrm>
              <a:off x="7146988" y="2850625"/>
              <a:ext cx="242988" cy="249156"/>
              <a:chOff x="5275874" y="3261345"/>
              <a:chExt cx="242988" cy="249156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1FBAC0BE-9998-D841-B154-74B5CF08AB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5874" y="3378527"/>
                <a:ext cx="135620" cy="100946"/>
              </a:xfrm>
              <a:prstGeom prst="line">
                <a:avLst/>
              </a:prstGeom>
              <a:ln w="158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B8234512-3597-6049-9804-61F5D9BE1D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13644" y="3374173"/>
                <a:ext cx="105218" cy="136328"/>
              </a:xfrm>
              <a:prstGeom prst="line">
                <a:avLst/>
              </a:prstGeom>
              <a:ln w="158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C1F3B523-6C4C-EB4C-BA4E-FDDDE0E48D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11494" y="3261345"/>
                <a:ext cx="38325" cy="126700"/>
              </a:xfrm>
              <a:prstGeom prst="line">
                <a:avLst/>
              </a:prstGeom>
              <a:ln w="158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F014C589-C356-5A47-A20E-C2C868412A7C}"/>
                </a:ext>
              </a:extLst>
            </p:cNvPr>
            <p:cNvGrpSpPr/>
            <p:nvPr/>
          </p:nvGrpSpPr>
          <p:grpSpPr>
            <a:xfrm>
              <a:off x="6845654" y="2268670"/>
              <a:ext cx="242988" cy="249156"/>
              <a:chOff x="5275874" y="3261345"/>
              <a:chExt cx="242988" cy="249156"/>
            </a:xfrm>
          </p:grpSpPr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94AE222A-59F0-0244-835E-BB15C3882A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5874" y="3378527"/>
                <a:ext cx="135620" cy="100946"/>
              </a:xfrm>
              <a:prstGeom prst="line">
                <a:avLst/>
              </a:prstGeom>
              <a:ln w="158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BFE7394D-FB6E-0945-8EE2-B5DCBFE077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13644" y="3374173"/>
                <a:ext cx="105218" cy="136328"/>
              </a:xfrm>
              <a:prstGeom prst="line">
                <a:avLst/>
              </a:prstGeom>
              <a:ln w="158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0C3DE21B-14F1-2140-9BDF-CEE14ADE41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11494" y="3261345"/>
                <a:ext cx="38325" cy="126700"/>
              </a:xfrm>
              <a:prstGeom prst="line">
                <a:avLst/>
              </a:prstGeom>
              <a:ln w="158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7585B3E-08A9-9C47-A1B9-D5F63FF5EED0}"/>
              </a:ext>
            </a:extLst>
          </p:cNvPr>
          <p:cNvSpPr/>
          <p:nvPr/>
        </p:nvSpPr>
        <p:spPr>
          <a:xfrm>
            <a:off x="3574738" y="250611"/>
            <a:ext cx="3691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800" dirty="0">
                <a:latin typeface="Times" pitchFamily="2" charset="0"/>
              </a:rPr>
              <a:t>Heavy-ion collisions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A850C9B-F1C2-6446-BAC9-09588166455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51640" y="1957494"/>
            <a:ext cx="2373326" cy="108658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06A19D79-834D-4FD9-F4AF-4CBFF70379BB}"/>
              </a:ext>
            </a:extLst>
          </p:cNvPr>
          <p:cNvGrpSpPr/>
          <p:nvPr/>
        </p:nvGrpSpPr>
        <p:grpSpPr>
          <a:xfrm>
            <a:off x="9975027" y="4375570"/>
            <a:ext cx="2176358" cy="1503736"/>
            <a:chOff x="931808" y="2395426"/>
            <a:chExt cx="2166597" cy="166908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73C64CA-87F7-31C3-69B3-8F4C231189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31808" y="2395426"/>
              <a:ext cx="2166597" cy="1669082"/>
            </a:xfrm>
            <a:prstGeom prst="rect">
              <a:avLst/>
            </a:prstGeom>
          </p:spPr>
        </p:pic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FDA9FCF-BFD8-836E-AACA-72130B475E65}"/>
                </a:ext>
              </a:extLst>
            </p:cNvPr>
            <p:cNvSpPr/>
            <p:nvPr/>
          </p:nvSpPr>
          <p:spPr>
            <a:xfrm>
              <a:off x="1474875" y="2606700"/>
              <a:ext cx="1141645" cy="1140513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1AC7D8E-CCED-AE62-087B-F1F234140487}"/>
              </a:ext>
            </a:extLst>
          </p:cNvPr>
          <p:cNvGrpSpPr/>
          <p:nvPr/>
        </p:nvGrpSpPr>
        <p:grpSpPr>
          <a:xfrm>
            <a:off x="10529714" y="1984787"/>
            <a:ext cx="1146788" cy="1027529"/>
            <a:chOff x="1572322" y="2583994"/>
            <a:chExt cx="1141645" cy="1140513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DD927B-CDDF-0BAB-826C-CA8782399498}"/>
                </a:ext>
              </a:extLst>
            </p:cNvPr>
            <p:cNvSpPr/>
            <p:nvPr/>
          </p:nvSpPr>
          <p:spPr>
            <a:xfrm>
              <a:off x="1572322" y="2583994"/>
              <a:ext cx="1141645" cy="1140513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6DE3772-740C-9B12-2175-3A5A28AAE7A2}"/>
                </a:ext>
              </a:extLst>
            </p:cNvPr>
            <p:cNvSpPr/>
            <p:nvPr/>
          </p:nvSpPr>
          <p:spPr>
            <a:xfrm>
              <a:off x="1905000" y="2812147"/>
              <a:ext cx="111513" cy="1115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D2EBA8D6-047E-9A7A-EEB8-514E15ED10E5}"/>
                </a:ext>
              </a:extLst>
            </p:cNvPr>
            <p:cNvSpPr/>
            <p:nvPr/>
          </p:nvSpPr>
          <p:spPr>
            <a:xfrm>
              <a:off x="2031631" y="3081490"/>
              <a:ext cx="111513" cy="1115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C82B34C-0921-56E0-D225-9FC51AD8C5FE}"/>
                </a:ext>
              </a:extLst>
            </p:cNvPr>
            <p:cNvSpPr/>
            <p:nvPr/>
          </p:nvSpPr>
          <p:spPr>
            <a:xfrm>
              <a:off x="2456985" y="3144547"/>
              <a:ext cx="111513" cy="11151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2370651-39D5-0FEA-DEC7-D97265F80FA8}"/>
                </a:ext>
              </a:extLst>
            </p:cNvPr>
            <p:cNvSpPr/>
            <p:nvPr/>
          </p:nvSpPr>
          <p:spPr>
            <a:xfrm>
              <a:off x="2345472" y="2800996"/>
              <a:ext cx="111513" cy="111512"/>
            </a:xfrm>
            <a:prstGeom prst="ellipse">
              <a:avLst/>
            </a:prstGeom>
            <a:solidFill>
              <a:srgbClr val="2F60FF"/>
            </a:solidFill>
            <a:ln>
              <a:solidFill>
                <a:srgbClr val="2F60FF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2858667-F326-BAF6-EDA9-9E4C001AFE97}"/>
                </a:ext>
              </a:extLst>
            </p:cNvPr>
            <p:cNvSpPr/>
            <p:nvPr/>
          </p:nvSpPr>
          <p:spPr>
            <a:xfrm>
              <a:off x="2401228" y="3294717"/>
              <a:ext cx="111513" cy="111512"/>
            </a:xfrm>
            <a:prstGeom prst="ellipse">
              <a:avLst/>
            </a:prstGeom>
            <a:solidFill>
              <a:srgbClr val="2F60FF"/>
            </a:solidFill>
            <a:ln>
              <a:solidFill>
                <a:srgbClr val="2F60FF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84EA53FC-0163-24DF-8837-EDF085043838}"/>
                </a:ext>
              </a:extLst>
            </p:cNvPr>
            <p:cNvSpPr/>
            <p:nvPr/>
          </p:nvSpPr>
          <p:spPr>
            <a:xfrm>
              <a:off x="1782083" y="3036608"/>
              <a:ext cx="111513" cy="111512"/>
            </a:xfrm>
            <a:prstGeom prst="ellipse">
              <a:avLst/>
            </a:prstGeom>
            <a:solidFill>
              <a:srgbClr val="2F60FF"/>
            </a:solidFill>
            <a:ln>
              <a:solidFill>
                <a:srgbClr val="2F60FF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5F28367F-794A-2838-8A73-A05AEC310523}"/>
                </a:ext>
              </a:extLst>
            </p:cNvPr>
            <p:cNvSpPr/>
            <p:nvPr/>
          </p:nvSpPr>
          <p:spPr>
            <a:xfrm>
              <a:off x="1793486" y="3262179"/>
              <a:ext cx="111513" cy="11151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EE31930-2D20-5F8E-7FB3-A94595DDBE0C}"/>
                </a:ext>
              </a:extLst>
            </p:cNvPr>
            <p:cNvSpPr/>
            <p:nvPr/>
          </p:nvSpPr>
          <p:spPr>
            <a:xfrm>
              <a:off x="2087387" y="3386938"/>
              <a:ext cx="111513" cy="11151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4C623A71-B84E-9935-B822-3E555CD04582}"/>
                </a:ext>
              </a:extLst>
            </p:cNvPr>
            <p:cNvSpPr/>
            <p:nvPr/>
          </p:nvSpPr>
          <p:spPr>
            <a:xfrm>
              <a:off x="2248025" y="3036608"/>
              <a:ext cx="111513" cy="11151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8324C81-6B25-D723-69CA-EDDBEBB4F861}"/>
              </a:ext>
            </a:extLst>
          </p:cNvPr>
          <p:cNvCxnSpPr>
            <a:cxnSpLocks/>
          </p:cNvCxnSpPr>
          <p:nvPr/>
        </p:nvCxnSpPr>
        <p:spPr>
          <a:xfrm flipV="1">
            <a:off x="9953195" y="1496291"/>
            <a:ext cx="0" cy="418086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A8AA4EC6-7295-337A-DB37-FD574D76019B}"/>
              </a:ext>
            </a:extLst>
          </p:cNvPr>
          <p:cNvSpPr/>
          <p:nvPr/>
        </p:nvSpPr>
        <p:spPr>
          <a:xfrm>
            <a:off x="8507382" y="734021"/>
            <a:ext cx="23112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Momentum </a:t>
            </a:r>
          </a:p>
          <a:p>
            <a:pPr marL="457189" lvl="1"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transfer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F109A44-4666-83B6-CC68-9883AF2DE5A7}"/>
              </a:ext>
            </a:extLst>
          </p:cNvPr>
          <p:cNvSpPr/>
          <p:nvPr/>
        </p:nvSpPr>
        <p:spPr>
          <a:xfrm>
            <a:off x="9625552" y="4133191"/>
            <a:ext cx="24448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000" dirty="0">
                <a:solidFill>
                  <a:srgbClr val="317CFE"/>
                </a:solidFill>
                <a:latin typeface="Times" pitchFamily="2" charset="0"/>
              </a:rPr>
              <a:t>Perfect liquid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ED87B996-2B23-5C61-91D2-6239CD899971}"/>
              </a:ext>
            </a:extLst>
          </p:cNvPr>
          <p:cNvSpPr/>
          <p:nvPr/>
        </p:nvSpPr>
        <p:spPr>
          <a:xfrm>
            <a:off x="8803283" y="1532565"/>
            <a:ext cx="41302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000" dirty="0">
                <a:solidFill>
                  <a:srgbClr val="317CFE"/>
                </a:solidFill>
                <a:latin typeface="Times" pitchFamily="2" charset="0"/>
              </a:rPr>
              <a:t>Asymptotic freedom</a:t>
            </a:r>
          </a:p>
        </p:txBody>
      </p:sp>
    </p:spTree>
    <p:extLst>
      <p:ext uri="{BB962C8B-B14F-4D97-AF65-F5344CB8AC3E}">
        <p14:creationId xmlns:p14="http://schemas.microsoft.com/office/powerpoint/2010/main" val="504680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2432547-46C7-A645-AEEC-F87B95663F1A}" type="slidenum">
              <a:rPr lang="en-US" smtClean="0"/>
              <a:t>4</a:t>
            </a:fld>
            <a:endParaRPr lang="en-US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24DF6FB0-E0FA-2F48-8F4F-161594F45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5558" y="6356350"/>
            <a:ext cx="1728276" cy="365125"/>
          </a:xfrm>
        </p:spPr>
        <p:txBody>
          <a:bodyPr/>
          <a:lstStyle/>
          <a:p>
            <a:r>
              <a:rPr lang="en-US" dirty="0"/>
              <a:t>Jasmine Brewer (CERN)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4FC56EA-B42E-A03B-300B-58FBB266D7E6}"/>
              </a:ext>
            </a:extLst>
          </p:cNvPr>
          <p:cNvSpPr/>
          <p:nvPr/>
        </p:nvSpPr>
        <p:spPr>
          <a:xfrm>
            <a:off x="1142933" y="241642"/>
            <a:ext cx="9941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800" dirty="0">
                <a:latin typeface="Times" pitchFamily="2" charset="0"/>
              </a:rPr>
              <a:t>Stages of thermalization in QCD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4C2F78B-9231-1009-7C2B-0F1BBD591AD6}"/>
              </a:ext>
            </a:extLst>
          </p:cNvPr>
          <p:cNvSpPr/>
          <p:nvPr/>
        </p:nvSpPr>
        <p:spPr>
          <a:xfrm>
            <a:off x="2992132" y="1846895"/>
            <a:ext cx="25327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solidFill>
                  <a:srgbClr val="0059FF"/>
                </a:solidFill>
                <a:latin typeface="Times" pitchFamily="2" charset="0"/>
              </a:rPr>
              <a:t>Rapid expansion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C882BA5-E160-3407-B8CC-E3D908BB9DB1}"/>
                  </a:ext>
                </a:extLst>
              </p:cNvPr>
              <p:cNvSpPr/>
              <p:nvPr/>
            </p:nvSpPr>
            <p:spPr>
              <a:xfrm>
                <a:off x="4979399" y="5157034"/>
                <a:ext cx="3935380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189" lvl="1" algn="ctr"/>
                <a:r>
                  <a:rPr lang="en-US" sz="2400" dirty="0">
                    <a:solidFill>
                      <a:srgbClr val="C00000"/>
                    </a:solidFill>
                    <a:latin typeface="Times" pitchFamily="2" charset="0"/>
                  </a:rPr>
                  <a:t>Non-thermal</a:t>
                </a:r>
              </a:p>
              <a:p>
                <a:pPr marL="800089" lvl="1" indent="-342900" algn="ctr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Times" pitchFamily="2" charset="0"/>
                  </a:rPr>
                  <a:t>Large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sz="2000" dirty="0">
                  <a:latin typeface="Times" pitchFamily="2" charset="0"/>
                </a:endParaRPr>
              </a:p>
              <a:p>
                <a:pPr marL="800089" lvl="1" indent="-342900" algn="ctr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Times" pitchFamily="2" charset="0"/>
                  </a:rPr>
                  <a:t>Small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sz="2000" dirty="0">
                  <a:latin typeface="Times" pitchFamily="2" charset="0"/>
                </a:endParaRPr>
              </a:p>
            </p:txBody>
          </p:sp>
        </mc:Choice>
        <mc:Fallback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C882BA5-E160-3407-B8CC-E3D908BB9D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9399" y="5157034"/>
                <a:ext cx="3935380" cy="1077218"/>
              </a:xfrm>
              <a:prstGeom prst="rect">
                <a:avLst/>
              </a:prstGeom>
              <a:blipFill>
                <a:blip r:embed="rId3"/>
                <a:stretch>
                  <a:fillRect t="-4651" b="-8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Rectangle 66">
            <a:extLst>
              <a:ext uri="{FF2B5EF4-FFF2-40B4-BE49-F238E27FC236}">
                <a16:creationId xmlns:a16="http://schemas.microsoft.com/office/drawing/2014/main" id="{D5A91B07-7EA0-2696-9FC1-E8E160A67680}"/>
              </a:ext>
            </a:extLst>
          </p:cNvPr>
          <p:cNvSpPr/>
          <p:nvPr/>
        </p:nvSpPr>
        <p:spPr>
          <a:xfrm>
            <a:off x="5777" y="5091084"/>
            <a:ext cx="2274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400" dirty="0">
                <a:solidFill>
                  <a:srgbClr val="C00000"/>
                </a:solidFill>
                <a:latin typeface="Times" pitchFamily="2" charset="0"/>
              </a:rPr>
              <a:t>Fixed points: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EA5D144-EB2B-68C2-FBA3-FFF27C39D44B}"/>
              </a:ext>
            </a:extLst>
          </p:cNvPr>
          <p:cNvSpPr/>
          <p:nvPr/>
        </p:nvSpPr>
        <p:spPr>
          <a:xfrm>
            <a:off x="6173312" y="6469481"/>
            <a:ext cx="33502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JB,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Schiehing-Hitschfeld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Yin [2203.02427]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C8E20BD-E6FD-42D9-825C-13D096952E26}"/>
              </a:ext>
            </a:extLst>
          </p:cNvPr>
          <p:cNvGrpSpPr/>
          <p:nvPr/>
        </p:nvGrpSpPr>
        <p:grpSpPr>
          <a:xfrm>
            <a:off x="10366300" y="336897"/>
            <a:ext cx="1401382" cy="1199147"/>
            <a:chOff x="3354695" y="4720078"/>
            <a:chExt cx="1514870" cy="1537257"/>
          </a:xfrm>
        </p:grpSpPr>
        <p:pic>
          <p:nvPicPr>
            <p:cNvPr id="76" name="Picture 75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AA08F510-F42D-8C38-547D-E58CF08955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54695" y="4720078"/>
              <a:ext cx="1514870" cy="1537257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E341712F-BD98-6560-A030-196753A580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38318" y="4819316"/>
              <a:ext cx="836295" cy="244174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AE74E5-ECBC-E4A1-BD48-C310A4DFD2FA}"/>
              </a:ext>
            </a:extLst>
          </p:cNvPr>
          <p:cNvGrpSpPr/>
          <p:nvPr/>
        </p:nvGrpSpPr>
        <p:grpSpPr>
          <a:xfrm>
            <a:off x="511361" y="397912"/>
            <a:ext cx="1891501" cy="1319345"/>
            <a:chOff x="402336" y="4652840"/>
            <a:chExt cx="2596212" cy="1776570"/>
          </a:xfrm>
        </p:grpSpPr>
        <p:pic>
          <p:nvPicPr>
            <p:cNvPr id="79" name="Picture 78" descr="Diagram, shape&#10;&#10;Description automatically generated">
              <a:extLst>
                <a:ext uri="{FF2B5EF4-FFF2-40B4-BE49-F238E27FC236}">
                  <a16:creationId xmlns:a16="http://schemas.microsoft.com/office/drawing/2014/main" id="{95A0A69C-DDD7-7571-5E94-EFA3DBD9B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7099" y="4652840"/>
              <a:ext cx="2332934" cy="1776570"/>
            </a:xfrm>
            <a:prstGeom prst="rect">
              <a:avLst/>
            </a:prstGeom>
          </p:spPr>
        </p:pic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8703CD1B-4C42-8924-4265-416B6732C5EF}"/>
                </a:ext>
              </a:extLst>
            </p:cNvPr>
            <p:cNvSpPr/>
            <p:nvPr/>
          </p:nvSpPr>
          <p:spPr>
            <a:xfrm>
              <a:off x="402336" y="4652840"/>
              <a:ext cx="420624" cy="410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F9A4476-3292-A929-5E8C-FB629A817057}"/>
                </a:ext>
              </a:extLst>
            </p:cNvPr>
            <p:cNvSpPr/>
            <p:nvPr/>
          </p:nvSpPr>
          <p:spPr>
            <a:xfrm>
              <a:off x="2577924" y="4652840"/>
              <a:ext cx="420624" cy="410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3" name="Picture 82" descr="Diagram&#10;&#10;Description automatically generated">
            <a:extLst>
              <a:ext uri="{FF2B5EF4-FFF2-40B4-BE49-F238E27FC236}">
                <a16:creationId xmlns:a16="http://schemas.microsoft.com/office/drawing/2014/main" id="{D33C136E-E1FE-6856-F9E0-EEA3B4902B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65391" y="2212845"/>
            <a:ext cx="1740621" cy="2477678"/>
          </a:xfrm>
          <a:prstGeom prst="rect">
            <a:avLst/>
          </a:prstGeom>
        </p:spPr>
      </p:pic>
      <p:pic>
        <p:nvPicPr>
          <p:cNvPr id="85" name="Picture 84" descr="Diagram&#10;&#10;Description automatically generated">
            <a:extLst>
              <a:ext uri="{FF2B5EF4-FFF2-40B4-BE49-F238E27FC236}">
                <a16:creationId xmlns:a16="http://schemas.microsoft.com/office/drawing/2014/main" id="{94F04C07-604D-6434-091B-9216024653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83226" y="2234732"/>
            <a:ext cx="1736285" cy="2471505"/>
          </a:xfrm>
          <a:prstGeom prst="rect">
            <a:avLst/>
          </a:prstGeom>
        </p:spPr>
      </p:pic>
      <p:pic>
        <p:nvPicPr>
          <p:cNvPr id="87" name="Picture 86" descr="Diagram&#10;&#10;Description automatically generated">
            <a:extLst>
              <a:ext uri="{FF2B5EF4-FFF2-40B4-BE49-F238E27FC236}">
                <a16:creationId xmlns:a16="http://schemas.microsoft.com/office/drawing/2014/main" id="{99B0364D-6830-AFAB-A9CA-455B990E89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01061" y="2234732"/>
            <a:ext cx="1736285" cy="2471506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A1F9D5F5-11B7-8B40-ACC7-BFACD4C643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66742" y="4381121"/>
            <a:ext cx="1260171" cy="213779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5E2D6EF3-3289-0A06-CD4A-40B1287EF994}"/>
              </a:ext>
            </a:extLst>
          </p:cNvPr>
          <p:cNvSpPr/>
          <p:nvPr/>
        </p:nvSpPr>
        <p:spPr>
          <a:xfrm>
            <a:off x="8119511" y="1859409"/>
            <a:ext cx="32801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solidFill>
                  <a:srgbClr val="0059FF"/>
                </a:solidFill>
                <a:latin typeface="Times" pitchFamily="2" charset="0"/>
              </a:rPr>
              <a:t>Collisional equilibration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94070976-2ABC-AA4F-9082-7EF8DCC653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90295" y="4381122"/>
            <a:ext cx="1097020" cy="21377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756B8D0-D821-F35A-49A5-F951F234AA09}"/>
              </a:ext>
            </a:extLst>
          </p:cNvPr>
          <p:cNvSpPr/>
          <p:nvPr/>
        </p:nvSpPr>
        <p:spPr>
          <a:xfrm>
            <a:off x="2711903" y="1165544"/>
            <a:ext cx="72702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latin typeface="Times" pitchFamily="2" charset="0"/>
              </a:rPr>
              <a:t>QCD equilibration at weak coupling in kinetic theory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86AB3CC7-B609-FC2D-5C89-F63CD679BFFB}"/>
              </a:ext>
            </a:extLst>
          </p:cNvPr>
          <p:cNvSpPr/>
          <p:nvPr/>
        </p:nvSpPr>
        <p:spPr>
          <a:xfrm>
            <a:off x="8659524" y="5157034"/>
            <a:ext cx="30220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400" dirty="0">
                <a:solidFill>
                  <a:srgbClr val="C00000"/>
                </a:solidFill>
                <a:latin typeface="Times" pitchFamily="2" charset="0"/>
              </a:rPr>
              <a:t>Thermal</a:t>
            </a:r>
            <a:endParaRPr lang="en-US" sz="2400" dirty="0">
              <a:latin typeface="Times" pitchFamily="2" charset="0"/>
            </a:endParaRPr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3BBFF290-248B-0DEB-819A-15A6FAC642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9931" y="3391489"/>
            <a:ext cx="3029974" cy="274367"/>
          </a:xfrm>
          <a:prstGeom prst="rect">
            <a:avLst/>
          </a:prstGeom>
        </p:spPr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20C82742-8FA8-30CA-D705-58F17484DED7}"/>
              </a:ext>
            </a:extLst>
          </p:cNvPr>
          <p:cNvSpPr/>
          <p:nvPr/>
        </p:nvSpPr>
        <p:spPr>
          <a:xfrm>
            <a:off x="2349761" y="5148173"/>
            <a:ext cx="39353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400" dirty="0">
                <a:solidFill>
                  <a:srgbClr val="C00000"/>
                </a:solidFill>
                <a:latin typeface="Times" pitchFamily="2" charset="0"/>
              </a:rPr>
              <a:t>Free-streaming</a:t>
            </a:r>
            <a:endParaRPr lang="en-US" sz="2000" dirty="0">
              <a:latin typeface="Times" pitchFamily="2" charset="0"/>
            </a:endParaRP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B21D857A-F546-4DA4-4B95-15039D5024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76082" y="5749545"/>
            <a:ext cx="1990538" cy="262099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CD83FEAD-C9B1-DFB2-6B41-6E7157D66D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41004" y="5616156"/>
            <a:ext cx="1447464" cy="258726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66E0F2A9-B790-D3C2-B0CD-9C4F20E41B8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41004" y="5890236"/>
            <a:ext cx="918239" cy="251666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D22ABFE2-12A4-C956-A1DE-C755E9CBE2D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857161" y="5760739"/>
            <a:ext cx="1175767" cy="2430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5661529-8048-DEAB-2B0A-7CA0892A216B}"/>
              </a:ext>
            </a:extLst>
          </p:cNvPr>
          <p:cNvSpPr/>
          <p:nvPr/>
        </p:nvSpPr>
        <p:spPr>
          <a:xfrm>
            <a:off x="-209184" y="2843006"/>
            <a:ext cx="41398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latin typeface="Times" pitchFamily="2" charset="0"/>
              </a:rPr>
              <a:t>Universality far-from-equilibrium</a:t>
            </a:r>
          </a:p>
        </p:txBody>
      </p:sp>
    </p:spTree>
    <p:extLst>
      <p:ext uri="{BB962C8B-B14F-4D97-AF65-F5344CB8AC3E}">
        <p14:creationId xmlns:p14="http://schemas.microsoft.com/office/powerpoint/2010/main" val="1669465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2432547-46C7-A645-AEEC-F87B95663F1A}" type="slidenum">
              <a:rPr lang="en-US" smtClean="0"/>
              <a:t>5</a:t>
            </a:fld>
            <a:endParaRPr lang="en-US" dirty="0"/>
          </a:p>
        </p:txBody>
      </p:sp>
      <p:sp>
        <p:nvSpPr>
          <p:cNvPr id="44" name="Footer Placeholder 3">
            <a:extLst>
              <a:ext uri="{FF2B5EF4-FFF2-40B4-BE49-F238E27FC236}">
                <a16:creationId xmlns:a16="http://schemas.microsoft.com/office/drawing/2014/main" id="{C48266DF-77AA-0D4C-834D-A0E735509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5558" y="6356350"/>
            <a:ext cx="1728276" cy="365125"/>
          </a:xfrm>
        </p:spPr>
        <p:txBody>
          <a:bodyPr/>
          <a:lstStyle/>
          <a:p>
            <a:r>
              <a:rPr lang="en-US" dirty="0"/>
              <a:t>Jasmine Brewer (CERN)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19C47AD-83BD-E74F-9D6C-EBDD2D019034}"/>
              </a:ext>
            </a:extLst>
          </p:cNvPr>
          <p:cNvSpPr/>
          <p:nvPr/>
        </p:nvSpPr>
        <p:spPr>
          <a:xfrm>
            <a:off x="1402213" y="226881"/>
            <a:ext cx="88251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800" dirty="0">
                <a:latin typeface="Times" pitchFamily="2" charset="0"/>
              </a:rPr>
              <a:t>Ground state: far-from-equilibrium slow mode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DD3EA4D2-E756-531B-832C-23F3C61FC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705" y="1924275"/>
            <a:ext cx="3314427" cy="3355012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0AF64F2-2C3A-97FE-8F01-29BD0EDB0373}"/>
              </a:ext>
            </a:extLst>
          </p:cNvPr>
          <p:cNvGrpSpPr/>
          <p:nvPr/>
        </p:nvGrpSpPr>
        <p:grpSpPr>
          <a:xfrm>
            <a:off x="5817645" y="1484942"/>
            <a:ext cx="4673600" cy="3089092"/>
            <a:chOff x="4907280" y="1464883"/>
            <a:chExt cx="4673600" cy="308909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86CADC3-18B0-3AF6-46A5-17CA85229D99}"/>
                </a:ext>
              </a:extLst>
            </p:cNvPr>
            <p:cNvGrpSpPr/>
            <p:nvPr/>
          </p:nvGrpSpPr>
          <p:grpSpPr>
            <a:xfrm>
              <a:off x="4907280" y="1464883"/>
              <a:ext cx="4673600" cy="3089092"/>
              <a:chOff x="4590974" y="1562792"/>
              <a:chExt cx="4451426" cy="2823172"/>
            </a:xfrm>
          </p:grpSpPr>
          <p:pic>
            <p:nvPicPr>
              <p:cNvPr id="12" name="Picture 11" descr="Diagram&#10;&#10;Description automatically generated with medium confidence">
                <a:extLst>
                  <a:ext uri="{FF2B5EF4-FFF2-40B4-BE49-F238E27FC236}">
                    <a16:creationId xmlns:a16="http://schemas.microsoft.com/office/drawing/2014/main" id="{B2CA35D8-AE69-C1FF-497E-D013498D81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90974" y="3733684"/>
                <a:ext cx="4271385" cy="652280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4022B1F-5DA7-053F-63CB-981A9B3D7E97}"/>
                  </a:ext>
                </a:extLst>
              </p:cNvPr>
              <p:cNvGrpSpPr/>
              <p:nvPr/>
            </p:nvGrpSpPr>
            <p:grpSpPr>
              <a:xfrm>
                <a:off x="4590975" y="1562792"/>
                <a:ext cx="4451425" cy="2442441"/>
                <a:chOff x="4590975" y="1562792"/>
                <a:chExt cx="4451425" cy="2442441"/>
              </a:xfrm>
            </p:grpSpPr>
            <p:pic>
              <p:nvPicPr>
                <p:cNvPr id="10" name="Picture 9" descr="Diagram, schematic&#10;&#10;Description automatically generated">
                  <a:extLst>
                    <a:ext uri="{FF2B5EF4-FFF2-40B4-BE49-F238E27FC236}">
                      <a16:creationId xmlns:a16="http://schemas.microsoft.com/office/drawing/2014/main" id="{8E508462-31BD-830A-9CA6-38868887DF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590975" y="1562792"/>
                  <a:ext cx="4271385" cy="2125172"/>
                </a:xfrm>
                <a:prstGeom prst="rect">
                  <a:avLst/>
                </a:prstGeom>
              </p:spPr>
            </p:pic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A4599B2B-E268-0156-7391-AC87B6031AF7}"/>
                    </a:ext>
                  </a:extLst>
                </p:cNvPr>
                <p:cNvSpPr/>
                <p:nvPr/>
              </p:nvSpPr>
              <p:spPr>
                <a:xfrm>
                  <a:off x="5311833" y="1753985"/>
                  <a:ext cx="897774" cy="3408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AA20AE18-5B45-7DF8-7B65-0F2596395C43}"/>
                    </a:ext>
                  </a:extLst>
                </p:cNvPr>
                <p:cNvSpPr/>
                <p:nvPr/>
              </p:nvSpPr>
              <p:spPr>
                <a:xfrm>
                  <a:off x="4633461" y="3664411"/>
                  <a:ext cx="897774" cy="3408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1C41A285-3E3A-C660-CBB7-3818FE176AC8}"/>
                    </a:ext>
                  </a:extLst>
                </p:cNvPr>
                <p:cNvSpPr/>
                <p:nvPr/>
              </p:nvSpPr>
              <p:spPr>
                <a:xfrm>
                  <a:off x="8675755" y="3664411"/>
                  <a:ext cx="366645" cy="3408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89680EC-3D76-C2C2-CCC9-D1E97DADA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24317" y="1690300"/>
              <a:ext cx="869950" cy="469900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C80C50A-0135-BB0E-0830-29677A6CEC22}"/>
              </a:ext>
            </a:extLst>
          </p:cNvPr>
          <p:cNvSpPr/>
          <p:nvPr/>
        </p:nvSpPr>
        <p:spPr>
          <a:xfrm>
            <a:off x="452867" y="851239"/>
            <a:ext cx="97706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400" dirty="0">
                <a:latin typeface="Times" pitchFamily="2" charset="0"/>
              </a:rPr>
              <a:t>Initial conditions decay to ground state on time scale set by energy gap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6B6994C-CC82-E34D-7705-5DC42A660EBA}"/>
              </a:ext>
            </a:extLst>
          </p:cNvPr>
          <p:cNvGrpSpPr/>
          <p:nvPr/>
        </p:nvGrpSpPr>
        <p:grpSpPr>
          <a:xfrm>
            <a:off x="6096000" y="4386690"/>
            <a:ext cx="5527040" cy="1375008"/>
            <a:chOff x="2046841" y="2801834"/>
            <a:chExt cx="5931865" cy="186994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43293F7-1921-26B3-A469-26BA5F0A7FD5}"/>
                </a:ext>
              </a:extLst>
            </p:cNvPr>
            <p:cNvGrpSpPr/>
            <p:nvPr/>
          </p:nvGrpSpPr>
          <p:grpSpPr>
            <a:xfrm>
              <a:off x="2497116" y="2801834"/>
              <a:ext cx="4235474" cy="1869941"/>
              <a:chOff x="2470128" y="2938463"/>
              <a:chExt cx="4235474" cy="1869941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DF3D9E7F-F283-8382-868A-418FBF7AAF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73161" y="2979604"/>
                <a:ext cx="914400" cy="1828800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085ED72A-D754-F436-49D8-E44A51025A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62482" y="2979604"/>
                <a:ext cx="914400" cy="1828800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D94E0F1A-8965-DF89-E0AD-1C4464615E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791202" y="2938463"/>
                <a:ext cx="914400" cy="1828800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48527A96-8B71-1D57-B30C-FE256BD17F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470128" y="2938463"/>
                <a:ext cx="914400" cy="1828800"/>
              </a:xfrm>
              <a:prstGeom prst="rect">
                <a:avLst/>
              </a:prstGeom>
            </p:spPr>
          </p:pic>
        </p:grp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0CF8B6D5-D24B-C3F5-B473-59DB14F062CF}"/>
                </a:ext>
              </a:extLst>
            </p:cNvPr>
            <p:cNvCxnSpPr>
              <a:cxnSpLocks/>
            </p:cNvCxnSpPr>
            <p:nvPr/>
          </p:nvCxnSpPr>
          <p:spPr>
            <a:xfrm>
              <a:off x="6787662" y="3851030"/>
              <a:ext cx="457199" cy="0"/>
            </a:xfrm>
            <a:prstGeom prst="straightConnector1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ABE8008-0F8C-CAE6-89C8-0567E23C6D68}"/>
                </a:ext>
              </a:extLst>
            </p:cNvPr>
            <p:cNvCxnSpPr/>
            <p:nvPr/>
          </p:nvCxnSpPr>
          <p:spPr>
            <a:xfrm>
              <a:off x="5409591" y="3851030"/>
              <a:ext cx="361098" cy="0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910AB54-3E84-1ED7-B150-2BA0CE494444}"/>
                </a:ext>
              </a:extLst>
            </p:cNvPr>
            <p:cNvCxnSpPr>
              <a:cxnSpLocks/>
            </p:cNvCxnSpPr>
            <p:nvPr/>
          </p:nvCxnSpPr>
          <p:spPr>
            <a:xfrm>
              <a:off x="4313603" y="3856891"/>
              <a:ext cx="536016" cy="0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D8CBCB5-C30D-C3D6-3FBD-05EC85B365A7}"/>
                </a:ext>
              </a:extLst>
            </p:cNvPr>
            <p:cNvCxnSpPr>
              <a:cxnSpLocks/>
            </p:cNvCxnSpPr>
            <p:nvPr/>
          </p:nvCxnSpPr>
          <p:spPr>
            <a:xfrm>
              <a:off x="3465334" y="3851030"/>
              <a:ext cx="347957" cy="0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057FFF5-524C-544F-A7D4-92D14CD6F2B8}"/>
                </a:ext>
              </a:extLst>
            </p:cNvPr>
            <p:cNvCxnSpPr>
              <a:cxnSpLocks/>
            </p:cNvCxnSpPr>
            <p:nvPr/>
          </p:nvCxnSpPr>
          <p:spPr>
            <a:xfrm>
              <a:off x="2046841" y="3851030"/>
              <a:ext cx="347957" cy="0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C7C126A-3895-7FA7-7450-BAB075D1D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423615" y="3716234"/>
              <a:ext cx="555091" cy="273845"/>
            </a:xfrm>
            <a:prstGeom prst="rect">
              <a:avLst/>
            </a:prstGeom>
          </p:spPr>
        </p:pic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AB763C79-A4C8-9503-BD24-127CA168B50F}"/>
              </a:ext>
            </a:extLst>
          </p:cNvPr>
          <p:cNvSpPr/>
          <p:nvPr/>
        </p:nvSpPr>
        <p:spPr>
          <a:xfrm>
            <a:off x="1906414" y="5933884"/>
            <a:ext cx="93616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400" dirty="0">
                <a:latin typeface="Times" pitchFamily="2" charset="0"/>
              </a:rPr>
              <a:t>Momentum-space anisotropy may evolve slowly far-from-equilibrium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E404391-1C28-7B03-1838-DB8C3B17359B}"/>
              </a:ext>
            </a:extLst>
          </p:cNvPr>
          <p:cNvSpPr/>
          <p:nvPr/>
        </p:nvSpPr>
        <p:spPr>
          <a:xfrm>
            <a:off x="1868693" y="1285984"/>
            <a:ext cx="20994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JB, Yan, Yin [</a:t>
            </a:r>
            <a:r>
              <a:rPr lang="en-US" sz="14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Times" pitchFamily="2" charset="0"/>
              </a:rPr>
              <a:t>1910.00021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]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F3912C9-E43A-EFBB-AD7C-069D69A57DFC}"/>
              </a:ext>
            </a:extLst>
          </p:cNvPr>
          <p:cNvSpPr/>
          <p:nvPr/>
        </p:nvSpPr>
        <p:spPr>
          <a:xfrm>
            <a:off x="4605362" y="6413846"/>
            <a:ext cx="21956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JB,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Ke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Yan, Yin; 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upcoming</a:t>
            </a:r>
          </a:p>
        </p:txBody>
      </p:sp>
    </p:spTree>
    <p:extLst>
      <p:ext uri="{BB962C8B-B14F-4D97-AF65-F5344CB8AC3E}">
        <p14:creationId xmlns:p14="http://schemas.microsoft.com/office/powerpoint/2010/main" val="3974549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2432547-46C7-A645-AEEC-F87B95663F1A}" type="slidenum">
              <a:rPr lang="en-US" smtClean="0"/>
              <a:t>6</a:t>
            </a:fld>
            <a:endParaRPr lang="en-US" dirty="0"/>
          </a:p>
        </p:txBody>
      </p:sp>
      <p:sp>
        <p:nvSpPr>
          <p:cNvPr id="44" name="Footer Placeholder 3">
            <a:extLst>
              <a:ext uri="{FF2B5EF4-FFF2-40B4-BE49-F238E27FC236}">
                <a16:creationId xmlns:a16="http://schemas.microsoft.com/office/drawing/2014/main" id="{C48266DF-77AA-0D4C-834D-A0E735509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5558" y="6356350"/>
            <a:ext cx="1728276" cy="365125"/>
          </a:xfrm>
        </p:spPr>
        <p:txBody>
          <a:bodyPr/>
          <a:lstStyle/>
          <a:p>
            <a:r>
              <a:rPr lang="en-US" dirty="0"/>
              <a:t>Jasmine Brewer (CERN)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19C47AD-83BD-E74F-9D6C-EBDD2D019034}"/>
              </a:ext>
            </a:extLst>
          </p:cNvPr>
          <p:cNvSpPr/>
          <p:nvPr/>
        </p:nvSpPr>
        <p:spPr>
          <a:xfrm>
            <a:off x="2460624" y="227376"/>
            <a:ext cx="82220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800" dirty="0">
                <a:latin typeface="Times" pitchFamily="2" charset="0"/>
              </a:rPr>
              <a:t>Jets as a probe of the quark-gluon plasma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A8F1F10-F0A3-1637-31EB-95333DE66E46}"/>
              </a:ext>
            </a:extLst>
          </p:cNvPr>
          <p:cNvGrpSpPr/>
          <p:nvPr/>
        </p:nvGrpSpPr>
        <p:grpSpPr>
          <a:xfrm>
            <a:off x="1228905" y="1361442"/>
            <a:ext cx="3584592" cy="1775425"/>
            <a:chOff x="2199497" y="1270965"/>
            <a:chExt cx="4035914" cy="2083667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4A78D805-B7F0-3EED-5843-2F63751F743C}"/>
                </a:ext>
              </a:extLst>
            </p:cNvPr>
            <p:cNvGrpSpPr/>
            <p:nvPr/>
          </p:nvGrpSpPr>
          <p:grpSpPr>
            <a:xfrm>
              <a:off x="2199497" y="1557865"/>
              <a:ext cx="4035914" cy="1488525"/>
              <a:chOff x="2199497" y="1557865"/>
              <a:chExt cx="4035914" cy="1488525"/>
            </a:xfrm>
          </p:grpSpPr>
          <p:pic>
            <p:nvPicPr>
              <p:cNvPr id="102" name="Picture 101">
                <a:extLst>
                  <a:ext uri="{FF2B5EF4-FFF2-40B4-BE49-F238E27FC236}">
                    <a16:creationId xmlns:a16="http://schemas.microsoft.com/office/drawing/2014/main" id="{1BE2690E-C7E1-561A-6C52-AF3BEE0064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9497" y="1557865"/>
                <a:ext cx="2998978" cy="1488525"/>
              </a:xfrm>
              <a:prstGeom prst="rect">
                <a:avLst/>
              </a:prstGeom>
            </p:spPr>
          </p:pic>
          <p:sp>
            <p:nvSpPr>
              <p:cNvPr id="103" name="Block Arc 102">
                <a:extLst>
                  <a:ext uri="{FF2B5EF4-FFF2-40B4-BE49-F238E27FC236}">
                    <a16:creationId xmlns:a16="http://schemas.microsoft.com/office/drawing/2014/main" id="{4692CCFD-85B9-B24E-7061-60144228A7F1}"/>
                  </a:ext>
                </a:extLst>
              </p:cNvPr>
              <p:cNvSpPr/>
              <p:nvPr/>
            </p:nvSpPr>
            <p:spPr>
              <a:xfrm>
                <a:off x="4212864" y="2187831"/>
                <a:ext cx="2022547" cy="523219"/>
              </a:xfrm>
              <a:prstGeom prst="blockArc">
                <a:avLst>
                  <a:gd name="adj1" fmla="val 10982683"/>
                  <a:gd name="adj2" fmla="val 21490893"/>
                  <a:gd name="adj3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</a:ln>
              <a:scene3d>
                <a:camera prst="orthographicFront">
                  <a:rot lat="0" lon="0" rev="165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49B1404-F867-9F57-D4FF-B69EAB1F5A6C}"/>
                </a:ext>
              </a:extLst>
            </p:cNvPr>
            <p:cNvCxnSpPr/>
            <p:nvPr/>
          </p:nvCxnSpPr>
          <p:spPr>
            <a:xfrm flipV="1">
              <a:off x="5339692" y="1270965"/>
              <a:ext cx="440266" cy="1693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2D2870B2-097B-F04F-C785-4CB3BF512F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8667" y="1509954"/>
              <a:ext cx="297365" cy="83806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24BF9286-B4D0-1DAA-D561-0DEA1ED8BD85}"/>
                </a:ext>
              </a:extLst>
            </p:cNvPr>
            <p:cNvCxnSpPr>
              <a:cxnSpLocks/>
            </p:cNvCxnSpPr>
            <p:nvPr/>
          </p:nvCxnSpPr>
          <p:spPr>
            <a:xfrm>
              <a:off x="5475148" y="1804707"/>
              <a:ext cx="502518" cy="0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EB0698B-1B39-4169-0968-6C033086E213}"/>
                </a:ext>
              </a:extLst>
            </p:cNvPr>
            <p:cNvCxnSpPr/>
            <p:nvPr/>
          </p:nvCxnSpPr>
          <p:spPr>
            <a:xfrm flipV="1">
              <a:off x="5537400" y="2189534"/>
              <a:ext cx="440266" cy="1693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FF5A509-9125-3D8F-1004-D6DC1153EF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7400" y="2512757"/>
              <a:ext cx="410406" cy="300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67D77AD5-42DD-699B-C967-A698AF71353D}"/>
                </a:ext>
              </a:extLst>
            </p:cNvPr>
            <p:cNvCxnSpPr>
              <a:cxnSpLocks/>
            </p:cNvCxnSpPr>
            <p:nvPr/>
          </p:nvCxnSpPr>
          <p:spPr>
            <a:xfrm>
              <a:off x="5496810" y="3046390"/>
              <a:ext cx="290672" cy="4778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02B7F713-07FE-334E-5915-DB79EC83AFE6}"/>
                </a:ext>
              </a:extLst>
            </p:cNvPr>
            <p:cNvCxnSpPr>
              <a:cxnSpLocks/>
            </p:cNvCxnSpPr>
            <p:nvPr/>
          </p:nvCxnSpPr>
          <p:spPr>
            <a:xfrm>
              <a:off x="5444132" y="3241645"/>
              <a:ext cx="220133" cy="112987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90B609F5-73C3-1A79-29DC-5C2F84D9B738}"/>
              </a:ext>
            </a:extLst>
          </p:cNvPr>
          <p:cNvSpPr/>
          <p:nvPr/>
        </p:nvSpPr>
        <p:spPr>
          <a:xfrm>
            <a:off x="3892518" y="977245"/>
            <a:ext cx="19097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000" dirty="0">
                <a:solidFill>
                  <a:srgbClr val="0059FF"/>
                </a:solidFill>
                <a:latin typeface="Times" pitchFamily="2" charset="0"/>
              </a:rPr>
              <a:t>hadrons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D09A5A-3345-C58B-CAAC-A2C59812B272}"/>
              </a:ext>
            </a:extLst>
          </p:cNvPr>
          <p:cNvSpPr/>
          <p:nvPr/>
        </p:nvSpPr>
        <p:spPr>
          <a:xfrm>
            <a:off x="5090932" y="3100407"/>
            <a:ext cx="666801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200" dirty="0">
                <a:latin typeface="Times" pitchFamily="2" charset="0"/>
                <a:sym typeface="Wingdings" pitchFamily="2" charset="2"/>
              </a:rPr>
              <a:t>Probes</a:t>
            </a:r>
          </a:p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C00000"/>
                </a:solidFill>
                <a:latin typeface="Times" pitchFamily="2" charset="0"/>
                <a:sym typeface="Wingdings" pitchFamily="2" charset="2"/>
              </a:rPr>
              <a:t>momentum-dependence of interactions</a:t>
            </a:r>
          </a:p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C00000"/>
                </a:solidFill>
                <a:latin typeface="Times" pitchFamily="2" charset="0"/>
                <a:sym typeface="Wingdings" pitchFamily="2" charset="2"/>
              </a:rPr>
              <a:t>Spatial location of </a:t>
            </a:r>
            <a:r>
              <a:rPr lang="en-US" sz="2200" dirty="0" err="1">
                <a:solidFill>
                  <a:srgbClr val="C00000"/>
                </a:solidFill>
                <a:latin typeface="Times" pitchFamily="2" charset="0"/>
                <a:sym typeface="Wingdings" pitchFamily="2" charset="2"/>
              </a:rPr>
              <a:t>splittings</a:t>
            </a:r>
            <a:endParaRPr lang="en-US" sz="2200" dirty="0">
              <a:solidFill>
                <a:srgbClr val="C00000"/>
              </a:solidFill>
              <a:latin typeface="Times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C9C78B-432D-189A-C1DD-4B83DAFDB25A}"/>
              </a:ext>
            </a:extLst>
          </p:cNvPr>
          <p:cNvSpPr/>
          <p:nvPr/>
        </p:nvSpPr>
        <p:spPr>
          <a:xfrm>
            <a:off x="365721" y="4522162"/>
            <a:ext cx="114605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400" dirty="0">
                <a:latin typeface="Times" pitchFamily="2" charset="0"/>
              </a:rPr>
              <a:t>Building a picture of a medium-modified jet from phenomenology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04BF1BC-87BF-6EE5-3F23-5A014EAB6421}"/>
              </a:ext>
            </a:extLst>
          </p:cNvPr>
          <p:cNvSpPr/>
          <p:nvPr/>
        </p:nvSpPr>
        <p:spPr>
          <a:xfrm>
            <a:off x="14529" y="3565149"/>
            <a:ext cx="43701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200" dirty="0">
                <a:solidFill>
                  <a:srgbClr val="C00000"/>
                </a:solidFill>
                <a:latin typeface="Times" pitchFamily="2" charset="0"/>
              </a:rPr>
              <a:t>Decreasing momentum</a:t>
            </a: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47A260F6-AFA3-CAC0-6E02-CA26E5DC2290}"/>
              </a:ext>
            </a:extLst>
          </p:cNvPr>
          <p:cNvGrpSpPr/>
          <p:nvPr/>
        </p:nvGrpSpPr>
        <p:grpSpPr>
          <a:xfrm>
            <a:off x="6571645" y="1448507"/>
            <a:ext cx="2878021" cy="1679801"/>
            <a:chOff x="6458990" y="1836483"/>
            <a:chExt cx="2878021" cy="1679801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4C133593-D07C-5276-48DA-6D095D677EA7}"/>
                </a:ext>
              </a:extLst>
            </p:cNvPr>
            <p:cNvGrpSpPr/>
            <p:nvPr/>
          </p:nvGrpSpPr>
          <p:grpSpPr>
            <a:xfrm>
              <a:off x="6673398" y="1836483"/>
              <a:ext cx="2663613" cy="1417879"/>
              <a:chOff x="5501305" y="1922871"/>
              <a:chExt cx="2132112" cy="1176910"/>
            </a:xfrm>
          </p:grpSpPr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88FDCC01-CBE1-4E66-2D9F-ACBE54F446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01305" y="1922871"/>
                <a:ext cx="2132112" cy="1127282"/>
              </a:xfrm>
              <a:prstGeom prst="rect">
                <a:avLst/>
              </a:prstGeom>
            </p:spPr>
          </p:pic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6815DB76-1037-3006-B89C-84566659C9DB}"/>
                  </a:ext>
                </a:extLst>
              </p:cNvPr>
              <p:cNvGrpSpPr/>
              <p:nvPr/>
            </p:nvGrpSpPr>
            <p:grpSpPr>
              <a:xfrm>
                <a:off x="5579483" y="2517826"/>
                <a:ext cx="242988" cy="249156"/>
                <a:chOff x="5275874" y="3261345"/>
                <a:chExt cx="242988" cy="249156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5E0EEA0C-024F-BBF9-AF7A-82DADB2C34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75874" y="3378527"/>
                  <a:ext cx="135620" cy="100946"/>
                </a:xfrm>
                <a:prstGeom prst="line">
                  <a:avLst/>
                </a:prstGeom>
                <a:ln w="158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DC3541B3-1DC8-1142-B2F1-AE528FB81D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13644" y="3374173"/>
                  <a:ext cx="105218" cy="136328"/>
                </a:xfrm>
                <a:prstGeom prst="line">
                  <a:avLst/>
                </a:prstGeom>
                <a:ln w="158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ADB49C58-9E15-968A-3E04-39F913C59D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411494" y="3261345"/>
                  <a:ext cx="38325" cy="126700"/>
                </a:xfrm>
                <a:prstGeom prst="line">
                  <a:avLst/>
                </a:prstGeom>
                <a:ln w="158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140E9288-E8A1-BBAA-E1FD-F48B04D58A60}"/>
                  </a:ext>
                </a:extLst>
              </p:cNvPr>
              <p:cNvGrpSpPr/>
              <p:nvPr/>
            </p:nvGrpSpPr>
            <p:grpSpPr>
              <a:xfrm>
                <a:off x="7146988" y="2850625"/>
                <a:ext cx="242988" cy="249156"/>
                <a:chOff x="5275874" y="3261345"/>
                <a:chExt cx="242988" cy="249156"/>
              </a:xfrm>
            </p:grpSpPr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44D440C-A383-E047-0286-A770144238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75874" y="3378527"/>
                  <a:ext cx="135620" cy="100946"/>
                </a:xfrm>
                <a:prstGeom prst="line">
                  <a:avLst/>
                </a:prstGeom>
                <a:ln w="158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533E4265-5AB0-DC48-F355-F8070E5787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13644" y="3374173"/>
                  <a:ext cx="105218" cy="136328"/>
                </a:xfrm>
                <a:prstGeom prst="line">
                  <a:avLst/>
                </a:prstGeom>
                <a:ln w="158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B283A2C9-87A1-0F8D-3E27-30DA8101DA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411494" y="3261345"/>
                  <a:ext cx="38325" cy="126700"/>
                </a:xfrm>
                <a:prstGeom prst="line">
                  <a:avLst/>
                </a:prstGeom>
                <a:ln w="158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8AA1DD60-CB00-6CC1-3064-4959C86FA907}"/>
                  </a:ext>
                </a:extLst>
              </p:cNvPr>
              <p:cNvGrpSpPr/>
              <p:nvPr/>
            </p:nvGrpSpPr>
            <p:grpSpPr>
              <a:xfrm>
                <a:off x="6845654" y="2268670"/>
                <a:ext cx="242988" cy="249156"/>
                <a:chOff x="5275874" y="3261345"/>
                <a:chExt cx="242988" cy="249156"/>
              </a:xfrm>
            </p:grpSpPr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F5EEED14-3F82-C14C-515F-FCDBAA352D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75874" y="3378527"/>
                  <a:ext cx="135620" cy="100946"/>
                </a:xfrm>
                <a:prstGeom prst="line">
                  <a:avLst/>
                </a:prstGeom>
                <a:ln w="158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BD736607-BE97-E78A-7A59-0D36047386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13644" y="3374173"/>
                  <a:ext cx="105218" cy="136328"/>
                </a:xfrm>
                <a:prstGeom prst="line">
                  <a:avLst/>
                </a:prstGeom>
                <a:ln w="158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324F770A-B3E2-B29D-4005-DF951565E5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411494" y="3261345"/>
                  <a:ext cx="38325" cy="126700"/>
                </a:xfrm>
                <a:prstGeom prst="line">
                  <a:avLst/>
                </a:prstGeom>
                <a:ln w="158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5D13C272-4DB5-4FED-5101-9DF52616B823}"/>
                </a:ext>
              </a:extLst>
            </p:cNvPr>
            <p:cNvSpPr/>
            <p:nvPr/>
          </p:nvSpPr>
          <p:spPr>
            <a:xfrm>
              <a:off x="6458990" y="1862915"/>
              <a:ext cx="2790548" cy="1653369"/>
            </a:xfrm>
            <a:prstGeom prst="ellipse">
              <a:avLst/>
            </a:prstGeom>
            <a:solidFill>
              <a:srgbClr val="FFA100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3F8DB62-3639-6CDD-77FA-1C46CCD5B529}"/>
              </a:ext>
            </a:extLst>
          </p:cNvPr>
          <p:cNvCxnSpPr/>
          <p:nvPr/>
        </p:nvCxnSpPr>
        <p:spPr>
          <a:xfrm>
            <a:off x="1404851" y="3459480"/>
            <a:ext cx="210932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D46EDC95-30D3-8F73-8019-4A0D24DA4156}"/>
              </a:ext>
            </a:extLst>
          </p:cNvPr>
          <p:cNvGrpSpPr/>
          <p:nvPr/>
        </p:nvGrpSpPr>
        <p:grpSpPr>
          <a:xfrm>
            <a:off x="3647613" y="5357543"/>
            <a:ext cx="1327499" cy="1311233"/>
            <a:chOff x="4212864" y="1270965"/>
            <a:chExt cx="2022547" cy="2083667"/>
          </a:xfrm>
        </p:grpSpPr>
        <p:sp>
          <p:nvSpPr>
            <p:cNvPr id="139" name="Block Arc 138">
              <a:extLst>
                <a:ext uri="{FF2B5EF4-FFF2-40B4-BE49-F238E27FC236}">
                  <a16:creationId xmlns:a16="http://schemas.microsoft.com/office/drawing/2014/main" id="{F866A6F9-B932-D751-F5D7-78DFB7C9F303}"/>
                </a:ext>
              </a:extLst>
            </p:cNvPr>
            <p:cNvSpPr/>
            <p:nvPr/>
          </p:nvSpPr>
          <p:spPr>
            <a:xfrm>
              <a:off x="4212864" y="2187831"/>
              <a:ext cx="2022547" cy="523219"/>
            </a:xfrm>
            <a:prstGeom prst="blockArc">
              <a:avLst>
                <a:gd name="adj1" fmla="val 10982683"/>
                <a:gd name="adj2" fmla="val 21490893"/>
                <a:gd name="adj3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prstDash val="dash"/>
            </a:ln>
            <a:scene3d>
              <a:camera prst="orthographicFront">
                <a:rot lat="0" lon="0" rev="165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18C3F6F-785D-6C04-3B54-67C7A1A4CBDB}"/>
                </a:ext>
              </a:extLst>
            </p:cNvPr>
            <p:cNvCxnSpPr/>
            <p:nvPr/>
          </p:nvCxnSpPr>
          <p:spPr>
            <a:xfrm flipV="1">
              <a:off x="5339692" y="1270965"/>
              <a:ext cx="440266" cy="1693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7C5F51B7-A66B-B6F2-21D9-AD7C6E5F74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8667" y="1509954"/>
              <a:ext cx="297365" cy="83806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69FC5F6-FA24-7083-2BF6-E537FA2D34DC}"/>
                </a:ext>
              </a:extLst>
            </p:cNvPr>
            <p:cNvCxnSpPr>
              <a:cxnSpLocks/>
            </p:cNvCxnSpPr>
            <p:nvPr/>
          </p:nvCxnSpPr>
          <p:spPr>
            <a:xfrm>
              <a:off x="5475148" y="1804707"/>
              <a:ext cx="502518" cy="0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D7512C82-8921-1A50-8E91-05352794543D}"/>
                </a:ext>
              </a:extLst>
            </p:cNvPr>
            <p:cNvCxnSpPr/>
            <p:nvPr/>
          </p:nvCxnSpPr>
          <p:spPr>
            <a:xfrm flipV="1">
              <a:off x="5537400" y="2189534"/>
              <a:ext cx="440266" cy="1693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9B0B4861-1EFF-04C6-7A64-956CA9DDB1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7400" y="2512757"/>
              <a:ext cx="410406" cy="300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6CDF0F00-4C37-8671-3524-0362006B7778}"/>
                </a:ext>
              </a:extLst>
            </p:cNvPr>
            <p:cNvCxnSpPr>
              <a:cxnSpLocks/>
            </p:cNvCxnSpPr>
            <p:nvPr/>
          </p:nvCxnSpPr>
          <p:spPr>
            <a:xfrm>
              <a:off x="5496810" y="3046390"/>
              <a:ext cx="290672" cy="4778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57A1294B-1B1C-A8ED-99C8-36255EB88FD7}"/>
                </a:ext>
              </a:extLst>
            </p:cNvPr>
            <p:cNvCxnSpPr>
              <a:cxnSpLocks/>
            </p:cNvCxnSpPr>
            <p:nvPr/>
          </p:nvCxnSpPr>
          <p:spPr>
            <a:xfrm>
              <a:off x="5444132" y="3241645"/>
              <a:ext cx="220133" cy="112987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Rectangle 146">
            <a:extLst>
              <a:ext uri="{FF2B5EF4-FFF2-40B4-BE49-F238E27FC236}">
                <a16:creationId xmlns:a16="http://schemas.microsoft.com/office/drawing/2014/main" id="{C13AFA49-C50C-F119-6F13-4572A4459D76}"/>
              </a:ext>
            </a:extLst>
          </p:cNvPr>
          <p:cNvSpPr/>
          <p:nvPr/>
        </p:nvSpPr>
        <p:spPr>
          <a:xfrm>
            <a:off x="4311362" y="5227248"/>
            <a:ext cx="1555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dirty="0">
                <a:solidFill>
                  <a:srgbClr val="0059FF"/>
                </a:solidFill>
                <a:latin typeface="Times" pitchFamily="2" charset="0"/>
              </a:rPr>
              <a:t>hadrons</a:t>
            </a: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CF67CB74-8ACA-FE4D-21AD-D89C8DE271B5}"/>
              </a:ext>
            </a:extLst>
          </p:cNvPr>
          <p:cNvGrpSpPr/>
          <p:nvPr/>
        </p:nvGrpSpPr>
        <p:grpSpPr>
          <a:xfrm>
            <a:off x="1956401" y="5727150"/>
            <a:ext cx="1423692" cy="609204"/>
            <a:chOff x="1283955" y="1490333"/>
            <a:chExt cx="2262471" cy="985563"/>
          </a:xfrm>
        </p:grpSpPr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3F44D342-AAD4-6723-F45B-F919E2AC2CF6}"/>
                </a:ext>
              </a:extLst>
            </p:cNvPr>
            <p:cNvGrpSpPr/>
            <p:nvPr/>
          </p:nvGrpSpPr>
          <p:grpSpPr>
            <a:xfrm>
              <a:off x="1283955" y="1568281"/>
              <a:ext cx="1442172" cy="829738"/>
              <a:chOff x="10115453" y="5576746"/>
              <a:chExt cx="1182436" cy="606181"/>
            </a:xfrm>
          </p:grpSpPr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CFDA8E41-DBD3-F0DF-C64D-416D4D075F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15453" y="5873924"/>
                <a:ext cx="70338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8474551E-E829-26C5-5E2B-312B09D4E9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18838" y="5576746"/>
                <a:ext cx="479051" cy="29717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9ED810E0-C64F-2117-7B36-477038725F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18838" y="5873924"/>
                <a:ext cx="479051" cy="30900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5" name="Picture 154">
                <a:extLst>
                  <a:ext uri="{FF2B5EF4-FFF2-40B4-BE49-F238E27FC236}">
                    <a16:creationId xmlns:a16="http://schemas.microsoft.com/office/drawing/2014/main" id="{AE1B45EE-DA74-DCB0-1F1C-27E716970B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046979" y="5778798"/>
                <a:ext cx="101600" cy="171450"/>
              </a:xfrm>
              <a:prstGeom prst="rect">
                <a:avLst/>
              </a:prstGeom>
            </p:spPr>
          </p:pic>
        </p:grpSp>
        <p:pic>
          <p:nvPicPr>
            <p:cNvPr id="150" name="Picture 149">
              <a:extLst>
                <a:ext uri="{FF2B5EF4-FFF2-40B4-BE49-F238E27FC236}">
                  <a16:creationId xmlns:a16="http://schemas.microsoft.com/office/drawing/2014/main" id="{7A56BD4A-3672-6799-6558-C16F76B5A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60653" y="1490333"/>
              <a:ext cx="146525" cy="146525"/>
            </a:xfrm>
            <a:prstGeom prst="rect">
              <a:avLst/>
            </a:prstGeom>
          </p:spPr>
        </p:pic>
        <p:pic>
          <p:nvPicPr>
            <p:cNvPr id="151" name="Picture 150">
              <a:extLst>
                <a:ext uri="{FF2B5EF4-FFF2-40B4-BE49-F238E27FC236}">
                  <a16:creationId xmlns:a16="http://schemas.microsoft.com/office/drawing/2014/main" id="{D6628FBD-CEBE-342F-3EFE-9AD76DBEB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21406" y="2262073"/>
              <a:ext cx="625020" cy="213823"/>
            </a:xfrm>
            <a:prstGeom prst="rect">
              <a:avLst/>
            </a:prstGeom>
          </p:spPr>
        </p:pic>
      </p:grp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DBE006EB-4D99-22B6-1B2D-B352F70FF69A}"/>
              </a:ext>
            </a:extLst>
          </p:cNvPr>
          <p:cNvCxnSpPr>
            <a:cxnSpLocks/>
          </p:cNvCxnSpPr>
          <p:nvPr/>
        </p:nvCxnSpPr>
        <p:spPr>
          <a:xfrm flipH="1">
            <a:off x="3532917" y="6077210"/>
            <a:ext cx="519875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C98ACCA1-EFC7-44E2-01CB-A3BC6C0BCF87}"/>
              </a:ext>
            </a:extLst>
          </p:cNvPr>
          <p:cNvGrpSpPr/>
          <p:nvPr/>
        </p:nvGrpSpPr>
        <p:grpSpPr>
          <a:xfrm>
            <a:off x="7450977" y="6031752"/>
            <a:ext cx="2012941" cy="817253"/>
            <a:chOff x="4841162" y="4004687"/>
            <a:chExt cx="2589748" cy="1055599"/>
          </a:xfrm>
        </p:grpSpPr>
        <p:pic>
          <p:nvPicPr>
            <p:cNvPr id="158" name="Picture 157" descr="Shape&#10;&#10;Description automatically generated">
              <a:extLst>
                <a:ext uri="{FF2B5EF4-FFF2-40B4-BE49-F238E27FC236}">
                  <a16:creationId xmlns:a16="http://schemas.microsoft.com/office/drawing/2014/main" id="{370F7973-4418-0694-EB07-6FA4E7856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90910" y="4004687"/>
              <a:ext cx="2540000" cy="1028700"/>
            </a:xfrm>
            <a:prstGeom prst="rect">
              <a:avLst/>
            </a:prstGeom>
          </p:spPr>
        </p:pic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4FA4CEF6-B69F-64C4-F1AC-F65F5744D462}"/>
                </a:ext>
              </a:extLst>
            </p:cNvPr>
            <p:cNvSpPr/>
            <p:nvPr/>
          </p:nvSpPr>
          <p:spPr>
            <a:xfrm>
              <a:off x="4841162" y="4121105"/>
              <a:ext cx="940679" cy="939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8F395726-180D-5BCA-692A-A991AE24248D}"/>
              </a:ext>
            </a:extLst>
          </p:cNvPr>
          <p:cNvGrpSpPr/>
          <p:nvPr/>
        </p:nvGrpSpPr>
        <p:grpSpPr>
          <a:xfrm>
            <a:off x="7426383" y="5210940"/>
            <a:ext cx="1925767" cy="746071"/>
            <a:chOff x="7669921" y="1837270"/>
            <a:chExt cx="2657651" cy="1003082"/>
          </a:xfrm>
        </p:grpSpPr>
        <p:pic>
          <p:nvPicPr>
            <p:cNvPr id="161" name="Picture 160" descr="Shape&#10;&#10;Description automatically generated">
              <a:extLst>
                <a:ext uri="{FF2B5EF4-FFF2-40B4-BE49-F238E27FC236}">
                  <a16:creationId xmlns:a16="http://schemas.microsoft.com/office/drawing/2014/main" id="{01AEA8BB-BC97-F392-7C62-109B3EEBF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669921" y="1837270"/>
              <a:ext cx="2657651" cy="1003082"/>
            </a:xfrm>
            <a:prstGeom prst="rect">
              <a:avLst/>
            </a:prstGeom>
          </p:spPr>
        </p:pic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99CB6619-A951-C618-21D0-5BB69D13F0CE}"/>
                </a:ext>
              </a:extLst>
            </p:cNvPr>
            <p:cNvSpPr/>
            <p:nvPr/>
          </p:nvSpPr>
          <p:spPr>
            <a:xfrm>
              <a:off x="7669921" y="1837270"/>
              <a:ext cx="940679" cy="939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9E5CED49-98A0-1ED8-A617-518AE758EA05}"/>
              </a:ext>
            </a:extLst>
          </p:cNvPr>
          <p:cNvGrpSpPr/>
          <p:nvPr/>
        </p:nvGrpSpPr>
        <p:grpSpPr>
          <a:xfrm>
            <a:off x="5904800" y="5814298"/>
            <a:ext cx="1968605" cy="735093"/>
            <a:chOff x="7592378" y="4004687"/>
            <a:chExt cx="2644511" cy="983940"/>
          </a:xfrm>
        </p:grpSpPr>
        <p:pic>
          <p:nvPicPr>
            <p:cNvPr id="164" name="Picture 163" descr="Shape, rectangle&#10;&#10;Description automatically generated">
              <a:extLst>
                <a:ext uri="{FF2B5EF4-FFF2-40B4-BE49-F238E27FC236}">
                  <a16:creationId xmlns:a16="http://schemas.microsoft.com/office/drawing/2014/main" id="{FC95A6B0-BDF4-796D-D1FF-94A425841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672092" y="4004687"/>
              <a:ext cx="2564797" cy="968036"/>
            </a:xfrm>
            <a:prstGeom prst="rect">
              <a:avLst/>
            </a:prstGeom>
          </p:spPr>
        </p:pic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404EEF28-95E4-9DAF-865B-A3198F2903E8}"/>
                </a:ext>
              </a:extLst>
            </p:cNvPr>
            <p:cNvSpPr/>
            <p:nvPr/>
          </p:nvSpPr>
          <p:spPr>
            <a:xfrm>
              <a:off x="7592378" y="4049446"/>
              <a:ext cx="940679" cy="939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2F7A494B-1FCF-B29E-8657-49700F00A86B}"/>
              </a:ext>
            </a:extLst>
          </p:cNvPr>
          <p:cNvCxnSpPr>
            <a:cxnSpLocks/>
          </p:cNvCxnSpPr>
          <p:nvPr/>
        </p:nvCxnSpPr>
        <p:spPr>
          <a:xfrm flipH="1">
            <a:off x="9715724" y="6058573"/>
            <a:ext cx="519875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3AA993E7-BD98-74F0-AAFE-95593F667253}"/>
              </a:ext>
            </a:extLst>
          </p:cNvPr>
          <p:cNvGrpSpPr/>
          <p:nvPr/>
        </p:nvGrpSpPr>
        <p:grpSpPr>
          <a:xfrm>
            <a:off x="9892377" y="5331885"/>
            <a:ext cx="1327499" cy="1311233"/>
            <a:chOff x="4212864" y="1270965"/>
            <a:chExt cx="2022547" cy="2083667"/>
          </a:xfrm>
        </p:grpSpPr>
        <p:sp>
          <p:nvSpPr>
            <p:cNvPr id="179" name="Block Arc 178">
              <a:extLst>
                <a:ext uri="{FF2B5EF4-FFF2-40B4-BE49-F238E27FC236}">
                  <a16:creationId xmlns:a16="http://schemas.microsoft.com/office/drawing/2014/main" id="{A6EE2B93-CCE0-8915-326D-3CC8E11797D2}"/>
                </a:ext>
              </a:extLst>
            </p:cNvPr>
            <p:cNvSpPr/>
            <p:nvPr/>
          </p:nvSpPr>
          <p:spPr>
            <a:xfrm>
              <a:off x="4212864" y="2187831"/>
              <a:ext cx="2022547" cy="523219"/>
            </a:xfrm>
            <a:prstGeom prst="blockArc">
              <a:avLst>
                <a:gd name="adj1" fmla="val 10982683"/>
                <a:gd name="adj2" fmla="val 21490893"/>
                <a:gd name="adj3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prstDash val="dash"/>
            </a:ln>
            <a:scene3d>
              <a:camera prst="orthographicFront">
                <a:rot lat="0" lon="0" rev="165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C5A28E1C-BAC6-3F3E-A45B-48ABF15CB71A}"/>
                </a:ext>
              </a:extLst>
            </p:cNvPr>
            <p:cNvCxnSpPr/>
            <p:nvPr/>
          </p:nvCxnSpPr>
          <p:spPr>
            <a:xfrm flipV="1">
              <a:off x="5339692" y="1270965"/>
              <a:ext cx="440266" cy="1693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27FBB3C0-0FCB-F95B-E57A-7855929881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8667" y="1509954"/>
              <a:ext cx="297365" cy="83806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7EF1FA34-DBCD-3444-2580-76AB96784BF3}"/>
                </a:ext>
              </a:extLst>
            </p:cNvPr>
            <p:cNvCxnSpPr>
              <a:cxnSpLocks/>
            </p:cNvCxnSpPr>
            <p:nvPr/>
          </p:nvCxnSpPr>
          <p:spPr>
            <a:xfrm>
              <a:off x="5475148" y="1804707"/>
              <a:ext cx="502518" cy="0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73367494-FB02-CDB5-9B26-D9FB5ED8703B}"/>
                </a:ext>
              </a:extLst>
            </p:cNvPr>
            <p:cNvCxnSpPr/>
            <p:nvPr/>
          </p:nvCxnSpPr>
          <p:spPr>
            <a:xfrm flipV="1">
              <a:off x="5537400" y="2189534"/>
              <a:ext cx="440266" cy="1693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40E53CD4-B236-B8D1-95C5-9F76292F06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7400" y="2512757"/>
              <a:ext cx="410406" cy="3003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6A5A7D85-BB11-F67F-A83E-622687613A1A}"/>
                </a:ext>
              </a:extLst>
            </p:cNvPr>
            <p:cNvCxnSpPr>
              <a:cxnSpLocks/>
            </p:cNvCxnSpPr>
            <p:nvPr/>
          </p:nvCxnSpPr>
          <p:spPr>
            <a:xfrm>
              <a:off x="5496810" y="3046390"/>
              <a:ext cx="290672" cy="47783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BCC0F39C-C381-349A-4608-84B0235DC094}"/>
                </a:ext>
              </a:extLst>
            </p:cNvPr>
            <p:cNvCxnSpPr>
              <a:cxnSpLocks/>
            </p:cNvCxnSpPr>
            <p:nvPr/>
          </p:nvCxnSpPr>
          <p:spPr>
            <a:xfrm>
              <a:off x="5444132" y="3241645"/>
              <a:ext cx="220133" cy="112987"/>
            </a:xfrm>
            <a:prstGeom prst="line">
              <a:avLst/>
            </a:prstGeom>
            <a:ln w="22225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7" name="Rectangle 186">
            <a:extLst>
              <a:ext uri="{FF2B5EF4-FFF2-40B4-BE49-F238E27FC236}">
                <a16:creationId xmlns:a16="http://schemas.microsoft.com/office/drawing/2014/main" id="{EAF9747C-3461-D7AD-B2A0-13802BA351BD}"/>
              </a:ext>
            </a:extLst>
          </p:cNvPr>
          <p:cNvSpPr/>
          <p:nvPr/>
        </p:nvSpPr>
        <p:spPr>
          <a:xfrm>
            <a:off x="10556126" y="5224923"/>
            <a:ext cx="1555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dirty="0">
                <a:solidFill>
                  <a:srgbClr val="0059FF"/>
                </a:solidFill>
                <a:latin typeface="Times" pitchFamily="2" charset="0"/>
              </a:rPr>
              <a:t>hadrons</a:t>
            </a:r>
          </a:p>
        </p:txBody>
      </p:sp>
      <p:pic>
        <p:nvPicPr>
          <p:cNvPr id="188" name="Picture 187">
            <a:extLst>
              <a:ext uri="{FF2B5EF4-FFF2-40B4-BE49-F238E27FC236}">
                <a16:creationId xmlns:a16="http://schemas.microsoft.com/office/drawing/2014/main" id="{03C9ED48-C18A-C4C3-E98D-D910F27650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48719" y="5716826"/>
            <a:ext cx="758590" cy="191420"/>
          </a:xfrm>
          <a:prstGeom prst="rect">
            <a:avLst/>
          </a:prstGeom>
        </p:spPr>
      </p:pic>
      <p:pic>
        <p:nvPicPr>
          <p:cNvPr id="189" name="Picture 188">
            <a:extLst>
              <a:ext uri="{FF2B5EF4-FFF2-40B4-BE49-F238E27FC236}">
                <a16:creationId xmlns:a16="http://schemas.microsoft.com/office/drawing/2014/main" id="{474850DC-00FF-A8E1-2EA0-C63AD70045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37675" y="5175366"/>
            <a:ext cx="804303" cy="197420"/>
          </a:xfrm>
          <a:prstGeom prst="rect">
            <a:avLst/>
          </a:prstGeom>
        </p:spPr>
      </p:pic>
      <p:pic>
        <p:nvPicPr>
          <p:cNvPr id="190" name="Picture 189">
            <a:extLst>
              <a:ext uri="{FF2B5EF4-FFF2-40B4-BE49-F238E27FC236}">
                <a16:creationId xmlns:a16="http://schemas.microsoft.com/office/drawing/2014/main" id="{DB5BB67D-F9E5-EC1F-5151-523696985C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98939" y="6038629"/>
            <a:ext cx="758590" cy="20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87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08B4E00-A761-F245-A42D-C0F7704DE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058" y="1335712"/>
            <a:ext cx="2018852" cy="98468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2432547-46C7-A645-AEEC-F87B95663F1A}" type="slidenum">
              <a:rPr lang="en-US" smtClean="0"/>
              <a:t>7</a:t>
            </a:fld>
            <a:endParaRPr lang="en-US" dirty="0"/>
          </a:p>
        </p:txBody>
      </p:sp>
      <p:sp>
        <p:nvSpPr>
          <p:cNvPr id="44" name="Footer Placeholder 3">
            <a:extLst>
              <a:ext uri="{FF2B5EF4-FFF2-40B4-BE49-F238E27FC236}">
                <a16:creationId xmlns:a16="http://schemas.microsoft.com/office/drawing/2014/main" id="{C48266DF-77AA-0D4C-834D-A0E735509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5558" y="6356350"/>
            <a:ext cx="1728276" cy="365125"/>
          </a:xfrm>
        </p:spPr>
        <p:txBody>
          <a:bodyPr/>
          <a:lstStyle/>
          <a:p>
            <a:r>
              <a:rPr lang="en-US" dirty="0"/>
              <a:t>Jasmine Brewer (CERN)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19C47AD-83BD-E74F-9D6C-EBDD2D019034}"/>
              </a:ext>
            </a:extLst>
          </p:cNvPr>
          <p:cNvSpPr/>
          <p:nvPr/>
        </p:nvSpPr>
        <p:spPr>
          <a:xfrm>
            <a:off x="1402213" y="226881"/>
            <a:ext cx="88251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800" dirty="0">
                <a:latin typeface="Times" pitchFamily="2" charset="0"/>
              </a:rPr>
              <a:t>Accessing </a:t>
            </a:r>
            <a:r>
              <a:rPr lang="en-US" sz="2800" dirty="0" err="1">
                <a:latin typeface="Times" pitchFamily="2" charset="0"/>
              </a:rPr>
              <a:t>parton</a:t>
            </a:r>
            <a:r>
              <a:rPr lang="en-US" sz="2800" dirty="0">
                <a:latin typeface="Times" pitchFamily="2" charset="0"/>
              </a:rPr>
              <a:t> flavor of QCD </a:t>
            </a:r>
            <a:r>
              <a:rPr lang="en-US" sz="2800" dirty="0" err="1">
                <a:latin typeface="Times" pitchFamily="2" charset="0"/>
              </a:rPr>
              <a:t>splittings</a:t>
            </a:r>
            <a:endParaRPr lang="en-US" sz="2800" dirty="0">
              <a:latin typeface="Times" pitchFamily="2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EEAC370-353C-4346-9744-8BCA93A00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4971" y="1349589"/>
            <a:ext cx="2231029" cy="1062342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8E1F6012-B064-A44A-A461-E6B3F9C1D855}"/>
              </a:ext>
            </a:extLst>
          </p:cNvPr>
          <p:cNvSpPr/>
          <p:nvPr/>
        </p:nvSpPr>
        <p:spPr>
          <a:xfrm>
            <a:off x="2895865" y="2112060"/>
            <a:ext cx="23709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400" dirty="0">
                <a:solidFill>
                  <a:srgbClr val="0070C0"/>
                </a:solidFill>
                <a:latin typeface="Times" pitchFamily="2" charset="0"/>
              </a:rPr>
              <a:t>“gluon jet”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250D205-35D1-4249-9951-5D2EB341E7FD}"/>
              </a:ext>
            </a:extLst>
          </p:cNvPr>
          <p:cNvSpPr/>
          <p:nvPr/>
        </p:nvSpPr>
        <p:spPr>
          <a:xfrm>
            <a:off x="5747300" y="2187193"/>
            <a:ext cx="23709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400" dirty="0">
                <a:solidFill>
                  <a:srgbClr val="BE4023"/>
                </a:solidFill>
                <a:latin typeface="Times" pitchFamily="2" charset="0"/>
              </a:rPr>
              <a:t>“quark jet”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057303E-07B2-3B69-A31A-B80063640741}"/>
              </a:ext>
            </a:extLst>
          </p:cNvPr>
          <p:cNvSpPr/>
          <p:nvPr/>
        </p:nvSpPr>
        <p:spPr>
          <a:xfrm>
            <a:off x="100749" y="1334261"/>
            <a:ext cx="35693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" pitchFamily="2" charset="0"/>
              </a:rPr>
              <a:t>Modification of jets initiated by a quark or gluon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56D97FC-74E6-30B0-037F-8162463800E7}"/>
              </a:ext>
            </a:extLst>
          </p:cNvPr>
          <p:cNvSpPr/>
          <p:nvPr/>
        </p:nvSpPr>
        <p:spPr>
          <a:xfrm>
            <a:off x="1688899" y="2856537"/>
            <a:ext cx="66534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JB, Jesse Thaler, Andrew Patrick Turner [2008.08596]; Ying, JB, Chen, Lee [2204.00641]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3FEFFA6-0027-AEE2-8ED2-E57ED465D7F2}"/>
              </a:ext>
            </a:extLst>
          </p:cNvPr>
          <p:cNvGrpSpPr/>
          <p:nvPr/>
        </p:nvGrpSpPr>
        <p:grpSpPr>
          <a:xfrm>
            <a:off x="8610600" y="1100084"/>
            <a:ext cx="3439673" cy="2572108"/>
            <a:chOff x="8471706" y="870522"/>
            <a:chExt cx="3634098" cy="274058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1A38DF1-4E1A-9C8F-B60B-D05A57EC469A}"/>
                </a:ext>
              </a:extLst>
            </p:cNvPr>
            <p:cNvGrpSpPr/>
            <p:nvPr/>
          </p:nvGrpSpPr>
          <p:grpSpPr>
            <a:xfrm>
              <a:off x="8505658" y="870522"/>
              <a:ext cx="3600146" cy="2708583"/>
              <a:chOff x="8309982" y="1036370"/>
              <a:chExt cx="3375309" cy="2531482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DCF8E193-B378-AE53-CEB8-22BD03845DE9}"/>
                  </a:ext>
                </a:extLst>
              </p:cNvPr>
              <p:cNvGrpSpPr/>
              <p:nvPr/>
            </p:nvGrpSpPr>
            <p:grpSpPr>
              <a:xfrm>
                <a:off x="8309982" y="1036370"/>
                <a:ext cx="3375309" cy="2531482"/>
                <a:chOff x="8309982" y="1036370"/>
                <a:chExt cx="3375309" cy="2531482"/>
              </a:xfrm>
            </p:grpSpPr>
            <p:pic>
              <p:nvPicPr>
                <p:cNvPr id="58" name="Picture 57" descr="Chart, waterfall chart&#10;&#10;Description automatically generated">
                  <a:extLst>
                    <a:ext uri="{FF2B5EF4-FFF2-40B4-BE49-F238E27FC236}">
                      <a16:creationId xmlns:a16="http://schemas.microsoft.com/office/drawing/2014/main" id="{56E8F1C3-C9E7-08C5-83CA-BB612364B2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309982" y="1036370"/>
                  <a:ext cx="3375309" cy="2531482"/>
                </a:xfrm>
                <a:prstGeom prst="rect">
                  <a:avLst/>
                </a:prstGeom>
              </p:spPr>
            </p:pic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6A51B1BA-4575-C422-3EC8-A8B7E6FD7364}"/>
                    </a:ext>
                  </a:extLst>
                </p:cNvPr>
                <p:cNvSpPr/>
                <p:nvPr/>
              </p:nvSpPr>
              <p:spPr>
                <a:xfrm>
                  <a:off x="9038560" y="1143605"/>
                  <a:ext cx="1936959" cy="1839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DA80FFFD-1B80-E38C-1F77-BFA7CC85C58E}"/>
                  </a:ext>
                </a:extLst>
              </p:cNvPr>
              <p:cNvSpPr/>
              <p:nvPr/>
            </p:nvSpPr>
            <p:spPr>
              <a:xfrm>
                <a:off x="10651253" y="1367516"/>
                <a:ext cx="648532" cy="6463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4CA11937-A5B3-B304-51CF-82077EAAC81A}"/>
                  </a:ext>
                </a:extLst>
              </p:cNvPr>
              <p:cNvSpPr/>
              <p:nvPr/>
            </p:nvSpPr>
            <p:spPr>
              <a:xfrm>
                <a:off x="9491883" y="1394749"/>
                <a:ext cx="2149115" cy="6040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189" lvl="1"/>
                <a:r>
                  <a:rPr lang="en-US" dirty="0">
                    <a:latin typeface="Times" pitchFamily="2" charset="0"/>
                  </a:rPr>
                  <a:t>Data-driven </a:t>
                </a:r>
                <a:r>
                  <a:rPr lang="en-US" dirty="0">
                    <a:solidFill>
                      <a:srgbClr val="BE4023"/>
                    </a:solidFill>
                    <a:latin typeface="Times" pitchFamily="2" charset="0"/>
                  </a:rPr>
                  <a:t>quark</a:t>
                </a:r>
                <a:r>
                  <a:rPr lang="en-US" dirty="0">
                    <a:latin typeface="Times" pitchFamily="2" charset="0"/>
                  </a:rPr>
                  <a:t>,</a:t>
                </a:r>
                <a:r>
                  <a:rPr lang="en-US" dirty="0">
                    <a:solidFill>
                      <a:srgbClr val="C00000"/>
                    </a:solidFill>
                    <a:latin typeface="Times" pitchFamily="2" charset="0"/>
                  </a:rPr>
                  <a:t> </a:t>
                </a:r>
                <a:r>
                  <a:rPr lang="en-US" dirty="0">
                    <a:solidFill>
                      <a:srgbClr val="0070C0"/>
                    </a:solidFill>
                    <a:latin typeface="Times" pitchFamily="2" charset="0"/>
                  </a:rPr>
                  <a:t>gluon</a:t>
                </a:r>
              </a:p>
            </p:txBody>
          </p:sp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FFCD3FD-BE8A-9CE8-E172-BDCCD0F4F775}"/>
                </a:ext>
              </a:extLst>
            </p:cNvPr>
            <p:cNvSpPr/>
            <p:nvPr/>
          </p:nvSpPr>
          <p:spPr>
            <a:xfrm>
              <a:off x="8538802" y="2788131"/>
              <a:ext cx="174207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189" lvl="1"/>
              <a:r>
                <a:rPr lang="en-US" sz="1200" dirty="0">
                  <a:latin typeface="Times" pitchFamily="2" charset="0"/>
                </a:rPr>
                <a:t>Monte Carlo quark,</a:t>
              </a:r>
              <a:r>
                <a:rPr lang="en-US" sz="1200" dirty="0">
                  <a:solidFill>
                    <a:srgbClr val="C00000"/>
                  </a:solidFill>
                  <a:latin typeface="Times" pitchFamily="2" charset="0"/>
                </a:rPr>
                <a:t>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" pitchFamily="2" charset="0"/>
                </a:rPr>
                <a:t>gluon</a:t>
              </a:r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46D352C6-D4F1-FE06-DBE0-0D6111A963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266825" y="3427904"/>
              <a:ext cx="203558" cy="183202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62ECCD3-C682-AEDE-315D-F2BDA2D2674A}"/>
                </a:ext>
              </a:extLst>
            </p:cNvPr>
            <p:cNvSpPr/>
            <p:nvPr/>
          </p:nvSpPr>
          <p:spPr>
            <a:xfrm>
              <a:off x="8471706" y="1854519"/>
              <a:ext cx="245393" cy="1004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F5F80D3-32AC-14AB-9EC1-ED344134FB75}"/>
              </a:ext>
            </a:extLst>
          </p:cNvPr>
          <p:cNvSpPr/>
          <p:nvPr/>
        </p:nvSpPr>
        <p:spPr>
          <a:xfrm>
            <a:off x="8181618" y="951140"/>
            <a:ext cx="4468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latin typeface="Times" pitchFamily="2" charset="0"/>
              </a:rPr>
              <a:t>Modified </a:t>
            </a:r>
            <a:r>
              <a:rPr lang="en-US" sz="2000" dirty="0" err="1">
                <a:latin typeface="Times" pitchFamily="2" charset="0"/>
              </a:rPr>
              <a:t>q,g</a:t>
            </a:r>
            <a:r>
              <a:rPr lang="en-US" sz="2000" dirty="0">
                <a:latin typeface="Times" pitchFamily="2" charset="0"/>
              </a:rPr>
              <a:t> splitting functions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8811C19-3C40-5710-505A-F7EAF5E603F2}"/>
              </a:ext>
            </a:extLst>
          </p:cNvPr>
          <p:cNvGrpSpPr/>
          <p:nvPr/>
        </p:nvGrpSpPr>
        <p:grpSpPr>
          <a:xfrm>
            <a:off x="8071934" y="5882400"/>
            <a:ext cx="1881372" cy="918552"/>
            <a:chOff x="8501217" y="1114739"/>
            <a:chExt cx="2589748" cy="1055599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B505CB1-F261-FA76-3C7E-2719FD22A6FA}"/>
                </a:ext>
              </a:extLst>
            </p:cNvPr>
            <p:cNvGrpSpPr/>
            <p:nvPr/>
          </p:nvGrpSpPr>
          <p:grpSpPr>
            <a:xfrm>
              <a:off x="8501217" y="1114739"/>
              <a:ext cx="2589748" cy="1055599"/>
              <a:chOff x="4841162" y="4004687"/>
              <a:chExt cx="2589748" cy="1055599"/>
            </a:xfrm>
          </p:grpSpPr>
          <p:pic>
            <p:nvPicPr>
              <p:cNvPr id="42" name="Picture 41" descr="Shape&#10;&#10;Description automatically generated">
                <a:extLst>
                  <a:ext uri="{FF2B5EF4-FFF2-40B4-BE49-F238E27FC236}">
                    <a16:creationId xmlns:a16="http://schemas.microsoft.com/office/drawing/2014/main" id="{DA0EBA6C-287B-B945-B6DB-1559FAF32A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90910" y="4004687"/>
                <a:ext cx="2540000" cy="1028700"/>
              </a:xfrm>
              <a:prstGeom prst="rect">
                <a:avLst/>
              </a:prstGeom>
            </p:spPr>
          </p:pic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74E18813-9FB7-B89A-2AE6-C48640BBCA14}"/>
                  </a:ext>
                </a:extLst>
              </p:cNvPr>
              <p:cNvSpPr/>
              <p:nvPr/>
            </p:nvSpPr>
            <p:spPr>
              <a:xfrm>
                <a:off x="4841162" y="4121105"/>
                <a:ext cx="940679" cy="9391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FCEC434-266F-8C42-9973-072A72408161}"/>
                </a:ext>
              </a:extLst>
            </p:cNvPr>
            <p:cNvCxnSpPr>
              <a:cxnSpLocks/>
            </p:cNvCxnSpPr>
            <p:nvPr/>
          </p:nvCxnSpPr>
          <p:spPr>
            <a:xfrm>
              <a:off x="10223107" y="1621241"/>
              <a:ext cx="758107" cy="375670"/>
            </a:xfrm>
            <a:prstGeom prst="line">
              <a:avLst/>
            </a:prstGeom>
            <a:ln w="31750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F546FE1-7CA8-F750-B180-9E96430E42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05049" y="1231157"/>
              <a:ext cx="776165" cy="391177"/>
            </a:xfrm>
            <a:prstGeom prst="line">
              <a:avLst/>
            </a:prstGeom>
            <a:ln w="31750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2EF1046-EDCE-7B8C-56FB-915AF57A3E6E}"/>
              </a:ext>
            </a:extLst>
          </p:cNvPr>
          <p:cNvGrpSpPr/>
          <p:nvPr/>
        </p:nvGrpSpPr>
        <p:grpSpPr>
          <a:xfrm>
            <a:off x="7075794" y="4849234"/>
            <a:ext cx="2091189" cy="877589"/>
            <a:chOff x="6485752" y="1156744"/>
            <a:chExt cx="2644511" cy="98755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7D1D9D-E8D3-559A-58D0-AF3A2D8BFE05}"/>
                </a:ext>
              </a:extLst>
            </p:cNvPr>
            <p:cNvGrpSpPr/>
            <p:nvPr/>
          </p:nvGrpSpPr>
          <p:grpSpPr>
            <a:xfrm>
              <a:off x="6485752" y="1156744"/>
              <a:ext cx="2644511" cy="987552"/>
              <a:chOff x="7592378" y="4004687"/>
              <a:chExt cx="2644511" cy="983940"/>
            </a:xfrm>
          </p:grpSpPr>
          <p:pic>
            <p:nvPicPr>
              <p:cNvPr id="60" name="Picture 59" descr="Shape, rectangle&#10;&#10;Description automatically generated">
                <a:extLst>
                  <a:ext uri="{FF2B5EF4-FFF2-40B4-BE49-F238E27FC236}">
                    <a16:creationId xmlns:a16="http://schemas.microsoft.com/office/drawing/2014/main" id="{B702B087-5EB0-8D90-7D7A-1D716EA3EA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672092" y="4004687"/>
                <a:ext cx="2564797" cy="968036"/>
              </a:xfrm>
              <a:prstGeom prst="rect">
                <a:avLst/>
              </a:prstGeom>
            </p:spPr>
          </p:pic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D35F14A1-F6CA-001C-9BA5-0E6BDCAACF0F}"/>
                  </a:ext>
                </a:extLst>
              </p:cNvPr>
              <p:cNvSpPr/>
              <p:nvPr/>
            </p:nvSpPr>
            <p:spPr>
              <a:xfrm>
                <a:off x="7592378" y="4049446"/>
                <a:ext cx="940679" cy="9391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E673F34-900F-9335-0FD2-0F07A9F395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26431" y="1634296"/>
              <a:ext cx="837473" cy="1634"/>
            </a:xfrm>
            <a:prstGeom prst="line">
              <a:avLst/>
            </a:prstGeom>
            <a:ln w="31750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7525C7B-B760-344E-0FEA-65F41CB4121E}"/>
                </a:ext>
              </a:extLst>
            </p:cNvPr>
            <p:cNvCxnSpPr>
              <a:cxnSpLocks/>
            </p:cNvCxnSpPr>
            <p:nvPr/>
          </p:nvCxnSpPr>
          <p:spPr>
            <a:xfrm>
              <a:off x="8253884" y="1635930"/>
              <a:ext cx="785243" cy="400738"/>
            </a:xfrm>
            <a:prstGeom prst="line">
              <a:avLst/>
            </a:prstGeom>
            <a:ln w="31750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0A6FF57-7D53-344E-FEF0-9315E6C5AB19}"/>
                  </a:ext>
                </a:extLst>
              </p:cNvPr>
              <p:cNvSpPr txBox="1"/>
              <p:nvPr/>
            </p:nvSpPr>
            <p:spPr>
              <a:xfrm>
                <a:off x="9791124" y="5732345"/>
                <a:ext cx="56500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0" i="1" smtClean="0">
                              <a:solidFill>
                                <a:srgbClr val="0059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rgbClr val="0059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acc>
                    </m:oMath>
                  </m:oMathPara>
                </a14:m>
                <a:endParaRPr lang="en-US" sz="2000" dirty="0">
                  <a:solidFill>
                    <a:srgbClr val="0059FF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0A6FF57-7D53-344E-FEF0-9315E6C5AB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1124" y="5732345"/>
                <a:ext cx="565002" cy="4001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E9F2AD0-1639-4FD6-7F05-0BC68A47090E}"/>
                  </a:ext>
                </a:extLst>
              </p:cNvPr>
              <p:cNvSpPr txBox="1"/>
              <p:nvPr/>
            </p:nvSpPr>
            <p:spPr>
              <a:xfrm>
                <a:off x="9791124" y="6449986"/>
                <a:ext cx="56500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59FF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2000" dirty="0">
                  <a:solidFill>
                    <a:srgbClr val="0059FF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E9F2AD0-1639-4FD6-7F05-0BC68A4709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1124" y="6449986"/>
                <a:ext cx="565002" cy="4001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90C5756-B46C-D9CA-1937-B00540745E7B}"/>
                  </a:ext>
                </a:extLst>
              </p:cNvPr>
              <p:cNvSpPr txBox="1"/>
              <p:nvPr/>
            </p:nvSpPr>
            <p:spPr>
              <a:xfrm>
                <a:off x="8907450" y="5425851"/>
                <a:ext cx="71492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59FF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2000" dirty="0">
                  <a:solidFill>
                    <a:srgbClr val="0059FF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90C5756-B46C-D9CA-1937-B00540745E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7450" y="5425851"/>
                <a:ext cx="714924" cy="4001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Group 65">
            <a:extLst>
              <a:ext uri="{FF2B5EF4-FFF2-40B4-BE49-F238E27FC236}">
                <a16:creationId xmlns:a16="http://schemas.microsoft.com/office/drawing/2014/main" id="{02FBEE22-B822-211A-F5ED-917FB262DDB6}"/>
              </a:ext>
            </a:extLst>
          </p:cNvPr>
          <p:cNvGrpSpPr/>
          <p:nvPr/>
        </p:nvGrpSpPr>
        <p:grpSpPr>
          <a:xfrm>
            <a:off x="9489581" y="4395564"/>
            <a:ext cx="2028154" cy="1280814"/>
            <a:chOff x="8881082" y="2071089"/>
            <a:chExt cx="2564797" cy="1677208"/>
          </a:xfrm>
        </p:grpSpPr>
        <p:pic>
          <p:nvPicPr>
            <p:cNvPr id="67" name="Picture 66" descr="Shape&#10;&#10;Description automatically generated">
              <a:extLst>
                <a:ext uri="{FF2B5EF4-FFF2-40B4-BE49-F238E27FC236}">
                  <a16:creationId xmlns:a16="http://schemas.microsoft.com/office/drawing/2014/main" id="{228D248B-A2FB-CA8A-9156-37E5AA0C1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881082" y="2071089"/>
              <a:ext cx="2564797" cy="1388699"/>
            </a:xfrm>
            <a:prstGeom prst="rect">
              <a:avLst/>
            </a:prstGeom>
          </p:spPr>
        </p:pic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1985C7D-68CA-DA95-F120-2C1E75E26C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43868" y="2981610"/>
              <a:ext cx="837473" cy="1634"/>
            </a:xfrm>
            <a:prstGeom prst="line">
              <a:avLst/>
            </a:prstGeom>
            <a:ln w="31750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1034885-A590-B4E5-F5E8-820E18344085}"/>
                </a:ext>
              </a:extLst>
            </p:cNvPr>
            <p:cNvCxnSpPr>
              <a:cxnSpLocks/>
            </p:cNvCxnSpPr>
            <p:nvPr/>
          </p:nvCxnSpPr>
          <p:spPr>
            <a:xfrm>
              <a:off x="9771321" y="2983244"/>
              <a:ext cx="785243" cy="400738"/>
            </a:xfrm>
            <a:prstGeom prst="line">
              <a:avLst/>
            </a:prstGeom>
            <a:ln w="31750">
              <a:solidFill>
                <a:srgbClr val="005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CA137095-F473-4D53-AF17-DAF8729D6807}"/>
                    </a:ext>
                  </a:extLst>
                </p:cNvPr>
                <p:cNvSpPr txBox="1"/>
                <p:nvPr/>
              </p:nvSpPr>
              <p:spPr>
                <a:xfrm>
                  <a:off x="10300798" y="3225077"/>
                  <a:ext cx="777737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0059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oMath>
                    </m:oMathPara>
                  </a14:m>
                  <a:endParaRPr lang="en-US" sz="2000" dirty="0">
                    <a:solidFill>
                      <a:srgbClr val="0059FF"/>
                    </a:solidFill>
                  </a:endParaRPr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CA137095-F473-4D53-AF17-DAF8729D68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00798" y="3225077"/>
                  <a:ext cx="777737" cy="523220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329684B-9D6F-30C6-66A2-B2469C7ED695}"/>
              </a:ext>
            </a:extLst>
          </p:cNvPr>
          <p:cNvGrpSpPr/>
          <p:nvPr/>
        </p:nvGrpSpPr>
        <p:grpSpPr>
          <a:xfrm>
            <a:off x="3609846" y="4249973"/>
            <a:ext cx="3919322" cy="2447023"/>
            <a:chOff x="7180433" y="952087"/>
            <a:chExt cx="4421074" cy="3118669"/>
          </a:xfrm>
        </p:grpSpPr>
        <p:pic>
          <p:nvPicPr>
            <p:cNvPr id="6" name="Picture 5" descr="A picture containing text, sky, map, line&#10;&#10;Description automatically generated">
              <a:extLst>
                <a:ext uri="{FF2B5EF4-FFF2-40B4-BE49-F238E27FC236}">
                  <a16:creationId xmlns:a16="http://schemas.microsoft.com/office/drawing/2014/main" id="{35713F77-2708-AD5E-E2B6-C661AC5FF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587938" y="954606"/>
              <a:ext cx="4013569" cy="2992817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9D50567-266F-467B-8D36-43FC391EE04A}"/>
                </a:ext>
              </a:extLst>
            </p:cNvPr>
            <p:cNvSpPr/>
            <p:nvPr/>
          </p:nvSpPr>
          <p:spPr>
            <a:xfrm>
              <a:off x="7345428" y="952087"/>
              <a:ext cx="685387" cy="4987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4299804-7C9D-C148-652A-2C54DEA93E4A}"/>
                </a:ext>
              </a:extLst>
            </p:cNvPr>
            <p:cNvSpPr/>
            <p:nvPr/>
          </p:nvSpPr>
          <p:spPr>
            <a:xfrm>
              <a:off x="7180433" y="3571993"/>
              <a:ext cx="685387" cy="498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AF05814F-8579-610E-65F8-E18FA3F5149E}"/>
              </a:ext>
            </a:extLst>
          </p:cNvPr>
          <p:cNvSpPr/>
          <p:nvPr/>
        </p:nvSpPr>
        <p:spPr>
          <a:xfrm>
            <a:off x="100749" y="4786690"/>
            <a:ext cx="36978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" pitchFamily="2" charset="0"/>
              </a:rPr>
              <a:t>Modification of later </a:t>
            </a:r>
            <a:r>
              <a:rPr lang="en-US" sz="2400" dirty="0" err="1">
                <a:latin typeface="Times" pitchFamily="2" charset="0"/>
              </a:rPr>
              <a:t>splittings</a:t>
            </a:r>
            <a:r>
              <a:rPr lang="en-US" sz="2400" dirty="0">
                <a:latin typeface="Times" pitchFamily="2" charset="0"/>
              </a:rPr>
              <a:t> in the shower: </a:t>
            </a:r>
            <a:r>
              <a:rPr lang="en-US" sz="2400" dirty="0">
                <a:solidFill>
                  <a:srgbClr val="0059FF"/>
                </a:solidFill>
                <a:latin typeface="Times" pitchFamily="2" charset="0"/>
              </a:rPr>
              <a:t>heavy quarks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A688C7CB-0B94-A683-0E13-6C4B34BE8F9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39014" y="4875496"/>
            <a:ext cx="758590" cy="19142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FF76AF99-3DF9-66EE-A081-3953A9D0500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193552" y="4378270"/>
            <a:ext cx="804303" cy="19742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4AA9E0E7-DBCC-6308-4CD8-00159AB4898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21090" y="5947011"/>
            <a:ext cx="758590" cy="20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61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2432547-46C7-A645-AEEC-F87B95663F1A}" type="slidenum">
              <a:rPr lang="en-US" smtClean="0"/>
              <a:t>8</a:t>
            </a:fld>
            <a:endParaRPr lang="en-US" dirty="0"/>
          </a:p>
        </p:txBody>
      </p:sp>
      <p:sp>
        <p:nvSpPr>
          <p:cNvPr id="44" name="Footer Placeholder 3">
            <a:extLst>
              <a:ext uri="{FF2B5EF4-FFF2-40B4-BE49-F238E27FC236}">
                <a16:creationId xmlns:a16="http://schemas.microsoft.com/office/drawing/2014/main" id="{C48266DF-77AA-0D4C-834D-A0E735509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5558" y="6356350"/>
            <a:ext cx="1728276" cy="365125"/>
          </a:xfrm>
        </p:spPr>
        <p:txBody>
          <a:bodyPr/>
          <a:lstStyle/>
          <a:p>
            <a:r>
              <a:rPr lang="en-US" dirty="0"/>
              <a:t>Jasmine Brewer (CERN)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819C47AD-83BD-E74F-9D6C-EBDD2D019034}"/>
                  </a:ext>
                </a:extLst>
              </p:cNvPr>
              <p:cNvSpPr/>
              <p:nvPr/>
            </p:nvSpPr>
            <p:spPr>
              <a:xfrm>
                <a:off x="2276106" y="211928"/>
                <a:ext cx="870781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189" lvl="1" algn="ctr"/>
                <a:r>
                  <a:rPr lang="en-US" sz="2800" dirty="0">
                    <a:latin typeface="Times" pitchFamily="2" charset="0"/>
                  </a:rPr>
                  <a:t>Modification of the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latin typeface="Times" pitchFamily="2" charset="0"/>
                  </a:rPr>
                  <a:t>splitting function</a:t>
                </a:r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819C47AD-83BD-E74F-9D6C-EBDD2D0190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6106" y="211928"/>
                <a:ext cx="8707810" cy="523220"/>
              </a:xfrm>
              <a:prstGeom prst="rect">
                <a:avLst/>
              </a:prstGeom>
              <a:blipFill>
                <a:blip r:embed="rId3"/>
                <a:stretch>
                  <a:fillRect t="-9302" b="-30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E6506A73-7DD2-491F-FE5E-20C1F6425A48}"/>
              </a:ext>
            </a:extLst>
          </p:cNvPr>
          <p:cNvSpPr/>
          <p:nvPr/>
        </p:nvSpPr>
        <p:spPr>
          <a:xfrm>
            <a:off x="3932868" y="1281906"/>
            <a:ext cx="78589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solidFill>
                  <a:srgbClr val="FF9300"/>
                </a:solidFill>
                <a:latin typeface="Times" pitchFamily="2" charset="0"/>
              </a:rPr>
              <a:t>Arbitrarily-many soft gluon interactions with a medium of length 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DD950DB-DB2C-64D4-CA05-FB7E6137EF01}"/>
              </a:ext>
            </a:extLst>
          </p:cNvPr>
          <p:cNvGrpSpPr/>
          <p:nvPr/>
        </p:nvGrpSpPr>
        <p:grpSpPr>
          <a:xfrm>
            <a:off x="725558" y="929728"/>
            <a:ext cx="2854365" cy="1616210"/>
            <a:chOff x="652165" y="2448847"/>
            <a:chExt cx="2854365" cy="161621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ABA5DB0-C788-398F-2E26-C19908484808}"/>
                </a:ext>
              </a:extLst>
            </p:cNvPr>
            <p:cNvGrpSpPr/>
            <p:nvPr/>
          </p:nvGrpSpPr>
          <p:grpSpPr>
            <a:xfrm>
              <a:off x="802087" y="2448847"/>
              <a:ext cx="2140598" cy="1616210"/>
              <a:chOff x="8506030" y="988324"/>
              <a:chExt cx="1736897" cy="1144993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32CFC97-ED9F-28BE-6786-A19A465096E8}"/>
                  </a:ext>
                </a:extLst>
              </p:cNvPr>
              <p:cNvGrpSpPr/>
              <p:nvPr/>
            </p:nvGrpSpPr>
            <p:grpSpPr>
              <a:xfrm>
                <a:off x="8506030" y="988324"/>
                <a:ext cx="1689940" cy="1073415"/>
                <a:chOff x="7734171" y="5553644"/>
                <a:chExt cx="1689940" cy="1073415"/>
              </a:xfrm>
            </p:grpSpPr>
            <p:pic>
              <p:nvPicPr>
                <p:cNvPr id="31" name="Picture 30" descr="Shape&#10;&#10;Description automatically generated">
                  <a:extLst>
                    <a:ext uri="{FF2B5EF4-FFF2-40B4-BE49-F238E27FC236}">
                      <a16:creationId xmlns:a16="http://schemas.microsoft.com/office/drawing/2014/main" id="{F8F4C975-ABEC-0420-B5ED-B836CE8677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734171" y="5553644"/>
                  <a:ext cx="1689940" cy="1073415"/>
                </a:xfrm>
                <a:prstGeom prst="rect">
                  <a:avLst/>
                </a:prstGeom>
              </p:spPr>
            </p:pic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6AB633E6-16DA-1FA8-BB22-05EF442613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2740" y="6093257"/>
                  <a:ext cx="851371" cy="419258"/>
                </a:xfrm>
                <a:prstGeom prst="line">
                  <a:avLst/>
                </a:prstGeom>
                <a:ln w="31750">
                  <a:solidFill>
                    <a:srgbClr val="005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124E9985-B8B7-D6DE-CC30-A8A3333B03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569386" y="5675493"/>
                  <a:ext cx="854725" cy="420667"/>
                </a:xfrm>
                <a:prstGeom prst="line">
                  <a:avLst/>
                </a:prstGeom>
                <a:ln w="31750">
                  <a:solidFill>
                    <a:srgbClr val="005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1" name="Picture 20" descr="Icon&#10;&#10;Description automatically generated">
                <a:extLst>
                  <a:ext uri="{FF2B5EF4-FFF2-40B4-BE49-F238E27FC236}">
                    <a16:creationId xmlns:a16="http://schemas.microsoft.com/office/drawing/2014/main" id="{06F38B69-BF27-A240-425A-29D9F987FB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565255" y="1737816"/>
                <a:ext cx="185234" cy="395501"/>
              </a:xfrm>
              <a:prstGeom prst="rect">
                <a:avLst/>
              </a:prstGeom>
            </p:spPr>
          </p:pic>
          <p:pic>
            <p:nvPicPr>
              <p:cNvPr id="22" name="Picture 21" descr="Icon&#10;&#10;Description automatically generated">
                <a:extLst>
                  <a:ext uri="{FF2B5EF4-FFF2-40B4-BE49-F238E27FC236}">
                    <a16:creationId xmlns:a16="http://schemas.microsoft.com/office/drawing/2014/main" id="{658BF9A6-3FB7-7A66-997B-B1A8299A68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057693" y="1193857"/>
                <a:ext cx="185234" cy="395501"/>
              </a:xfrm>
              <a:prstGeom prst="rect">
                <a:avLst/>
              </a:prstGeom>
            </p:spPr>
          </p:pic>
          <p:pic>
            <p:nvPicPr>
              <p:cNvPr id="23" name="Picture 22" descr="Icon&#10;&#10;Description automatically generated">
                <a:extLst>
                  <a:ext uri="{FF2B5EF4-FFF2-40B4-BE49-F238E27FC236}">
                    <a16:creationId xmlns:a16="http://schemas.microsoft.com/office/drawing/2014/main" id="{2D4005AE-DC42-DBC9-C30E-919A1312AE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73895" y="1326048"/>
                <a:ext cx="185234" cy="395501"/>
              </a:xfrm>
              <a:prstGeom prst="rect">
                <a:avLst/>
              </a:prstGeom>
            </p:spPr>
          </p:pic>
          <p:pic>
            <p:nvPicPr>
              <p:cNvPr id="24" name="Picture 23" descr="Icon&#10;&#10;Description automatically generated">
                <a:extLst>
                  <a:ext uri="{FF2B5EF4-FFF2-40B4-BE49-F238E27FC236}">
                    <a16:creationId xmlns:a16="http://schemas.microsoft.com/office/drawing/2014/main" id="{5467A4C9-6A75-2A56-5520-28EE58CF53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64685" y="1651336"/>
                <a:ext cx="185234" cy="395501"/>
              </a:xfrm>
              <a:prstGeom prst="rect">
                <a:avLst/>
              </a:prstGeom>
            </p:spPr>
          </p:pic>
          <p:pic>
            <p:nvPicPr>
              <p:cNvPr id="25" name="Picture 24" descr="Icon&#10;&#10;Description automatically generated">
                <a:extLst>
                  <a:ext uri="{FF2B5EF4-FFF2-40B4-BE49-F238E27FC236}">
                    <a16:creationId xmlns:a16="http://schemas.microsoft.com/office/drawing/2014/main" id="{65317541-9B16-FCB3-20EA-DCE928A8DF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03734" y="1645829"/>
                <a:ext cx="185234" cy="395501"/>
              </a:xfrm>
              <a:prstGeom prst="rect">
                <a:avLst/>
              </a:prstGeom>
            </p:spPr>
          </p:pic>
          <p:pic>
            <p:nvPicPr>
              <p:cNvPr id="26" name="Picture 25" descr="Icon&#10;&#10;Description automatically generated">
                <a:extLst>
                  <a:ext uri="{FF2B5EF4-FFF2-40B4-BE49-F238E27FC236}">
                    <a16:creationId xmlns:a16="http://schemas.microsoft.com/office/drawing/2014/main" id="{6BE33B7A-A824-7921-BAA0-1936E97F38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047449" y="1653793"/>
                <a:ext cx="185234" cy="395501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45B2362-6B64-1246-983C-9EC850B5B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2165" y="2620842"/>
              <a:ext cx="400407" cy="3603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2E7031B-1845-3D3D-FB8A-E88AA303B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99312" y="2817827"/>
              <a:ext cx="307218" cy="317129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CB2EDDF-7A08-3D07-D199-6383BC918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03050" y="3825868"/>
              <a:ext cx="189166" cy="189166"/>
            </a:xfrm>
            <a:prstGeom prst="rect">
              <a:avLst/>
            </a:prstGeom>
          </p:spPr>
        </p:pic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299285F-0910-DB90-285E-D335651DCB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7633" y="2620842"/>
              <a:ext cx="0" cy="67639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9BE00D50-33AB-61E0-8C91-80E865CE5633}"/>
                  </a:ext>
                </a:extLst>
              </p:cNvPr>
              <p:cNvSpPr/>
              <p:nvPr/>
            </p:nvSpPr>
            <p:spPr>
              <a:xfrm>
                <a:off x="-52476" y="3463614"/>
                <a:ext cx="7297044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189" lvl="1"/>
                <a:r>
                  <a:rPr lang="en-US" sz="2400" dirty="0">
                    <a:latin typeface="Times" pitchFamily="2" charset="0"/>
                  </a:rPr>
                  <a:t>Results of the calculation:</a:t>
                </a:r>
              </a:p>
              <a:p>
                <a:pPr marL="914389" lvl="1" indent="-457200">
                  <a:buFont typeface="Arial" panose="020B0604020202020204" pitchFamily="34" charset="0"/>
                  <a:buChar char="•"/>
                </a:pPr>
                <a:endParaRPr lang="en-US" sz="1200" dirty="0">
                  <a:latin typeface="Times" pitchFamily="2" charset="0"/>
                </a:endParaRPr>
              </a:p>
              <a:p>
                <a:pPr marL="914389" lvl="1" indent="-4572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C00000"/>
                    </a:solidFill>
                    <a:latin typeface="Times" pitchFamily="2" charset="0"/>
                  </a:rPr>
                  <a:t>Medium-enhanced rate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rgbClr val="C00000"/>
                    </a:solidFill>
                    <a:latin typeface="Times" pitchFamily="2" charset="0"/>
                  </a:rPr>
                  <a:t> production!</a:t>
                </a:r>
              </a:p>
            </p:txBody>
          </p:sp>
        </mc:Choice>
        <mc:Fallback xmlns="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9BE00D50-33AB-61E0-8C91-80E865CE56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2476" y="3463614"/>
                <a:ext cx="7297044" cy="1015663"/>
              </a:xfrm>
              <a:prstGeom prst="rect">
                <a:avLst/>
              </a:prstGeom>
              <a:blipFill>
                <a:blip r:embed="rId9"/>
                <a:stretch>
                  <a:fillRect t="-4938" b="-123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ectangle 65">
            <a:extLst>
              <a:ext uri="{FF2B5EF4-FFF2-40B4-BE49-F238E27FC236}">
                <a16:creationId xmlns:a16="http://schemas.microsoft.com/office/drawing/2014/main" id="{44CB54ED-87E5-A59D-E932-0FF3B2CD340D}"/>
              </a:ext>
            </a:extLst>
          </p:cNvPr>
          <p:cNvSpPr/>
          <p:nvPr/>
        </p:nvSpPr>
        <p:spPr>
          <a:xfrm>
            <a:off x="454569" y="4853845"/>
            <a:ext cx="48947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algn="ctr"/>
            <a:r>
              <a:rPr lang="en-US" sz="2400" dirty="0">
                <a:solidFill>
                  <a:srgbClr val="0059FF"/>
                </a:solidFill>
                <a:latin typeface="Times" pitchFamily="2" charset="0"/>
              </a:rPr>
              <a:t>gluons promoted above threshold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5148B0-D05C-29D7-7D1C-AD82BBBE16E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97055" y="2963086"/>
            <a:ext cx="4894729" cy="29952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9E207FB-314A-4C69-F176-C075A1C635AF}"/>
              </a:ext>
            </a:extLst>
          </p:cNvPr>
          <p:cNvSpPr/>
          <p:nvPr/>
        </p:nvSpPr>
        <p:spPr>
          <a:xfrm>
            <a:off x="2958207" y="6448441"/>
            <a:ext cx="86044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Attems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JB,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Innocenti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Mazeliauskas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Park, van der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Schee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Wiedemann [2203.11241, 2209.13600]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30DC50-C008-F690-3910-762E70319B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49548" y="1842708"/>
            <a:ext cx="5766421" cy="34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98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2432547-46C7-A645-AEEC-F87B95663F1A}" type="slidenum">
              <a:rPr lang="en-US" smtClean="0"/>
              <a:t>9</a:t>
            </a:fld>
            <a:endParaRPr lang="en-US" dirty="0"/>
          </a:p>
        </p:txBody>
      </p:sp>
      <p:sp>
        <p:nvSpPr>
          <p:cNvPr id="44" name="Footer Placeholder 3">
            <a:extLst>
              <a:ext uri="{FF2B5EF4-FFF2-40B4-BE49-F238E27FC236}">
                <a16:creationId xmlns:a16="http://schemas.microsoft.com/office/drawing/2014/main" id="{C48266DF-77AA-0D4C-834D-A0E735509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5558" y="6356350"/>
            <a:ext cx="1728276" cy="365125"/>
          </a:xfrm>
        </p:spPr>
        <p:txBody>
          <a:bodyPr/>
          <a:lstStyle/>
          <a:p>
            <a:r>
              <a:rPr lang="en-US" dirty="0"/>
              <a:t>Jasmine Brewer (CERN)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819C47AD-83BD-E74F-9D6C-EBDD2D019034}"/>
                  </a:ext>
                </a:extLst>
              </p:cNvPr>
              <p:cNvSpPr/>
              <p:nvPr/>
            </p:nvSpPr>
            <p:spPr>
              <a:xfrm>
                <a:off x="1069559" y="199516"/>
                <a:ext cx="897987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189" lvl="1" algn="ctr"/>
                <a:r>
                  <a:rPr lang="en-US" sz="2800" dirty="0">
                    <a:latin typeface="Times" pitchFamily="2" charset="0"/>
                  </a:rPr>
                  <a:t>Unique phenomenology of the modified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2800" dirty="0">
                    <a:latin typeface="Times" pitchFamily="2" charset="0"/>
                  </a:rPr>
                  <a:t> splitting</a:t>
                </a:r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819C47AD-83BD-E74F-9D6C-EBDD2D0190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559" y="199516"/>
                <a:ext cx="8979876" cy="523220"/>
              </a:xfrm>
              <a:prstGeom prst="rect">
                <a:avLst/>
              </a:prstGeom>
              <a:blipFill>
                <a:blip r:embed="rId3"/>
                <a:stretch>
                  <a:fillRect t="-9302" r="-141" b="-30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>
            <a:extLst>
              <a:ext uri="{FF2B5EF4-FFF2-40B4-BE49-F238E27FC236}">
                <a16:creationId xmlns:a16="http://schemas.microsoft.com/office/drawing/2014/main" id="{3D4FFABA-AB34-5BC8-9BA5-544A19085A08}"/>
              </a:ext>
            </a:extLst>
          </p:cNvPr>
          <p:cNvSpPr/>
          <p:nvPr/>
        </p:nvSpPr>
        <p:spPr>
          <a:xfrm>
            <a:off x="427284" y="3273787"/>
            <a:ext cx="119764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400" dirty="0">
                <a:latin typeface="Times" pitchFamily="2" charset="0"/>
              </a:rPr>
              <a:t>Gluons have a “lifetime” proportional to their energy/virtuality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0A6C0E0-AE66-DFAD-F170-81924D4CE94F}"/>
              </a:ext>
            </a:extLst>
          </p:cNvPr>
          <p:cNvGrpSpPr/>
          <p:nvPr/>
        </p:nvGrpSpPr>
        <p:grpSpPr>
          <a:xfrm>
            <a:off x="3026070" y="4502677"/>
            <a:ext cx="3103234" cy="1535858"/>
            <a:chOff x="4682994" y="1088670"/>
            <a:chExt cx="3103234" cy="1535858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2EA19DAA-D14E-76C9-3DAA-B72E6D9CA23A}"/>
                </a:ext>
              </a:extLst>
            </p:cNvPr>
            <p:cNvGrpSpPr/>
            <p:nvPr/>
          </p:nvGrpSpPr>
          <p:grpSpPr>
            <a:xfrm>
              <a:off x="4682994" y="1452104"/>
              <a:ext cx="3103234" cy="1172424"/>
              <a:chOff x="4682994" y="1452104"/>
              <a:chExt cx="3103234" cy="1172424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36DCECCF-BB52-F1DA-6865-FF9E3EBF515F}"/>
                  </a:ext>
                </a:extLst>
              </p:cNvPr>
              <p:cNvGrpSpPr/>
              <p:nvPr/>
            </p:nvGrpSpPr>
            <p:grpSpPr>
              <a:xfrm>
                <a:off x="4682994" y="1527444"/>
                <a:ext cx="3103234" cy="1097084"/>
                <a:chOff x="4682994" y="1527444"/>
                <a:chExt cx="3103234" cy="1097084"/>
              </a:xfrm>
            </p:grpSpPr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B291D144-4157-B7B8-A629-4E91A27FB3FF}"/>
                    </a:ext>
                  </a:extLst>
                </p:cNvPr>
                <p:cNvSpPr/>
                <p:nvPr/>
              </p:nvSpPr>
              <p:spPr>
                <a:xfrm>
                  <a:off x="6159616" y="2224418"/>
                  <a:ext cx="162661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457189" lvl="1"/>
                  <a:r>
                    <a:rPr 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" pitchFamily="2" charset="0"/>
                    </a:rPr>
                    <a:t>time</a:t>
                  </a:r>
                </a:p>
              </p:txBody>
            </p:sp>
            <p:cxnSp>
              <p:nvCxnSpPr>
                <p:cNvPr id="68" name="Straight Arrow Connector 67">
                  <a:extLst>
                    <a:ext uri="{FF2B5EF4-FFF2-40B4-BE49-F238E27FC236}">
                      <a16:creationId xmlns:a16="http://schemas.microsoft.com/office/drawing/2014/main" id="{3002E381-3C58-F528-1CB0-EBAC784E04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32288" y="2275706"/>
                  <a:ext cx="2276287" cy="0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50000"/>
                      <a:lumOff val="50000"/>
                    </a:schemeClr>
                  </a:solidFill>
                  <a:headEnd type="none" w="lg" len="lg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Freeform 68">
                  <a:extLst>
                    <a:ext uri="{FF2B5EF4-FFF2-40B4-BE49-F238E27FC236}">
                      <a16:creationId xmlns:a16="http://schemas.microsoft.com/office/drawing/2014/main" id="{17793D52-73B7-2BFF-4854-B28DDA7E4467}"/>
                    </a:ext>
                  </a:extLst>
                </p:cNvPr>
                <p:cNvSpPr/>
                <p:nvPr/>
              </p:nvSpPr>
              <p:spPr>
                <a:xfrm>
                  <a:off x="5373456" y="1657969"/>
                  <a:ext cx="873334" cy="223356"/>
                </a:xfrm>
                <a:custGeom>
                  <a:avLst/>
                  <a:gdLst>
                    <a:gd name="connsiteX0" fmla="*/ 69850 w 828675"/>
                    <a:gd name="connsiteY0" fmla="*/ 190500 h 190500"/>
                    <a:gd name="connsiteX1" fmla="*/ 44450 w 828675"/>
                    <a:gd name="connsiteY1" fmla="*/ 180975 h 190500"/>
                    <a:gd name="connsiteX2" fmla="*/ 31750 w 828675"/>
                    <a:gd name="connsiteY2" fmla="*/ 161925 h 190500"/>
                    <a:gd name="connsiteX3" fmla="*/ 28575 w 828675"/>
                    <a:gd name="connsiteY3" fmla="*/ 152400 h 190500"/>
                    <a:gd name="connsiteX4" fmla="*/ 19050 w 828675"/>
                    <a:gd name="connsiteY4" fmla="*/ 142875 h 190500"/>
                    <a:gd name="connsiteX5" fmla="*/ 9525 w 828675"/>
                    <a:gd name="connsiteY5" fmla="*/ 114300 h 190500"/>
                    <a:gd name="connsiteX6" fmla="*/ 6350 w 828675"/>
                    <a:gd name="connsiteY6" fmla="*/ 104775 h 190500"/>
                    <a:gd name="connsiteX7" fmla="*/ 0 w 828675"/>
                    <a:gd name="connsiteY7" fmla="*/ 73025 h 190500"/>
                    <a:gd name="connsiteX8" fmla="*/ 3175 w 828675"/>
                    <a:gd name="connsiteY8" fmla="*/ 44450 h 190500"/>
                    <a:gd name="connsiteX9" fmla="*/ 6350 w 828675"/>
                    <a:gd name="connsiteY9" fmla="*/ 34925 h 190500"/>
                    <a:gd name="connsiteX10" fmla="*/ 25400 w 828675"/>
                    <a:gd name="connsiteY10" fmla="*/ 22225 h 190500"/>
                    <a:gd name="connsiteX11" fmla="*/ 34925 w 828675"/>
                    <a:gd name="connsiteY11" fmla="*/ 15875 h 190500"/>
                    <a:gd name="connsiteX12" fmla="*/ 79375 w 828675"/>
                    <a:gd name="connsiteY12" fmla="*/ 3175 h 190500"/>
                    <a:gd name="connsiteX13" fmla="*/ 92075 w 828675"/>
                    <a:gd name="connsiteY13" fmla="*/ 0 h 190500"/>
                    <a:gd name="connsiteX14" fmla="*/ 146050 w 828675"/>
                    <a:gd name="connsiteY14" fmla="*/ 3175 h 190500"/>
                    <a:gd name="connsiteX15" fmla="*/ 155575 w 828675"/>
                    <a:gd name="connsiteY15" fmla="*/ 6350 h 190500"/>
                    <a:gd name="connsiteX16" fmla="*/ 187325 w 828675"/>
                    <a:gd name="connsiteY16" fmla="*/ 15875 h 190500"/>
                    <a:gd name="connsiteX17" fmla="*/ 206375 w 828675"/>
                    <a:gd name="connsiteY17" fmla="*/ 25400 h 190500"/>
                    <a:gd name="connsiteX18" fmla="*/ 222250 w 828675"/>
                    <a:gd name="connsiteY18" fmla="*/ 44450 h 190500"/>
                    <a:gd name="connsiteX19" fmla="*/ 228600 w 828675"/>
                    <a:gd name="connsiteY19" fmla="*/ 63500 h 190500"/>
                    <a:gd name="connsiteX20" fmla="*/ 225425 w 828675"/>
                    <a:gd name="connsiteY20" fmla="*/ 136525 h 190500"/>
                    <a:gd name="connsiteX21" fmla="*/ 215900 w 828675"/>
                    <a:gd name="connsiteY21" fmla="*/ 155575 h 190500"/>
                    <a:gd name="connsiteX22" fmla="*/ 206375 w 828675"/>
                    <a:gd name="connsiteY22" fmla="*/ 158750 h 190500"/>
                    <a:gd name="connsiteX23" fmla="*/ 177800 w 828675"/>
                    <a:gd name="connsiteY23" fmla="*/ 174625 h 190500"/>
                    <a:gd name="connsiteX24" fmla="*/ 139700 w 828675"/>
                    <a:gd name="connsiteY24" fmla="*/ 161925 h 190500"/>
                    <a:gd name="connsiteX25" fmla="*/ 136525 w 828675"/>
                    <a:gd name="connsiteY25" fmla="*/ 152400 h 190500"/>
                    <a:gd name="connsiteX26" fmla="*/ 146050 w 828675"/>
                    <a:gd name="connsiteY26" fmla="*/ 101600 h 190500"/>
                    <a:gd name="connsiteX27" fmla="*/ 152400 w 828675"/>
                    <a:gd name="connsiteY27" fmla="*/ 82550 h 190500"/>
                    <a:gd name="connsiteX28" fmla="*/ 155575 w 828675"/>
                    <a:gd name="connsiteY28" fmla="*/ 73025 h 190500"/>
                    <a:gd name="connsiteX29" fmla="*/ 158750 w 828675"/>
                    <a:gd name="connsiteY29" fmla="*/ 63500 h 190500"/>
                    <a:gd name="connsiteX30" fmla="*/ 168275 w 828675"/>
                    <a:gd name="connsiteY30" fmla="*/ 57150 h 190500"/>
                    <a:gd name="connsiteX31" fmla="*/ 206375 w 828675"/>
                    <a:gd name="connsiteY31" fmla="*/ 25400 h 190500"/>
                    <a:gd name="connsiteX32" fmla="*/ 244475 w 828675"/>
                    <a:gd name="connsiteY32" fmla="*/ 12700 h 190500"/>
                    <a:gd name="connsiteX33" fmla="*/ 254000 w 828675"/>
                    <a:gd name="connsiteY33" fmla="*/ 9525 h 190500"/>
                    <a:gd name="connsiteX34" fmla="*/ 263525 w 828675"/>
                    <a:gd name="connsiteY34" fmla="*/ 6350 h 190500"/>
                    <a:gd name="connsiteX35" fmla="*/ 298450 w 828675"/>
                    <a:gd name="connsiteY35" fmla="*/ 3175 h 190500"/>
                    <a:gd name="connsiteX36" fmla="*/ 314325 w 828675"/>
                    <a:gd name="connsiteY36" fmla="*/ 6350 h 190500"/>
                    <a:gd name="connsiteX37" fmla="*/ 336550 w 828675"/>
                    <a:gd name="connsiteY37" fmla="*/ 9525 h 190500"/>
                    <a:gd name="connsiteX38" fmla="*/ 355600 w 828675"/>
                    <a:gd name="connsiteY38" fmla="*/ 15875 h 190500"/>
                    <a:gd name="connsiteX39" fmla="*/ 365125 w 828675"/>
                    <a:gd name="connsiteY39" fmla="*/ 25400 h 190500"/>
                    <a:gd name="connsiteX40" fmla="*/ 374650 w 828675"/>
                    <a:gd name="connsiteY40" fmla="*/ 31750 h 190500"/>
                    <a:gd name="connsiteX41" fmla="*/ 377825 w 828675"/>
                    <a:gd name="connsiteY41" fmla="*/ 41275 h 190500"/>
                    <a:gd name="connsiteX42" fmla="*/ 390525 w 828675"/>
                    <a:gd name="connsiteY42" fmla="*/ 60325 h 190500"/>
                    <a:gd name="connsiteX43" fmla="*/ 400050 w 828675"/>
                    <a:gd name="connsiteY43" fmla="*/ 79375 h 190500"/>
                    <a:gd name="connsiteX44" fmla="*/ 403225 w 828675"/>
                    <a:gd name="connsiteY44" fmla="*/ 88900 h 190500"/>
                    <a:gd name="connsiteX45" fmla="*/ 400050 w 828675"/>
                    <a:gd name="connsiteY45" fmla="*/ 120650 h 190500"/>
                    <a:gd name="connsiteX46" fmla="*/ 396875 w 828675"/>
                    <a:gd name="connsiteY46" fmla="*/ 139700 h 190500"/>
                    <a:gd name="connsiteX47" fmla="*/ 371475 w 828675"/>
                    <a:gd name="connsiteY47" fmla="*/ 171450 h 190500"/>
                    <a:gd name="connsiteX48" fmla="*/ 352425 w 828675"/>
                    <a:gd name="connsiteY48" fmla="*/ 174625 h 190500"/>
                    <a:gd name="connsiteX49" fmla="*/ 336550 w 828675"/>
                    <a:gd name="connsiteY49" fmla="*/ 161925 h 190500"/>
                    <a:gd name="connsiteX50" fmla="*/ 330200 w 828675"/>
                    <a:gd name="connsiteY50" fmla="*/ 142875 h 190500"/>
                    <a:gd name="connsiteX51" fmla="*/ 330200 w 828675"/>
                    <a:gd name="connsiteY51" fmla="*/ 88900 h 190500"/>
                    <a:gd name="connsiteX52" fmla="*/ 336550 w 828675"/>
                    <a:gd name="connsiteY52" fmla="*/ 60325 h 190500"/>
                    <a:gd name="connsiteX53" fmla="*/ 365125 w 828675"/>
                    <a:gd name="connsiteY53" fmla="*/ 38100 h 190500"/>
                    <a:gd name="connsiteX54" fmla="*/ 393700 w 828675"/>
                    <a:gd name="connsiteY54" fmla="*/ 28575 h 190500"/>
                    <a:gd name="connsiteX55" fmla="*/ 403225 w 828675"/>
                    <a:gd name="connsiteY55" fmla="*/ 25400 h 190500"/>
                    <a:gd name="connsiteX56" fmla="*/ 431800 w 828675"/>
                    <a:gd name="connsiteY56" fmla="*/ 19050 h 190500"/>
                    <a:gd name="connsiteX57" fmla="*/ 457200 w 828675"/>
                    <a:gd name="connsiteY57" fmla="*/ 12700 h 190500"/>
                    <a:gd name="connsiteX58" fmla="*/ 508000 w 828675"/>
                    <a:gd name="connsiteY58" fmla="*/ 15875 h 190500"/>
                    <a:gd name="connsiteX59" fmla="*/ 520700 w 828675"/>
                    <a:gd name="connsiteY59" fmla="*/ 19050 h 190500"/>
                    <a:gd name="connsiteX60" fmla="*/ 530225 w 828675"/>
                    <a:gd name="connsiteY60" fmla="*/ 25400 h 190500"/>
                    <a:gd name="connsiteX61" fmla="*/ 536575 w 828675"/>
                    <a:gd name="connsiteY61" fmla="*/ 34925 h 190500"/>
                    <a:gd name="connsiteX62" fmla="*/ 546100 w 828675"/>
                    <a:gd name="connsiteY62" fmla="*/ 44450 h 190500"/>
                    <a:gd name="connsiteX63" fmla="*/ 549275 w 828675"/>
                    <a:gd name="connsiteY63" fmla="*/ 53975 h 190500"/>
                    <a:gd name="connsiteX64" fmla="*/ 571500 w 828675"/>
                    <a:gd name="connsiteY64" fmla="*/ 82550 h 190500"/>
                    <a:gd name="connsiteX65" fmla="*/ 581025 w 828675"/>
                    <a:gd name="connsiteY65" fmla="*/ 111125 h 190500"/>
                    <a:gd name="connsiteX66" fmla="*/ 584200 w 828675"/>
                    <a:gd name="connsiteY66" fmla="*/ 120650 h 190500"/>
                    <a:gd name="connsiteX67" fmla="*/ 587375 w 828675"/>
                    <a:gd name="connsiteY67" fmla="*/ 130175 h 190500"/>
                    <a:gd name="connsiteX68" fmla="*/ 584200 w 828675"/>
                    <a:gd name="connsiteY68" fmla="*/ 139700 h 190500"/>
                    <a:gd name="connsiteX69" fmla="*/ 581025 w 828675"/>
                    <a:gd name="connsiteY69" fmla="*/ 161925 h 190500"/>
                    <a:gd name="connsiteX70" fmla="*/ 574675 w 828675"/>
                    <a:gd name="connsiteY70" fmla="*/ 171450 h 190500"/>
                    <a:gd name="connsiteX71" fmla="*/ 539750 w 828675"/>
                    <a:gd name="connsiteY71" fmla="*/ 168275 h 190500"/>
                    <a:gd name="connsiteX72" fmla="*/ 530225 w 828675"/>
                    <a:gd name="connsiteY72" fmla="*/ 165100 h 190500"/>
                    <a:gd name="connsiteX73" fmla="*/ 523875 w 828675"/>
                    <a:gd name="connsiteY73" fmla="*/ 146050 h 190500"/>
                    <a:gd name="connsiteX74" fmla="*/ 520700 w 828675"/>
                    <a:gd name="connsiteY74" fmla="*/ 136525 h 190500"/>
                    <a:gd name="connsiteX75" fmla="*/ 517525 w 828675"/>
                    <a:gd name="connsiteY75" fmla="*/ 127000 h 190500"/>
                    <a:gd name="connsiteX76" fmla="*/ 527050 w 828675"/>
                    <a:gd name="connsiteY76" fmla="*/ 53975 h 190500"/>
                    <a:gd name="connsiteX77" fmla="*/ 533400 w 828675"/>
                    <a:gd name="connsiteY77" fmla="*/ 44450 h 190500"/>
                    <a:gd name="connsiteX78" fmla="*/ 552450 w 828675"/>
                    <a:gd name="connsiteY78" fmla="*/ 28575 h 190500"/>
                    <a:gd name="connsiteX79" fmla="*/ 571500 w 828675"/>
                    <a:gd name="connsiteY79" fmla="*/ 22225 h 190500"/>
                    <a:gd name="connsiteX80" fmla="*/ 581025 w 828675"/>
                    <a:gd name="connsiteY80" fmla="*/ 19050 h 190500"/>
                    <a:gd name="connsiteX81" fmla="*/ 600075 w 828675"/>
                    <a:gd name="connsiteY81" fmla="*/ 9525 h 190500"/>
                    <a:gd name="connsiteX82" fmla="*/ 622300 w 828675"/>
                    <a:gd name="connsiteY82" fmla="*/ 0 h 190500"/>
                    <a:gd name="connsiteX83" fmla="*/ 673100 w 828675"/>
                    <a:gd name="connsiteY83" fmla="*/ 6350 h 190500"/>
                    <a:gd name="connsiteX84" fmla="*/ 701675 w 828675"/>
                    <a:gd name="connsiteY84" fmla="*/ 19050 h 190500"/>
                    <a:gd name="connsiteX85" fmla="*/ 717550 w 828675"/>
                    <a:gd name="connsiteY85" fmla="*/ 38100 h 190500"/>
                    <a:gd name="connsiteX86" fmla="*/ 727075 w 828675"/>
                    <a:gd name="connsiteY86" fmla="*/ 44450 h 190500"/>
                    <a:gd name="connsiteX87" fmla="*/ 730250 w 828675"/>
                    <a:gd name="connsiteY87" fmla="*/ 53975 h 190500"/>
                    <a:gd name="connsiteX88" fmla="*/ 736600 w 828675"/>
                    <a:gd name="connsiteY88" fmla="*/ 63500 h 190500"/>
                    <a:gd name="connsiteX89" fmla="*/ 742950 w 828675"/>
                    <a:gd name="connsiteY89" fmla="*/ 82550 h 190500"/>
                    <a:gd name="connsiteX90" fmla="*/ 746125 w 828675"/>
                    <a:gd name="connsiteY90" fmla="*/ 92075 h 190500"/>
                    <a:gd name="connsiteX91" fmla="*/ 749300 w 828675"/>
                    <a:gd name="connsiteY91" fmla="*/ 101600 h 190500"/>
                    <a:gd name="connsiteX92" fmla="*/ 746125 w 828675"/>
                    <a:gd name="connsiteY92" fmla="*/ 152400 h 190500"/>
                    <a:gd name="connsiteX93" fmla="*/ 739775 w 828675"/>
                    <a:gd name="connsiteY93" fmla="*/ 174625 h 190500"/>
                    <a:gd name="connsiteX94" fmla="*/ 730250 w 828675"/>
                    <a:gd name="connsiteY94" fmla="*/ 177800 h 190500"/>
                    <a:gd name="connsiteX95" fmla="*/ 711200 w 828675"/>
                    <a:gd name="connsiteY95" fmla="*/ 174625 h 190500"/>
                    <a:gd name="connsiteX96" fmla="*/ 701675 w 828675"/>
                    <a:gd name="connsiteY96" fmla="*/ 171450 h 190500"/>
                    <a:gd name="connsiteX97" fmla="*/ 688975 w 828675"/>
                    <a:gd name="connsiteY97" fmla="*/ 152400 h 190500"/>
                    <a:gd name="connsiteX98" fmla="*/ 679450 w 828675"/>
                    <a:gd name="connsiteY98" fmla="*/ 133350 h 190500"/>
                    <a:gd name="connsiteX99" fmla="*/ 676275 w 828675"/>
                    <a:gd name="connsiteY99" fmla="*/ 107950 h 190500"/>
                    <a:gd name="connsiteX100" fmla="*/ 682625 w 828675"/>
                    <a:gd name="connsiteY100" fmla="*/ 76200 h 190500"/>
                    <a:gd name="connsiteX101" fmla="*/ 688975 w 828675"/>
                    <a:gd name="connsiteY101" fmla="*/ 57150 h 190500"/>
                    <a:gd name="connsiteX102" fmla="*/ 717550 w 828675"/>
                    <a:gd name="connsiteY102" fmla="*/ 44450 h 190500"/>
                    <a:gd name="connsiteX103" fmla="*/ 727075 w 828675"/>
                    <a:gd name="connsiteY103" fmla="*/ 41275 h 190500"/>
                    <a:gd name="connsiteX104" fmla="*/ 746125 w 828675"/>
                    <a:gd name="connsiteY104" fmla="*/ 31750 h 190500"/>
                    <a:gd name="connsiteX105" fmla="*/ 755650 w 828675"/>
                    <a:gd name="connsiteY105" fmla="*/ 25400 h 190500"/>
                    <a:gd name="connsiteX106" fmla="*/ 828675 w 828675"/>
                    <a:gd name="connsiteY106" fmla="*/ 1905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828675" h="190500">
                      <a:moveTo>
                        <a:pt x="69850" y="190500"/>
                      </a:moveTo>
                      <a:cubicBezTo>
                        <a:pt x="60244" y="188579"/>
                        <a:pt x="51387" y="188903"/>
                        <a:pt x="44450" y="180975"/>
                      </a:cubicBezTo>
                      <a:cubicBezTo>
                        <a:pt x="39424" y="175232"/>
                        <a:pt x="34163" y="169165"/>
                        <a:pt x="31750" y="161925"/>
                      </a:cubicBezTo>
                      <a:cubicBezTo>
                        <a:pt x="30692" y="158750"/>
                        <a:pt x="30431" y="155185"/>
                        <a:pt x="28575" y="152400"/>
                      </a:cubicBezTo>
                      <a:cubicBezTo>
                        <a:pt x="26084" y="148664"/>
                        <a:pt x="22225" y="146050"/>
                        <a:pt x="19050" y="142875"/>
                      </a:cubicBezTo>
                      <a:lnTo>
                        <a:pt x="9525" y="114300"/>
                      </a:lnTo>
                      <a:cubicBezTo>
                        <a:pt x="8467" y="111125"/>
                        <a:pt x="7162" y="108022"/>
                        <a:pt x="6350" y="104775"/>
                      </a:cubicBezTo>
                      <a:cubicBezTo>
                        <a:pt x="1614" y="85830"/>
                        <a:pt x="3892" y="96379"/>
                        <a:pt x="0" y="73025"/>
                      </a:cubicBezTo>
                      <a:cubicBezTo>
                        <a:pt x="1058" y="63500"/>
                        <a:pt x="1599" y="53903"/>
                        <a:pt x="3175" y="44450"/>
                      </a:cubicBezTo>
                      <a:cubicBezTo>
                        <a:pt x="3725" y="41149"/>
                        <a:pt x="3983" y="37292"/>
                        <a:pt x="6350" y="34925"/>
                      </a:cubicBezTo>
                      <a:cubicBezTo>
                        <a:pt x="11746" y="29529"/>
                        <a:pt x="19050" y="26458"/>
                        <a:pt x="25400" y="22225"/>
                      </a:cubicBezTo>
                      <a:cubicBezTo>
                        <a:pt x="28575" y="20108"/>
                        <a:pt x="31305" y="17082"/>
                        <a:pt x="34925" y="15875"/>
                      </a:cubicBezTo>
                      <a:cubicBezTo>
                        <a:pt x="62254" y="6765"/>
                        <a:pt x="47481" y="11148"/>
                        <a:pt x="79375" y="3175"/>
                      </a:cubicBezTo>
                      <a:lnTo>
                        <a:pt x="92075" y="0"/>
                      </a:lnTo>
                      <a:cubicBezTo>
                        <a:pt x="110067" y="1058"/>
                        <a:pt x="128117" y="1382"/>
                        <a:pt x="146050" y="3175"/>
                      </a:cubicBezTo>
                      <a:cubicBezTo>
                        <a:pt x="149380" y="3508"/>
                        <a:pt x="152357" y="5431"/>
                        <a:pt x="155575" y="6350"/>
                      </a:cubicBezTo>
                      <a:cubicBezTo>
                        <a:pt x="163340" y="8569"/>
                        <a:pt x="181666" y="12102"/>
                        <a:pt x="187325" y="15875"/>
                      </a:cubicBezTo>
                      <a:cubicBezTo>
                        <a:pt x="199635" y="24081"/>
                        <a:pt x="193230" y="21018"/>
                        <a:pt x="206375" y="25400"/>
                      </a:cubicBezTo>
                      <a:cubicBezTo>
                        <a:pt x="212357" y="31382"/>
                        <a:pt x="218714" y="36493"/>
                        <a:pt x="222250" y="44450"/>
                      </a:cubicBezTo>
                      <a:cubicBezTo>
                        <a:pt x="224968" y="50567"/>
                        <a:pt x="228600" y="63500"/>
                        <a:pt x="228600" y="63500"/>
                      </a:cubicBezTo>
                      <a:cubicBezTo>
                        <a:pt x="227542" y="87842"/>
                        <a:pt x="227294" y="112232"/>
                        <a:pt x="225425" y="136525"/>
                      </a:cubicBezTo>
                      <a:cubicBezTo>
                        <a:pt x="225048" y="141428"/>
                        <a:pt x="219541" y="152663"/>
                        <a:pt x="215900" y="155575"/>
                      </a:cubicBezTo>
                      <a:cubicBezTo>
                        <a:pt x="213287" y="157666"/>
                        <a:pt x="209301" y="157125"/>
                        <a:pt x="206375" y="158750"/>
                      </a:cubicBezTo>
                      <a:cubicBezTo>
                        <a:pt x="173623" y="176946"/>
                        <a:pt x="199353" y="167441"/>
                        <a:pt x="177800" y="174625"/>
                      </a:cubicBezTo>
                      <a:cubicBezTo>
                        <a:pt x="151238" y="171969"/>
                        <a:pt x="148726" y="179977"/>
                        <a:pt x="139700" y="161925"/>
                      </a:cubicBezTo>
                      <a:cubicBezTo>
                        <a:pt x="138203" y="158932"/>
                        <a:pt x="137583" y="155575"/>
                        <a:pt x="136525" y="152400"/>
                      </a:cubicBezTo>
                      <a:cubicBezTo>
                        <a:pt x="138947" y="137868"/>
                        <a:pt x="141327" y="117344"/>
                        <a:pt x="146050" y="101600"/>
                      </a:cubicBezTo>
                      <a:cubicBezTo>
                        <a:pt x="147973" y="95189"/>
                        <a:pt x="150283" y="88900"/>
                        <a:pt x="152400" y="82550"/>
                      </a:cubicBezTo>
                      <a:lnTo>
                        <a:pt x="155575" y="73025"/>
                      </a:lnTo>
                      <a:cubicBezTo>
                        <a:pt x="156633" y="69850"/>
                        <a:pt x="155965" y="65356"/>
                        <a:pt x="158750" y="63500"/>
                      </a:cubicBezTo>
                      <a:cubicBezTo>
                        <a:pt x="161925" y="61383"/>
                        <a:pt x="165423" y="59685"/>
                        <a:pt x="168275" y="57150"/>
                      </a:cubicBezTo>
                      <a:cubicBezTo>
                        <a:pt x="178886" y="47718"/>
                        <a:pt x="191611" y="30321"/>
                        <a:pt x="206375" y="25400"/>
                      </a:cubicBezTo>
                      <a:lnTo>
                        <a:pt x="244475" y="12700"/>
                      </a:lnTo>
                      <a:lnTo>
                        <a:pt x="254000" y="9525"/>
                      </a:lnTo>
                      <a:cubicBezTo>
                        <a:pt x="257175" y="8467"/>
                        <a:pt x="260192" y="6653"/>
                        <a:pt x="263525" y="6350"/>
                      </a:cubicBezTo>
                      <a:lnTo>
                        <a:pt x="298450" y="3175"/>
                      </a:lnTo>
                      <a:cubicBezTo>
                        <a:pt x="303742" y="4233"/>
                        <a:pt x="309002" y="5463"/>
                        <a:pt x="314325" y="6350"/>
                      </a:cubicBezTo>
                      <a:cubicBezTo>
                        <a:pt x="321707" y="7580"/>
                        <a:pt x="329258" y="7842"/>
                        <a:pt x="336550" y="9525"/>
                      </a:cubicBezTo>
                      <a:cubicBezTo>
                        <a:pt x="343072" y="11030"/>
                        <a:pt x="355600" y="15875"/>
                        <a:pt x="355600" y="15875"/>
                      </a:cubicBezTo>
                      <a:cubicBezTo>
                        <a:pt x="358775" y="19050"/>
                        <a:pt x="361676" y="22525"/>
                        <a:pt x="365125" y="25400"/>
                      </a:cubicBezTo>
                      <a:cubicBezTo>
                        <a:pt x="368056" y="27843"/>
                        <a:pt x="372266" y="28770"/>
                        <a:pt x="374650" y="31750"/>
                      </a:cubicBezTo>
                      <a:cubicBezTo>
                        <a:pt x="376741" y="34363"/>
                        <a:pt x="376200" y="38349"/>
                        <a:pt x="377825" y="41275"/>
                      </a:cubicBezTo>
                      <a:cubicBezTo>
                        <a:pt x="381531" y="47946"/>
                        <a:pt x="388112" y="53085"/>
                        <a:pt x="390525" y="60325"/>
                      </a:cubicBezTo>
                      <a:cubicBezTo>
                        <a:pt x="398505" y="84266"/>
                        <a:pt x="387740" y="54756"/>
                        <a:pt x="400050" y="79375"/>
                      </a:cubicBezTo>
                      <a:cubicBezTo>
                        <a:pt x="401547" y="82368"/>
                        <a:pt x="402167" y="85725"/>
                        <a:pt x="403225" y="88900"/>
                      </a:cubicBezTo>
                      <a:cubicBezTo>
                        <a:pt x="402167" y="99483"/>
                        <a:pt x="401369" y="110096"/>
                        <a:pt x="400050" y="120650"/>
                      </a:cubicBezTo>
                      <a:cubicBezTo>
                        <a:pt x="399252" y="127038"/>
                        <a:pt x="398436" y="133455"/>
                        <a:pt x="396875" y="139700"/>
                      </a:cubicBezTo>
                      <a:cubicBezTo>
                        <a:pt x="393214" y="154343"/>
                        <a:pt x="390277" y="168316"/>
                        <a:pt x="371475" y="171450"/>
                      </a:cubicBezTo>
                      <a:lnTo>
                        <a:pt x="352425" y="174625"/>
                      </a:lnTo>
                      <a:cubicBezTo>
                        <a:pt x="342096" y="171182"/>
                        <a:pt x="341545" y="173164"/>
                        <a:pt x="336550" y="161925"/>
                      </a:cubicBezTo>
                      <a:cubicBezTo>
                        <a:pt x="333832" y="155808"/>
                        <a:pt x="330200" y="142875"/>
                        <a:pt x="330200" y="142875"/>
                      </a:cubicBezTo>
                      <a:cubicBezTo>
                        <a:pt x="325996" y="113449"/>
                        <a:pt x="325605" y="123366"/>
                        <a:pt x="330200" y="88900"/>
                      </a:cubicBezTo>
                      <a:cubicBezTo>
                        <a:pt x="330308" y="88087"/>
                        <a:pt x="335238" y="62621"/>
                        <a:pt x="336550" y="60325"/>
                      </a:cubicBezTo>
                      <a:cubicBezTo>
                        <a:pt x="340417" y="53557"/>
                        <a:pt x="361127" y="39433"/>
                        <a:pt x="365125" y="38100"/>
                      </a:cubicBezTo>
                      <a:lnTo>
                        <a:pt x="393700" y="28575"/>
                      </a:lnTo>
                      <a:cubicBezTo>
                        <a:pt x="396875" y="27517"/>
                        <a:pt x="399978" y="26212"/>
                        <a:pt x="403225" y="25400"/>
                      </a:cubicBezTo>
                      <a:cubicBezTo>
                        <a:pt x="447235" y="14398"/>
                        <a:pt x="379400" y="31142"/>
                        <a:pt x="431800" y="19050"/>
                      </a:cubicBezTo>
                      <a:cubicBezTo>
                        <a:pt x="440304" y="17088"/>
                        <a:pt x="457200" y="12700"/>
                        <a:pt x="457200" y="12700"/>
                      </a:cubicBezTo>
                      <a:cubicBezTo>
                        <a:pt x="474133" y="13758"/>
                        <a:pt x="491118" y="14187"/>
                        <a:pt x="508000" y="15875"/>
                      </a:cubicBezTo>
                      <a:cubicBezTo>
                        <a:pt x="512342" y="16309"/>
                        <a:pt x="516689" y="17331"/>
                        <a:pt x="520700" y="19050"/>
                      </a:cubicBezTo>
                      <a:cubicBezTo>
                        <a:pt x="524207" y="20553"/>
                        <a:pt x="527050" y="23283"/>
                        <a:pt x="530225" y="25400"/>
                      </a:cubicBezTo>
                      <a:cubicBezTo>
                        <a:pt x="532342" y="28575"/>
                        <a:pt x="534132" y="31994"/>
                        <a:pt x="536575" y="34925"/>
                      </a:cubicBezTo>
                      <a:cubicBezTo>
                        <a:pt x="539450" y="38374"/>
                        <a:pt x="543609" y="40714"/>
                        <a:pt x="546100" y="44450"/>
                      </a:cubicBezTo>
                      <a:cubicBezTo>
                        <a:pt x="547956" y="47235"/>
                        <a:pt x="547419" y="51190"/>
                        <a:pt x="549275" y="53975"/>
                      </a:cubicBezTo>
                      <a:cubicBezTo>
                        <a:pt x="560233" y="70412"/>
                        <a:pt x="563046" y="57188"/>
                        <a:pt x="571500" y="82550"/>
                      </a:cubicBezTo>
                      <a:lnTo>
                        <a:pt x="581025" y="111125"/>
                      </a:lnTo>
                      <a:lnTo>
                        <a:pt x="584200" y="120650"/>
                      </a:lnTo>
                      <a:lnTo>
                        <a:pt x="587375" y="130175"/>
                      </a:lnTo>
                      <a:cubicBezTo>
                        <a:pt x="586317" y="133350"/>
                        <a:pt x="584856" y="136418"/>
                        <a:pt x="584200" y="139700"/>
                      </a:cubicBezTo>
                      <a:cubicBezTo>
                        <a:pt x="582732" y="147038"/>
                        <a:pt x="583175" y="154757"/>
                        <a:pt x="581025" y="161925"/>
                      </a:cubicBezTo>
                      <a:cubicBezTo>
                        <a:pt x="579929" y="165580"/>
                        <a:pt x="576792" y="168275"/>
                        <a:pt x="574675" y="171450"/>
                      </a:cubicBezTo>
                      <a:cubicBezTo>
                        <a:pt x="563033" y="170392"/>
                        <a:pt x="551322" y="169928"/>
                        <a:pt x="539750" y="168275"/>
                      </a:cubicBezTo>
                      <a:cubicBezTo>
                        <a:pt x="536437" y="167802"/>
                        <a:pt x="532170" y="167823"/>
                        <a:pt x="530225" y="165100"/>
                      </a:cubicBezTo>
                      <a:cubicBezTo>
                        <a:pt x="526334" y="159653"/>
                        <a:pt x="525992" y="152400"/>
                        <a:pt x="523875" y="146050"/>
                      </a:cubicBezTo>
                      <a:lnTo>
                        <a:pt x="520700" y="136525"/>
                      </a:lnTo>
                      <a:lnTo>
                        <a:pt x="517525" y="127000"/>
                      </a:lnTo>
                      <a:cubicBezTo>
                        <a:pt x="517953" y="119718"/>
                        <a:pt x="516167" y="70300"/>
                        <a:pt x="527050" y="53975"/>
                      </a:cubicBezTo>
                      <a:cubicBezTo>
                        <a:pt x="529167" y="50800"/>
                        <a:pt x="530957" y="47381"/>
                        <a:pt x="533400" y="44450"/>
                      </a:cubicBezTo>
                      <a:cubicBezTo>
                        <a:pt x="537798" y="39172"/>
                        <a:pt x="545839" y="31513"/>
                        <a:pt x="552450" y="28575"/>
                      </a:cubicBezTo>
                      <a:cubicBezTo>
                        <a:pt x="558567" y="25857"/>
                        <a:pt x="565150" y="24342"/>
                        <a:pt x="571500" y="22225"/>
                      </a:cubicBezTo>
                      <a:cubicBezTo>
                        <a:pt x="574675" y="21167"/>
                        <a:pt x="578240" y="20906"/>
                        <a:pt x="581025" y="19050"/>
                      </a:cubicBezTo>
                      <a:cubicBezTo>
                        <a:pt x="608322" y="852"/>
                        <a:pt x="573785" y="22670"/>
                        <a:pt x="600075" y="9525"/>
                      </a:cubicBezTo>
                      <a:cubicBezTo>
                        <a:pt x="622001" y="-1438"/>
                        <a:pt x="595869" y="6608"/>
                        <a:pt x="622300" y="0"/>
                      </a:cubicBezTo>
                      <a:cubicBezTo>
                        <a:pt x="647857" y="2130"/>
                        <a:pt x="653820" y="566"/>
                        <a:pt x="673100" y="6350"/>
                      </a:cubicBezTo>
                      <a:cubicBezTo>
                        <a:pt x="686079" y="10244"/>
                        <a:pt x="692105" y="11075"/>
                        <a:pt x="701675" y="19050"/>
                      </a:cubicBezTo>
                      <a:cubicBezTo>
                        <a:pt x="732883" y="45057"/>
                        <a:pt x="692575" y="13125"/>
                        <a:pt x="717550" y="38100"/>
                      </a:cubicBezTo>
                      <a:cubicBezTo>
                        <a:pt x="720248" y="40798"/>
                        <a:pt x="723900" y="42333"/>
                        <a:pt x="727075" y="44450"/>
                      </a:cubicBezTo>
                      <a:cubicBezTo>
                        <a:pt x="728133" y="47625"/>
                        <a:pt x="728753" y="50982"/>
                        <a:pt x="730250" y="53975"/>
                      </a:cubicBezTo>
                      <a:cubicBezTo>
                        <a:pt x="731957" y="57388"/>
                        <a:pt x="735050" y="60013"/>
                        <a:pt x="736600" y="63500"/>
                      </a:cubicBezTo>
                      <a:cubicBezTo>
                        <a:pt x="739318" y="69617"/>
                        <a:pt x="740833" y="76200"/>
                        <a:pt x="742950" y="82550"/>
                      </a:cubicBezTo>
                      <a:lnTo>
                        <a:pt x="746125" y="92075"/>
                      </a:lnTo>
                      <a:lnTo>
                        <a:pt x="749300" y="101600"/>
                      </a:lnTo>
                      <a:cubicBezTo>
                        <a:pt x="748242" y="118533"/>
                        <a:pt x="747813" y="135518"/>
                        <a:pt x="746125" y="152400"/>
                      </a:cubicBezTo>
                      <a:cubicBezTo>
                        <a:pt x="746116" y="152492"/>
                        <a:pt x="741279" y="173121"/>
                        <a:pt x="739775" y="174625"/>
                      </a:cubicBezTo>
                      <a:cubicBezTo>
                        <a:pt x="737408" y="176992"/>
                        <a:pt x="733425" y="176742"/>
                        <a:pt x="730250" y="177800"/>
                      </a:cubicBezTo>
                      <a:cubicBezTo>
                        <a:pt x="723900" y="176742"/>
                        <a:pt x="717484" y="176022"/>
                        <a:pt x="711200" y="174625"/>
                      </a:cubicBezTo>
                      <a:cubicBezTo>
                        <a:pt x="707933" y="173899"/>
                        <a:pt x="704042" y="173817"/>
                        <a:pt x="701675" y="171450"/>
                      </a:cubicBezTo>
                      <a:cubicBezTo>
                        <a:pt x="696279" y="166054"/>
                        <a:pt x="693208" y="158750"/>
                        <a:pt x="688975" y="152400"/>
                      </a:cubicBezTo>
                      <a:cubicBezTo>
                        <a:pt x="680769" y="140090"/>
                        <a:pt x="683832" y="146495"/>
                        <a:pt x="679450" y="133350"/>
                      </a:cubicBezTo>
                      <a:cubicBezTo>
                        <a:pt x="678392" y="124883"/>
                        <a:pt x="676275" y="116483"/>
                        <a:pt x="676275" y="107950"/>
                      </a:cubicBezTo>
                      <a:cubicBezTo>
                        <a:pt x="676275" y="102229"/>
                        <a:pt x="680527" y="83193"/>
                        <a:pt x="682625" y="76200"/>
                      </a:cubicBezTo>
                      <a:cubicBezTo>
                        <a:pt x="684548" y="69789"/>
                        <a:pt x="683406" y="60863"/>
                        <a:pt x="688975" y="57150"/>
                      </a:cubicBezTo>
                      <a:cubicBezTo>
                        <a:pt x="704069" y="47087"/>
                        <a:pt x="694880" y="52007"/>
                        <a:pt x="717550" y="44450"/>
                      </a:cubicBezTo>
                      <a:cubicBezTo>
                        <a:pt x="720725" y="43392"/>
                        <a:pt x="724290" y="43131"/>
                        <a:pt x="727075" y="41275"/>
                      </a:cubicBezTo>
                      <a:cubicBezTo>
                        <a:pt x="754372" y="23077"/>
                        <a:pt x="719835" y="44895"/>
                        <a:pt x="746125" y="31750"/>
                      </a:cubicBezTo>
                      <a:cubicBezTo>
                        <a:pt x="749538" y="30043"/>
                        <a:pt x="752003" y="26522"/>
                        <a:pt x="755650" y="25400"/>
                      </a:cubicBezTo>
                      <a:cubicBezTo>
                        <a:pt x="785057" y="16352"/>
                        <a:pt x="796792" y="19050"/>
                        <a:pt x="828675" y="1905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B47E7D05-43F5-33C3-AD95-B8312A95A5C5}"/>
                    </a:ext>
                  </a:extLst>
                </p:cNvPr>
                <p:cNvSpPr/>
                <p:nvPr/>
              </p:nvSpPr>
              <p:spPr>
                <a:xfrm>
                  <a:off x="4682994" y="1527444"/>
                  <a:ext cx="783213" cy="5232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17DCB165-935A-780D-C9ED-35782FAC0FC8}"/>
                  </a:ext>
                </a:extLst>
              </p:cNvPr>
              <p:cNvCxnSpPr>
                <a:cxnSpLocks/>
                <a:stCxn id="69" idx="106"/>
              </p:cNvCxnSpPr>
              <p:nvPr/>
            </p:nvCxnSpPr>
            <p:spPr>
              <a:xfrm flipV="1">
                <a:off x="6246790" y="1452104"/>
                <a:ext cx="889954" cy="22820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F180EF78-FE30-8CC9-DCDB-C9BF93F901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7425" y="1671271"/>
                <a:ext cx="879319" cy="21775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1727A28-1A2C-B323-DCA1-9A5E7A49188C}"/>
                </a:ext>
              </a:extLst>
            </p:cNvPr>
            <p:cNvSpPr/>
            <p:nvPr/>
          </p:nvSpPr>
          <p:spPr>
            <a:xfrm>
              <a:off x="5580171" y="1088670"/>
              <a:ext cx="1405606" cy="1176144"/>
            </a:xfrm>
            <a:prstGeom prst="rect">
              <a:avLst/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9B74895-D421-9C4E-41CB-168B0DC4644A}"/>
              </a:ext>
            </a:extLst>
          </p:cNvPr>
          <p:cNvSpPr/>
          <p:nvPr/>
        </p:nvSpPr>
        <p:spPr>
          <a:xfrm>
            <a:off x="4962293" y="6510238"/>
            <a:ext cx="61007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Another time-delayed probe: Apolinario,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Milhano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Salam, Salgado [1711.03105]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0CB2DBB-C2C6-9A3D-65C0-2FAA7527D338}"/>
              </a:ext>
            </a:extLst>
          </p:cNvPr>
          <p:cNvGrpSpPr/>
          <p:nvPr/>
        </p:nvGrpSpPr>
        <p:grpSpPr>
          <a:xfrm>
            <a:off x="530322" y="4497670"/>
            <a:ext cx="3118361" cy="1537549"/>
            <a:chOff x="474165" y="1085155"/>
            <a:chExt cx="3118361" cy="1537549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211CE3C-9F03-E798-D430-9AE43D963B9C}"/>
                </a:ext>
              </a:extLst>
            </p:cNvPr>
            <p:cNvSpPr/>
            <p:nvPr/>
          </p:nvSpPr>
          <p:spPr>
            <a:xfrm>
              <a:off x="1965914" y="2222594"/>
              <a:ext cx="16266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189" lvl="1"/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" pitchFamily="2" charset="0"/>
                </a:rPr>
                <a:t>time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BE76AAD-70B9-3A42-92D5-4216652F4A65}"/>
                </a:ext>
              </a:extLst>
            </p:cNvPr>
            <p:cNvCxnSpPr>
              <a:cxnSpLocks/>
            </p:cNvCxnSpPr>
            <p:nvPr/>
          </p:nvCxnSpPr>
          <p:spPr>
            <a:xfrm>
              <a:off x="852321" y="2275706"/>
              <a:ext cx="2276287" cy="0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headEnd type="none" w="lg" len="lg"/>
              <a:tailEnd type="triangle" w="med" len="med"/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6B9C61E6-D10C-FE82-4836-8779F5E525C1}"/>
                </a:ext>
              </a:extLst>
            </p:cNvPr>
            <p:cNvGrpSpPr/>
            <p:nvPr/>
          </p:nvGrpSpPr>
          <p:grpSpPr>
            <a:xfrm>
              <a:off x="474165" y="1362610"/>
              <a:ext cx="2495748" cy="644159"/>
              <a:chOff x="4067572" y="1544076"/>
              <a:chExt cx="2495748" cy="644159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024FF0C5-D5D6-798A-D400-1F8378C91EF4}"/>
                  </a:ext>
                </a:extLst>
              </p:cNvPr>
              <p:cNvGrpSpPr/>
              <p:nvPr/>
            </p:nvGrpSpPr>
            <p:grpSpPr>
              <a:xfrm>
                <a:off x="4401488" y="1544076"/>
                <a:ext cx="2161832" cy="588974"/>
                <a:chOff x="3775075" y="1077053"/>
                <a:chExt cx="1736912" cy="439394"/>
              </a:xfrm>
            </p:grpSpPr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AAE3D977-69AA-5628-35D7-F6DEAC60F03A}"/>
                    </a:ext>
                  </a:extLst>
                </p:cNvPr>
                <p:cNvSpPr/>
                <p:nvPr/>
              </p:nvSpPr>
              <p:spPr>
                <a:xfrm>
                  <a:off x="3775075" y="1303146"/>
                  <a:ext cx="701675" cy="166631"/>
                </a:xfrm>
                <a:custGeom>
                  <a:avLst/>
                  <a:gdLst>
                    <a:gd name="connsiteX0" fmla="*/ 69850 w 828675"/>
                    <a:gd name="connsiteY0" fmla="*/ 190500 h 190500"/>
                    <a:gd name="connsiteX1" fmla="*/ 44450 w 828675"/>
                    <a:gd name="connsiteY1" fmla="*/ 180975 h 190500"/>
                    <a:gd name="connsiteX2" fmla="*/ 31750 w 828675"/>
                    <a:gd name="connsiteY2" fmla="*/ 161925 h 190500"/>
                    <a:gd name="connsiteX3" fmla="*/ 28575 w 828675"/>
                    <a:gd name="connsiteY3" fmla="*/ 152400 h 190500"/>
                    <a:gd name="connsiteX4" fmla="*/ 19050 w 828675"/>
                    <a:gd name="connsiteY4" fmla="*/ 142875 h 190500"/>
                    <a:gd name="connsiteX5" fmla="*/ 9525 w 828675"/>
                    <a:gd name="connsiteY5" fmla="*/ 114300 h 190500"/>
                    <a:gd name="connsiteX6" fmla="*/ 6350 w 828675"/>
                    <a:gd name="connsiteY6" fmla="*/ 104775 h 190500"/>
                    <a:gd name="connsiteX7" fmla="*/ 0 w 828675"/>
                    <a:gd name="connsiteY7" fmla="*/ 73025 h 190500"/>
                    <a:gd name="connsiteX8" fmla="*/ 3175 w 828675"/>
                    <a:gd name="connsiteY8" fmla="*/ 44450 h 190500"/>
                    <a:gd name="connsiteX9" fmla="*/ 6350 w 828675"/>
                    <a:gd name="connsiteY9" fmla="*/ 34925 h 190500"/>
                    <a:gd name="connsiteX10" fmla="*/ 25400 w 828675"/>
                    <a:gd name="connsiteY10" fmla="*/ 22225 h 190500"/>
                    <a:gd name="connsiteX11" fmla="*/ 34925 w 828675"/>
                    <a:gd name="connsiteY11" fmla="*/ 15875 h 190500"/>
                    <a:gd name="connsiteX12" fmla="*/ 79375 w 828675"/>
                    <a:gd name="connsiteY12" fmla="*/ 3175 h 190500"/>
                    <a:gd name="connsiteX13" fmla="*/ 92075 w 828675"/>
                    <a:gd name="connsiteY13" fmla="*/ 0 h 190500"/>
                    <a:gd name="connsiteX14" fmla="*/ 146050 w 828675"/>
                    <a:gd name="connsiteY14" fmla="*/ 3175 h 190500"/>
                    <a:gd name="connsiteX15" fmla="*/ 155575 w 828675"/>
                    <a:gd name="connsiteY15" fmla="*/ 6350 h 190500"/>
                    <a:gd name="connsiteX16" fmla="*/ 187325 w 828675"/>
                    <a:gd name="connsiteY16" fmla="*/ 15875 h 190500"/>
                    <a:gd name="connsiteX17" fmla="*/ 206375 w 828675"/>
                    <a:gd name="connsiteY17" fmla="*/ 25400 h 190500"/>
                    <a:gd name="connsiteX18" fmla="*/ 222250 w 828675"/>
                    <a:gd name="connsiteY18" fmla="*/ 44450 h 190500"/>
                    <a:gd name="connsiteX19" fmla="*/ 228600 w 828675"/>
                    <a:gd name="connsiteY19" fmla="*/ 63500 h 190500"/>
                    <a:gd name="connsiteX20" fmla="*/ 225425 w 828675"/>
                    <a:gd name="connsiteY20" fmla="*/ 136525 h 190500"/>
                    <a:gd name="connsiteX21" fmla="*/ 215900 w 828675"/>
                    <a:gd name="connsiteY21" fmla="*/ 155575 h 190500"/>
                    <a:gd name="connsiteX22" fmla="*/ 206375 w 828675"/>
                    <a:gd name="connsiteY22" fmla="*/ 158750 h 190500"/>
                    <a:gd name="connsiteX23" fmla="*/ 177800 w 828675"/>
                    <a:gd name="connsiteY23" fmla="*/ 174625 h 190500"/>
                    <a:gd name="connsiteX24" fmla="*/ 139700 w 828675"/>
                    <a:gd name="connsiteY24" fmla="*/ 161925 h 190500"/>
                    <a:gd name="connsiteX25" fmla="*/ 136525 w 828675"/>
                    <a:gd name="connsiteY25" fmla="*/ 152400 h 190500"/>
                    <a:gd name="connsiteX26" fmla="*/ 146050 w 828675"/>
                    <a:gd name="connsiteY26" fmla="*/ 101600 h 190500"/>
                    <a:gd name="connsiteX27" fmla="*/ 152400 w 828675"/>
                    <a:gd name="connsiteY27" fmla="*/ 82550 h 190500"/>
                    <a:gd name="connsiteX28" fmla="*/ 155575 w 828675"/>
                    <a:gd name="connsiteY28" fmla="*/ 73025 h 190500"/>
                    <a:gd name="connsiteX29" fmla="*/ 158750 w 828675"/>
                    <a:gd name="connsiteY29" fmla="*/ 63500 h 190500"/>
                    <a:gd name="connsiteX30" fmla="*/ 168275 w 828675"/>
                    <a:gd name="connsiteY30" fmla="*/ 57150 h 190500"/>
                    <a:gd name="connsiteX31" fmla="*/ 206375 w 828675"/>
                    <a:gd name="connsiteY31" fmla="*/ 25400 h 190500"/>
                    <a:gd name="connsiteX32" fmla="*/ 244475 w 828675"/>
                    <a:gd name="connsiteY32" fmla="*/ 12700 h 190500"/>
                    <a:gd name="connsiteX33" fmla="*/ 254000 w 828675"/>
                    <a:gd name="connsiteY33" fmla="*/ 9525 h 190500"/>
                    <a:gd name="connsiteX34" fmla="*/ 263525 w 828675"/>
                    <a:gd name="connsiteY34" fmla="*/ 6350 h 190500"/>
                    <a:gd name="connsiteX35" fmla="*/ 298450 w 828675"/>
                    <a:gd name="connsiteY35" fmla="*/ 3175 h 190500"/>
                    <a:gd name="connsiteX36" fmla="*/ 314325 w 828675"/>
                    <a:gd name="connsiteY36" fmla="*/ 6350 h 190500"/>
                    <a:gd name="connsiteX37" fmla="*/ 336550 w 828675"/>
                    <a:gd name="connsiteY37" fmla="*/ 9525 h 190500"/>
                    <a:gd name="connsiteX38" fmla="*/ 355600 w 828675"/>
                    <a:gd name="connsiteY38" fmla="*/ 15875 h 190500"/>
                    <a:gd name="connsiteX39" fmla="*/ 365125 w 828675"/>
                    <a:gd name="connsiteY39" fmla="*/ 25400 h 190500"/>
                    <a:gd name="connsiteX40" fmla="*/ 374650 w 828675"/>
                    <a:gd name="connsiteY40" fmla="*/ 31750 h 190500"/>
                    <a:gd name="connsiteX41" fmla="*/ 377825 w 828675"/>
                    <a:gd name="connsiteY41" fmla="*/ 41275 h 190500"/>
                    <a:gd name="connsiteX42" fmla="*/ 390525 w 828675"/>
                    <a:gd name="connsiteY42" fmla="*/ 60325 h 190500"/>
                    <a:gd name="connsiteX43" fmla="*/ 400050 w 828675"/>
                    <a:gd name="connsiteY43" fmla="*/ 79375 h 190500"/>
                    <a:gd name="connsiteX44" fmla="*/ 403225 w 828675"/>
                    <a:gd name="connsiteY44" fmla="*/ 88900 h 190500"/>
                    <a:gd name="connsiteX45" fmla="*/ 400050 w 828675"/>
                    <a:gd name="connsiteY45" fmla="*/ 120650 h 190500"/>
                    <a:gd name="connsiteX46" fmla="*/ 396875 w 828675"/>
                    <a:gd name="connsiteY46" fmla="*/ 139700 h 190500"/>
                    <a:gd name="connsiteX47" fmla="*/ 371475 w 828675"/>
                    <a:gd name="connsiteY47" fmla="*/ 171450 h 190500"/>
                    <a:gd name="connsiteX48" fmla="*/ 352425 w 828675"/>
                    <a:gd name="connsiteY48" fmla="*/ 174625 h 190500"/>
                    <a:gd name="connsiteX49" fmla="*/ 336550 w 828675"/>
                    <a:gd name="connsiteY49" fmla="*/ 161925 h 190500"/>
                    <a:gd name="connsiteX50" fmla="*/ 330200 w 828675"/>
                    <a:gd name="connsiteY50" fmla="*/ 142875 h 190500"/>
                    <a:gd name="connsiteX51" fmla="*/ 330200 w 828675"/>
                    <a:gd name="connsiteY51" fmla="*/ 88900 h 190500"/>
                    <a:gd name="connsiteX52" fmla="*/ 336550 w 828675"/>
                    <a:gd name="connsiteY52" fmla="*/ 60325 h 190500"/>
                    <a:gd name="connsiteX53" fmla="*/ 365125 w 828675"/>
                    <a:gd name="connsiteY53" fmla="*/ 38100 h 190500"/>
                    <a:gd name="connsiteX54" fmla="*/ 393700 w 828675"/>
                    <a:gd name="connsiteY54" fmla="*/ 28575 h 190500"/>
                    <a:gd name="connsiteX55" fmla="*/ 403225 w 828675"/>
                    <a:gd name="connsiteY55" fmla="*/ 25400 h 190500"/>
                    <a:gd name="connsiteX56" fmla="*/ 431800 w 828675"/>
                    <a:gd name="connsiteY56" fmla="*/ 19050 h 190500"/>
                    <a:gd name="connsiteX57" fmla="*/ 457200 w 828675"/>
                    <a:gd name="connsiteY57" fmla="*/ 12700 h 190500"/>
                    <a:gd name="connsiteX58" fmla="*/ 508000 w 828675"/>
                    <a:gd name="connsiteY58" fmla="*/ 15875 h 190500"/>
                    <a:gd name="connsiteX59" fmla="*/ 520700 w 828675"/>
                    <a:gd name="connsiteY59" fmla="*/ 19050 h 190500"/>
                    <a:gd name="connsiteX60" fmla="*/ 530225 w 828675"/>
                    <a:gd name="connsiteY60" fmla="*/ 25400 h 190500"/>
                    <a:gd name="connsiteX61" fmla="*/ 536575 w 828675"/>
                    <a:gd name="connsiteY61" fmla="*/ 34925 h 190500"/>
                    <a:gd name="connsiteX62" fmla="*/ 546100 w 828675"/>
                    <a:gd name="connsiteY62" fmla="*/ 44450 h 190500"/>
                    <a:gd name="connsiteX63" fmla="*/ 549275 w 828675"/>
                    <a:gd name="connsiteY63" fmla="*/ 53975 h 190500"/>
                    <a:gd name="connsiteX64" fmla="*/ 571500 w 828675"/>
                    <a:gd name="connsiteY64" fmla="*/ 82550 h 190500"/>
                    <a:gd name="connsiteX65" fmla="*/ 581025 w 828675"/>
                    <a:gd name="connsiteY65" fmla="*/ 111125 h 190500"/>
                    <a:gd name="connsiteX66" fmla="*/ 584200 w 828675"/>
                    <a:gd name="connsiteY66" fmla="*/ 120650 h 190500"/>
                    <a:gd name="connsiteX67" fmla="*/ 587375 w 828675"/>
                    <a:gd name="connsiteY67" fmla="*/ 130175 h 190500"/>
                    <a:gd name="connsiteX68" fmla="*/ 584200 w 828675"/>
                    <a:gd name="connsiteY68" fmla="*/ 139700 h 190500"/>
                    <a:gd name="connsiteX69" fmla="*/ 581025 w 828675"/>
                    <a:gd name="connsiteY69" fmla="*/ 161925 h 190500"/>
                    <a:gd name="connsiteX70" fmla="*/ 574675 w 828675"/>
                    <a:gd name="connsiteY70" fmla="*/ 171450 h 190500"/>
                    <a:gd name="connsiteX71" fmla="*/ 539750 w 828675"/>
                    <a:gd name="connsiteY71" fmla="*/ 168275 h 190500"/>
                    <a:gd name="connsiteX72" fmla="*/ 530225 w 828675"/>
                    <a:gd name="connsiteY72" fmla="*/ 165100 h 190500"/>
                    <a:gd name="connsiteX73" fmla="*/ 523875 w 828675"/>
                    <a:gd name="connsiteY73" fmla="*/ 146050 h 190500"/>
                    <a:gd name="connsiteX74" fmla="*/ 520700 w 828675"/>
                    <a:gd name="connsiteY74" fmla="*/ 136525 h 190500"/>
                    <a:gd name="connsiteX75" fmla="*/ 517525 w 828675"/>
                    <a:gd name="connsiteY75" fmla="*/ 127000 h 190500"/>
                    <a:gd name="connsiteX76" fmla="*/ 527050 w 828675"/>
                    <a:gd name="connsiteY76" fmla="*/ 53975 h 190500"/>
                    <a:gd name="connsiteX77" fmla="*/ 533400 w 828675"/>
                    <a:gd name="connsiteY77" fmla="*/ 44450 h 190500"/>
                    <a:gd name="connsiteX78" fmla="*/ 552450 w 828675"/>
                    <a:gd name="connsiteY78" fmla="*/ 28575 h 190500"/>
                    <a:gd name="connsiteX79" fmla="*/ 571500 w 828675"/>
                    <a:gd name="connsiteY79" fmla="*/ 22225 h 190500"/>
                    <a:gd name="connsiteX80" fmla="*/ 581025 w 828675"/>
                    <a:gd name="connsiteY80" fmla="*/ 19050 h 190500"/>
                    <a:gd name="connsiteX81" fmla="*/ 600075 w 828675"/>
                    <a:gd name="connsiteY81" fmla="*/ 9525 h 190500"/>
                    <a:gd name="connsiteX82" fmla="*/ 622300 w 828675"/>
                    <a:gd name="connsiteY82" fmla="*/ 0 h 190500"/>
                    <a:gd name="connsiteX83" fmla="*/ 673100 w 828675"/>
                    <a:gd name="connsiteY83" fmla="*/ 6350 h 190500"/>
                    <a:gd name="connsiteX84" fmla="*/ 701675 w 828675"/>
                    <a:gd name="connsiteY84" fmla="*/ 19050 h 190500"/>
                    <a:gd name="connsiteX85" fmla="*/ 717550 w 828675"/>
                    <a:gd name="connsiteY85" fmla="*/ 38100 h 190500"/>
                    <a:gd name="connsiteX86" fmla="*/ 727075 w 828675"/>
                    <a:gd name="connsiteY86" fmla="*/ 44450 h 190500"/>
                    <a:gd name="connsiteX87" fmla="*/ 730250 w 828675"/>
                    <a:gd name="connsiteY87" fmla="*/ 53975 h 190500"/>
                    <a:gd name="connsiteX88" fmla="*/ 736600 w 828675"/>
                    <a:gd name="connsiteY88" fmla="*/ 63500 h 190500"/>
                    <a:gd name="connsiteX89" fmla="*/ 742950 w 828675"/>
                    <a:gd name="connsiteY89" fmla="*/ 82550 h 190500"/>
                    <a:gd name="connsiteX90" fmla="*/ 746125 w 828675"/>
                    <a:gd name="connsiteY90" fmla="*/ 92075 h 190500"/>
                    <a:gd name="connsiteX91" fmla="*/ 749300 w 828675"/>
                    <a:gd name="connsiteY91" fmla="*/ 101600 h 190500"/>
                    <a:gd name="connsiteX92" fmla="*/ 746125 w 828675"/>
                    <a:gd name="connsiteY92" fmla="*/ 152400 h 190500"/>
                    <a:gd name="connsiteX93" fmla="*/ 739775 w 828675"/>
                    <a:gd name="connsiteY93" fmla="*/ 174625 h 190500"/>
                    <a:gd name="connsiteX94" fmla="*/ 730250 w 828675"/>
                    <a:gd name="connsiteY94" fmla="*/ 177800 h 190500"/>
                    <a:gd name="connsiteX95" fmla="*/ 711200 w 828675"/>
                    <a:gd name="connsiteY95" fmla="*/ 174625 h 190500"/>
                    <a:gd name="connsiteX96" fmla="*/ 701675 w 828675"/>
                    <a:gd name="connsiteY96" fmla="*/ 171450 h 190500"/>
                    <a:gd name="connsiteX97" fmla="*/ 688975 w 828675"/>
                    <a:gd name="connsiteY97" fmla="*/ 152400 h 190500"/>
                    <a:gd name="connsiteX98" fmla="*/ 679450 w 828675"/>
                    <a:gd name="connsiteY98" fmla="*/ 133350 h 190500"/>
                    <a:gd name="connsiteX99" fmla="*/ 676275 w 828675"/>
                    <a:gd name="connsiteY99" fmla="*/ 107950 h 190500"/>
                    <a:gd name="connsiteX100" fmla="*/ 682625 w 828675"/>
                    <a:gd name="connsiteY100" fmla="*/ 76200 h 190500"/>
                    <a:gd name="connsiteX101" fmla="*/ 688975 w 828675"/>
                    <a:gd name="connsiteY101" fmla="*/ 57150 h 190500"/>
                    <a:gd name="connsiteX102" fmla="*/ 717550 w 828675"/>
                    <a:gd name="connsiteY102" fmla="*/ 44450 h 190500"/>
                    <a:gd name="connsiteX103" fmla="*/ 727075 w 828675"/>
                    <a:gd name="connsiteY103" fmla="*/ 41275 h 190500"/>
                    <a:gd name="connsiteX104" fmla="*/ 746125 w 828675"/>
                    <a:gd name="connsiteY104" fmla="*/ 31750 h 190500"/>
                    <a:gd name="connsiteX105" fmla="*/ 755650 w 828675"/>
                    <a:gd name="connsiteY105" fmla="*/ 25400 h 190500"/>
                    <a:gd name="connsiteX106" fmla="*/ 828675 w 828675"/>
                    <a:gd name="connsiteY106" fmla="*/ 1905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828675" h="190500">
                      <a:moveTo>
                        <a:pt x="69850" y="190500"/>
                      </a:moveTo>
                      <a:cubicBezTo>
                        <a:pt x="60244" y="188579"/>
                        <a:pt x="51387" y="188903"/>
                        <a:pt x="44450" y="180975"/>
                      </a:cubicBezTo>
                      <a:cubicBezTo>
                        <a:pt x="39424" y="175232"/>
                        <a:pt x="34163" y="169165"/>
                        <a:pt x="31750" y="161925"/>
                      </a:cubicBezTo>
                      <a:cubicBezTo>
                        <a:pt x="30692" y="158750"/>
                        <a:pt x="30431" y="155185"/>
                        <a:pt x="28575" y="152400"/>
                      </a:cubicBezTo>
                      <a:cubicBezTo>
                        <a:pt x="26084" y="148664"/>
                        <a:pt x="22225" y="146050"/>
                        <a:pt x="19050" y="142875"/>
                      </a:cubicBezTo>
                      <a:lnTo>
                        <a:pt x="9525" y="114300"/>
                      </a:lnTo>
                      <a:cubicBezTo>
                        <a:pt x="8467" y="111125"/>
                        <a:pt x="7162" y="108022"/>
                        <a:pt x="6350" y="104775"/>
                      </a:cubicBezTo>
                      <a:cubicBezTo>
                        <a:pt x="1614" y="85830"/>
                        <a:pt x="3892" y="96379"/>
                        <a:pt x="0" y="73025"/>
                      </a:cubicBezTo>
                      <a:cubicBezTo>
                        <a:pt x="1058" y="63500"/>
                        <a:pt x="1599" y="53903"/>
                        <a:pt x="3175" y="44450"/>
                      </a:cubicBezTo>
                      <a:cubicBezTo>
                        <a:pt x="3725" y="41149"/>
                        <a:pt x="3983" y="37292"/>
                        <a:pt x="6350" y="34925"/>
                      </a:cubicBezTo>
                      <a:cubicBezTo>
                        <a:pt x="11746" y="29529"/>
                        <a:pt x="19050" y="26458"/>
                        <a:pt x="25400" y="22225"/>
                      </a:cubicBezTo>
                      <a:cubicBezTo>
                        <a:pt x="28575" y="20108"/>
                        <a:pt x="31305" y="17082"/>
                        <a:pt x="34925" y="15875"/>
                      </a:cubicBezTo>
                      <a:cubicBezTo>
                        <a:pt x="62254" y="6765"/>
                        <a:pt x="47481" y="11148"/>
                        <a:pt x="79375" y="3175"/>
                      </a:cubicBezTo>
                      <a:lnTo>
                        <a:pt x="92075" y="0"/>
                      </a:lnTo>
                      <a:cubicBezTo>
                        <a:pt x="110067" y="1058"/>
                        <a:pt x="128117" y="1382"/>
                        <a:pt x="146050" y="3175"/>
                      </a:cubicBezTo>
                      <a:cubicBezTo>
                        <a:pt x="149380" y="3508"/>
                        <a:pt x="152357" y="5431"/>
                        <a:pt x="155575" y="6350"/>
                      </a:cubicBezTo>
                      <a:cubicBezTo>
                        <a:pt x="163340" y="8569"/>
                        <a:pt x="181666" y="12102"/>
                        <a:pt x="187325" y="15875"/>
                      </a:cubicBezTo>
                      <a:cubicBezTo>
                        <a:pt x="199635" y="24081"/>
                        <a:pt x="193230" y="21018"/>
                        <a:pt x="206375" y="25400"/>
                      </a:cubicBezTo>
                      <a:cubicBezTo>
                        <a:pt x="212357" y="31382"/>
                        <a:pt x="218714" y="36493"/>
                        <a:pt x="222250" y="44450"/>
                      </a:cubicBezTo>
                      <a:cubicBezTo>
                        <a:pt x="224968" y="50567"/>
                        <a:pt x="228600" y="63500"/>
                        <a:pt x="228600" y="63500"/>
                      </a:cubicBezTo>
                      <a:cubicBezTo>
                        <a:pt x="227542" y="87842"/>
                        <a:pt x="227294" y="112232"/>
                        <a:pt x="225425" y="136525"/>
                      </a:cubicBezTo>
                      <a:cubicBezTo>
                        <a:pt x="225048" y="141428"/>
                        <a:pt x="219541" y="152663"/>
                        <a:pt x="215900" y="155575"/>
                      </a:cubicBezTo>
                      <a:cubicBezTo>
                        <a:pt x="213287" y="157666"/>
                        <a:pt x="209301" y="157125"/>
                        <a:pt x="206375" y="158750"/>
                      </a:cubicBezTo>
                      <a:cubicBezTo>
                        <a:pt x="173623" y="176946"/>
                        <a:pt x="199353" y="167441"/>
                        <a:pt x="177800" y="174625"/>
                      </a:cubicBezTo>
                      <a:cubicBezTo>
                        <a:pt x="151238" y="171969"/>
                        <a:pt x="148726" y="179977"/>
                        <a:pt x="139700" y="161925"/>
                      </a:cubicBezTo>
                      <a:cubicBezTo>
                        <a:pt x="138203" y="158932"/>
                        <a:pt x="137583" y="155575"/>
                        <a:pt x="136525" y="152400"/>
                      </a:cubicBezTo>
                      <a:cubicBezTo>
                        <a:pt x="138947" y="137868"/>
                        <a:pt x="141327" y="117344"/>
                        <a:pt x="146050" y="101600"/>
                      </a:cubicBezTo>
                      <a:cubicBezTo>
                        <a:pt x="147973" y="95189"/>
                        <a:pt x="150283" y="88900"/>
                        <a:pt x="152400" y="82550"/>
                      </a:cubicBezTo>
                      <a:lnTo>
                        <a:pt x="155575" y="73025"/>
                      </a:lnTo>
                      <a:cubicBezTo>
                        <a:pt x="156633" y="69850"/>
                        <a:pt x="155965" y="65356"/>
                        <a:pt x="158750" y="63500"/>
                      </a:cubicBezTo>
                      <a:cubicBezTo>
                        <a:pt x="161925" y="61383"/>
                        <a:pt x="165423" y="59685"/>
                        <a:pt x="168275" y="57150"/>
                      </a:cubicBezTo>
                      <a:cubicBezTo>
                        <a:pt x="178886" y="47718"/>
                        <a:pt x="191611" y="30321"/>
                        <a:pt x="206375" y="25400"/>
                      </a:cubicBezTo>
                      <a:lnTo>
                        <a:pt x="244475" y="12700"/>
                      </a:lnTo>
                      <a:lnTo>
                        <a:pt x="254000" y="9525"/>
                      </a:lnTo>
                      <a:cubicBezTo>
                        <a:pt x="257175" y="8467"/>
                        <a:pt x="260192" y="6653"/>
                        <a:pt x="263525" y="6350"/>
                      </a:cubicBezTo>
                      <a:lnTo>
                        <a:pt x="298450" y="3175"/>
                      </a:lnTo>
                      <a:cubicBezTo>
                        <a:pt x="303742" y="4233"/>
                        <a:pt x="309002" y="5463"/>
                        <a:pt x="314325" y="6350"/>
                      </a:cubicBezTo>
                      <a:cubicBezTo>
                        <a:pt x="321707" y="7580"/>
                        <a:pt x="329258" y="7842"/>
                        <a:pt x="336550" y="9525"/>
                      </a:cubicBezTo>
                      <a:cubicBezTo>
                        <a:pt x="343072" y="11030"/>
                        <a:pt x="355600" y="15875"/>
                        <a:pt x="355600" y="15875"/>
                      </a:cubicBezTo>
                      <a:cubicBezTo>
                        <a:pt x="358775" y="19050"/>
                        <a:pt x="361676" y="22525"/>
                        <a:pt x="365125" y="25400"/>
                      </a:cubicBezTo>
                      <a:cubicBezTo>
                        <a:pt x="368056" y="27843"/>
                        <a:pt x="372266" y="28770"/>
                        <a:pt x="374650" y="31750"/>
                      </a:cubicBezTo>
                      <a:cubicBezTo>
                        <a:pt x="376741" y="34363"/>
                        <a:pt x="376200" y="38349"/>
                        <a:pt x="377825" y="41275"/>
                      </a:cubicBezTo>
                      <a:cubicBezTo>
                        <a:pt x="381531" y="47946"/>
                        <a:pt x="388112" y="53085"/>
                        <a:pt x="390525" y="60325"/>
                      </a:cubicBezTo>
                      <a:cubicBezTo>
                        <a:pt x="398505" y="84266"/>
                        <a:pt x="387740" y="54756"/>
                        <a:pt x="400050" y="79375"/>
                      </a:cubicBezTo>
                      <a:cubicBezTo>
                        <a:pt x="401547" y="82368"/>
                        <a:pt x="402167" y="85725"/>
                        <a:pt x="403225" y="88900"/>
                      </a:cubicBezTo>
                      <a:cubicBezTo>
                        <a:pt x="402167" y="99483"/>
                        <a:pt x="401369" y="110096"/>
                        <a:pt x="400050" y="120650"/>
                      </a:cubicBezTo>
                      <a:cubicBezTo>
                        <a:pt x="399252" y="127038"/>
                        <a:pt x="398436" y="133455"/>
                        <a:pt x="396875" y="139700"/>
                      </a:cubicBezTo>
                      <a:cubicBezTo>
                        <a:pt x="393214" y="154343"/>
                        <a:pt x="390277" y="168316"/>
                        <a:pt x="371475" y="171450"/>
                      </a:cubicBezTo>
                      <a:lnTo>
                        <a:pt x="352425" y="174625"/>
                      </a:lnTo>
                      <a:cubicBezTo>
                        <a:pt x="342096" y="171182"/>
                        <a:pt x="341545" y="173164"/>
                        <a:pt x="336550" y="161925"/>
                      </a:cubicBezTo>
                      <a:cubicBezTo>
                        <a:pt x="333832" y="155808"/>
                        <a:pt x="330200" y="142875"/>
                        <a:pt x="330200" y="142875"/>
                      </a:cubicBezTo>
                      <a:cubicBezTo>
                        <a:pt x="325996" y="113449"/>
                        <a:pt x="325605" y="123366"/>
                        <a:pt x="330200" y="88900"/>
                      </a:cubicBezTo>
                      <a:cubicBezTo>
                        <a:pt x="330308" y="88087"/>
                        <a:pt x="335238" y="62621"/>
                        <a:pt x="336550" y="60325"/>
                      </a:cubicBezTo>
                      <a:cubicBezTo>
                        <a:pt x="340417" y="53557"/>
                        <a:pt x="361127" y="39433"/>
                        <a:pt x="365125" y="38100"/>
                      </a:cubicBezTo>
                      <a:lnTo>
                        <a:pt x="393700" y="28575"/>
                      </a:lnTo>
                      <a:cubicBezTo>
                        <a:pt x="396875" y="27517"/>
                        <a:pt x="399978" y="26212"/>
                        <a:pt x="403225" y="25400"/>
                      </a:cubicBezTo>
                      <a:cubicBezTo>
                        <a:pt x="447235" y="14398"/>
                        <a:pt x="379400" y="31142"/>
                        <a:pt x="431800" y="19050"/>
                      </a:cubicBezTo>
                      <a:cubicBezTo>
                        <a:pt x="440304" y="17088"/>
                        <a:pt x="457200" y="12700"/>
                        <a:pt x="457200" y="12700"/>
                      </a:cubicBezTo>
                      <a:cubicBezTo>
                        <a:pt x="474133" y="13758"/>
                        <a:pt x="491118" y="14187"/>
                        <a:pt x="508000" y="15875"/>
                      </a:cubicBezTo>
                      <a:cubicBezTo>
                        <a:pt x="512342" y="16309"/>
                        <a:pt x="516689" y="17331"/>
                        <a:pt x="520700" y="19050"/>
                      </a:cubicBezTo>
                      <a:cubicBezTo>
                        <a:pt x="524207" y="20553"/>
                        <a:pt x="527050" y="23283"/>
                        <a:pt x="530225" y="25400"/>
                      </a:cubicBezTo>
                      <a:cubicBezTo>
                        <a:pt x="532342" y="28575"/>
                        <a:pt x="534132" y="31994"/>
                        <a:pt x="536575" y="34925"/>
                      </a:cubicBezTo>
                      <a:cubicBezTo>
                        <a:pt x="539450" y="38374"/>
                        <a:pt x="543609" y="40714"/>
                        <a:pt x="546100" y="44450"/>
                      </a:cubicBezTo>
                      <a:cubicBezTo>
                        <a:pt x="547956" y="47235"/>
                        <a:pt x="547419" y="51190"/>
                        <a:pt x="549275" y="53975"/>
                      </a:cubicBezTo>
                      <a:cubicBezTo>
                        <a:pt x="560233" y="70412"/>
                        <a:pt x="563046" y="57188"/>
                        <a:pt x="571500" y="82550"/>
                      </a:cubicBezTo>
                      <a:lnTo>
                        <a:pt x="581025" y="111125"/>
                      </a:lnTo>
                      <a:lnTo>
                        <a:pt x="584200" y="120650"/>
                      </a:lnTo>
                      <a:lnTo>
                        <a:pt x="587375" y="130175"/>
                      </a:lnTo>
                      <a:cubicBezTo>
                        <a:pt x="586317" y="133350"/>
                        <a:pt x="584856" y="136418"/>
                        <a:pt x="584200" y="139700"/>
                      </a:cubicBezTo>
                      <a:cubicBezTo>
                        <a:pt x="582732" y="147038"/>
                        <a:pt x="583175" y="154757"/>
                        <a:pt x="581025" y="161925"/>
                      </a:cubicBezTo>
                      <a:cubicBezTo>
                        <a:pt x="579929" y="165580"/>
                        <a:pt x="576792" y="168275"/>
                        <a:pt x="574675" y="171450"/>
                      </a:cubicBezTo>
                      <a:cubicBezTo>
                        <a:pt x="563033" y="170392"/>
                        <a:pt x="551322" y="169928"/>
                        <a:pt x="539750" y="168275"/>
                      </a:cubicBezTo>
                      <a:cubicBezTo>
                        <a:pt x="536437" y="167802"/>
                        <a:pt x="532170" y="167823"/>
                        <a:pt x="530225" y="165100"/>
                      </a:cubicBezTo>
                      <a:cubicBezTo>
                        <a:pt x="526334" y="159653"/>
                        <a:pt x="525992" y="152400"/>
                        <a:pt x="523875" y="146050"/>
                      </a:cubicBezTo>
                      <a:lnTo>
                        <a:pt x="520700" y="136525"/>
                      </a:lnTo>
                      <a:lnTo>
                        <a:pt x="517525" y="127000"/>
                      </a:lnTo>
                      <a:cubicBezTo>
                        <a:pt x="517953" y="119718"/>
                        <a:pt x="516167" y="70300"/>
                        <a:pt x="527050" y="53975"/>
                      </a:cubicBezTo>
                      <a:cubicBezTo>
                        <a:pt x="529167" y="50800"/>
                        <a:pt x="530957" y="47381"/>
                        <a:pt x="533400" y="44450"/>
                      </a:cubicBezTo>
                      <a:cubicBezTo>
                        <a:pt x="537798" y="39172"/>
                        <a:pt x="545839" y="31513"/>
                        <a:pt x="552450" y="28575"/>
                      </a:cubicBezTo>
                      <a:cubicBezTo>
                        <a:pt x="558567" y="25857"/>
                        <a:pt x="565150" y="24342"/>
                        <a:pt x="571500" y="22225"/>
                      </a:cubicBezTo>
                      <a:cubicBezTo>
                        <a:pt x="574675" y="21167"/>
                        <a:pt x="578240" y="20906"/>
                        <a:pt x="581025" y="19050"/>
                      </a:cubicBezTo>
                      <a:cubicBezTo>
                        <a:pt x="608322" y="852"/>
                        <a:pt x="573785" y="22670"/>
                        <a:pt x="600075" y="9525"/>
                      </a:cubicBezTo>
                      <a:cubicBezTo>
                        <a:pt x="622001" y="-1438"/>
                        <a:pt x="595869" y="6608"/>
                        <a:pt x="622300" y="0"/>
                      </a:cubicBezTo>
                      <a:cubicBezTo>
                        <a:pt x="647857" y="2130"/>
                        <a:pt x="653820" y="566"/>
                        <a:pt x="673100" y="6350"/>
                      </a:cubicBezTo>
                      <a:cubicBezTo>
                        <a:pt x="686079" y="10244"/>
                        <a:pt x="692105" y="11075"/>
                        <a:pt x="701675" y="19050"/>
                      </a:cubicBezTo>
                      <a:cubicBezTo>
                        <a:pt x="732883" y="45057"/>
                        <a:pt x="692575" y="13125"/>
                        <a:pt x="717550" y="38100"/>
                      </a:cubicBezTo>
                      <a:cubicBezTo>
                        <a:pt x="720248" y="40798"/>
                        <a:pt x="723900" y="42333"/>
                        <a:pt x="727075" y="44450"/>
                      </a:cubicBezTo>
                      <a:cubicBezTo>
                        <a:pt x="728133" y="47625"/>
                        <a:pt x="728753" y="50982"/>
                        <a:pt x="730250" y="53975"/>
                      </a:cubicBezTo>
                      <a:cubicBezTo>
                        <a:pt x="731957" y="57388"/>
                        <a:pt x="735050" y="60013"/>
                        <a:pt x="736600" y="63500"/>
                      </a:cubicBezTo>
                      <a:cubicBezTo>
                        <a:pt x="739318" y="69617"/>
                        <a:pt x="740833" y="76200"/>
                        <a:pt x="742950" y="82550"/>
                      </a:cubicBezTo>
                      <a:lnTo>
                        <a:pt x="746125" y="92075"/>
                      </a:lnTo>
                      <a:lnTo>
                        <a:pt x="749300" y="101600"/>
                      </a:lnTo>
                      <a:cubicBezTo>
                        <a:pt x="748242" y="118533"/>
                        <a:pt x="747813" y="135518"/>
                        <a:pt x="746125" y="152400"/>
                      </a:cubicBezTo>
                      <a:cubicBezTo>
                        <a:pt x="746116" y="152492"/>
                        <a:pt x="741279" y="173121"/>
                        <a:pt x="739775" y="174625"/>
                      </a:cubicBezTo>
                      <a:cubicBezTo>
                        <a:pt x="737408" y="176992"/>
                        <a:pt x="733425" y="176742"/>
                        <a:pt x="730250" y="177800"/>
                      </a:cubicBezTo>
                      <a:cubicBezTo>
                        <a:pt x="723900" y="176742"/>
                        <a:pt x="717484" y="176022"/>
                        <a:pt x="711200" y="174625"/>
                      </a:cubicBezTo>
                      <a:cubicBezTo>
                        <a:pt x="707933" y="173899"/>
                        <a:pt x="704042" y="173817"/>
                        <a:pt x="701675" y="171450"/>
                      </a:cubicBezTo>
                      <a:cubicBezTo>
                        <a:pt x="696279" y="166054"/>
                        <a:pt x="693208" y="158750"/>
                        <a:pt x="688975" y="152400"/>
                      </a:cubicBezTo>
                      <a:cubicBezTo>
                        <a:pt x="680769" y="140090"/>
                        <a:pt x="683832" y="146495"/>
                        <a:pt x="679450" y="133350"/>
                      </a:cubicBezTo>
                      <a:cubicBezTo>
                        <a:pt x="678392" y="124883"/>
                        <a:pt x="676275" y="116483"/>
                        <a:pt x="676275" y="107950"/>
                      </a:cubicBezTo>
                      <a:cubicBezTo>
                        <a:pt x="676275" y="102229"/>
                        <a:pt x="680527" y="83193"/>
                        <a:pt x="682625" y="76200"/>
                      </a:cubicBezTo>
                      <a:cubicBezTo>
                        <a:pt x="684548" y="69789"/>
                        <a:pt x="683406" y="60863"/>
                        <a:pt x="688975" y="57150"/>
                      </a:cubicBezTo>
                      <a:cubicBezTo>
                        <a:pt x="704069" y="47087"/>
                        <a:pt x="694880" y="52007"/>
                        <a:pt x="717550" y="44450"/>
                      </a:cubicBezTo>
                      <a:cubicBezTo>
                        <a:pt x="720725" y="43392"/>
                        <a:pt x="724290" y="43131"/>
                        <a:pt x="727075" y="41275"/>
                      </a:cubicBezTo>
                      <a:cubicBezTo>
                        <a:pt x="754372" y="23077"/>
                        <a:pt x="719835" y="44895"/>
                        <a:pt x="746125" y="31750"/>
                      </a:cubicBezTo>
                      <a:cubicBezTo>
                        <a:pt x="749538" y="30043"/>
                        <a:pt x="752003" y="26522"/>
                        <a:pt x="755650" y="25400"/>
                      </a:cubicBezTo>
                      <a:cubicBezTo>
                        <a:pt x="785057" y="16352"/>
                        <a:pt x="796792" y="19050"/>
                        <a:pt x="828675" y="1905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CD10316A-119F-4FC2-FAC6-FCDD851D9D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476750" y="1077053"/>
                  <a:ext cx="1035237" cy="23875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D2F579FD-EAB1-E69E-CB17-A2B1D55DA7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76750" y="1311406"/>
                  <a:ext cx="1035237" cy="20504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3BB7F40B-86C9-FD7E-8B14-FB396654DEE3}"/>
                  </a:ext>
                </a:extLst>
              </p:cNvPr>
              <p:cNvSpPr/>
              <p:nvPr/>
            </p:nvSpPr>
            <p:spPr>
              <a:xfrm>
                <a:off x="4067572" y="1665015"/>
                <a:ext cx="783213" cy="5232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3DA74E0-9BFC-84E8-8D2B-BA4F110EBCBE}"/>
                </a:ext>
              </a:extLst>
            </p:cNvPr>
            <p:cNvSpPr/>
            <p:nvPr/>
          </p:nvSpPr>
          <p:spPr>
            <a:xfrm>
              <a:off x="1394011" y="1085155"/>
              <a:ext cx="1405606" cy="1176144"/>
            </a:xfrm>
            <a:prstGeom prst="rect">
              <a:avLst/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929B8FF-0CA9-A76D-F054-0A8834AE6ADA}"/>
              </a:ext>
            </a:extLst>
          </p:cNvPr>
          <p:cNvGrpSpPr/>
          <p:nvPr/>
        </p:nvGrpSpPr>
        <p:grpSpPr>
          <a:xfrm>
            <a:off x="5632287" y="4502521"/>
            <a:ext cx="3096141" cy="1532698"/>
            <a:chOff x="8055253" y="1113866"/>
            <a:chExt cx="3096141" cy="1532698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9806EE1-F881-9109-6992-DB79F7620E38}"/>
                </a:ext>
              </a:extLst>
            </p:cNvPr>
            <p:cNvGrpSpPr/>
            <p:nvPr/>
          </p:nvGrpSpPr>
          <p:grpSpPr>
            <a:xfrm>
              <a:off x="8586907" y="1583374"/>
              <a:ext cx="1618329" cy="523220"/>
              <a:chOff x="9365587" y="457829"/>
              <a:chExt cx="1618329" cy="523220"/>
            </a:xfrm>
          </p:grpSpPr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2220CDB4-91C8-E23C-1EEB-902BC414792E}"/>
                  </a:ext>
                </a:extLst>
              </p:cNvPr>
              <p:cNvSpPr/>
              <p:nvPr/>
            </p:nvSpPr>
            <p:spPr>
              <a:xfrm>
                <a:off x="10110583" y="567566"/>
                <a:ext cx="873333" cy="223356"/>
              </a:xfrm>
              <a:custGeom>
                <a:avLst/>
                <a:gdLst>
                  <a:gd name="connsiteX0" fmla="*/ 69850 w 828675"/>
                  <a:gd name="connsiteY0" fmla="*/ 190500 h 190500"/>
                  <a:gd name="connsiteX1" fmla="*/ 44450 w 828675"/>
                  <a:gd name="connsiteY1" fmla="*/ 180975 h 190500"/>
                  <a:gd name="connsiteX2" fmla="*/ 31750 w 828675"/>
                  <a:gd name="connsiteY2" fmla="*/ 161925 h 190500"/>
                  <a:gd name="connsiteX3" fmla="*/ 28575 w 828675"/>
                  <a:gd name="connsiteY3" fmla="*/ 152400 h 190500"/>
                  <a:gd name="connsiteX4" fmla="*/ 19050 w 828675"/>
                  <a:gd name="connsiteY4" fmla="*/ 142875 h 190500"/>
                  <a:gd name="connsiteX5" fmla="*/ 9525 w 828675"/>
                  <a:gd name="connsiteY5" fmla="*/ 114300 h 190500"/>
                  <a:gd name="connsiteX6" fmla="*/ 6350 w 828675"/>
                  <a:gd name="connsiteY6" fmla="*/ 104775 h 190500"/>
                  <a:gd name="connsiteX7" fmla="*/ 0 w 828675"/>
                  <a:gd name="connsiteY7" fmla="*/ 73025 h 190500"/>
                  <a:gd name="connsiteX8" fmla="*/ 3175 w 828675"/>
                  <a:gd name="connsiteY8" fmla="*/ 44450 h 190500"/>
                  <a:gd name="connsiteX9" fmla="*/ 6350 w 828675"/>
                  <a:gd name="connsiteY9" fmla="*/ 34925 h 190500"/>
                  <a:gd name="connsiteX10" fmla="*/ 25400 w 828675"/>
                  <a:gd name="connsiteY10" fmla="*/ 22225 h 190500"/>
                  <a:gd name="connsiteX11" fmla="*/ 34925 w 828675"/>
                  <a:gd name="connsiteY11" fmla="*/ 15875 h 190500"/>
                  <a:gd name="connsiteX12" fmla="*/ 79375 w 828675"/>
                  <a:gd name="connsiteY12" fmla="*/ 3175 h 190500"/>
                  <a:gd name="connsiteX13" fmla="*/ 92075 w 828675"/>
                  <a:gd name="connsiteY13" fmla="*/ 0 h 190500"/>
                  <a:gd name="connsiteX14" fmla="*/ 146050 w 828675"/>
                  <a:gd name="connsiteY14" fmla="*/ 3175 h 190500"/>
                  <a:gd name="connsiteX15" fmla="*/ 155575 w 828675"/>
                  <a:gd name="connsiteY15" fmla="*/ 6350 h 190500"/>
                  <a:gd name="connsiteX16" fmla="*/ 187325 w 828675"/>
                  <a:gd name="connsiteY16" fmla="*/ 15875 h 190500"/>
                  <a:gd name="connsiteX17" fmla="*/ 206375 w 828675"/>
                  <a:gd name="connsiteY17" fmla="*/ 25400 h 190500"/>
                  <a:gd name="connsiteX18" fmla="*/ 222250 w 828675"/>
                  <a:gd name="connsiteY18" fmla="*/ 44450 h 190500"/>
                  <a:gd name="connsiteX19" fmla="*/ 228600 w 828675"/>
                  <a:gd name="connsiteY19" fmla="*/ 63500 h 190500"/>
                  <a:gd name="connsiteX20" fmla="*/ 225425 w 828675"/>
                  <a:gd name="connsiteY20" fmla="*/ 136525 h 190500"/>
                  <a:gd name="connsiteX21" fmla="*/ 215900 w 828675"/>
                  <a:gd name="connsiteY21" fmla="*/ 155575 h 190500"/>
                  <a:gd name="connsiteX22" fmla="*/ 206375 w 828675"/>
                  <a:gd name="connsiteY22" fmla="*/ 158750 h 190500"/>
                  <a:gd name="connsiteX23" fmla="*/ 177800 w 828675"/>
                  <a:gd name="connsiteY23" fmla="*/ 174625 h 190500"/>
                  <a:gd name="connsiteX24" fmla="*/ 139700 w 828675"/>
                  <a:gd name="connsiteY24" fmla="*/ 161925 h 190500"/>
                  <a:gd name="connsiteX25" fmla="*/ 136525 w 828675"/>
                  <a:gd name="connsiteY25" fmla="*/ 152400 h 190500"/>
                  <a:gd name="connsiteX26" fmla="*/ 146050 w 828675"/>
                  <a:gd name="connsiteY26" fmla="*/ 101600 h 190500"/>
                  <a:gd name="connsiteX27" fmla="*/ 152400 w 828675"/>
                  <a:gd name="connsiteY27" fmla="*/ 82550 h 190500"/>
                  <a:gd name="connsiteX28" fmla="*/ 155575 w 828675"/>
                  <a:gd name="connsiteY28" fmla="*/ 73025 h 190500"/>
                  <a:gd name="connsiteX29" fmla="*/ 158750 w 828675"/>
                  <a:gd name="connsiteY29" fmla="*/ 63500 h 190500"/>
                  <a:gd name="connsiteX30" fmla="*/ 168275 w 828675"/>
                  <a:gd name="connsiteY30" fmla="*/ 57150 h 190500"/>
                  <a:gd name="connsiteX31" fmla="*/ 206375 w 828675"/>
                  <a:gd name="connsiteY31" fmla="*/ 25400 h 190500"/>
                  <a:gd name="connsiteX32" fmla="*/ 244475 w 828675"/>
                  <a:gd name="connsiteY32" fmla="*/ 12700 h 190500"/>
                  <a:gd name="connsiteX33" fmla="*/ 254000 w 828675"/>
                  <a:gd name="connsiteY33" fmla="*/ 9525 h 190500"/>
                  <a:gd name="connsiteX34" fmla="*/ 263525 w 828675"/>
                  <a:gd name="connsiteY34" fmla="*/ 6350 h 190500"/>
                  <a:gd name="connsiteX35" fmla="*/ 298450 w 828675"/>
                  <a:gd name="connsiteY35" fmla="*/ 3175 h 190500"/>
                  <a:gd name="connsiteX36" fmla="*/ 314325 w 828675"/>
                  <a:gd name="connsiteY36" fmla="*/ 6350 h 190500"/>
                  <a:gd name="connsiteX37" fmla="*/ 336550 w 828675"/>
                  <a:gd name="connsiteY37" fmla="*/ 9525 h 190500"/>
                  <a:gd name="connsiteX38" fmla="*/ 355600 w 828675"/>
                  <a:gd name="connsiteY38" fmla="*/ 15875 h 190500"/>
                  <a:gd name="connsiteX39" fmla="*/ 365125 w 828675"/>
                  <a:gd name="connsiteY39" fmla="*/ 25400 h 190500"/>
                  <a:gd name="connsiteX40" fmla="*/ 374650 w 828675"/>
                  <a:gd name="connsiteY40" fmla="*/ 31750 h 190500"/>
                  <a:gd name="connsiteX41" fmla="*/ 377825 w 828675"/>
                  <a:gd name="connsiteY41" fmla="*/ 41275 h 190500"/>
                  <a:gd name="connsiteX42" fmla="*/ 390525 w 828675"/>
                  <a:gd name="connsiteY42" fmla="*/ 60325 h 190500"/>
                  <a:gd name="connsiteX43" fmla="*/ 400050 w 828675"/>
                  <a:gd name="connsiteY43" fmla="*/ 79375 h 190500"/>
                  <a:gd name="connsiteX44" fmla="*/ 403225 w 828675"/>
                  <a:gd name="connsiteY44" fmla="*/ 88900 h 190500"/>
                  <a:gd name="connsiteX45" fmla="*/ 400050 w 828675"/>
                  <a:gd name="connsiteY45" fmla="*/ 120650 h 190500"/>
                  <a:gd name="connsiteX46" fmla="*/ 396875 w 828675"/>
                  <a:gd name="connsiteY46" fmla="*/ 139700 h 190500"/>
                  <a:gd name="connsiteX47" fmla="*/ 371475 w 828675"/>
                  <a:gd name="connsiteY47" fmla="*/ 171450 h 190500"/>
                  <a:gd name="connsiteX48" fmla="*/ 352425 w 828675"/>
                  <a:gd name="connsiteY48" fmla="*/ 174625 h 190500"/>
                  <a:gd name="connsiteX49" fmla="*/ 336550 w 828675"/>
                  <a:gd name="connsiteY49" fmla="*/ 161925 h 190500"/>
                  <a:gd name="connsiteX50" fmla="*/ 330200 w 828675"/>
                  <a:gd name="connsiteY50" fmla="*/ 142875 h 190500"/>
                  <a:gd name="connsiteX51" fmla="*/ 330200 w 828675"/>
                  <a:gd name="connsiteY51" fmla="*/ 88900 h 190500"/>
                  <a:gd name="connsiteX52" fmla="*/ 336550 w 828675"/>
                  <a:gd name="connsiteY52" fmla="*/ 60325 h 190500"/>
                  <a:gd name="connsiteX53" fmla="*/ 365125 w 828675"/>
                  <a:gd name="connsiteY53" fmla="*/ 38100 h 190500"/>
                  <a:gd name="connsiteX54" fmla="*/ 393700 w 828675"/>
                  <a:gd name="connsiteY54" fmla="*/ 28575 h 190500"/>
                  <a:gd name="connsiteX55" fmla="*/ 403225 w 828675"/>
                  <a:gd name="connsiteY55" fmla="*/ 25400 h 190500"/>
                  <a:gd name="connsiteX56" fmla="*/ 431800 w 828675"/>
                  <a:gd name="connsiteY56" fmla="*/ 19050 h 190500"/>
                  <a:gd name="connsiteX57" fmla="*/ 457200 w 828675"/>
                  <a:gd name="connsiteY57" fmla="*/ 12700 h 190500"/>
                  <a:gd name="connsiteX58" fmla="*/ 508000 w 828675"/>
                  <a:gd name="connsiteY58" fmla="*/ 15875 h 190500"/>
                  <a:gd name="connsiteX59" fmla="*/ 520700 w 828675"/>
                  <a:gd name="connsiteY59" fmla="*/ 19050 h 190500"/>
                  <a:gd name="connsiteX60" fmla="*/ 530225 w 828675"/>
                  <a:gd name="connsiteY60" fmla="*/ 25400 h 190500"/>
                  <a:gd name="connsiteX61" fmla="*/ 536575 w 828675"/>
                  <a:gd name="connsiteY61" fmla="*/ 34925 h 190500"/>
                  <a:gd name="connsiteX62" fmla="*/ 546100 w 828675"/>
                  <a:gd name="connsiteY62" fmla="*/ 44450 h 190500"/>
                  <a:gd name="connsiteX63" fmla="*/ 549275 w 828675"/>
                  <a:gd name="connsiteY63" fmla="*/ 53975 h 190500"/>
                  <a:gd name="connsiteX64" fmla="*/ 571500 w 828675"/>
                  <a:gd name="connsiteY64" fmla="*/ 82550 h 190500"/>
                  <a:gd name="connsiteX65" fmla="*/ 581025 w 828675"/>
                  <a:gd name="connsiteY65" fmla="*/ 111125 h 190500"/>
                  <a:gd name="connsiteX66" fmla="*/ 584200 w 828675"/>
                  <a:gd name="connsiteY66" fmla="*/ 120650 h 190500"/>
                  <a:gd name="connsiteX67" fmla="*/ 587375 w 828675"/>
                  <a:gd name="connsiteY67" fmla="*/ 130175 h 190500"/>
                  <a:gd name="connsiteX68" fmla="*/ 584200 w 828675"/>
                  <a:gd name="connsiteY68" fmla="*/ 139700 h 190500"/>
                  <a:gd name="connsiteX69" fmla="*/ 581025 w 828675"/>
                  <a:gd name="connsiteY69" fmla="*/ 161925 h 190500"/>
                  <a:gd name="connsiteX70" fmla="*/ 574675 w 828675"/>
                  <a:gd name="connsiteY70" fmla="*/ 171450 h 190500"/>
                  <a:gd name="connsiteX71" fmla="*/ 539750 w 828675"/>
                  <a:gd name="connsiteY71" fmla="*/ 168275 h 190500"/>
                  <a:gd name="connsiteX72" fmla="*/ 530225 w 828675"/>
                  <a:gd name="connsiteY72" fmla="*/ 165100 h 190500"/>
                  <a:gd name="connsiteX73" fmla="*/ 523875 w 828675"/>
                  <a:gd name="connsiteY73" fmla="*/ 146050 h 190500"/>
                  <a:gd name="connsiteX74" fmla="*/ 520700 w 828675"/>
                  <a:gd name="connsiteY74" fmla="*/ 136525 h 190500"/>
                  <a:gd name="connsiteX75" fmla="*/ 517525 w 828675"/>
                  <a:gd name="connsiteY75" fmla="*/ 127000 h 190500"/>
                  <a:gd name="connsiteX76" fmla="*/ 527050 w 828675"/>
                  <a:gd name="connsiteY76" fmla="*/ 53975 h 190500"/>
                  <a:gd name="connsiteX77" fmla="*/ 533400 w 828675"/>
                  <a:gd name="connsiteY77" fmla="*/ 44450 h 190500"/>
                  <a:gd name="connsiteX78" fmla="*/ 552450 w 828675"/>
                  <a:gd name="connsiteY78" fmla="*/ 28575 h 190500"/>
                  <a:gd name="connsiteX79" fmla="*/ 571500 w 828675"/>
                  <a:gd name="connsiteY79" fmla="*/ 22225 h 190500"/>
                  <a:gd name="connsiteX80" fmla="*/ 581025 w 828675"/>
                  <a:gd name="connsiteY80" fmla="*/ 19050 h 190500"/>
                  <a:gd name="connsiteX81" fmla="*/ 600075 w 828675"/>
                  <a:gd name="connsiteY81" fmla="*/ 9525 h 190500"/>
                  <a:gd name="connsiteX82" fmla="*/ 622300 w 828675"/>
                  <a:gd name="connsiteY82" fmla="*/ 0 h 190500"/>
                  <a:gd name="connsiteX83" fmla="*/ 673100 w 828675"/>
                  <a:gd name="connsiteY83" fmla="*/ 6350 h 190500"/>
                  <a:gd name="connsiteX84" fmla="*/ 701675 w 828675"/>
                  <a:gd name="connsiteY84" fmla="*/ 19050 h 190500"/>
                  <a:gd name="connsiteX85" fmla="*/ 717550 w 828675"/>
                  <a:gd name="connsiteY85" fmla="*/ 38100 h 190500"/>
                  <a:gd name="connsiteX86" fmla="*/ 727075 w 828675"/>
                  <a:gd name="connsiteY86" fmla="*/ 44450 h 190500"/>
                  <a:gd name="connsiteX87" fmla="*/ 730250 w 828675"/>
                  <a:gd name="connsiteY87" fmla="*/ 53975 h 190500"/>
                  <a:gd name="connsiteX88" fmla="*/ 736600 w 828675"/>
                  <a:gd name="connsiteY88" fmla="*/ 63500 h 190500"/>
                  <a:gd name="connsiteX89" fmla="*/ 742950 w 828675"/>
                  <a:gd name="connsiteY89" fmla="*/ 82550 h 190500"/>
                  <a:gd name="connsiteX90" fmla="*/ 746125 w 828675"/>
                  <a:gd name="connsiteY90" fmla="*/ 92075 h 190500"/>
                  <a:gd name="connsiteX91" fmla="*/ 749300 w 828675"/>
                  <a:gd name="connsiteY91" fmla="*/ 101600 h 190500"/>
                  <a:gd name="connsiteX92" fmla="*/ 746125 w 828675"/>
                  <a:gd name="connsiteY92" fmla="*/ 152400 h 190500"/>
                  <a:gd name="connsiteX93" fmla="*/ 739775 w 828675"/>
                  <a:gd name="connsiteY93" fmla="*/ 174625 h 190500"/>
                  <a:gd name="connsiteX94" fmla="*/ 730250 w 828675"/>
                  <a:gd name="connsiteY94" fmla="*/ 177800 h 190500"/>
                  <a:gd name="connsiteX95" fmla="*/ 711200 w 828675"/>
                  <a:gd name="connsiteY95" fmla="*/ 174625 h 190500"/>
                  <a:gd name="connsiteX96" fmla="*/ 701675 w 828675"/>
                  <a:gd name="connsiteY96" fmla="*/ 171450 h 190500"/>
                  <a:gd name="connsiteX97" fmla="*/ 688975 w 828675"/>
                  <a:gd name="connsiteY97" fmla="*/ 152400 h 190500"/>
                  <a:gd name="connsiteX98" fmla="*/ 679450 w 828675"/>
                  <a:gd name="connsiteY98" fmla="*/ 133350 h 190500"/>
                  <a:gd name="connsiteX99" fmla="*/ 676275 w 828675"/>
                  <a:gd name="connsiteY99" fmla="*/ 107950 h 190500"/>
                  <a:gd name="connsiteX100" fmla="*/ 682625 w 828675"/>
                  <a:gd name="connsiteY100" fmla="*/ 76200 h 190500"/>
                  <a:gd name="connsiteX101" fmla="*/ 688975 w 828675"/>
                  <a:gd name="connsiteY101" fmla="*/ 57150 h 190500"/>
                  <a:gd name="connsiteX102" fmla="*/ 717550 w 828675"/>
                  <a:gd name="connsiteY102" fmla="*/ 44450 h 190500"/>
                  <a:gd name="connsiteX103" fmla="*/ 727075 w 828675"/>
                  <a:gd name="connsiteY103" fmla="*/ 41275 h 190500"/>
                  <a:gd name="connsiteX104" fmla="*/ 746125 w 828675"/>
                  <a:gd name="connsiteY104" fmla="*/ 31750 h 190500"/>
                  <a:gd name="connsiteX105" fmla="*/ 755650 w 828675"/>
                  <a:gd name="connsiteY105" fmla="*/ 25400 h 190500"/>
                  <a:gd name="connsiteX106" fmla="*/ 828675 w 828675"/>
                  <a:gd name="connsiteY106" fmla="*/ 1905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828675" h="190500">
                    <a:moveTo>
                      <a:pt x="69850" y="190500"/>
                    </a:moveTo>
                    <a:cubicBezTo>
                      <a:pt x="60244" y="188579"/>
                      <a:pt x="51387" y="188903"/>
                      <a:pt x="44450" y="180975"/>
                    </a:cubicBezTo>
                    <a:cubicBezTo>
                      <a:pt x="39424" y="175232"/>
                      <a:pt x="34163" y="169165"/>
                      <a:pt x="31750" y="161925"/>
                    </a:cubicBezTo>
                    <a:cubicBezTo>
                      <a:pt x="30692" y="158750"/>
                      <a:pt x="30431" y="155185"/>
                      <a:pt x="28575" y="152400"/>
                    </a:cubicBezTo>
                    <a:cubicBezTo>
                      <a:pt x="26084" y="148664"/>
                      <a:pt x="22225" y="146050"/>
                      <a:pt x="19050" y="142875"/>
                    </a:cubicBezTo>
                    <a:lnTo>
                      <a:pt x="9525" y="114300"/>
                    </a:lnTo>
                    <a:cubicBezTo>
                      <a:pt x="8467" y="111125"/>
                      <a:pt x="7162" y="108022"/>
                      <a:pt x="6350" y="104775"/>
                    </a:cubicBezTo>
                    <a:cubicBezTo>
                      <a:pt x="1614" y="85830"/>
                      <a:pt x="3892" y="96379"/>
                      <a:pt x="0" y="73025"/>
                    </a:cubicBezTo>
                    <a:cubicBezTo>
                      <a:pt x="1058" y="63500"/>
                      <a:pt x="1599" y="53903"/>
                      <a:pt x="3175" y="44450"/>
                    </a:cubicBezTo>
                    <a:cubicBezTo>
                      <a:pt x="3725" y="41149"/>
                      <a:pt x="3983" y="37292"/>
                      <a:pt x="6350" y="34925"/>
                    </a:cubicBezTo>
                    <a:cubicBezTo>
                      <a:pt x="11746" y="29529"/>
                      <a:pt x="19050" y="26458"/>
                      <a:pt x="25400" y="22225"/>
                    </a:cubicBezTo>
                    <a:cubicBezTo>
                      <a:pt x="28575" y="20108"/>
                      <a:pt x="31305" y="17082"/>
                      <a:pt x="34925" y="15875"/>
                    </a:cubicBezTo>
                    <a:cubicBezTo>
                      <a:pt x="62254" y="6765"/>
                      <a:pt x="47481" y="11148"/>
                      <a:pt x="79375" y="3175"/>
                    </a:cubicBezTo>
                    <a:lnTo>
                      <a:pt x="92075" y="0"/>
                    </a:lnTo>
                    <a:cubicBezTo>
                      <a:pt x="110067" y="1058"/>
                      <a:pt x="128117" y="1382"/>
                      <a:pt x="146050" y="3175"/>
                    </a:cubicBezTo>
                    <a:cubicBezTo>
                      <a:pt x="149380" y="3508"/>
                      <a:pt x="152357" y="5431"/>
                      <a:pt x="155575" y="6350"/>
                    </a:cubicBezTo>
                    <a:cubicBezTo>
                      <a:pt x="163340" y="8569"/>
                      <a:pt x="181666" y="12102"/>
                      <a:pt x="187325" y="15875"/>
                    </a:cubicBezTo>
                    <a:cubicBezTo>
                      <a:pt x="199635" y="24081"/>
                      <a:pt x="193230" y="21018"/>
                      <a:pt x="206375" y="25400"/>
                    </a:cubicBezTo>
                    <a:cubicBezTo>
                      <a:pt x="212357" y="31382"/>
                      <a:pt x="218714" y="36493"/>
                      <a:pt x="222250" y="44450"/>
                    </a:cubicBezTo>
                    <a:cubicBezTo>
                      <a:pt x="224968" y="50567"/>
                      <a:pt x="228600" y="63500"/>
                      <a:pt x="228600" y="63500"/>
                    </a:cubicBezTo>
                    <a:cubicBezTo>
                      <a:pt x="227542" y="87842"/>
                      <a:pt x="227294" y="112232"/>
                      <a:pt x="225425" y="136525"/>
                    </a:cubicBezTo>
                    <a:cubicBezTo>
                      <a:pt x="225048" y="141428"/>
                      <a:pt x="219541" y="152663"/>
                      <a:pt x="215900" y="155575"/>
                    </a:cubicBezTo>
                    <a:cubicBezTo>
                      <a:pt x="213287" y="157666"/>
                      <a:pt x="209301" y="157125"/>
                      <a:pt x="206375" y="158750"/>
                    </a:cubicBezTo>
                    <a:cubicBezTo>
                      <a:pt x="173623" y="176946"/>
                      <a:pt x="199353" y="167441"/>
                      <a:pt x="177800" y="174625"/>
                    </a:cubicBezTo>
                    <a:cubicBezTo>
                      <a:pt x="151238" y="171969"/>
                      <a:pt x="148726" y="179977"/>
                      <a:pt x="139700" y="161925"/>
                    </a:cubicBezTo>
                    <a:cubicBezTo>
                      <a:pt x="138203" y="158932"/>
                      <a:pt x="137583" y="155575"/>
                      <a:pt x="136525" y="152400"/>
                    </a:cubicBezTo>
                    <a:cubicBezTo>
                      <a:pt x="138947" y="137868"/>
                      <a:pt x="141327" y="117344"/>
                      <a:pt x="146050" y="101600"/>
                    </a:cubicBezTo>
                    <a:cubicBezTo>
                      <a:pt x="147973" y="95189"/>
                      <a:pt x="150283" y="88900"/>
                      <a:pt x="152400" y="82550"/>
                    </a:cubicBezTo>
                    <a:lnTo>
                      <a:pt x="155575" y="73025"/>
                    </a:lnTo>
                    <a:cubicBezTo>
                      <a:pt x="156633" y="69850"/>
                      <a:pt x="155965" y="65356"/>
                      <a:pt x="158750" y="63500"/>
                    </a:cubicBezTo>
                    <a:cubicBezTo>
                      <a:pt x="161925" y="61383"/>
                      <a:pt x="165423" y="59685"/>
                      <a:pt x="168275" y="57150"/>
                    </a:cubicBezTo>
                    <a:cubicBezTo>
                      <a:pt x="178886" y="47718"/>
                      <a:pt x="191611" y="30321"/>
                      <a:pt x="206375" y="25400"/>
                    </a:cubicBezTo>
                    <a:lnTo>
                      <a:pt x="244475" y="12700"/>
                    </a:lnTo>
                    <a:lnTo>
                      <a:pt x="254000" y="9525"/>
                    </a:lnTo>
                    <a:cubicBezTo>
                      <a:pt x="257175" y="8467"/>
                      <a:pt x="260192" y="6653"/>
                      <a:pt x="263525" y="6350"/>
                    </a:cubicBezTo>
                    <a:lnTo>
                      <a:pt x="298450" y="3175"/>
                    </a:lnTo>
                    <a:cubicBezTo>
                      <a:pt x="303742" y="4233"/>
                      <a:pt x="309002" y="5463"/>
                      <a:pt x="314325" y="6350"/>
                    </a:cubicBezTo>
                    <a:cubicBezTo>
                      <a:pt x="321707" y="7580"/>
                      <a:pt x="329258" y="7842"/>
                      <a:pt x="336550" y="9525"/>
                    </a:cubicBezTo>
                    <a:cubicBezTo>
                      <a:pt x="343072" y="11030"/>
                      <a:pt x="355600" y="15875"/>
                      <a:pt x="355600" y="15875"/>
                    </a:cubicBezTo>
                    <a:cubicBezTo>
                      <a:pt x="358775" y="19050"/>
                      <a:pt x="361676" y="22525"/>
                      <a:pt x="365125" y="25400"/>
                    </a:cubicBezTo>
                    <a:cubicBezTo>
                      <a:pt x="368056" y="27843"/>
                      <a:pt x="372266" y="28770"/>
                      <a:pt x="374650" y="31750"/>
                    </a:cubicBezTo>
                    <a:cubicBezTo>
                      <a:pt x="376741" y="34363"/>
                      <a:pt x="376200" y="38349"/>
                      <a:pt x="377825" y="41275"/>
                    </a:cubicBezTo>
                    <a:cubicBezTo>
                      <a:pt x="381531" y="47946"/>
                      <a:pt x="388112" y="53085"/>
                      <a:pt x="390525" y="60325"/>
                    </a:cubicBezTo>
                    <a:cubicBezTo>
                      <a:pt x="398505" y="84266"/>
                      <a:pt x="387740" y="54756"/>
                      <a:pt x="400050" y="79375"/>
                    </a:cubicBezTo>
                    <a:cubicBezTo>
                      <a:pt x="401547" y="82368"/>
                      <a:pt x="402167" y="85725"/>
                      <a:pt x="403225" y="88900"/>
                    </a:cubicBezTo>
                    <a:cubicBezTo>
                      <a:pt x="402167" y="99483"/>
                      <a:pt x="401369" y="110096"/>
                      <a:pt x="400050" y="120650"/>
                    </a:cubicBezTo>
                    <a:cubicBezTo>
                      <a:pt x="399252" y="127038"/>
                      <a:pt x="398436" y="133455"/>
                      <a:pt x="396875" y="139700"/>
                    </a:cubicBezTo>
                    <a:cubicBezTo>
                      <a:pt x="393214" y="154343"/>
                      <a:pt x="390277" y="168316"/>
                      <a:pt x="371475" y="171450"/>
                    </a:cubicBezTo>
                    <a:lnTo>
                      <a:pt x="352425" y="174625"/>
                    </a:lnTo>
                    <a:cubicBezTo>
                      <a:pt x="342096" y="171182"/>
                      <a:pt x="341545" y="173164"/>
                      <a:pt x="336550" y="161925"/>
                    </a:cubicBezTo>
                    <a:cubicBezTo>
                      <a:pt x="333832" y="155808"/>
                      <a:pt x="330200" y="142875"/>
                      <a:pt x="330200" y="142875"/>
                    </a:cubicBezTo>
                    <a:cubicBezTo>
                      <a:pt x="325996" y="113449"/>
                      <a:pt x="325605" y="123366"/>
                      <a:pt x="330200" y="88900"/>
                    </a:cubicBezTo>
                    <a:cubicBezTo>
                      <a:pt x="330308" y="88087"/>
                      <a:pt x="335238" y="62621"/>
                      <a:pt x="336550" y="60325"/>
                    </a:cubicBezTo>
                    <a:cubicBezTo>
                      <a:pt x="340417" y="53557"/>
                      <a:pt x="361127" y="39433"/>
                      <a:pt x="365125" y="38100"/>
                    </a:cubicBezTo>
                    <a:lnTo>
                      <a:pt x="393700" y="28575"/>
                    </a:lnTo>
                    <a:cubicBezTo>
                      <a:pt x="396875" y="27517"/>
                      <a:pt x="399978" y="26212"/>
                      <a:pt x="403225" y="25400"/>
                    </a:cubicBezTo>
                    <a:cubicBezTo>
                      <a:pt x="447235" y="14398"/>
                      <a:pt x="379400" y="31142"/>
                      <a:pt x="431800" y="19050"/>
                    </a:cubicBezTo>
                    <a:cubicBezTo>
                      <a:pt x="440304" y="17088"/>
                      <a:pt x="457200" y="12700"/>
                      <a:pt x="457200" y="12700"/>
                    </a:cubicBezTo>
                    <a:cubicBezTo>
                      <a:pt x="474133" y="13758"/>
                      <a:pt x="491118" y="14187"/>
                      <a:pt x="508000" y="15875"/>
                    </a:cubicBezTo>
                    <a:cubicBezTo>
                      <a:pt x="512342" y="16309"/>
                      <a:pt x="516689" y="17331"/>
                      <a:pt x="520700" y="19050"/>
                    </a:cubicBezTo>
                    <a:cubicBezTo>
                      <a:pt x="524207" y="20553"/>
                      <a:pt x="527050" y="23283"/>
                      <a:pt x="530225" y="25400"/>
                    </a:cubicBezTo>
                    <a:cubicBezTo>
                      <a:pt x="532342" y="28575"/>
                      <a:pt x="534132" y="31994"/>
                      <a:pt x="536575" y="34925"/>
                    </a:cubicBezTo>
                    <a:cubicBezTo>
                      <a:pt x="539450" y="38374"/>
                      <a:pt x="543609" y="40714"/>
                      <a:pt x="546100" y="44450"/>
                    </a:cubicBezTo>
                    <a:cubicBezTo>
                      <a:pt x="547956" y="47235"/>
                      <a:pt x="547419" y="51190"/>
                      <a:pt x="549275" y="53975"/>
                    </a:cubicBezTo>
                    <a:cubicBezTo>
                      <a:pt x="560233" y="70412"/>
                      <a:pt x="563046" y="57188"/>
                      <a:pt x="571500" y="82550"/>
                    </a:cubicBezTo>
                    <a:lnTo>
                      <a:pt x="581025" y="111125"/>
                    </a:lnTo>
                    <a:lnTo>
                      <a:pt x="584200" y="120650"/>
                    </a:lnTo>
                    <a:lnTo>
                      <a:pt x="587375" y="130175"/>
                    </a:lnTo>
                    <a:cubicBezTo>
                      <a:pt x="586317" y="133350"/>
                      <a:pt x="584856" y="136418"/>
                      <a:pt x="584200" y="139700"/>
                    </a:cubicBezTo>
                    <a:cubicBezTo>
                      <a:pt x="582732" y="147038"/>
                      <a:pt x="583175" y="154757"/>
                      <a:pt x="581025" y="161925"/>
                    </a:cubicBezTo>
                    <a:cubicBezTo>
                      <a:pt x="579929" y="165580"/>
                      <a:pt x="576792" y="168275"/>
                      <a:pt x="574675" y="171450"/>
                    </a:cubicBezTo>
                    <a:cubicBezTo>
                      <a:pt x="563033" y="170392"/>
                      <a:pt x="551322" y="169928"/>
                      <a:pt x="539750" y="168275"/>
                    </a:cubicBezTo>
                    <a:cubicBezTo>
                      <a:pt x="536437" y="167802"/>
                      <a:pt x="532170" y="167823"/>
                      <a:pt x="530225" y="165100"/>
                    </a:cubicBezTo>
                    <a:cubicBezTo>
                      <a:pt x="526334" y="159653"/>
                      <a:pt x="525992" y="152400"/>
                      <a:pt x="523875" y="146050"/>
                    </a:cubicBezTo>
                    <a:lnTo>
                      <a:pt x="520700" y="136525"/>
                    </a:lnTo>
                    <a:lnTo>
                      <a:pt x="517525" y="127000"/>
                    </a:lnTo>
                    <a:cubicBezTo>
                      <a:pt x="517953" y="119718"/>
                      <a:pt x="516167" y="70300"/>
                      <a:pt x="527050" y="53975"/>
                    </a:cubicBezTo>
                    <a:cubicBezTo>
                      <a:pt x="529167" y="50800"/>
                      <a:pt x="530957" y="47381"/>
                      <a:pt x="533400" y="44450"/>
                    </a:cubicBezTo>
                    <a:cubicBezTo>
                      <a:pt x="537798" y="39172"/>
                      <a:pt x="545839" y="31513"/>
                      <a:pt x="552450" y="28575"/>
                    </a:cubicBezTo>
                    <a:cubicBezTo>
                      <a:pt x="558567" y="25857"/>
                      <a:pt x="565150" y="24342"/>
                      <a:pt x="571500" y="22225"/>
                    </a:cubicBezTo>
                    <a:cubicBezTo>
                      <a:pt x="574675" y="21167"/>
                      <a:pt x="578240" y="20906"/>
                      <a:pt x="581025" y="19050"/>
                    </a:cubicBezTo>
                    <a:cubicBezTo>
                      <a:pt x="608322" y="852"/>
                      <a:pt x="573785" y="22670"/>
                      <a:pt x="600075" y="9525"/>
                    </a:cubicBezTo>
                    <a:cubicBezTo>
                      <a:pt x="622001" y="-1438"/>
                      <a:pt x="595869" y="6608"/>
                      <a:pt x="622300" y="0"/>
                    </a:cubicBezTo>
                    <a:cubicBezTo>
                      <a:pt x="647857" y="2130"/>
                      <a:pt x="653820" y="566"/>
                      <a:pt x="673100" y="6350"/>
                    </a:cubicBezTo>
                    <a:cubicBezTo>
                      <a:pt x="686079" y="10244"/>
                      <a:pt x="692105" y="11075"/>
                      <a:pt x="701675" y="19050"/>
                    </a:cubicBezTo>
                    <a:cubicBezTo>
                      <a:pt x="732883" y="45057"/>
                      <a:pt x="692575" y="13125"/>
                      <a:pt x="717550" y="38100"/>
                    </a:cubicBezTo>
                    <a:cubicBezTo>
                      <a:pt x="720248" y="40798"/>
                      <a:pt x="723900" y="42333"/>
                      <a:pt x="727075" y="44450"/>
                    </a:cubicBezTo>
                    <a:cubicBezTo>
                      <a:pt x="728133" y="47625"/>
                      <a:pt x="728753" y="50982"/>
                      <a:pt x="730250" y="53975"/>
                    </a:cubicBezTo>
                    <a:cubicBezTo>
                      <a:pt x="731957" y="57388"/>
                      <a:pt x="735050" y="60013"/>
                      <a:pt x="736600" y="63500"/>
                    </a:cubicBezTo>
                    <a:cubicBezTo>
                      <a:pt x="739318" y="69617"/>
                      <a:pt x="740833" y="76200"/>
                      <a:pt x="742950" y="82550"/>
                    </a:cubicBezTo>
                    <a:lnTo>
                      <a:pt x="746125" y="92075"/>
                    </a:lnTo>
                    <a:lnTo>
                      <a:pt x="749300" y="101600"/>
                    </a:lnTo>
                    <a:cubicBezTo>
                      <a:pt x="748242" y="118533"/>
                      <a:pt x="747813" y="135518"/>
                      <a:pt x="746125" y="152400"/>
                    </a:cubicBezTo>
                    <a:cubicBezTo>
                      <a:pt x="746116" y="152492"/>
                      <a:pt x="741279" y="173121"/>
                      <a:pt x="739775" y="174625"/>
                    </a:cubicBezTo>
                    <a:cubicBezTo>
                      <a:pt x="737408" y="176992"/>
                      <a:pt x="733425" y="176742"/>
                      <a:pt x="730250" y="177800"/>
                    </a:cubicBezTo>
                    <a:cubicBezTo>
                      <a:pt x="723900" y="176742"/>
                      <a:pt x="717484" y="176022"/>
                      <a:pt x="711200" y="174625"/>
                    </a:cubicBezTo>
                    <a:cubicBezTo>
                      <a:pt x="707933" y="173899"/>
                      <a:pt x="704042" y="173817"/>
                      <a:pt x="701675" y="171450"/>
                    </a:cubicBezTo>
                    <a:cubicBezTo>
                      <a:pt x="696279" y="166054"/>
                      <a:pt x="693208" y="158750"/>
                      <a:pt x="688975" y="152400"/>
                    </a:cubicBezTo>
                    <a:cubicBezTo>
                      <a:pt x="680769" y="140090"/>
                      <a:pt x="683832" y="146495"/>
                      <a:pt x="679450" y="133350"/>
                    </a:cubicBezTo>
                    <a:cubicBezTo>
                      <a:pt x="678392" y="124883"/>
                      <a:pt x="676275" y="116483"/>
                      <a:pt x="676275" y="107950"/>
                    </a:cubicBezTo>
                    <a:cubicBezTo>
                      <a:pt x="676275" y="102229"/>
                      <a:pt x="680527" y="83193"/>
                      <a:pt x="682625" y="76200"/>
                    </a:cubicBezTo>
                    <a:cubicBezTo>
                      <a:pt x="684548" y="69789"/>
                      <a:pt x="683406" y="60863"/>
                      <a:pt x="688975" y="57150"/>
                    </a:cubicBezTo>
                    <a:cubicBezTo>
                      <a:pt x="704069" y="47087"/>
                      <a:pt x="694880" y="52007"/>
                      <a:pt x="717550" y="44450"/>
                    </a:cubicBezTo>
                    <a:cubicBezTo>
                      <a:pt x="720725" y="43392"/>
                      <a:pt x="724290" y="43131"/>
                      <a:pt x="727075" y="41275"/>
                    </a:cubicBezTo>
                    <a:cubicBezTo>
                      <a:pt x="754372" y="23077"/>
                      <a:pt x="719835" y="44895"/>
                      <a:pt x="746125" y="31750"/>
                    </a:cubicBezTo>
                    <a:cubicBezTo>
                      <a:pt x="749538" y="30043"/>
                      <a:pt x="752003" y="26522"/>
                      <a:pt x="755650" y="25400"/>
                    </a:cubicBezTo>
                    <a:cubicBezTo>
                      <a:pt x="785057" y="16352"/>
                      <a:pt x="796792" y="19050"/>
                      <a:pt x="828675" y="1905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2ACA1241-C6CD-90FF-30FE-EF868774FCDD}"/>
                  </a:ext>
                </a:extLst>
              </p:cNvPr>
              <p:cNvSpPr/>
              <p:nvPr/>
            </p:nvSpPr>
            <p:spPr>
              <a:xfrm>
                <a:off x="9455707" y="457829"/>
                <a:ext cx="783213" cy="5232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85BD3A57-03A1-7F98-D7E1-24891B4C66CF}"/>
                  </a:ext>
                </a:extLst>
              </p:cNvPr>
              <p:cNvSpPr/>
              <p:nvPr/>
            </p:nvSpPr>
            <p:spPr>
              <a:xfrm>
                <a:off x="9365587" y="543831"/>
                <a:ext cx="873333" cy="223356"/>
              </a:xfrm>
              <a:custGeom>
                <a:avLst/>
                <a:gdLst>
                  <a:gd name="connsiteX0" fmla="*/ 69850 w 828675"/>
                  <a:gd name="connsiteY0" fmla="*/ 190500 h 190500"/>
                  <a:gd name="connsiteX1" fmla="*/ 44450 w 828675"/>
                  <a:gd name="connsiteY1" fmla="*/ 180975 h 190500"/>
                  <a:gd name="connsiteX2" fmla="*/ 31750 w 828675"/>
                  <a:gd name="connsiteY2" fmla="*/ 161925 h 190500"/>
                  <a:gd name="connsiteX3" fmla="*/ 28575 w 828675"/>
                  <a:gd name="connsiteY3" fmla="*/ 152400 h 190500"/>
                  <a:gd name="connsiteX4" fmla="*/ 19050 w 828675"/>
                  <a:gd name="connsiteY4" fmla="*/ 142875 h 190500"/>
                  <a:gd name="connsiteX5" fmla="*/ 9525 w 828675"/>
                  <a:gd name="connsiteY5" fmla="*/ 114300 h 190500"/>
                  <a:gd name="connsiteX6" fmla="*/ 6350 w 828675"/>
                  <a:gd name="connsiteY6" fmla="*/ 104775 h 190500"/>
                  <a:gd name="connsiteX7" fmla="*/ 0 w 828675"/>
                  <a:gd name="connsiteY7" fmla="*/ 73025 h 190500"/>
                  <a:gd name="connsiteX8" fmla="*/ 3175 w 828675"/>
                  <a:gd name="connsiteY8" fmla="*/ 44450 h 190500"/>
                  <a:gd name="connsiteX9" fmla="*/ 6350 w 828675"/>
                  <a:gd name="connsiteY9" fmla="*/ 34925 h 190500"/>
                  <a:gd name="connsiteX10" fmla="*/ 25400 w 828675"/>
                  <a:gd name="connsiteY10" fmla="*/ 22225 h 190500"/>
                  <a:gd name="connsiteX11" fmla="*/ 34925 w 828675"/>
                  <a:gd name="connsiteY11" fmla="*/ 15875 h 190500"/>
                  <a:gd name="connsiteX12" fmla="*/ 79375 w 828675"/>
                  <a:gd name="connsiteY12" fmla="*/ 3175 h 190500"/>
                  <a:gd name="connsiteX13" fmla="*/ 92075 w 828675"/>
                  <a:gd name="connsiteY13" fmla="*/ 0 h 190500"/>
                  <a:gd name="connsiteX14" fmla="*/ 146050 w 828675"/>
                  <a:gd name="connsiteY14" fmla="*/ 3175 h 190500"/>
                  <a:gd name="connsiteX15" fmla="*/ 155575 w 828675"/>
                  <a:gd name="connsiteY15" fmla="*/ 6350 h 190500"/>
                  <a:gd name="connsiteX16" fmla="*/ 187325 w 828675"/>
                  <a:gd name="connsiteY16" fmla="*/ 15875 h 190500"/>
                  <a:gd name="connsiteX17" fmla="*/ 206375 w 828675"/>
                  <a:gd name="connsiteY17" fmla="*/ 25400 h 190500"/>
                  <a:gd name="connsiteX18" fmla="*/ 222250 w 828675"/>
                  <a:gd name="connsiteY18" fmla="*/ 44450 h 190500"/>
                  <a:gd name="connsiteX19" fmla="*/ 228600 w 828675"/>
                  <a:gd name="connsiteY19" fmla="*/ 63500 h 190500"/>
                  <a:gd name="connsiteX20" fmla="*/ 225425 w 828675"/>
                  <a:gd name="connsiteY20" fmla="*/ 136525 h 190500"/>
                  <a:gd name="connsiteX21" fmla="*/ 215900 w 828675"/>
                  <a:gd name="connsiteY21" fmla="*/ 155575 h 190500"/>
                  <a:gd name="connsiteX22" fmla="*/ 206375 w 828675"/>
                  <a:gd name="connsiteY22" fmla="*/ 158750 h 190500"/>
                  <a:gd name="connsiteX23" fmla="*/ 177800 w 828675"/>
                  <a:gd name="connsiteY23" fmla="*/ 174625 h 190500"/>
                  <a:gd name="connsiteX24" fmla="*/ 139700 w 828675"/>
                  <a:gd name="connsiteY24" fmla="*/ 161925 h 190500"/>
                  <a:gd name="connsiteX25" fmla="*/ 136525 w 828675"/>
                  <a:gd name="connsiteY25" fmla="*/ 152400 h 190500"/>
                  <a:gd name="connsiteX26" fmla="*/ 146050 w 828675"/>
                  <a:gd name="connsiteY26" fmla="*/ 101600 h 190500"/>
                  <a:gd name="connsiteX27" fmla="*/ 152400 w 828675"/>
                  <a:gd name="connsiteY27" fmla="*/ 82550 h 190500"/>
                  <a:gd name="connsiteX28" fmla="*/ 155575 w 828675"/>
                  <a:gd name="connsiteY28" fmla="*/ 73025 h 190500"/>
                  <a:gd name="connsiteX29" fmla="*/ 158750 w 828675"/>
                  <a:gd name="connsiteY29" fmla="*/ 63500 h 190500"/>
                  <a:gd name="connsiteX30" fmla="*/ 168275 w 828675"/>
                  <a:gd name="connsiteY30" fmla="*/ 57150 h 190500"/>
                  <a:gd name="connsiteX31" fmla="*/ 206375 w 828675"/>
                  <a:gd name="connsiteY31" fmla="*/ 25400 h 190500"/>
                  <a:gd name="connsiteX32" fmla="*/ 244475 w 828675"/>
                  <a:gd name="connsiteY32" fmla="*/ 12700 h 190500"/>
                  <a:gd name="connsiteX33" fmla="*/ 254000 w 828675"/>
                  <a:gd name="connsiteY33" fmla="*/ 9525 h 190500"/>
                  <a:gd name="connsiteX34" fmla="*/ 263525 w 828675"/>
                  <a:gd name="connsiteY34" fmla="*/ 6350 h 190500"/>
                  <a:gd name="connsiteX35" fmla="*/ 298450 w 828675"/>
                  <a:gd name="connsiteY35" fmla="*/ 3175 h 190500"/>
                  <a:gd name="connsiteX36" fmla="*/ 314325 w 828675"/>
                  <a:gd name="connsiteY36" fmla="*/ 6350 h 190500"/>
                  <a:gd name="connsiteX37" fmla="*/ 336550 w 828675"/>
                  <a:gd name="connsiteY37" fmla="*/ 9525 h 190500"/>
                  <a:gd name="connsiteX38" fmla="*/ 355600 w 828675"/>
                  <a:gd name="connsiteY38" fmla="*/ 15875 h 190500"/>
                  <a:gd name="connsiteX39" fmla="*/ 365125 w 828675"/>
                  <a:gd name="connsiteY39" fmla="*/ 25400 h 190500"/>
                  <a:gd name="connsiteX40" fmla="*/ 374650 w 828675"/>
                  <a:gd name="connsiteY40" fmla="*/ 31750 h 190500"/>
                  <a:gd name="connsiteX41" fmla="*/ 377825 w 828675"/>
                  <a:gd name="connsiteY41" fmla="*/ 41275 h 190500"/>
                  <a:gd name="connsiteX42" fmla="*/ 390525 w 828675"/>
                  <a:gd name="connsiteY42" fmla="*/ 60325 h 190500"/>
                  <a:gd name="connsiteX43" fmla="*/ 400050 w 828675"/>
                  <a:gd name="connsiteY43" fmla="*/ 79375 h 190500"/>
                  <a:gd name="connsiteX44" fmla="*/ 403225 w 828675"/>
                  <a:gd name="connsiteY44" fmla="*/ 88900 h 190500"/>
                  <a:gd name="connsiteX45" fmla="*/ 400050 w 828675"/>
                  <a:gd name="connsiteY45" fmla="*/ 120650 h 190500"/>
                  <a:gd name="connsiteX46" fmla="*/ 396875 w 828675"/>
                  <a:gd name="connsiteY46" fmla="*/ 139700 h 190500"/>
                  <a:gd name="connsiteX47" fmla="*/ 371475 w 828675"/>
                  <a:gd name="connsiteY47" fmla="*/ 171450 h 190500"/>
                  <a:gd name="connsiteX48" fmla="*/ 352425 w 828675"/>
                  <a:gd name="connsiteY48" fmla="*/ 174625 h 190500"/>
                  <a:gd name="connsiteX49" fmla="*/ 336550 w 828675"/>
                  <a:gd name="connsiteY49" fmla="*/ 161925 h 190500"/>
                  <a:gd name="connsiteX50" fmla="*/ 330200 w 828675"/>
                  <a:gd name="connsiteY50" fmla="*/ 142875 h 190500"/>
                  <a:gd name="connsiteX51" fmla="*/ 330200 w 828675"/>
                  <a:gd name="connsiteY51" fmla="*/ 88900 h 190500"/>
                  <a:gd name="connsiteX52" fmla="*/ 336550 w 828675"/>
                  <a:gd name="connsiteY52" fmla="*/ 60325 h 190500"/>
                  <a:gd name="connsiteX53" fmla="*/ 365125 w 828675"/>
                  <a:gd name="connsiteY53" fmla="*/ 38100 h 190500"/>
                  <a:gd name="connsiteX54" fmla="*/ 393700 w 828675"/>
                  <a:gd name="connsiteY54" fmla="*/ 28575 h 190500"/>
                  <a:gd name="connsiteX55" fmla="*/ 403225 w 828675"/>
                  <a:gd name="connsiteY55" fmla="*/ 25400 h 190500"/>
                  <a:gd name="connsiteX56" fmla="*/ 431800 w 828675"/>
                  <a:gd name="connsiteY56" fmla="*/ 19050 h 190500"/>
                  <a:gd name="connsiteX57" fmla="*/ 457200 w 828675"/>
                  <a:gd name="connsiteY57" fmla="*/ 12700 h 190500"/>
                  <a:gd name="connsiteX58" fmla="*/ 508000 w 828675"/>
                  <a:gd name="connsiteY58" fmla="*/ 15875 h 190500"/>
                  <a:gd name="connsiteX59" fmla="*/ 520700 w 828675"/>
                  <a:gd name="connsiteY59" fmla="*/ 19050 h 190500"/>
                  <a:gd name="connsiteX60" fmla="*/ 530225 w 828675"/>
                  <a:gd name="connsiteY60" fmla="*/ 25400 h 190500"/>
                  <a:gd name="connsiteX61" fmla="*/ 536575 w 828675"/>
                  <a:gd name="connsiteY61" fmla="*/ 34925 h 190500"/>
                  <a:gd name="connsiteX62" fmla="*/ 546100 w 828675"/>
                  <a:gd name="connsiteY62" fmla="*/ 44450 h 190500"/>
                  <a:gd name="connsiteX63" fmla="*/ 549275 w 828675"/>
                  <a:gd name="connsiteY63" fmla="*/ 53975 h 190500"/>
                  <a:gd name="connsiteX64" fmla="*/ 571500 w 828675"/>
                  <a:gd name="connsiteY64" fmla="*/ 82550 h 190500"/>
                  <a:gd name="connsiteX65" fmla="*/ 581025 w 828675"/>
                  <a:gd name="connsiteY65" fmla="*/ 111125 h 190500"/>
                  <a:gd name="connsiteX66" fmla="*/ 584200 w 828675"/>
                  <a:gd name="connsiteY66" fmla="*/ 120650 h 190500"/>
                  <a:gd name="connsiteX67" fmla="*/ 587375 w 828675"/>
                  <a:gd name="connsiteY67" fmla="*/ 130175 h 190500"/>
                  <a:gd name="connsiteX68" fmla="*/ 584200 w 828675"/>
                  <a:gd name="connsiteY68" fmla="*/ 139700 h 190500"/>
                  <a:gd name="connsiteX69" fmla="*/ 581025 w 828675"/>
                  <a:gd name="connsiteY69" fmla="*/ 161925 h 190500"/>
                  <a:gd name="connsiteX70" fmla="*/ 574675 w 828675"/>
                  <a:gd name="connsiteY70" fmla="*/ 171450 h 190500"/>
                  <a:gd name="connsiteX71" fmla="*/ 539750 w 828675"/>
                  <a:gd name="connsiteY71" fmla="*/ 168275 h 190500"/>
                  <a:gd name="connsiteX72" fmla="*/ 530225 w 828675"/>
                  <a:gd name="connsiteY72" fmla="*/ 165100 h 190500"/>
                  <a:gd name="connsiteX73" fmla="*/ 523875 w 828675"/>
                  <a:gd name="connsiteY73" fmla="*/ 146050 h 190500"/>
                  <a:gd name="connsiteX74" fmla="*/ 520700 w 828675"/>
                  <a:gd name="connsiteY74" fmla="*/ 136525 h 190500"/>
                  <a:gd name="connsiteX75" fmla="*/ 517525 w 828675"/>
                  <a:gd name="connsiteY75" fmla="*/ 127000 h 190500"/>
                  <a:gd name="connsiteX76" fmla="*/ 527050 w 828675"/>
                  <a:gd name="connsiteY76" fmla="*/ 53975 h 190500"/>
                  <a:gd name="connsiteX77" fmla="*/ 533400 w 828675"/>
                  <a:gd name="connsiteY77" fmla="*/ 44450 h 190500"/>
                  <a:gd name="connsiteX78" fmla="*/ 552450 w 828675"/>
                  <a:gd name="connsiteY78" fmla="*/ 28575 h 190500"/>
                  <a:gd name="connsiteX79" fmla="*/ 571500 w 828675"/>
                  <a:gd name="connsiteY79" fmla="*/ 22225 h 190500"/>
                  <a:gd name="connsiteX80" fmla="*/ 581025 w 828675"/>
                  <a:gd name="connsiteY80" fmla="*/ 19050 h 190500"/>
                  <a:gd name="connsiteX81" fmla="*/ 600075 w 828675"/>
                  <a:gd name="connsiteY81" fmla="*/ 9525 h 190500"/>
                  <a:gd name="connsiteX82" fmla="*/ 622300 w 828675"/>
                  <a:gd name="connsiteY82" fmla="*/ 0 h 190500"/>
                  <a:gd name="connsiteX83" fmla="*/ 673100 w 828675"/>
                  <a:gd name="connsiteY83" fmla="*/ 6350 h 190500"/>
                  <a:gd name="connsiteX84" fmla="*/ 701675 w 828675"/>
                  <a:gd name="connsiteY84" fmla="*/ 19050 h 190500"/>
                  <a:gd name="connsiteX85" fmla="*/ 717550 w 828675"/>
                  <a:gd name="connsiteY85" fmla="*/ 38100 h 190500"/>
                  <a:gd name="connsiteX86" fmla="*/ 727075 w 828675"/>
                  <a:gd name="connsiteY86" fmla="*/ 44450 h 190500"/>
                  <a:gd name="connsiteX87" fmla="*/ 730250 w 828675"/>
                  <a:gd name="connsiteY87" fmla="*/ 53975 h 190500"/>
                  <a:gd name="connsiteX88" fmla="*/ 736600 w 828675"/>
                  <a:gd name="connsiteY88" fmla="*/ 63500 h 190500"/>
                  <a:gd name="connsiteX89" fmla="*/ 742950 w 828675"/>
                  <a:gd name="connsiteY89" fmla="*/ 82550 h 190500"/>
                  <a:gd name="connsiteX90" fmla="*/ 746125 w 828675"/>
                  <a:gd name="connsiteY90" fmla="*/ 92075 h 190500"/>
                  <a:gd name="connsiteX91" fmla="*/ 749300 w 828675"/>
                  <a:gd name="connsiteY91" fmla="*/ 101600 h 190500"/>
                  <a:gd name="connsiteX92" fmla="*/ 746125 w 828675"/>
                  <a:gd name="connsiteY92" fmla="*/ 152400 h 190500"/>
                  <a:gd name="connsiteX93" fmla="*/ 739775 w 828675"/>
                  <a:gd name="connsiteY93" fmla="*/ 174625 h 190500"/>
                  <a:gd name="connsiteX94" fmla="*/ 730250 w 828675"/>
                  <a:gd name="connsiteY94" fmla="*/ 177800 h 190500"/>
                  <a:gd name="connsiteX95" fmla="*/ 711200 w 828675"/>
                  <a:gd name="connsiteY95" fmla="*/ 174625 h 190500"/>
                  <a:gd name="connsiteX96" fmla="*/ 701675 w 828675"/>
                  <a:gd name="connsiteY96" fmla="*/ 171450 h 190500"/>
                  <a:gd name="connsiteX97" fmla="*/ 688975 w 828675"/>
                  <a:gd name="connsiteY97" fmla="*/ 152400 h 190500"/>
                  <a:gd name="connsiteX98" fmla="*/ 679450 w 828675"/>
                  <a:gd name="connsiteY98" fmla="*/ 133350 h 190500"/>
                  <a:gd name="connsiteX99" fmla="*/ 676275 w 828675"/>
                  <a:gd name="connsiteY99" fmla="*/ 107950 h 190500"/>
                  <a:gd name="connsiteX100" fmla="*/ 682625 w 828675"/>
                  <a:gd name="connsiteY100" fmla="*/ 76200 h 190500"/>
                  <a:gd name="connsiteX101" fmla="*/ 688975 w 828675"/>
                  <a:gd name="connsiteY101" fmla="*/ 57150 h 190500"/>
                  <a:gd name="connsiteX102" fmla="*/ 717550 w 828675"/>
                  <a:gd name="connsiteY102" fmla="*/ 44450 h 190500"/>
                  <a:gd name="connsiteX103" fmla="*/ 727075 w 828675"/>
                  <a:gd name="connsiteY103" fmla="*/ 41275 h 190500"/>
                  <a:gd name="connsiteX104" fmla="*/ 746125 w 828675"/>
                  <a:gd name="connsiteY104" fmla="*/ 31750 h 190500"/>
                  <a:gd name="connsiteX105" fmla="*/ 755650 w 828675"/>
                  <a:gd name="connsiteY105" fmla="*/ 25400 h 190500"/>
                  <a:gd name="connsiteX106" fmla="*/ 828675 w 828675"/>
                  <a:gd name="connsiteY106" fmla="*/ 1905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828675" h="190500">
                    <a:moveTo>
                      <a:pt x="69850" y="190500"/>
                    </a:moveTo>
                    <a:cubicBezTo>
                      <a:pt x="60244" y="188579"/>
                      <a:pt x="51387" y="188903"/>
                      <a:pt x="44450" y="180975"/>
                    </a:cubicBezTo>
                    <a:cubicBezTo>
                      <a:pt x="39424" y="175232"/>
                      <a:pt x="34163" y="169165"/>
                      <a:pt x="31750" y="161925"/>
                    </a:cubicBezTo>
                    <a:cubicBezTo>
                      <a:pt x="30692" y="158750"/>
                      <a:pt x="30431" y="155185"/>
                      <a:pt x="28575" y="152400"/>
                    </a:cubicBezTo>
                    <a:cubicBezTo>
                      <a:pt x="26084" y="148664"/>
                      <a:pt x="22225" y="146050"/>
                      <a:pt x="19050" y="142875"/>
                    </a:cubicBezTo>
                    <a:lnTo>
                      <a:pt x="9525" y="114300"/>
                    </a:lnTo>
                    <a:cubicBezTo>
                      <a:pt x="8467" y="111125"/>
                      <a:pt x="7162" y="108022"/>
                      <a:pt x="6350" y="104775"/>
                    </a:cubicBezTo>
                    <a:cubicBezTo>
                      <a:pt x="1614" y="85830"/>
                      <a:pt x="3892" y="96379"/>
                      <a:pt x="0" y="73025"/>
                    </a:cubicBezTo>
                    <a:cubicBezTo>
                      <a:pt x="1058" y="63500"/>
                      <a:pt x="1599" y="53903"/>
                      <a:pt x="3175" y="44450"/>
                    </a:cubicBezTo>
                    <a:cubicBezTo>
                      <a:pt x="3725" y="41149"/>
                      <a:pt x="3983" y="37292"/>
                      <a:pt x="6350" y="34925"/>
                    </a:cubicBezTo>
                    <a:cubicBezTo>
                      <a:pt x="11746" y="29529"/>
                      <a:pt x="19050" y="26458"/>
                      <a:pt x="25400" y="22225"/>
                    </a:cubicBezTo>
                    <a:cubicBezTo>
                      <a:pt x="28575" y="20108"/>
                      <a:pt x="31305" y="17082"/>
                      <a:pt x="34925" y="15875"/>
                    </a:cubicBezTo>
                    <a:cubicBezTo>
                      <a:pt x="62254" y="6765"/>
                      <a:pt x="47481" y="11148"/>
                      <a:pt x="79375" y="3175"/>
                    </a:cubicBezTo>
                    <a:lnTo>
                      <a:pt x="92075" y="0"/>
                    </a:lnTo>
                    <a:cubicBezTo>
                      <a:pt x="110067" y="1058"/>
                      <a:pt x="128117" y="1382"/>
                      <a:pt x="146050" y="3175"/>
                    </a:cubicBezTo>
                    <a:cubicBezTo>
                      <a:pt x="149380" y="3508"/>
                      <a:pt x="152357" y="5431"/>
                      <a:pt x="155575" y="6350"/>
                    </a:cubicBezTo>
                    <a:cubicBezTo>
                      <a:pt x="163340" y="8569"/>
                      <a:pt x="181666" y="12102"/>
                      <a:pt x="187325" y="15875"/>
                    </a:cubicBezTo>
                    <a:cubicBezTo>
                      <a:pt x="199635" y="24081"/>
                      <a:pt x="193230" y="21018"/>
                      <a:pt x="206375" y="25400"/>
                    </a:cubicBezTo>
                    <a:cubicBezTo>
                      <a:pt x="212357" y="31382"/>
                      <a:pt x="218714" y="36493"/>
                      <a:pt x="222250" y="44450"/>
                    </a:cubicBezTo>
                    <a:cubicBezTo>
                      <a:pt x="224968" y="50567"/>
                      <a:pt x="228600" y="63500"/>
                      <a:pt x="228600" y="63500"/>
                    </a:cubicBezTo>
                    <a:cubicBezTo>
                      <a:pt x="227542" y="87842"/>
                      <a:pt x="227294" y="112232"/>
                      <a:pt x="225425" y="136525"/>
                    </a:cubicBezTo>
                    <a:cubicBezTo>
                      <a:pt x="225048" y="141428"/>
                      <a:pt x="219541" y="152663"/>
                      <a:pt x="215900" y="155575"/>
                    </a:cubicBezTo>
                    <a:cubicBezTo>
                      <a:pt x="213287" y="157666"/>
                      <a:pt x="209301" y="157125"/>
                      <a:pt x="206375" y="158750"/>
                    </a:cubicBezTo>
                    <a:cubicBezTo>
                      <a:pt x="173623" y="176946"/>
                      <a:pt x="199353" y="167441"/>
                      <a:pt x="177800" y="174625"/>
                    </a:cubicBezTo>
                    <a:cubicBezTo>
                      <a:pt x="151238" y="171969"/>
                      <a:pt x="148726" y="179977"/>
                      <a:pt x="139700" y="161925"/>
                    </a:cubicBezTo>
                    <a:cubicBezTo>
                      <a:pt x="138203" y="158932"/>
                      <a:pt x="137583" y="155575"/>
                      <a:pt x="136525" y="152400"/>
                    </a:cubicBezTo>
                    <a:cubicBezTo>
                      <a:pt x="138947" y="137868"/>
                      <a:pt x="141327" y="117344"/>
                      <a:pt x="146050" y="101600"/>
                    </a:cubicBezTo>
                    <a:cubicBezTo>
                      <a:pt x="147973" y="95189"/>
                      <a:pt x="150283" y="88900"/>
                      <a:pt x="152400" y="82550"/>
                    </a:cubicBezTo>
                    <a:lnTo>
                      <a:pt x="155575" y="73025"/>
                    </a:lnTo>
                    <a:cubicBezTo>
                      <a:pt x="156633" y="69850"/>
                      <a:pt x="155965" y="65356"/>
                      <a:pt x="158750" y="63500"/>
                    </a:cubicBezTo>
                    <a:cubicBezTo>
                      <a:pt x="161925" y="61383"/>
                      <a:pt x="165423" y="59685"/>
                      <a:pt x="168275" y="57150"/>
                    </a:cubicBezTo>
                    <a:cubicBezTo>
                      <a:pt x="178886" y="47718"/>
                      <a:pt x="191611" y="30321"/>
                      <a:pt x="206375" y="25400"/>
                    </a:cubicBezTo>
                    <a:lnTo>
                      <a:pt x="244475" y="12700"/>
                    </a:lnTo>
                    <a:lnTo>
                      <a:pt x="254000" y="9525"/>
                    </a:lnTo>
                    <a:cubicBezTo>
                      <a:pt x="257175" y="8467"/>
                      <a:pt x="260192" y="6653"/>
                      <a:pt x="263525" y="6350"/>
                    </a:cubicBezTo>
                    <a:lnTo>
                      <a:pt x="298450" y="3175"/>
                    </a:lnTo>
                    <a:cubicBezTo>
                      <a:pt x="303742" y="4233"/>
                      <a:pt x="309002" y="5463"/>
                      <a:pt x="314325" y="6350"/>
                    </a:cubicBezTo>
                    <a:cubicBezTo>
                      <a:pt x="321707" y="7580"/>
                      <a:pt x="329258" y="7842"/>
                      <a:pt x="336550" y="9525"/>
                    </a:cubicBezTo>
                    <a:cubicBezTo>
                      <a:pt x="343072" y="11030"/>
                      <a:pt x="355600" y="15875"/>
                      <a:pt x="355600" y="15875"/>
                    </a:cubicBezTo>
                    <a:cubicBezTo>
                      <a:pt x="358775" y="19050"/>
                      <a:pt x="361676" y="22525"/>
                      <a:pt x="365125" y="25400"/>
                    </a:cubicBezTo>
                    <a:cubicBezTo>
                      <a:pt x="368056" y="27843"/>
                      <a:pt x="372266" y="28770"/>
                      <a:pt x="374650" y="31750"/>
                    </a:cubicBezTo>
                    <a:cubicBezTo>
                      <a:pt x="376741" y="34363"/>
                      <a:pt x="376200" y="38349"/>
                      <a:pt x="377825" y="41275"/>
                    </a:cubicBezTo>
                    <a:cubicBezTo>
                      <a:pt x="381531" y="47946"/>
                      <a:pt x="388112" y="53085"/>
                      <a:pt x="390525" y="60325"/>
                    </a:cubicBezTo>
                    <a:cubicBezTo>
                      <a:pt x="398505" y="84266"/>
                      <a:pt x="387740" y="54756"/>
                      <a:pt x="400050" y="79375"/>
                    </a:cubicBezTo>
                    <a:cubicBezTo>
                      <a:pt x="401547" y="82368"/>
                      <a:pt x="402167" y="85725"/>
                      <a:pt x="403225" y="88900"/>
                    </a:cubicBezTo>
                    <a:cubicBezTo>
                      <a:pt x="402167" y="99483"/>
                      <a:pt x="401369" y="110096"/>
                      <a:pt x="400050" y="120650"/>
                    </a:cubicBezTo>
                    <a:cubicBezTo>
                      <a:pt x="399252" y="127038"/>
                      <a:pt x="398436" y="133455"/>
                      <a:pt x="396875" y="139700"/>
                    </a:cubicBezTo>
                    <a:cubicBezTo>
                      <a:pt x="393214" y="154343"/>
                      <a:pt x="390277" y="168316"/>
                      <a:pt x="371475" y="171450"/>
                    </a:cubicBezTo>
                    <a:lnTo>
                      <a:pt x="352425" y="174625"/>
                    </a:lnTo>
                    <a:cubicBezTo>
                      <a:pt x="342096" y="171182"/>
                      <a:pt x="341545" y="173164"/>
                      <a:pt x="336550" y="161925"/>
                    </a:cubicBezTo>
                    <a:cubicBezTo>
                      <a:pt x="333832" y="155808"/>
                      <a:pt x="330200" y="142875"/>
                      <a:pt x="330200" y="142875"/>
                    </a:cubicBezTo>
                    <a:cubicBezTo>
                      <a:pt x="325996" y="113449"/>
                      <a:pt x="325605" y="123366"/>
                      <a:pt x="330200" y="88900"/>
                    </a:cubicBezTo>
                    <a:cubicBezTo>
                      <a:pt x="330308" y="88087"/>
                      <a:pt x="335238" y="62621"/>
                      <a:pt x="336550" y="60325"/>
                    </a:cubicBezTo>
                    <a:cubicBezTo>
                      <a:pt x="340417" y="53557"/>
                      <a:pt x="361127" y="39433"/>
                      <a:pt x="365125" y="38100"/>
                    </a:cubicBezTo>
                    <a:lnTo>
                      <a:pt x="393700" y="28575"/>
                    </a:lnTo>
                    <a:cubicBezTo>
                      <a:pt x="396875" y="27517"/>
                      <a:pt x="399978" y="26212"/>
                      <a:pt x="403225" y="25400"/>
                    </a:cubicBezTo>
                    <a:cubicBezTo>
                      <a:pt x="447235" y="14398"/>
                      <a:pt x="379400" y="31142"/>
                      <a:pt x="431800" y="19050"/>
                    </a:cubicBezTo>
                    <a:cubicBezTo>
                      <a:pt x="440304" y="17088"/>
                      <a:pt x="457200" y="12700"/>
                      <a:pt x="457200" y="12700"/>
                    </a:cubicBezTo>
                    <a:cubicBezTo>
                      <a:pt x="474133" y="13758"/>
                      <a:pt x="491118" y="14187"/>
                      <a:pt x="508000" y="15875"/>
                    </a:cubicBezTo>
                    <a:cubicBezTo>
                      <a:pt x="512342" y="16309"/>
                      <a:pt x="516689" y="17331"/>
                      <a:pt x="520700" y="19050"/>
                    </a:cubicBezTo>
                    <a:cubicBezTo>
                      <a:pt x="524207" y="20553"/>
                      <a:pt x="527050" y="23283"/>
                      <a:pt x="530225" y="25400"/>
                    </a:cubicBezTo>
                    <a:cubicBezTo>
                      <a:pt x="532342" y="28575"/>
                      <a:pt x="534132" y="31994"/>
                      <a:pt x="536575" y="34925"/>
                    </a:cubicBezTo>
                    <a:cubicBezTo>
                      <a:pt x="539450" y="38374"/>
                      <a:pt x="543609" y="40714"/>
                      <a:pt x="546100" y="44450"/>
                    </a:cubicBezTo>
                    <a:cubicBezTo>
                      <a:pt x="547956" y="47235"/>
                      <a:pt x="547419" y="51190"/>
                      <a:pt x="549275" y="53975"/>
                    </a:cubicBezTo>
                    <a:cubicBezTo>
                      <a:pt x="560233" y="70412"/>
                      <a:pt x="563046" y="57188"/>
                      <a:pt x="571500" y="82550"/>
                    </a:cubicBezTo>
                    <a:lnTo>
                      <a:pt x="581025" y="111125"/>
                    </a:lnTo>
                    <a:lnTo>
                      <a:pt x="584200" y="120650"/>
                    </a:lnTo>
                    <a:lnTo>
                      <a:pt x="587375" y="130175"/>
                    </a:lnTo>
                    <a:cubicBezTo>
                      <a:pt x="586317" y="133350"/>
                      <a:pt x="584856" y="136418"/>
                      <a:pt x="584200" y="139700"/>
                    </a:cubicBezTo>
                    <a:cubicBezTo>
                      <a:pt x="582732" y="147038"/>
                      <a:pt x="583175" y="154757"/>
                      <a:pt x="581025" y="161925"/>
                    </a:cubicBezTo>
                    <a:cubicBezTo>
                      <a:pt x="579929" y="165580"/>
                      <a:pt x="576792" y="168275"/>
                      <a:pt x="574675" y="171450"/>
                    </a:cubicBezTo>
                    <a:cubicBezTo>
                      <a:pt x="563033" y="170392"/>
                      <a:pt x="551322" y="169928"/>
                      <a:pt x="539750" y="168275"/>
                    </a:cubicBezTo>
                    <a:cubicBezTo>
                      <a:pt x="536437" y="167802"/>
                      <a:pt x="532170" y="167823"/>
                      <a:pt x="530225" y="165100"/>
                    </a:cubicBezTo>
                    <a:cubicBezTo>
                      <a:pt x="526334" y="159653"/>
                      <a:pt x="525992" y="152400"/>
                      <a:pt x="523875" y="146050"/>
                    </a:cubicBezTo>
                    <a:lnTo>
                      <a:pt x="520700" y="136525"/>
                    </a:lnTo>
                    <a:lnTo>
                      <a:pt x="517525" y="127000"/>
                    </a:lnTo>
                    <a:cubicBezTo>
                      <a:pt x="517953" y="119718"/>
                      <a:pt x="516167" y="70300"/>
                      <a:pt x="527050" y="53975"/>
                    </a:cubicBezTo>
                    <a:cubicBezTo>
                      <a:pt x="529167" y="50800"/>
                      <a:pt x="530957" y="47381"/>
                      <a:pt x="533400" y="44450"/>
                    </a:cubicBezTo>
                    <a:cubicBezTo>
                      <a:pt x="537798" y="39172"/>
                      <a:pt x="545839" y="31513"/>
                      <a:pt x="552450" y="28575"/>
                    </a:cubicBezTo>
                    <a:cubicBezTo>
                      <a:pt x="558567" y="25857"/>
                      <a:pt x="565150" y="24342"/>
                      <a:pt x="571500" y="22225"/>
                    </a:cubicBezTo>
                    <a:cubicBezTo>
                      <a:pt x="574675" y="21167"/>
                      <a:pt x="578240" y="20906"/>
                      <a:pt x="581025" y="19050"/>
                    </a:cubicBezTo>
                    <a:cubicBezTo>
                      <a:pt x="608322" y="852"/>
                      <a:pt x="573785" y="22670"/>
                      <a:pt x="600075" y="9525"/>
                    </a:cubicBezTo>
                    <a:cubicBezTo>
                      <a:pt x="622001" y="-1438"/>
                      <a:pt x="595869" y="6608"/>
                      <a:pt x="622300" y="0"/>
                    </a:cubicBezTo>
                    <a:cubicBezTo>
                      <a:pt x="647857" y="2130"/>
                      <a:pt x="653820" y="566"/>
                      <a:pt x="673100" y="6350"/>
                    </a:cubicBezTo>
                    <a:cubicBezTo>
                      <a:pt x="686079" y="10244"/>
                      <a:pt x="692105" y="11075"/>
                      <a:pt x="701675" y="19050"/>
                    </a:cubicBezTo>
                    <a:cubicBezTo>
                      <a:pt x="732883" y="45057"/>
                      <a:pt x="692575" y="13125"/>
                      <a:pt x="717550" y="38100"/>
                    </a:cubicBezTo>
                    <a:cubicBezTo>
                      <a:pt x="720248" y="40798"/>
                      <a:pt x="723900" y="42333"/>
                      <a:pt x="727075" y="44450"/>
                    </a:cubicBezTo>
                    <a:cubicBezTo>
                      <a:pt x="728133" y="47625"/>
                      <a:pt x="728753" y="50982"/>
                      <a:pt x="730250" y="53975"/>
                    </a:cubicBezTo>
                    <a:cubicBezTo>
                      <a:pt x="731957" y="57388"/>
                      <a:pt x="735050" y="60013"/>
                      <a:pt x="736600" y="63500"/>
                    </a:cubicBezTo>
                    <a:cubicBezTo>
                      <a:pt x="739318" y="69617"/>
                      <a:pt x="740833" y="76200"/>
                      <a:pt x="742950" y="82550"/>
                    </a:cubicBezTo>
                    <a:lnTo>
                      <a:pt x="746125" y="92075"/>
                    </a:lnTo>
                    <a:lnTo>
                      <a:pt x="749300" y="101600"/>
                    </a:lnTo>
                    <a:cubicBezTo>
                      <a:pt x="748242" y="118533"/>
                      <a:pt x="747813" y="135518"/>
                      <a:pt x="746125" y="152400"/>
                    </a:cubicBezTo>
                    <a:cubicBezTo>
                      <a:pt x="746116" y="152492"/>
                      <a:pt x="741279" y="173121"/>
                      <a:pt x="739775" y="174625"/>
                    </a:cubicBezTo>
                    <a:cubicBezTo>
                      <a:pt x="737408" y="176992"/>
                      <a:pt x="733425" y="176742"/>
                      <a:pt x="730250" y="177800"/>
                    </a:cubicBezTo>
                    <a:cubicBezTo>
                      <a:pt x="723900" y="176742"/>
                      <a:pt x="717484" y="176022"/>
                      <a:pt x="711200" y="174625"/>
                    </a:cubicBezTo>
                    <a:cubicBezTo>
                      <a:pt x="707933" y="173899"/>
                      <a:pt x="704042" y="173817"/>
                      <a:pt x="701675" y="171450"/>
                    </a:cubicBezTo>
                    <a:cubicBezTo>
                      <a:pt x="696279" y="166054"/>
                      <a:pt x="693208" y="158750"/>
                      <a:pt x="688975" y="152400"/>
                    </a:cubicBezTo>
                    <a:cubicBezTo>
                      <a:pt x="680769" y="140090"/>
                      <a:pt x="683832" y="146495"/>
                      <a:pt x="679450" y="133350"/>
                    </a:cubicBezTo>
                    <a:cubicBezTo>
                      <a:pt x="678392" y="124883"/>
                      <a:pt x="676275" y="116483"/>
                      <a:pt x="676275" y="107950"/>
                    </a:cubicBezTo>
                    <a:cubicBezTo>
                      <a:pt x="676275" y="102229"/>
                      <a:pt x="680527" y="83193"/>
                      <a:pt x="682625" y="76200"/>
                    </a:cubicBezTo>
                    <a:cubicBezTo>
                      <a:pt x="684548" y="69789"/>
                      <a:pt x="683406" y="60863"/>
                      <a:pt x="688975" y="57150"/>
                    </a:cubicBezTo>
                    <a:cubicBezTo>
                      <a:pt x="704069" y="47087"/>
                      <a:pt x="694880" y="52007"/>
                      <a:pt x="717550" y="44450"/>
                    </a:cubicBezTo>
                    <a:cubicBezTo>
                      <a:pt x="720725" y="43392"/>
                      <a:pt x="724290" y="43131"/>
                      <a:pt x="727075" y="41275"/>
                    </a:cubicBezTo>
                    <a:cubicBezTo>
                      <a:pt x="754372" y="23077"/>
                      <a:pt x="719835" y="44895"/>
                      <a:pt x="746125" y="31750"/>
                    </a:cubicBezTo>
                    <a:cubicBezTo>
                      <a:pt x="749538" y="30043"/>
                      <a:pt x="752003" y="26522"/>
                      <a:pt x="755650" y="25400"/>
                    </a:cubicBezTo>
                    <a:cubicBezTo>
                      <a:pt x="785057" y="16352"/>
                      <a:pt x="796792" y="19050"/>
                      <a:pt x="828675" y="1905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59ADFFD-3DC9-2B04-5F88-43979F5836F4}"/>
                </a:ext>
              </a:extLst>
            </p:cNvPr>
            <p:cNvGrpSpPr/>
            <p:nvPr/>
          </p:nvGrpSpPr>
          <p:grpSpPr>
            <a:xfrm>
              <a:off x="8055253" y="1113866"/>
              <a:ext cx="3096141" cy="1532698"/>
              <a:chOff x="8055253" y="1113866"/>
              <a:chExt cx="3096141" cy="1532698"/>
            </a:xfrm>
          </p:grpSpPr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CACDCA5E-0EAC-011C-AE99-AE05C06CD6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80946" y="1609050"/>
                <a:ext cx="403831" cy="10436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C0172D54-C9B8-F32A-2A98-3A904899F4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75090" y="1722872"/>
                <a:ext cx="409687" cy="9906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5ED46BFD-4D94-C076-0BB6-F3384B100E43}"/>
                  </a:ext>
                </a:extLst>
              </p:cNvPr>
              <p:cNvGrpSpPr/>
              <p:nvPr/>
            </p:nvGrpSpPr>
            <p:grpSpPr>
              <a:xfrm>
                <a:off x="8055253" y="1113866"/>
                <a:ext cx="3096141" cy="1532698"/>
                <a:chOff x="8055253" y="1113866"/>
                <a:chExt cx="3096141" cy="1532698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D0AB527D-ADA3-C379-AA3B-6620E11460C2}"/>
                    </a:ext>
                  </a:extLst>
                </p:cNvPr>
                <p:cNvGrpSpPr/>
                <p:nvPr/>
              </p:nvGrpSpPr>
              <p:grpSpPr>
                <a:xfrm>
                  <a:off x="8091926" y="1113866"/>
                  <a:ext cx="3059468" cy="1532698"/>
                  <a:chOff x="4682994" y="1116906"/>
                  <a:chExt cx="3059468" cy="1532698"/>
                </a:xfrm>
              </p:grpSpPr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325B31B4-2C23-4DA6-5CD1-DBC8B56BA93D}"/>
                      </a:ext>
                    </a:extLst>
                  </p:cNvPr>
                  <p:cNvSpPr/>
                  <p:nvPr/>
                </p:nvSpPr>
                <p:spPr>
                  <a:xfrm>
                    <a:off x="5566167" y="1116906"/>
                    <a:ext cx="1405606" cy="1176144"/>
                  </a:xfrm>
                  <a:prstGeom prst="rect">
                    <a:avLst/>
                  </a:prstGeom>
                  <a:solidFill>
                    <a:schemeClr val="accent4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C423D250-5A9B-70CB-3CD6-4250E4542DD2}"/>
                      </a:ext>
                    </a:extLst>
                  </p:cNvPr>
                  <p:cNvSpPr/>
                  <p:nvPr/>
                </p:nvSpPr>
                <p:spPr>
                  <a:xfrm>
                    <a:off x="6115850" y="2249494"/>
                    <a:ext cx="1626612" cy="40011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457189" lvl="1"/>
                    <a:r>
                      <a: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" pitchFamily="2" charset="0"/>
                      </a:rPr>
                      <a:t>time</a:t>
                    </a:r>
                  </a:p>
                </p:txBody>
              </p:sp>
              <p:cxnSp>
                <p:nvCxnSpPr>
                  <p:cNvPr id="60" name="Straight Arrow Connector 59">
                    <a:extLst>
                      <a:ext uri="{FF2B5EF4-FFF2-40B4-BE49-F238E27FC236}">
                        <a16:creationId xmlns:a16="http://schemas.microsoft.com/office/drawing/2014/main" id="{EE28881C-5198-875A-3B4E-148F32EC2B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02250" y="2293416"/>
                    <a:ext cx="2276287" cy="0"/>
                  </a:xfrm>
                  <a:prstGeom prst="straightConnector1">
                    <a:avLst/>
                  </a:prstGeom>
                  <a:ln w="28575">
                    <a:solidFill>
                      <a:schemeClr val="tx1">
                        <a:lumMod val="50000"/>
                        <a:lumOff val="50000"/>
                      </a:schemeClr>
                    </a:solidFill>
                    <a:headEnd type="none" w="lg" len="lg"/>
                    <a:tailEnd type="triangle" w="med" len="med"/>
                  </a:ln>
                  <a:effectLst>
                    <a:outerShdw blurRad="40000" dist="20000" dir="5400000" rotWithShape="0">
                      <a:srgbClr val="000000">
                        <a:alpha val="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FFE64FDB-64D7-978A-6B6A-CD1BD9F8C9D5}"/>
                      </a:ext>
                    </a:extLst>
                  </p:cNvPr>
                  <p:cNvSpPr/>
                  <p:nvPr/>
                </p:nvSpPr>
                <p:spPr>
                  <a:xfrm>
                    <a:off x="4682994" y="1527444"/>
                    <a:ext cx="783213" cy="52322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17DEE9F7-6E92-19B8-BD5C-DA203D449C76}"/>
                    </a:ext>
                  </a:extLst>
                </p:cNvPr>
                <p:cNvSpPr/>
                <p:nvPr/>
              </p:nvSpPr>
              <p:spPr>
                <a:xfrm>
                  <a:off x="8055253" y="1552553"/>
                  <a:ext cx="783213" cy="5232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92A1FE72-AE93-273A-FBD2-6152D7D1F64F}"/>
                  </a:ext>
                </a:extLst>
              </p:cNvPr>
              <p:cNvSpPr/>
              <p:nvPr/>
            </p:nvSpPr>
            <p:spPr>
              <a:xfrm>
                <a:off x="696926" y="3735818"/>
                <a:ext cx="899683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14389" lvl="1" indent="-4572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FF9300"/>
                    </a:solidFill>
                    <a:latin typeface="Times" pitchFamily="2" charset="0"/>
                  </a:rPr>
                  <a:t>Access modification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93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rgbClr val="FF93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FF93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rgbClr val="FF9300"/>
                    </a:solidFill>
                    <a:latin typeface="Times" pitchFamily="2" charset="0"/>
                  </a:rPr>
                  <a:t> pair at later times in the QGP </a:t>
                </a:r>
              </a:p>
            </p:txBody>
          </p:sp>
        </mc:Choice>
        <mc:Fallback xmlns="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92A1FE72-AE93-273A-FBD2-6152D7D1F6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926" y="3735818"/>
                <a:ext cx="8996835" cy="461665"/>
              </a:xfrm>
              <a:prstGeom prst="rect">
                <a:avLst/>
              </a:prstGeom>
              <a:blipFill>
                <a:blip r:embed="rId4"/>
                <a:stretch>
                  <a:fillRect t="-10811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5487A2B-B841-270F-7A4E-DF6C725C049C}"/>
              </a:ext>
            </a:extLst>
          </p:cNvPr>
          <p:cNvCxnSpPr>
            <a:cxnSpLocks/>
          </p:cNvCxnSpPr>
          <p:nvPr/>
        </p:nvCxnSpPr>
        <p:spPr>
          <a:xfrm>
            <a:off x="2152971" y="6263236"/>
            <a:ext cx="5392655" cy="0"/>
          </a:xfrm>
          <a:prstGeom prst="straightConnector1">
            <a:avLst/>
          </a:prstGeom>
          <a:ln w="31750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C05CA3EE-5F85-D4C8-3E92-D2D3B92F0975}"/>
              </a:ext>
            </a:extLst>
          </p:cNvPr>
          <p:cNvSpPr/>
          <p:nvPr/>
        </p:nvSpPr>
        <p:spPr>
          <a:xfrm>
            <a:off x="7242379" y="6011093"/>
            <a:ext cx="406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400" dirty="0">
                <a:solidFill>
                  <a:srgbClr val="FF9300"/>
                </a:solidFill>
                <a:latin typeface="Times" pitchFamily="2" charset="0"/>
              </a:rPr>
              <a:t>Increasing gluon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669842F-5BEA-5562-5A1F-1EC2F89E3853}"/>
                  </a:ext>
                </a:extLst>
              </p:cNvPr>
              <p:cNvSpPr/>
              <p:nvPr/>
            </p:nvSpPr>
            <p:spPr>
              <a:xfrm>
                <a:off x="8208089" y="4767255"/>
                <a:ext cx="3697131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189" lvl="1" algn="ctr"/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∼1−6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lang="en-US" sz="2400" dirty="0">
                    <a:solidFill>
                      <a:srgbClr val="C00000"/>
                    </a:solidFill>
                    <a:latin typeface="Times" pitchFamily="2" charset="0"/>
                  </a:rPr>
                  <a:t> delay for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2400" dirty="0">
                    <a:solidFill>
                      <a:srgbClr val="C00000"/>
                    </a:solidFill>
                    <a:latin typeface="Times" pitchFamily="2" charset="0"/>
                  </a:rPr>
                  <a:t> gluons 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669842F-5BEA-5562-5A1F-1EC2F89E38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8089" y="4767255"/>
                <a:ext cx="3697131" cy="830997"/>
              </a:xfrm>
              <a:prstGeom prst="rect">
                <a:avLst/>
              </a:prstGeom>
              <a:blipFill>
                <a:blip r:embed="rId5"/>
                <a:stretch>
                  <a:fillRect t="-6061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77D1AC25-F8E1-DF7D-859F-B498E443E80B}"/>
              </a:ext>
            </a:extLst>
          </p:cNvPr>
          <p:cNvSpPr/>
          <p:nvPr/>
        </p:nvSpPr>
        <p:spPr>
          <a:xfrm>
            <a:off x="0" y="2798770"/>
            <a:ext cx="119764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389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Times" pitchFamily="2" charset="0"/>
              </a:rPr>
              <a:t>Spatial location of QCD </a:t>
            </a:r>
            <a:r>
              <a:rPr lang="en-US" sz="2400" dirty="0" err="1">
                <a:solidFill>
                  <a:srgbClr val="C00000"/>
                </a:solidFill>
                <a:latin typeface="Times" pitchFamily="2" charset="0"/>
              </a:rPr>
              <a:t>splittings</a:t>
            </a:r>
            <a:endParaRPr lang="en-US" sz="2400" dirty="0">
              <a:solidFill>
                <a:srgbClr val="C00000"/>
              </a:solidFill>
              <a:latin typeface="Times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A2E470-781D-6500-0B84-144477A2DCB6}"/>
              </a:ext>
            </a:extLst>
          </p:cNvPr>
          <p:cNvSpPr/>
          <p:nvPr/>
        </p:nvSpPr>
        <p:spPr>
          <a:xfrm>
            <a:off x="65130" y="916143"/>
            <a:ext cx="119764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389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Times" pitchFamily="2" charset="0"/>
              </a:rPr>
              <a:t>Momentum transfer-dependence of medium interactions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F7F5312-C768-010C-5AE9-EDBACCB0BD59}"/>
              </a:ext>
            </a:extLst>
          </p:cNvPr>
          <p:cNvGrpSpPr/>
          <p:nvPr/>
        </p:nvGrpSpPr>
        <p:grpSpPr>
          <a:xfrm>
            <a:off x="4884821" y="1394771"/>
            <a:ext cx="2667551" cy="1345588"/>
            <a:chOff x="7902046" y="753621"/>
            <a:chExt cx="2960337" cy="1435478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14EC315-7E13-DDA1-BBEB-D32C29DE81E1}"/>
                </a:ext>
              </a:extLst>
            </p:cNvPr>
            <p:cNvGrpSpPr/>
            <p:nvPr/>
          </p:nvGrpSpPr>
          <p:grpSpPr>
            <a:xfrm>
              <a:off x="7902046" y="753621"/>
              <a:ext cx="2960337" cy="1435478"/>
              <a:chOff x="7130187" y="5318941"/>
              <a:chExt cx="2960337" cy="1435478"/>
            </a:xfrm>
          </p:grpSpPr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235F422F-ACFC-52C4-4B0B-DC3381A1DAE3}"/>
                  </a:ext>
                </a:extLst>
              </p:cNvPr>
              <p:cNvGrpSpPr/>
              <p:nvPr/>
            </p:nvGrpSpPr>
            <p:grpSpPr>
              <a:xfrm>
                <a:off x="7734171" y="5553644"/>
                <a:ext cx="1689940" cy="1073415"/>
                <a:chOff x="7734171" y="5553644"/>
                <a:chExt cx="1689940" cy="1073415"/>
              </a:xfrm>
            </p:grpSpPr>
            <p:pic>
              <p:nvPicPr>
                <p:cNvPr id="117" name="Picture 116" descr="Shape&#10;&#10;Description automatically generated">
                  <a:extLst>
                    <a:ext uri="{FF2B5EF4-FFF2-40B4-BE49-F238E27FC236}">
                      <a16:creationId xmlns:a16="http://schemas.microsoft.com/office/drawing/2014/main" id="{7F25A847-25F3-7601-7044-5B495F41D7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734171" y="5553644"/>
                  <a:ext cx="1689940" cy="1073415"/>
                </a:xfrm>
                <a:prstGeom prst="rect">
                  <a:avLst/>
                </a:prstGeom>
              </p:spPr>
            </p:pic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D704F931-4698-797A-F36E-5E41937C71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2740" y="6093257"/>
                  <a:ext cx="851371" cy="419258"/>
                </a:xfrm>
                <a:prstGeom prst="line">
                  <a:avLst/>
                </a:prstGeom>
                <a:ln w="31750">
                  <a:solidFill>
                    <a:srgbClr val="005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7097FB57-296E-DF2D-8D90-629D018E5D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569386" y="5668452"/>
                  <a:ext cx="854725" cy="420667"/>
                </a:xfrm>
                <a:prstGeom prst="line">
                  <a:avLst/>
                </a:prstGeom>
                <a:ln w="31750">
                  <a:solidFill>
                    <a:srgbClr val="005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2F75EA87-ACA0-0AB1-1CA6-B5280CA8A3F2}"/>
                      </a:ext>
                    </a:extLst>
                  </p:cNvPr>
                  <p:cNvSpPr txBox="1"/>
                  <p:nvPr/>
                </p:nvSpPr>
                <p:spPr>
                  <a:xfrm>
                    <a:off x="9312786" y="5318941"/>
                    <a:ext cx="777738" cy="49250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US" sz="2400" b="0" i="1" smtClean="0">
                                  <a:solidFill>
                                    <a:srgbClr val="0059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0059FF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</m:acc>
                        </m:oMath>
                      </m:oMathPara>
                    </a14:m>
                    <a:endParaRPr lang="en-US" sz="2400" dirty="0">
                      <a:solidFill>
                        <a:srgbClr val="0059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2F75EA87-ACA0-0AB1-1CA6-B5280CA8A3F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12786" y="5318941"/>
                    <a:ext cx="777738" cy="49250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15B45D55-7B3D-BF2B-E0CB-6E28A39DFB46}"/>
                      </a:ext>
                    </a:extLst>
                  </p:cNvPr>
                  <p:cNvSpPr txBox="1"/>
                  <p:nvPr/>
                </p:nvSpPr>
                <p:spPr>
                  <a:xfrm>
                    <a:off x="9312786" y="6261913"/>
                    <a:ext cx="777738" cy="49250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solidFill>
                                <a:srgbClr val="0059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oMath>
                      </m:oMathPara>
                    </a14:m>
                    <a:endParaRPr lang="en-US" sz="2400" dirty="0">
                      <a:solidFill>
                        <a:srgbClr val="0059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15B45D55-7B3D-BF2B-E0CB-6E28A39DFB4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12786" y="6261913"/>
                    <a:ext cx="777738" cy="49250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6" name="TextBox 115">
                    <a:extLst>
                      <a:ext uri="{FF2B5EF4-FFF2-40B4-BE49-F238E27FC236}">
                        <a16:creationId xmlns:a16="http://schemas.microsoft.com/office/drawing/2014/main" id="{0A09A4EC-1468-0D1A-D6F4-EC0960EF09E2}"/>
                      </a:ext>
                    </a:extLst>
                  </p:cNvPr>
                  <p:cNvSpPr txBox="1"/>
                  <p:nvPr/>
                </p:nvSpPr>
                <p:spPr>
                  <a:xfrm>
                    <a:off x="7130187" y="5800066"/>
                    <a:ext cx="777737" cy="49250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oMath>
                      </m:oMathPara>
                    </a14:m>
                    <a:endParaRPr lang="en-US" sz="2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6" name="TextBox 115">
                    <a:extLst>
                      <a:ext uri="{FF2B5EF4-FFF2-40B4-BE49-F238E27FC236}">
                        <a16:creationId xmlns:a16="http://schemas.microsoft.com/office/drawing/2014/main" id="{0A09A4EC-1468-0D1A-D6F4-EC0960EF09E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30187" y="5800066"/>
                    <a:ext cx="777737" cy="49250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789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92" name="Picture 91" descr="Icon&#10;&#10;Description automatically generated">
              <a:extLst>
                <a:ext uri="{FF2B5EF4-FFF2-40B4-BE49-F238E27FC236}">
                  <a16:creationId xmlns:a16="http://schemas.microsoft.com/office/drawing/2014/main" id="{1C818459-FFD3-BA6C-1BDD-3E5E369FD3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565255" y="1737816"/>
              <a:ext cx="185234" cy="395501"/>
            </a:xfrm>
            <a:prstGeom prst="rect">
              <a:avLst/>
            </a:prstGeom>
          </p:spPr>
        </p:pic>
        <p:pic>
          <p:nvPicPr>
            <p:cNvPr id="93" name="Picture 92" descr="Icon&#10;&#10;Description automatically generated">
              <a:extLst>
                <a:ext uri="{FF2B5EF4-FFF2-40B4-BE49-F238E27FC236}">
                  <a16:creationId xmlns:a16="http://schemas.microsoft.com/office/drawing/2014/main" id="{CC815496-0512-B185-BE86-268C3EF28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057693" y="1193857"/>
              <a:ext cx="185234" cy="395501"/>
            </a:xfrm>
            <a:prstGeom prst="rect">
              <a:avLst/>
            </a:prstGeom>
          </p:spPr>
        </p:pic>
        <p:pic>
          <p:nvPicPr>
            <p:cNvPr id="94" name="Picture 93" descr="Icon&#10;&#10;Description automatically generated">
              <a:extLst>
                <a:ext uri="{FF2B5EF4-FFF2-40B4-BE49-F238E27FC236}">
                  <a16:creationId xmlns:a16="http://schemas.microsoft.com/office/drawing/2014/main" id="{1AF683BE-770D-F7FB-7EF3-9CC4E51F04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773895" y="1326048"/>
              <a:ext cx="185234" cy="395501"/>
            </a:xfrm>
            <a:prstGeom prst="rect">
              <a:avLst/>
            </a:prstGeom>
          </p:spPr>
        </p:pic>
        <p:pic>
          <p:nvPicPr>
            <p:cNvPr id="95" name="Picture 94" descr="Icon&#10;&#10;Description automatically generated">
              <a:extLst>
                <a:ext uri="{FF2B5EF4-FFF2-40B4-BE49-F238E27FC236}">
                  <a16:creationId xmlns:a16="http://schemas.microsoft.com/office/drawing/2014/main" id="{608D6301-AD2B-2D81-655D-DC178D984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564685" y="1651336"/>
              <a:ext cx="185234" cy="395501"/>
            </a:xfrm>
            <a:prstGeom prst="rect">
              <a:avLst/>
            </a:prstGeom>
          </p:spPr>
        </p:pic>
        <p:pic>
          <p:nvPicPr>
            <p:cNvPr id="96" name="Picture 95" descr="Icon&#10;&#10;Description automatically generated">
              <a:extLst>
                <a:ext uri="{FF2B5EF4-FFF2-40B4-BE49-F238E27FC236}">
                  <a16:creationId xmlns:a16="http://schemas.microsoft.com/office/drawing/2014/main" id="{3A6854C6-C3E1-51D1-F955-89AC384CE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03734" y="1645829"/>
              <a:ext cx="185234" cy="395501"/>
            </a:xfrm>
            <a:prstGeom prst="rect">
              <a:avLst/>
            </a:prstGeom>
          </p:spPr>
        </p:pic>
        <p:pic>
          <p:nvPicPr>
            <p:cNvPr id="97" name="Picture 96" descr="Icon&#10;&#10;Description automatically generated">
              <a:extLst>
                <a:ext uri="{FF2B5EF4-FFF2-40B4-BE49-F238E27FC236}">
                  <a16:creationId xmlns:a16="http://schemas.microsoft.com/office/drawing/2014/main" id="{939810AA-BEC0-E707-3A8A-1D7C1E2B5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047449" y="1653793"/>
              <a:ext cx="185234" cy="395501"/>
            </a:xfrm>
            <a:prstGeom prst="rect">
              <a:avLst/>
            </a:prstGeom>
          </p:spPr>
        </p:pic>
      </p:grpSp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8A8DF0E6-BBA9-81BC-FBF7-05E65A604F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77245" y="1469800"/>
            <a:ext cx="2054256" cy="132860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636DCF-630F-DF5B-61BE-EB066247BD48}"/>
              </a:ext>
            </a:extLst>
          </p:cNvPr>
          <p:cNvSpPr/>
          <p:nvPr/>
        </p:nvSpPr>
        <p:spPr>
          <a:xfrm>
            <a:off x="1022439" y="1756425"/>
            <a:ext cx="4172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latin typeface="Times" pitchFamily="2" charset="0"/>
              </a:rPr>
              <a:t>Broadening of splittee momenta due to medium interactions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836C4D-AC94-1B82-AA4B-5BF9D4F77B78}"/>
              </a:ext>
            </a:extLst>
          </p:cNvPr>
          <p:cNvSpPr/>
          <p:nvPr/>
        </p:nvSpPr>
        <p:spPr>
          <a:xfrm>
            <a:off x="7192400" y="1754670"/>
            <a:ext cx="2789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/>
            <a:r>
              <a:rPr lang="en-US" sz="2000" dirty="0">
                <a:latin typeface="Times" pitchFamily="2" charset="0"/>
              </a:rPr>
              <a:t>…Including at lower scales in the shower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EBDA798-7FE6-CFD2-F10D-51C992A4DFC8}"/>
              </a:ext>
            </a:extLst>
          </p:cNvPr>
          <p:cNvCxnSpPr>
            <a:cxnSpLocks/>
          </p:cNvCxnSpPr>
          <p:nvPr/>
        </p:nvCxnSpPr>
        <p:spPr>
          <a:xfrm flipV="1">
            <a:off x="11183776" y="1555604"/>
            <a:ext cx="651666" cy="290164"/>
          </a:xfrm>
          <a:prstGeom prst="line">
            <a:avLst/>
          </a:prstGeom>
          <a:ln w="31750">
            <a:solidFill>
              <a:srgbClr val="005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8D072-CC94-FFF9-1065-EE5CCE2E9AB7}"/>
              </a:ext>
            </a:extLst>
          </p:cNvPr>
          <p:cNvCxnSpPr>
            <a:cxnSpLocks/>
          </p:cNvCxnSpPr>
          <p:nvPr/>
        </p:nvCxnSpPr>
        <p:spPr>
          <a:xfrm>
            <a:off x="11523712" y="2144447"/>
            <a:ext cx="311730" cy="0"/>
          </a:xfrm>
          <a:prstGeom prst="line">
            <a:avLst/>
          </a:prstGeom>
          <a:ln w="31750">
            <a:solidFill>
              <a:srgbClr val="005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D33DE38-EF08-6EC1-2C2B-0323D1EF84BC}"/>
              </a:ext>
            </a:extLst>
          </p:cNvPr>
          <p:cNvCxnSpPr>
            <a:cxnSpLocks/>
          </p:cNvCxnSpPr>
          <p:nvPr/>
        </p:nvCxnSpPr>
        <p:spPr>
          <a:xfrm>
            <a:off x="11220350" y="1858657"/>
            <a:ext cx="303362" cy="285790"/>
          </a:xfrm>
          <a:prstGeom prst="line">
            <a:avLst/>
          </a:prstGeom>
          <a:ln w="31750">
            <a:solidFill>
              <a:srgbClr val="005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000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136019</TotalTime>
  <Words>1183</Words>
  <Application>Microsoft Macintosh PowerPoint</Application>
  <PresentationFormat>Widescreen</PresentationFormat>
  <Paragraphs>127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Times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Jasmine Therese Brewer</cp:lastModifiedBy>
  <cp:revision>1725</cp:revision>
  <cp:lastPrinted>2020-06-03T01:58:17Z</cp:lastPrinted>
  <dcterms:created xsi:type="dcterms:W3CDTF">2020-05-07T11:01:18Z</dcterms:created>
  <dcterms:modified xsi:type="dcterms:W3CDTF">2022-11-07T15:32:36Z</dcterms:modified>
</cp:coreProperties>
</file>