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6" d="100"/>
          <a:sy n="76" d="100"/>
        </p:scale>
        <p:origin x="378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43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498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17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83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57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23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89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93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3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89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5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92D050"/>
            </a:gs>
            <a:gs pos="8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383AD-8120-4369-8400-CC239120ADD4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315D2-0A8A-4162-BDB0-78FE0A7C9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8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Une image de la grande nébuleuse d'Orion et ses «bébés étoiles» | Le Devo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63"/>
            <a:ext cx="11736888" cy="751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ous-titre 2"/>
          <p:cNvSpPr>
            <a:spLocks noGrp="1"/>
          </p:cNvSpPr>
          <p:nvPr>
            <p:ph type="subTitle" idx="1"/>
          </p:nvPr>
        </p:nvSpPr>
        <p:spPr>
          <a:xfrm>
            <a:off x="1683669" y="329566"/>
            <a:ext cx="8680700" cy="1974042"/>
          </a:xfrm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Adobe Fan Heiti Std B" pitchFamily="34" charset="-128"/>
              </a:rPr>
              <a:t>The Importance of Financial and Technical Support for the Improvement of Cosmology in Cameroon and Africa</a:t>
            </a:r>
            <a:endParaRPr lang="fr-FR" sz="4000" dirty="0">
              <a:solidFill>
                <a:schemeClr val="bg1"/>
              </a:solidFill>
              <a:latin typeface="Adobe Garamond Pro Bold" panose="02020702060506020403" pitchFamily="18" charset="0"/>
              <a:ea typeface="Adobe Fan Heiti Std B" pitchFamily="34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923496" y="3749457"/>
            <a:ext cx="5752472" cy="31085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FF0000"/>
                </a:solidFill>
              </a:rPr>
              <a:t>Presented</a:t>
            </a:r>
            <a:r>
              <a:rPr lang="en-US" sz="2800" b="1" dirty="0" smtClean="0">
                <a:solidFill>
                  <a:srgbClr val="FF0000"/>
                </a:solidFill>
              </a:rPr>
              <a:t> by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Ragil</a:t>
            </a:r>
            <a:r>
              <a:rPr lang="en-US" sz="2800" b="1" dirty="0" smtClean="0">
                <a:solidFill>
                  <a:srgbClr val="FF0000"/>
                </a:solidFill>
              </a:rPr>
              <a:t> NDONGMO,</a:t>
            </a:r>
          </a:p>
          <a:p>
            <a:pPr algn="ctr"/>
            <a:r>
              <a:rPr lang="fr-FR" sz="2800" b="1" dirty="0" err="1" smtClean="0">
                <a:solidFill>
                  <a:srgbClr val="FF0000"/>
                </a:solidFill>
              </a:rPr>
              <a:t>PhD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err="1" smtClean="0">
                <a:solidFill>
                  <a:srgbClr val="FF0000"/>
                </a:solidFill>
              </a:rPr>
              <a:t>Student</a:t>
            </a:r>
            <a:r>
              <a:rPr lang="fr-FR" sz="2800" b="1" dirty="0" smtClean="0">
                <a:solidFill>
                  <a:srgbClr val="FF0000"/>
                </a:solidFill>
              </a:rPr>
              <a:t> in </a:t>
            </a:r>
            <a:r>
              <a:rPr lang="fr-FR" sz="2800" b="1" dirty="0" err="1" smtClean="0">
                <a:solidFill>
                  <a:srgbClr val="FF0000"/>
                </a:solidFill>
              </a:rPr>
              <a:t>Physics</a:t>
            </a:r>
            <a:r>
              <a:rPr lang="fr-FR" sz="2800" b="1" dirty="0" smtClean="0">
                <a:solidFill>
                  <a:srgbClr val="FF0000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</a:rPr>
              <a:t>University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Yaoundé 1,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</a:rPr>
              <a:t>Cameroon</a:t>
            </a:r>
            <a:endParaRPr lang="fr-FR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Science popularizer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endParaRPr lang="fr-FR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fr-FR" sz="2800" b="1" dirty="0" err="1" smtClean="0">
                <a:solidFill>
                  <a:schemeClr val="accent6">
                    <a:lumMod val="50000"/>
                  </a:schemeClr>
                </a:solidFill>
              </a:rPr>
              <a:t>Member</a:t>
            </a:r>
            <a:r>
              <a:rPr lang="fr-FR" sz="2800" b="1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sz="2800" b="1" dirty="0" err="1" smtClean="0">
                <a:solidFill>
                  <a:schemeClr val="accent6">
                    <a:lumMod val="50000"/>
                  </a:schemeClr>
                </a:solidFill>
              </a:rPr>
              <a:t>Astro&amp;Cosmo</a:t>
            </a:r>
            <a:r>
              <a:rPr lang="fr-FR" sz="2800" b="1" dirty="0" smtClean="0">
                <a:solidFill>
                  <a:schemeClr val="accent6">
                    <a:lumMod val="50000"/>
                  </a:schemeClr>
                </a:solidFill>
              </a:rPr>
              <a:t> WG, ASFAP</a:t>
            </a:r>
          </a:p>
        </p:txBody>
      </p:sp>
      <p:sp>
        <p:nvSpPr>
          <p:cNvPr id="6" name="AutoShape 2" descr="Image result for Cosmology Universe"/>
          <p:cNvSpPr>
            <a:spLocks noChangeAspect="1" noChangeArrowheads="1"/>
          </p:cNvSpPr>
          <p:nvPr/>
        </p:nvSpPr>
        <p:spPr bwMode="auto">
          <a:xfrm>
            <a:off x="155575" y="-144463"/>
            <a:ext cx="1911220" cy="191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69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3548" y="163999"/>
            <a:ext cx="7443158" cy="1325563"/>
          </a:xfrm>
        </p:spPr>
        <p:txBody>
          <a:bodyPr>
            <a:noAutofit/>
          </a:bodyPr>
          <a:lstStyle/>
          <a:p>
            <a:r>
              <a:rPr lang="fr-FR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</a:t>
            </a:r>
            <a:r>
              <a:rPr lang="fr-FR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Outlooks</a:t>
            </a:r>
            <a:endParaRPr lang="fr-FR" sz="7200" dirty="0"/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772" y="574766"/>
            <a:ext cx="4631634" cy="608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39661" y="2079321"/>
            <a:ext cx="103250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manage in order to engage more students in the field?</a:t>
            </a:r>
          </a:p>
          <a:p>
            <a:pPr marL="342900" indent="-342900">
              <a:buAutoNum type="arabicParenR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manage in order to have financial and technical support in the future?</a:t>
            </a:r>
          </a:p>
          <a:p>
            <a:pPr marL="342900" indent="-342900">
              <a:buAutoNum type="arabicParenR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we have a possibility to develop a strong scientific culture from secondary school?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713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7069"/>
            <a:ext cx="12192000" cy="72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20647759">
            <a:off x="199373" y="891216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rgbClr val="FFC000"/>
                </a:solidFill>
                <a:latin typeface="Bauhaus 93" panose="04030905020B02020C02" pitchFamily="82" charset="0"/>
              </a:rPr>
              <a:t>THANK YOU FOR YOUR KIND ATTENTION</a:t>
            </a:r>
            <a:endParaRPr lang="fr-FR" dirty="0">
              <a:solidFill>
                <a:srgbClr val="FFC000"/>
              </a:solidFill>
              <a:latin typeface="Bauhaus 93" panose="04030905020B02020C02" pitchFamily="82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 rot="20647759">
            <a:off x="947472" y="42377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>
                <a:solidFill>
                  <a:srgbClr val="FFC000"/>
                </a:solidFill>
                <a:latin typeface="Bauhaus 93" panose="04030905020B02020C02" pitchFamily="82" charset="0"/>
              </a:rPr>
              <a:t>THANK YOU FOR YOUR KIND ATTENTION</a:t>
            </a:r>
            <a:endParaRPr lang="fr-FR" dirty="0">
              <a:solidFill>
                <a:srgbClr val="FFC00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032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Sous-titre 2"/>
          <p:cNvSpPr>
            <a:spLocks noGrp="1"/>
          </p:cNvSpPr>
          <p:nvPr>
            <p:ph type="subTitle" idx="1"/>
          </p:nvPr>
        </p:nvSpPr>
        <p:spPr>
          <a:xfrm>
            <a:off x="2066795" y="544612"/>
            <a:ext cx="7391320" cy="533076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dobe Garamond Pro Bold" panose="02020702060506020403" pitchFamily="18" charset="0"/>
                <a:ea typeface="Adobe Fan Heiti Std B" pitchFamily="34" charset="-128"/>
              </a:rPr>
              <a:t>Table of contents</a:t>
            </a:r>
            <a:endParaRPr lang="fr-FR" sz="4000" dirty="0">
              <a:latin typeface="Adobe Garamond Pro Bold" panose="02020702060506020403" pitchFamily="18" charset="0"/>
              <a:ea typeface="Adobe Fan Heiti Std B" pitchFamily="34" charset="-128"/>
            </a:endParaRPr>
          </a:p>
        </p:txBody>
      </p:sp>
      <p:sp>
        <p:nvSpPr>
          <p:cNvPr id="6" name="AutoShape 2" descr="Image result for Cosmology Universe"/>
          <p:cNvSpPr>
            <a:spLocks noChangeAspect="1" noChangeArrowheads="1"/>
          </p:cNvSpPr>
          <p:nvPr/>
        </p:nvSpPr>
        <p:spPr bwMode="auto">
          <a:xfrm>
            <a:off x="724917" y="2035834"/>
            <a:ext cx="11024260" cy="322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   </a:t>
            </a:r>
            <a:r>
              <a:rPr lang="fr-FR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Cameroonian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Team</a:t>
            </a:r>
          </a:p>
          <a:p>
            <a:endParaRPr lang="fr-FR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Issues </a:t>
            </a:r>
            <a:r>
              <a:rPr lang="fr-FR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</a:p>
          <a:p>
            <a:endParaRPr lang="fr-FR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III- </a:t>
            </a:r>
            <a:r>
              <a:rPr lang="fr-FR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Outlooks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49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eautiful black teacher showing math on : vidéo de stock (100 % libre de  droit) 21856396 |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37" y="2173857"/>
            <a:ext cx="3637041" cy="191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172508" y="2173857"/>
            <a:ext cx="70194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Cameroon only five physicist cosmologists over a thousand researchers in Physics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at the University of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Maroua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at the University of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Dschang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at the University of Yaoundé I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researchers who support us</a:t>
            </a:r>
          </a:p>
          <a:p>
            <a:pPr marL="457200" indent="-457200">
              <a:buFontTx/>
              <a:buChar char="-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2903" y="311352"/>
            <a:ext cx="7168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 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Cameroonian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Team</a:t>
            </a:r>
          </a:p>
        </p:txBody>
      </p:sp>
    </p:spTree>
    <p:extLst>
      <p:ext uri="{BB962C8B-B14F-4D97-AF65-F5344CB8AC3E}">
        <p14:creationId xmlns:p14="http://schemas.microsoft.com/office/powerpoint/2010/main" val="3037704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2903" y="311352"/>
            <a:ext cx="7168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 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Cameroonian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Team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24618" y="1512840"/>
            <a:ext cx="1690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Papers</a:t>
            </a:r>
            <a:endParaRPr lang="fr-FR" sz="2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599" y="834572"/>
            <a:ext cx="8484401" cy="6023428"/>
          </a:xfrm>
          <a:prstGeom prst="rect">
            <a:avLst/>
          </a:prstGeom>
        </p:spPr>
      </p:pic>
      <p:pic>
        <p:nvPicPr>
          <p:cNvPr id="7" name="Picture 8" descr="Définition | Quasar | Futura Scienc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9125" y="2415396"/>
            <a:ext cx="5066724" cy="316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6150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15241" y="2694257"/>
            <a:ext cx="7443158" cy="1325563"/>
          </a:xfrm>
        </p:spPr>
        <p:txBody>
          <a:bodyPr>
            <a:noAutofit/>
          </a:bodyPr>
          <a:lstStyle/>
          <a:p>
            <a:r>
              <a:rPr lang="fr-FR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Issues </a:t>
            </a:r>
            <a:r>
              <a:rPr lang="fr-FR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418770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44400" y="311352"/>
            <a:ext cx="2885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 Issues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</a:p>
        </p:txBody>
      </p:sp>
      <p:pic>
        <p:nvPicPr>
          <p:cNvPr id="1034" name="Picture 10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47" y="891048"/>
            <a:ext cx="3652153" cy="244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853126" y="3388395"/>
            <a:ext cx="38308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financial and technical support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national grant,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support from the international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internet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conexion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room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 descr="See the source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56" y="834572"/>
            <a:ext cx="3753834" cy="249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696814" y="3331919"/>
            <a:ext cx="5698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education in Cosmology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academic courses at universities 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Master/PhD program, even workshops 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Laboratory(We are on Mechanic laboratory)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4109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265267" y="1067056"/>
            <a:ext cx="12240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Hence</a:t>
            </a:r>
            <a:r>
              <a:rPr lang="fr-FR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question:</a:t>
            </a:r>
            <a:endParaRPr lang="fr-FR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How to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world?(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/South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 </a:t>
            </a:r>
            <a:r>
              <a:rPr lang="fr-FR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Asia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)</a:t>
            </a:r>
            <a:endParaRPr lang="fr-FR" sz="24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30537"/>
            <a:ext cx="5289451" cy="349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064163" y="5657671"/>
            <a:ext cx="22252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matter</a:t>
            </a:r>
            <a:endParaRPr lang="fr-FR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fr-FR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fr-FR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 </a:t>
            </a:r>
            <a:r>
              <a:rPr lang="fr-FR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endParaRPr lang="fr-FR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126" y="2130537"/>
            <a:ext cx="6064609" cy="30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104185" y="5641707"/>
            <a:ext cx="46506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Inflation</a:t>
            </a:r>
          </a:p>
          <a:p>
            <a:pPr marL="285750" indent="-285750">
              <a:buFontTx/>
              <a:buChar char="-"/>
            </a:pPr>
            <a:r>
              <a:rPr lang="fr-FR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Cosmic</a:t>
            </a:r>
            <a:r>
              <a:rPr lang="fr-FR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Microwave</a:t>
            </a:r>
            <a:r>
              <a:rPr lang="fr-FR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background</a:t>
            </a:r>
          </a:p>
          <a:p>
            <a:endParaRPr lang="fr-FR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44400" y="311352"/>
            <a:ext cx="2885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 Issues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</a:p>
        </p:txBody>
      </p:sp>
    </p:spTree>
    <p:extLst>
      <p:ext uri="{BB962C8B-B14F-4D97-AF65-F5344CB8AC3E}">
        <p14:creationId xmlns:p14="http://schemas.microsoft.com/office/powerpoint/2010/main" val="186224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628" y="1824231"/>
            <a:ext cx="5291216" cy="503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9892" y="720825"/>
            <a:ext cx="9107467" cy="724639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students want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no one does</a:t>
            </a:r>
            <a:endParaRPr lang="en-US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12734" y="3173043"/>
            <a:ext cx="67139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happen in several countries in Africa </a:t>
            </a:r>
            <a:endParaRPr lang="en-US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44400" y="311352"/>
            <a:ext cx="2885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 Issues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</a:p>
        </p:txBody>
      </p:sp>
    </p:spTree>
    <p:extLst>
      <p:ext uri="{BB962C8B-B14F-4D97-AF65-F5344CB8AC3E}">
        <p14:creationId xmlns:p14="http://schemas.microsoft.com/office/powerpoint/2010/main" val="4544041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9892" y="720825"/>
            <a:ext cx="9107467" cy="724639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students want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no one does</a:t>
            </a:r>
            <a:endParaRPr lang="en-US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44400" y="311352"/>
            <a:ext cx="2885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  Issues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52" y="3995454"/>
            <a:ext cx="5123544" cy="21998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59" y="1558715"/>
            <a:ext cx="5073037" cy="2436739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576197" y="3457184"/>
            <a:ext cx="701462" cy="163821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628390" y="3995454"/>
            <a:ext cx="701462" cy="163821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641" y="1445464"/>
            <a:ext cx="3166180" cy="493396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195226" y="6215348"/>
            <a:ext cx="5348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Huge human resources!!!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5492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289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Adobe Fan Heiti Std B</vt:lpstr>
      <vt:lpstr>Adobe Garamond Pro Bold</vt:lpstr>
      <vt:lpstr>Arial</vt:lpstr>
      <vt:lpstr>Bauhaus 93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II-  Issues we face</vt:lpstr>
      <vt:lpstr>Présentation PowerPoint</vt:lpstr>
      <vt:lpstr>Présentation PowerPoint</vt:lpstr>
      <vt:lpstr>Many students want, but no one does</vt:lpstr>
      <vt:lpstr>Many students want, but no one does</vt:lpstr>
      <vt:lpstr>II-  Outlooks</vt:lpstr>
      <vt:lpstr>THANK YOU FOR YOUR KIND ATTENTION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RAGIL COSMOLOGISTE</dc:creator>
  <cp:lastModifiedBy>RAGIL COSMOLOGISTE</cp:lastModifiedBy>
  <cp:revision>38</cp:revision>
  <dcterms:created xsi:type="dcterms:W3CDTF">2022-06-20T15:57:36Z</dcterms:created>
  <dcterms:modified xsi:type="dcterms:W3CDTF">2022-06-21T09:29:57Z</dcterms:modified>
</cp:coreProperties>
</file>