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2" r:id="rId5"/>
    <p:sldId id="266" r:id="rId6"/>
    <p:sldId id="267" r:id="rId7"/>
    <p:sldId id="265" r:id="rId8"/>
    <p:sldId id="263" r:id="rId9"/>
    <p:sldId id="258" r:id="rId10"/>
    <p:sldId id="259" r:id="rId11"/>
    <p:sldId id="260" r:id="rId12"/>
    <p:sldId id="264"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660"/>
  </p:normalViewPr>
  <p:slideViewPr>
    <p:cSldViewPr snapToGrid="0">
      <p:cViewPr varScale="1">
        <p:scale>
          <a:sx n="71" d="100"/>
          <a:sy n="71" d="100"/>
        </p:scale>
        <p:origin x="69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DF82240-58D0-4486-8C12-F582D9C1BE00}" type="datetimeFigureOut">
              <a:rPr lang="en-NG" smtClean="0"/>
              <a:t>29/06/2022</a:t>
            </a:fld>
            <a:endParaRPr lang="en-NG"/>
          </a:p>
        </p:txBody>
      </p:sp>
      <p:sp>
        <p:nvSpPr>
          <p:cNvPr id="5" name="Footer Placeholder 4"/>
          <p:cNvSpPr>
            <a:spLocks noGrp="1"/>
          </p:cNvSpPr>
          <p:nvPr>
            <p:ph type="ftr" sz="quarter" idx="11"/>
          </p:nvPr>
        </p:nvSpPr>
        <p:spPr/>
        <p:txBody>
          <a:bodyPr/>
          <a:lstStyle/>
          <a:p>
            <a:endParaRPr lang="en-NG"/>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41079288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F82240-58D0-4486-8C12-F582D9C1BE00}" type="datetimeFigureOut">
              <a:rPr lang="en-NG" smtClean="0"/>
              <a:t>29/06/2022</a:t>
            </a:fld>
            <a:endParaRPr lang="en-NG"/>
          </a:p>
        </p:txBody>
      </p:sp>
      <p:sp>
        <p:nvSpPr>
          <p:cNvPr id="5" name="Footer Placeholder 4"/>
          <p:cNvSpPr>
            <a:spLocks noGrp="1"/>
          </p:cNvSpPr>
          <p:nvPr>
            <p:ph type="ftr" sz="quarter" idx="11"/>
          </p:nvPr>
        </p:nvSpPr>
        <p:spPr/>
        <p:txBody>
          <a:bodyPr/>
          <a:lstStyle/>
          <a:p>
            <a:endParaRPr lang="en-NG"/>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3924645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F82240-58D0-4486-8C12-F582D9C1BE00}" type="datetimeFigureOut">
              <a:rPr lang="en-NG" smtClean="0"/>
              <a:t>29/06/2022</a:t>
            </a:fld>
            <a:endParaRPr lang="en-NG"/>
          </a:p>
        </p:txBody>
      </p:sp>
      <p:sp>
        <p:nvSpPr>
          <p:cNvPr id="5" name="Footer Placeholder 4"/>
          <p:cNvSpPr>
            <a:spLocks noGrp="1"/>
          </p:cNvSpPr>
          <p:nvPr>
            <p:ph type="ftr" sz="quarter" idx="11"/>
          </p:nvPr>
        </p:nvSpPr>
        <p:spPr/>
        <p:txBody>
          <a:bodyPr/>
          <a:lstStyle/>
          <a:p>
            <a:endParaRPr lang="en-NG"/>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037C746-0B6B-4C8C-A1FE-0BD1EF27F974}" type="slidenum">
              <a:rPr lang="en-NG" smtClean="0"/>
              <a:t>‹#›</a:t>
            </a:fld>
            <a:endParaRPr lang="en-NG"/>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2788920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DF82240-58D0-4486-8C12-F582D9C1BE00}" type="datetimeFigureOut">
              <a:rPr lang="en-NG" smtClean="0"/>
              <a:t>29/06/2022</a:t>
            </a:fld>
            <a:endParaRPr lang="en-NG"/>
          </a:p>
        </p:txBody>
      </p:sp>
      <p:sp>
        <p:nvSpPr>
          <p:cNvPr id="6" name="Footer Placeholder 5"/>
          <p:cNvSpPr>
            <a:spLocks noGrp="1"/>
          </p:cNvSpPr>
          <p:nvPr>
            <p:ph type="ftr" sz="quarter" idx="11"/>
          </p:nvPr>
        </p:nvSpPr>
        <p:spPr/>
        <p:txBody>
          <a:bodyPr/>
          <a:lstStyle/>
          <a:p>
            <a:endParaRPr lang="en-NG"/>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11858348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DF82240-58D0-4486-8C12-F582D9C1BE00}" type="datetimeFigureOut">
              <a:rPr lang="en-NG" smtClean="0"/>
              <a:t>29/06/2022</a:t>
            </a:fld>
            <a:endParaRPr lang="en-NG"/>
          </a:p>
        </p:txBody>
      </p:sp>
      <p:sp>
        <p:nvSpPr>
          <p:cNvPr id="6" name="Footer Placeholder 5"/>
          <p:cNvSpPr>
            <a:spLocks noGrp="1"/>
          </p:cNvSpPr>
          <p:nvPr>
            <p:ph type="ftr" sz="quarter" idx="11"/>
          </p:nvPr>
        </p:nvSpPr>
        <p:spPr/>
        <p:txBody>
          <a:bodyPr/>
          <a:lstStyle/>
          <a:p>
            <a:endParaRPr lang="en-NG"/>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37C746-0B6B-4C8C-A1FE-0BD1EF27F974}" type="slidenum">
              <a:rPr lang="en-NG" smtClean="0"/>
              <a:t>‹#›</a:t>
            </a:fld>
            <a:endParaRPr lang="en-NG"/>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25320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6DF82240-58D0-4486-8C12-F582D9C1BE00}" type="datetimeFigureOut">
              <a:rPr lang="en-NG" smtClean="0"/>
              <a:t>29/06/2022</a:t>
            </a:fld>
            <a:endParaRPr lang="en-NG"/>
          </a:p>
        </p:txBody>
      </p:sp>
      <p:sp>
        <p:nvSpPr>
          <p:cNvPr id="6" name="Footer Placeholder 5"/>
          <p:cNvSpPr>
            <a:spLocks noGrp="1"/>
          </p:cNvSpPr>
          <p:nvPr>
            <p:ph type="ftr" sz="quarter" idx="11"/>
          </p:nvPr>
        </p:nvSpPr>
        <p:spPr/>
        <p:txBody>
          <a:bodyPr/>
          <a:lstStyle/>
          <a:p>
            <a:endParaRPr lang="en-NG"/>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22401784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F82240-58D0-4486-8C12-F582D9C1BE00}" type="datetimeFigureOut">
              <a:rPr lang="en-NG" smtClean="0"/>
              <a:t>29/06/2022</a:t>
            </a:fld>
            <a:endParaRPr lang="en-NG"/>
          </a:p>
        </p:txBody>
      </p:sp>
      <p:sp>
        <p:nvSpPr>
          <p:cNvPr id="5" name="Footer Placeholder 4"/>
          <p:cNvSpPr>
            <a:spLocks noGrp="1"/>
          </p:cNvSpPr>
          <p:nvPr>
            <p:ph type="ftr" sz="quarter" idx="11"/>
          </p:nvPr>
        </p:nvSpPr>
        <p:spPr/>
        <p:txBody>
          <a:bodyPr/>
          <a:lstStyle/>
          <a:p>
            <a:endParaRPr lang="en-NG"/>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30088732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F82240-58D0-4486-8C12-F582D9C1BE00}" type="datetimeFigureOut">
              <a:rPr lang="en-NG" smtClean="0"/>
              <a:t>29/06/2022</a:t>
            </a:fld>
            <a:endParaRPr lang="en-NG"/>
          </a:p>
        </p:txBody>
      </p:sp>
      <p:sp>
        <p:nvSpPr>
          <p:cNvPr id="5" name="Footer Placeholder 4"/>
          <p:cNvSpPr>
            <a:spLocks noGrp="1"/>
          </p:cNvSpPr>
          <p:nvPr>
            <p:ph type="ftr" sz="quarter" idx="11"/>
          </p:nvPr>
        </p:nvSpPr>
        <p:spPr/>
        <p:txBody>
          <a:bodyPr/>
          <a:lstStyle/>
          <a:p>
            <a:endParaRPr lang="en-NG"/>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2381723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DF82240-58D0-4486-8C12-F582D9C1BE00}" type="datetimeFigureOut">
              <a:rPr lang="en-NG" smtClean="0"/>
              <a:t>29/06/2022</a:t>
            </a:fld>
            <a:endParaRPr lang="en-NG"/>
          </a:p>
        </p:txBody>
      </p:sp>
      <p:sp>
        <p:nvSpPr>
          <p:cNvPr id="5" name="Footer Placeholder 4"/>
          <p:cNvSpPr>
            <a:spLocks noGrp="1"/>
          </p:cNvSpPr>
          <p:nvPr>
            <p:ph type="ftr" sz="quarter" idx="11"/>
          </p:nvPr>
        </p:nvSpPr>
        <p:spPr/>
        <p:txBody>
          <a:bodyPr/>
          <a:lstStyle/>
          <a:p>
            <a:endParaRPr lang="en-NG"/>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4280132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DF82240-58D0-4486-8C12-F582D9C1BE00}" type="datetimeFigureOut">
              <a:rPr lang="en-NG" smtClean="0"/>
              <a:t>29/06/2022</a:t>
            </a:fld>
            <a:endParaRPr lang="en-NG"/>
          </a:p>
        </p:txBody>
      </p:sp>
      <p:sp>
        <p:nvSpPr>
          <p:cNvPr id="5" name="Footer Placeholder 4"/>
          <p:cNvSpPr>
            <a:spLocks noGrp="1"/>
          </p:cNvSpPr>
          <p:nvPr>
            <p:ph type="ftr" sz="quarter" idx="11"/>
          </p:nvPr>
        </p:nvSpPr>
        <p:spPr/>
        <p:txBody>
          <a:bodyPr/>
          <a:lstStyle/>
          <a:p>
            <a:endParaRPr lang="en-NG"/>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2665419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DF82240-58D0-4486-8C12-F582D9C1BE00}" type="datetimeFigureOut">
              <a:rPr lang="en-NG" smtClean="0"/>
              <a:t>29/06/2022</a:t>
            </a:fld>
            <a:endParaRPr lang="en-NG"/>
          </a:p>
        </p:txBody>
      </p:sp>
      <p:sp>
        <p:nvSpPr>
          <p:cNvPr id="6" name="Footer Placeholder 5"/>
          <p:cNvSpPr>
            <a:spLocks noGrp="1"/>
          </p:cNvSpPr>
          <p:nvPr>
            <p:ph type="ftr" sz="quarter" idx="11"/>
          </p:nvPr>
        </p:nvSpPr>
        <p:spPr/>
        <p:txBody>
          <a:bodyPr/>
          <a:lstStyle/>
          <a:p>
            <a:endParaRPr lang="en-NG"/>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225859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DF82240-58D0-4486-8C12-F582D9C1BE00}" type="datetimeFigureOut">
              <a:rPr lang="en-NG" smtClean="0"/>
              <a:t>29/06/2022</a:t>
            </a:fld>
            <a:endParaRPr lang="en-NG"/>
          </a:p>
        </p:txBody>
      </p:sp>
      <p:sp>
        <p:nvSpPr>
          <p:cNvPr id="8" name="Footer Placeholder 7"/>
          <p:cNvSpPr>
            <a:spLocks noGrp="1"/>
          </p:cNvSpPr>
          <p:nvPr>
            <p:ph type="ftr" sz="quarter" idx="11"/>
          </p:nvPr>
        </p:nvSpPr>
        <p:spPr/>
        <p:txBody>
          <a:bodyPr/>
          <a:lstStyle/>
          <a:p>
            <a:endParaRPr lang="en-NG"/>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3782748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DF82240-58D0-4486-8C12-F582D9C1BE00}" type="datetimeFigureOut">
              <a:rPr lang="en-NG" smtClean="0"/>
              <a:t>29/06/2022</a:t>
            </a:fld>
            <a:endParaRPr lang="en-NG"/>
          </a:p>
        </p:txBody>
      </p:sp>
      <p:sp>
        <p:nvSpPr>
          <p:cNvPr id="4" name="Footer Placeholder 3"/>
          <p:cNvSpPr>
            <a:spLocks noGrp="1"/>
          </p:cNvSpPr>
          <p:nvPr>
            <p:ph type="ftr" sz="quarter" idx="11"/>
          </p:nvPr>
        </p:nvSpPr>
        <p:spPr/>
        <p:txBody>
          <a:bodyPr/>
          <a:lstStyle/>
          <a:p>
            <a:endParaRPr lang="en-NG"/>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1560115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F82240-58D0-4486-8C12-F582D9C1BE00}" type="datetimeFigureOut">
              <a:rPr lang="en-NG" smtClean="0"/>
              <a:t>29/06/2022</a:t>
            </a:fld>
            <a:endParaRPr lang="en-NG"/>
          </a:p>
        </p:txBody>
      </p:sp>
      <p:sp>
        <p:nvSpPr>
          <p:cNvPr id="3" name="Footer Placeholder 2"/>
          <p:cNvSpPr>
            <a:spLocks noGrp="1"/>
          </p:cNvSpPr>
          <p:nvPr>
            <p:ph type="ftr" sz="quarter" idx="11"/>
          </p:nvPr>
        </p:nvSpPr>
        <p:spPr/>
        <p:txBody>
          <a:bodyPr/>
          <a:lstStyle/>
          <a:p>
            <a:endParaRPr lang="en-NG"/>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31303965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DF82240-58D0-4486-8C12-F582D9C1BE00}" type="datetimeFigureOut">
              <a:rPr lang="en-NG" smtClean="0"/>
              <a:t>29/06/2022</a:t>
            </a:fld>
            <a:endParaRPr lang="en-NG"/>
          </a:p>
        </p:txBody>
      </p:sp>
      <p:sp>
        <p:nvSpPr>
          <p:cNvPr id="6" name="Footer Placeholder 5"/>
          <p:cNvSpPr>
            <a:spLocks noGrp="1"/>
          </p:cNvSpPr>
          <p:nvPr>
            <p:ph type="ftr" sz="quarter" idx="11"/>
          </p:nvPr>
        </p:nvSpPr>
        <p:spPr/>
        <p:txBody>
          <a:bodyPr/>
          <a:lstStyle/>
          <a:p>
            <a:endParaRPr lang="en-NG"/>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24586578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DF82240-58D0-4486-8C12-F582D9C1BE00}" type="datetimeFigureOut">
              <a:rPr lang="en-NG" smtClean="0"/>
              <a:t>29/06/2022</a:t>
            </a:fld>
            <a:endParaRPr lang="en-NG"/>
          </a:p>
        </p:txBody>
      </p:sp>
      <p:sp>
        <p:nvSpPr>
          <p:cNvPr id="6" name="Footer Placeholder 5"/>
          <p:cNvSpPr>
            <a:spLocks noGrp="1"/>
          </p:cNvSpPr>
          <p:nvPr>
            <p:ph type="ftr" sz="quarter" idx="11"/>
          </p:nvPr>
        </p:nvSpPr>
        <p:spPr/>
        <p:txBody>
          <a:bodyPr/>
          <a:lstStyle/>
          <a:p>
            <a:endParaRPr lang="en-NG"/>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037C746-0B6B-4C8C-A1FE-0BD1EF27F974}" type="slidenum">
              <a:rPr lang="en-NG" smtClean="0"/>
              <a:t>‹#›</a:t>
            </a:fld>
            <a:endParaRPr lang="en-NG"/>
          </a:p>
        </p:txBody>
      </p:sp>
    </p:spTree>
    <p:extLst>
      <p:ext uri="{BB962C8B-B14F-4D97-AF65-F5344CB8AC3E}">
        <p14:creationId xmlns:p14="http://schemas.microsoft.com/office/powerpoint/2010/main" val="27200488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6DF82240-58D0-4486-8C12-F582D9C1BE00}" type="datetimeFigureOut">
              <a:rPr lang="en-NG" smtClean="0"/>
              <a:t>29/06/2022</a:t>
            </a:fld>
            <a:endParaRPr lang="en-NG"/>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NG"/>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037C746-0B6B-4C8C-A1FE-0BD1EF27F974}" type="slidenum">
              <a:rPr lang="en-NG" smtClean="0"/>
              <a:t>‹#›</a:t>
            </a:fld>
            <a:endParaRPr lang="en-NG"/>
          </a:p>
        </p:txBody>
      </p:sp>
    </p:spTree>
    <p:extLst>
      <p:ext uri="{BB962C8B-B14F-4D97-AF65-F5344CB8AC3E}">
        <p14:creationId xmlns:p14="http://schemas.microsoft.com/office/powerpoint/2010/main" val="15998637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mailto:kayodeayodejidada@yahoo.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gco.iarc.fr/today/data/factsheets/populations/903-africa-fact-sheets.pdf" TargetMode="External"/><Relationship Id="rId2" Type="http://schemas.openxmlformats.org/officeDocument/2006/relationships/hyperlink" Target="https://gco.iarc.fr/today/data/factsheets/populations/900-world-fact-sheets.pdf" TargetMode="External"/><Relationship Id="rId1" Type="http://schemas.openxmlformats.org/officeDocument/2006/relationships/slideLayout" Target="../slideLayouts/slideLayout2.xml"/><Relationship Id="rId5" Type="http://schemas.openxmlformats.org/officeDocument/2006/relationships/hyperlink" Target="https://diabetesatlas.org/" TargetMode="External"/><Relationship Id="rId4" Type="http://schemas.openxmlformats.org/officeDocument/2006/relationships/hyperlink" Target="https://www.idf.org/our-network/regions-members/africa/diabetes-in-africa.html"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hyperlink" Target="http://www.mechanobiology.uct.ac.za/"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98974-14B0-40EE-BED6-FCF6E7ACBEE4}"/>
              </a:ext>
            </a:extLst>
          </p:cNvPr>
          <p:cNvSpPr>
            <a:spLocks noGrp="1"/>
          </p:cNvSpPr>
          <p:nvPr>
            <p:ph type="ctrTitle"/>
          </p:nvPr>
        </p:nvSpPr>
        <p:spPr>
          <a:xfrm>
            <a:off x="1524000" y="245740"/>
            <a:ext cx="9144000" cy="2387600"/>
          </a:xfrm>
        </p:spPr>
        <p:txBody>
          <a:bodyPr>
            <a:normAutofit fontScale="90000"/>
          </a:bodyPr>
          <a:lstStyle/>
          <a:p>
            <a:r>
              <a:rPr lang="en-GB" b="1" dirty="0">
                <a:latin typeface="Cambria" panose="02040503050406030204" pitchFamily="18" charset="0"/>
                <a:ea typeface="Cambria" panose="02040503050406030204" pitchFamily="18" charset="0"/>
              </a:rPr>
              <a:t>Cell Mechanobiology Research for Health Development in Africa </a:t>
            </a:r>
            <a:endParaRPr lang="en-NG" dirty="0">
              <a:latin typeface="Cambria" panose="02040503050406030204" pitchFamily="18" charset="0"/>
              <a:ea typeface="Cambria" panose="02040503050406030204" pitchFamily="18" charset="0"/>
            </a:endParaRPr>
          </a:p>
        </p:txBody>
      </p:sp>
      <p:sp>
        <p:nvSpPr>
          <p:cNvPr id="3" name="Subtitle 2">
            <a:extLst>
              <a:ext uri="{FF2B5EF4-FFF2-40B4-BE49-F238E27FC236}">
                <a16:creationId xmlns:a16="http://schemas.microsoft.com/office/drawing/2014/main" id="{30413013-94B9-4B2A-BEF0-A24E79F243DD}"/>
              </a:ext>
            </a:extLst>
          </p:cNvPr>
          <p:cNvSpPr>
            <a:spLocks noGrp="1"/>
          </p:cNvSpPr>
          <p:nvPr>
            <p:ph type="subTitle" idx="1"/>
          </p:nvPr>
        </p:nvSpPr>
        <p:spPr>
          <a:xfrm>
            <a:off x="1524000" y="2896533"/>
            <a:ext cx="9144000" cy="1831929"/>
          </a:xfrm>
        </p:spPr>
        <p:txBody>
          <a:bodyPr>
            <a:normAutofit fontScale="70000" lnSpcReduction="20000"/>
          </a:bodyPr>
          <a:lstStyle/>
          <a:p>
            <a:r>
              <a:rPr lang="en-GB" sz="3200" b="1" dirty="0">
                <a:solidFill>
                  <a:schemeClr val="tx1"/>
                </a:solidFill>
                <a:latin typeface="Cambria" panose="02040503050406030204" pitchFamily="18" charset="0"/>
                <a:ea typeface="Cambria" panose="02040503050406030204" pitchFamily="18" charset="0"/>
              </a:rPr>
              <a:t>Kayode A. DADA</a:t>
            </a:r>
            <a:r>
              <a:rPr lang="en-GB" sz="3200" b="1" baseline="30000" dirty="0">
                <a:solidFill>
                  <a:schemeClr val="tx1"/>
                </a:solidFill>
                <a:latin typeface="Cambria" panose="02040503050406030204" pitchFamily="18" charset="0"/>
                <a:ea typeface="Cambria" panose="02040503050406030204" pitchFamily="18" charset="0"/>
              </a:rPr>
              <a:t>*</a:t>
            </a:r>
            <a:r>
              <a:rPr lang="en-GB" sz="3200" b="1" dirty="0">
                <a:solidFill>
                  <a:schemeClr val="tx1"/>
                </a:solidFill>
                <a:latin typeface="Cambria" panose="02040503050406030204" pitchFamily="18" charset="0"/>
                <a:ea typeface="Cambria" panose="02040503050406030204" pitchFamily="18" charset="0"/>
              </a:rPr>
              <a:t>; </a:t>
            </a:r>
            <a:r>
              <a:rPr lang="en-GB" sz="3200" b="1" dirty="0" err="1">
                <a:solidFill>
                  <a:schemeClr val="tx1"/>
                </a:solidFill>
                <a:latin typeface="Cambria" panose="02040503050406030204" pitchFamily="18" charset="0"/>
                <a:ea typeface="Cambria" panose="02040503050406030204" pitchFamily="18" charset="0"/>
              </a:rPr>
              <a:t>Fatai</a:t>
            </a:r>
            <a:r>
              <a:rPr lang="en-GB" sz="3200" b="1" dirty="0">
                <a:solidFill>
                  <a:schemeClr val="tx1"/>
                </a:solidFill>
                <a:latin typeface="Cambria" panose="02040503050406030204" pitchFamily="18" charset="0"/>
                <a:ea typeface="Cambria" panose="02040503050406030204" pitchFamily="18" charset="0"/>
              </a:rPr>
              <a:t> A. BALOGUN</a:t>
            </a:r>
          </a:p>
          <a:p>
            <a:r>
              <a:rPr lang="en-GB" sz="3200" b="1" dirty="0">
                <a:solidFill>
                  <a:schemeClr val="tx1"/>
                </a:solidFill>
                <a:latin typeface="Cambria" panose="02040503050406030204" pitchFamily="18" charset="0"/>
                <a:ea typeface="Cambria" panose="02040503050406030204" pitchFamily="18" charset="0"/>
              </a:rPr>
              <a:t>(</a:t>
            </a:r>
            <a:r>
              <a:rPr lang="en-GB" sz="3200" b="1" baseline="30000" dirty="0">
                <a:solidFill>
                  <a:schemeClr val="tx1"/>
                </a:solidFill>
                <a:latin typeface="Cambria" panose="02040503050406030204" pitchFamily="18" charset="0"/>
                <a:ea typeface="Cambria" panose="02040503050406030204" pitchFamily="18" charset="0"/>
              </a:rPr>
              <a:t>*</a:t>
            </a:r>
            <a:r>
              <a:rPr lang="en-GB" sz="3200" i="1" dirty="0">
                <a:solidFill>
                  <a:schemeClr val="tx1"/>
                </a:solidFill>
                <a:latin typeface="Cambria" panose="02040503050406030204" pitchFamily="18" charset="0"/>
                <a:ea typeface="Cambria" panose="02040503050406030204" pitchFamily="18" charset="0"/>
                <a:hlinkClick r:id="rId2"/>
              </a:rPr>
              <a:t>kayodeayodejidada@yahoo.com</a:t>
            </a:r>
            <a:r>
              <a:rPr lang="en-GB" sz="3200" b="1" dirty="0">
                <a:solidFill>
                  <a:schemeClr val="tx1"/>
                </a:solidFill>
                <a:latin typeface="Cambria" panose="02040503050406030204" pitchFamily="18" charset="0"/>
                <a:ea typeface="Cambria" panose="02040503050406030204" pitchFamily="18" charset="0"/>
              </a:rPr>
              <a:t>)</a:t>
            </a:r>
          </a:p>
          <a:p>
            <a:endParaRPr lang="en-GB" sz="3200" b="1" dirty="0">
              <a:solidFill>
                <a:schemeClr val="tx1"/>
              </a:solidFill>
              <a:latin typeface="Cambria" panose="02040503050406030204" pitchFamily="18" charset="0"/>
              <a:ea typeface="Cambria" panose="02040503050406030204" pitchFamily="18" charset="0"/>
            </a:endParaRPr>
          </a:p>
          <a:p>
            <a:r>
              <a:rPr lang="en-GB" sz="3200" b="1" dirty="0">
                <a:solidFill>
                  <a:schemeClr val="tx1"/>
                </a:solidFill>
                <a:latin typeface="Cambria" panose="02040503050406030204" pitchFamily="18" charset="0"/>
                <a:ea typeface="Cambria" panose="02040503050406030204" pitchFamily="18" charset="0"/>
              </a:rPr>
              <a:t>Centre for Energy Research and Development, Obafemi Awolowo University, Ile-Ife, Nigeria</a:t>
            </a:r>
          </a:p>
          <a:p>
            <a:endParaRPr lang="en-NG" sz="3200" b="1" dirty="0">
              <a:solidFill>
                <a:schemeClr val="tx1"/>
              </a:solidFill>
              <a:latin typeface="Cambria" panose="02040503050406030204" pitchFamily="18" charset="0"/>
              <a:ea typeface="Cambria" panose="02040503050406030204" pitchFamily="18" charset="0"/>
            </a:endParaRPr>
          </a:p>
        </p:txBody>
      </p:sp>
      <p:pic>
        <p:nvPicPr>
          <p:cNvPr id="6" name="Picture 5">
            <a:extLst>
              <a:ext uri="{FF2B5EF4-FFF2-40B4-BE49-F238E27FC236}">
                <a16:creationId xmlns:a16="http://schemas.microsoft.com/office/drawing/2014/main" id="{741F7844-750C-40EC-B604-BE374EB107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21224" y="4991654"/>
            <a:ext cx="10470776" cy="1866345"/>
          </a:xfrm>
          <a:prstGeom prst="rect">
            <a:avLst/>
          </a:prstGeom>
        </p:spPr>
      </p:pic>
      <p:sp>
        <p:nvSpPr>
          <p:cNvPr id="4" name="TextBox 3">
            <a:extLst>
              <a:ext uri="{FF2B5EF4-FFF2-40B4-BE49-F238E27FC236}">
                <a16:creationId xmlns:a16="http://schemas.microsoft.com/office/drawing/2014/main" id="{6D492CF9-CEE5-45E5-A52F-16FC3A84D667}"/>
              </a:ext>
            </a:extLst>
          </p:cNvPr>
          <p:cNvSpPr txBox="1"/>
          <p:nvPr/>
        </p:nvSpPr>
        <p:spPr>
          <a:xfrm>
            <a:off x="10784541" y="0"/>
            <a:ext cx="1559858" cy="369332"/>
          </a:xfrm>
          <a:prstGeom prst="rect">
            <a:avLst/>
          </a:prstGeom>
          <a:noFill/>
        </p:spPr>
        <p:txBody>
          <a:bodyPr wrap="square" rtlCol="0">
            <a:spAutoFit/>
          </a:bodyPr>
          <a:lstStyle/>
          <a:p>
            <a:r>
              <a:rPr lang="en-GB" b="1" dirty="0">
                <a:latin typeface="Cambria" panose="02040503050406030204" pitchFamily="18" charset="0"/>
                <a:ea typeface="Cambria" panose="02040503050406030204" pitchFamily="18" charset="0"/>
              </a:rPr>
              <a:t>29/06/2022</a:t>
            </a:r>
            <a:endParaRPr lang="en-NG"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042182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5F62D-F126-47CF-AE22-A0ADA94478A1}"/>
              </a:ext>
            </a:extLst>
          </p:cNvPr>
          <p:cNvSpPr>
            <a:spLocks noGrp="1"/>
          </p:cNvSpPr>
          <p:nvPr>
            <p:ph type="title"/>
          </p:nvPr>
        </p:nvSpPr>
        <p:spPr>
          <a:xfrm>
            <a:off x="1564341" y="121024"/>
            <a:ext cx="10515600" cy="1059143"/>
          </a:xfrm>
        </p:spPr>
        <p:txBody>
          <a:bodyPr>
            <a:noAutofit/>
          </a:bodyPr>
          <a:lstStyle/>
          <a:p>
            <a:br>
              <a:rPr lang="en-GB" sz="3600" b="1" dirty="0">
                <a:latin typeface="Cambria" panose="02040503050406030204" pitchFamily="18" charset="0"/>
                <a:ea typeface="Cambria" panose="02040503050406030204" pitchFamily="18" charset="0"/>
              </a:rPr>
            </a:br>
            <a:r>
              <a:rPr lang="en-GB" sz="3600" b="1" dirty="0">
                <a:latin typeface="Cambria" panose="02040503050406030204" pitchFamily="18" charset="0"/>
                <a:ea typeface="Cambria" panose="02040503050406030204" pitchFamily="18" charset="0"/>
              </a:rPr>
              <a:t>Support for Cell Mechanobiology in Africa …</a:t>
            </a:r>
            <a:br>
              <a:rPr lang="en-NG" sz="3600" dirty="0">
                <a:latin typeface="Cambria" panose="02040503050406030204" pitchFamily="18" charset="0"/>
                <a:ea typeface="Cambria" panose="02040503050406030204" pitchFamily="18" charset="0"/>
              </a:rPr>
            </a:br>
            <a:endParaRPr lang="en-NG" sz="3600"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5A62A857-E0A3-4603-89EF-F8C6EB01B1E3}"/>
              </a:ext>
            </a:extLst>
          </p:cNvPr>
          <p:cNvSpPr>
            <a:spLocks noGrp="1"/>
          </p:cNvSpPr>
          <p:nvPr>
            <p:ph idx="1"/>
          </p:nvPr>
        </p:nvSpPr>
        <p:spPr/>
        <p:txBody>
          <a:bodyPr>
            <a:normAutofit/>
          </a:bodyPr>
          <a:lstStyle/>
          <a:p>
            <a:pPr lvl="0" algn="just"/>
            <a:r>
              <a:rPr lang="en-GB" dirty="0">
                <a:latin typeface="Cambria" panose="02040503050406030204" pitchFamily="18" charset="0"/>
                <a:ea typeface="Cambria" panose="02040503050406030204" pitchFamily="18" charset="0"/>
              </a:rPr>
              <a:t>Governments are encouraged to make adequate funding available for procurements of facilities that can be used to carry out novel studies in mechanobiology. Funding should also be provided for the researchers as incentives. Such facilities can also be used to carried out clinical trials for such novel studies.</a:t>
            </a:r>
          </a:p>
          <a:p>
            <a:pPr lvl="0" algn="just"/>
            <a:endParaRPr lang="en-NG" dirty="0">
              <a:latin typeface="Cambria" panose="02040503050406030204" pitchFamily="18" charset="0"/>
              <a:ea typeface="Cambria" panose="02040503050406030204" pitchFamily="18" charset="0"/>
            </a:endParaRPr>
          </a:p>
          <a:p>
            <a:pPr lvl="0" algn="just"/>
            <a:r>
              <a:rPr lang="en-GB" dirty="0">
                <a:latin typeface="Cambria" panose="02040503050406030204" pitchFamily="18" charset="0"/>
                <a:ea typeface="Cambria" panose="02040503050406030204" pitchFamily="18" charset="0"/>
              </a:rPr>
              <a:t>Mechanobiology should be incorporated into present basic medical graduate studies. Government should support the collaboration with research scientists outside Africa. Such collaboration should be geared towards encouraging students and indigenous scientists to take up researches in mechanobiology for application in the health sector.</a:t>
            </a:r>
            <a:endParaRPr lang="en-NG"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6238236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CD620-E2DC-4AE0-B275-F4BA72DF15E0}"/>
              </a:ext>
            </a:extLst>
          </p:cNvPr>
          <p:cNvSpPr>
            <a:spLocks noGrp="1"/>
          </p:cNvSpPr>
          <p:nvPr>
            <p:ph type="title"/>
          </p:nvPr>
        </p:nvSpPr>
        <p:spPr>
          <a:xfrm>
            <a:off x="1600201" y="624110"/>
            <a:ext cx="9904412" cy="1280890"/>
          </a:xfrm>
        </p:spPr>
        <p:txBody>
          <a:bodyPr/>
          <a:lstStyle/>
          <a:p>
            <a:r>
              <a:rPr lang="en-GB" b="1" dirty="0">
                <a:latin typeface="Cambria" panose="02040503050406030204" pitchFamily="18" charset="0"/>
                <a:ea typeface="Cambria" panose="02040503050406030204" pitchFamily="18" charset="0"/>
              </a:rPr>
              <a:t>… support for Cell Mechanobiology in Africa</a:t>
            </a:r>
            <a:endParaRPr lang="en-NG"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D46F906B-9B15-44EA-B3B8-8C8637A5732D}"/>
              </a:ext>
            </a:extLst>
          </p:cNvPr>
          <p:cNvSpPr>
            <a:spLocks noGrp="1"/>
          </p:cNvSpPr>
          <p:nvPr>
            <p:ph idx="1"/>
          </p:nvPr>
        </p:nvSpPr>
        <p:spPr/>
        <p:txBody>
          <a:bodyPr>
            <a:normAutofit lnSpcReduction="10000"/>
          </a:bodyPr>
          <a:lstStyle/>
          <a:p>
            <a:pPr lvl="0" algn="just"/>
            <a:r>
              <a:rPr lang="en-GB" dirty="0">
                <a:latin typeface="Cambria" panose="02040503050406030204" pitchFamily="18" charset="0"/>
                <a:ea typeface="Cambria" panose="02040503050406030204" pitchFamily="18" charset="0"/>
              </a:rPr>
              <a:t>The barriers in clinical research should be reduced. Government should make policies that will make it easy for scientist in mechanobiology to have access to clinical specimens that will help in improving the transfer of scientific results into clinical applications.</a:t>
            </a:r>
          </a:p>
          <a:p>
            <a:pPr lvl="0" algn="just"/>
            <a:endParaRPr lang="en-NG" dirty="0">
              <a:latin typeface="Cambria" panose="02040503050406030204" pitchFamily="18" charset="0"/>
              <a:ea typeface="Cambria" panose="02040503050406030204" pitchFamily="18" charset="0"/>
            </a:endParaRPr>
          </a:p>
          <a:p>
            <a:pPr algn="just"/>
            <a:r>
              <a:rPr lang="en-GB" dirty="0">
                <a:latin typeface="Cambria" panose="02040503050406030204" pitchFamily="18" charset="0"/>
                <a:ea typeface="Cambria" panose="02040503050406030204" pitchFamily="18" charset="0"/>
              </a:rPr>
              <a:t>Adequate support for mechanobiology field of study will help to provide basic information on the (a) efficacy of locally produced sickle cell anaemia drugs; (b) metastatic nature of common cancers types in Africa; (c) procedures for fast wound healing; (d) nature of the erythrocyte of HIV/AIDS, diabetic and malaria patients.</a:t>
            </a:r>
            <a:endParaRPr lang="en-NG" dirty="0">
              <a:latin typeface="Cambria" panose="02040503050406030204" pitchFamily="18" charset="0"/>
              <a:ea typeface="Cambria" panose="02040503050406030204" pitchFamily="18" charset="0"/>
            </a:endParaRPr>
          </a:p>
          <a:p>
            <a:pPr algn="just"/>
            <a:endParaRPr lang="en-GB" dirty="0">
              <a:latin typeface="Cambria" panose="02040503050406030204" pitchFamily="18" charset="0"/>
              <a:ea typeface="Cambria" panose="02040503050406030204" pitchFamily="18" charset="0"/>
            </a:endParaRPr>
          </a:p>
          <a:p>
            <a:pPr algn="just"/>
            <a:r>
              <a:rPr lang="en-GB" dirty="0">
                <a:latin typeface="Cambria" panose="02040503050406030204" pitchFamily="18" charset="0"/>
                <a:ea typeface="Cambria" panose="02040503050406030204" pitchFamily="18" charset="0"/>
              </a:rPr>
              <a:t>Active collaborations should be in place among various institutions and/or research centres.</a:t>
            </a:r>
          </a:p>
        </p:txBody>
      </p:sp>
    </p:spTree>
    <p:extLst>
      <p:ext uri="{BB962C8B-B14F-4D97-AF65-F5344CB8AC3E}">
        <p14:creationId xmlns:p14="http://schemas.microsoft.com/office/powerpoint/2010/main" val="1722892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A2F754-5EF6-4300-BE9E-4C0222651F27}"/>
              </a:ext>
            </a:extLst>
          </p:cNvPr>
          <p:cNvSpPr>
            <a:spLocks noGrp="1"/>
          </p:cNvSpPr>
          <p:nvPr>
            <p:ph type="title"/>
          </p:nvPr>
        </p:nvSpPr>
        <p:spPr>
          <a:xfrm>
            <a:off x="1640156" y="543427"/>
            <a:ext cx="8911687" cy="1280890"/>
          </a:xfrm>
        </p:spPr>
        <p:txBody>
          <a:bodyPr>
            <a:normAutofit/>
          </a:bodyPr>
          <a:lstStyle/>
          <a:p>
            <a:r>
              <a:rPr lang="en-GB" sz="4000" b="1" dirty="0">
                <a:latin typeface="Cambria" panose="02040503050406030204" pitchFamily="18" charset="0"/>
                <a:ea typeface="Cambria" panose="02040503050406030204" pitchFamily="18" charset="0"/>
              </a:rPr>
              <a:t>References</a:t>
            </a:r>
            <a:endParaRPr lang="en-NG" sz="4000"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F594193E-2D46-4D40-9F01-1651C68B3D55}"/>
              </a:ext>
            </a:extLst>
          </p:cNvPr>
          <p:cNvSpPr>
            <a:spLocks noGrp="1"/>
          </p:cNvSpPr>
          <p:nvPr>
            <p:ph idx="1"/>
          </p:nvPr>
        </p:nvSpPr>
        <p:spPr/>
        <p:txBody>
          <a:bodyPr>
            <a:normAutofit/>
          </a:bodyPr>
          <a:lstStyle/>
          <a:p>
            <a:pPr lvl="0"/>
            <a:r>
              <a:rPr lang="en-GB" dirty="0">
                <a:latin typeface="Cambria" panose="02040503050406030204" pitchFamily="18" charset="0"/>
                <a:ea typeface="Cambria" panose="02040503050406030204" pitchFamily="18" charset="0"/>
              </a:rPr>
              <a:t>Jansen K.A., Donato D.M., </a:t>
            </a:r>
            <a:r>
              <a:rPr lang="en-GB" i="1" dirty="0">
                <a:latin typeface="Cambria" panose="02040503050406030204" pitchFamily="18" charset="0"/>
                <a:ea typeface="Cambria" panose="02040503050406030204" pitchFamily="18" charset="0"/>
              </a:rPr>
              <a:t>et al.</a:t>
            </a:r>
            <a:r>
              <a:rPr lang="en-GB" dirty="0">
                <a:latin typeface="Cambria" panose="02040503050406030204" pitchFamily="18" charset="0"/>
                <a:ea typeface="Cambria" panose="02040503050406030204" pitchFamily="18" charset="0"/>
              </a:rPr>
              <a:t> (2015). </a:t>
            </a:r>
            <a:r>
              <a:rPr lang="en-GB" i="1" dirty="0" err="1">
                <a:latin typeface="Cambria" panose="02040503050406030204" pitchFamily="18" charset="0"/>
                <a:ea typeface="Cambria" panose="02040503050406030204" pitchFamily="18" charset="0"/>
              </a:rPr>
              <a:t>doi</a:t>
            </a:r>
            <a:r>
              <a:rPr lang="en-GB" i="1" dirty="0">
                <a:latin typeface="Cambria" panose="02040503050406030204" pitchFamily="18" charset="0"/>
                <a:ea typeface="Cambria" panose="02040503050406030204" pitchFamily="18" charset="0"/>
              </a:rPr>
              <a:t>: 10.1016/j.bbamcr.2015.05.007</a:t>
            </a:r>
            <a:r>
              <a:rPr lang="en-GB" dirty="0">
                <a:latin typeface="Cambria" panose="02040503050406030204" pitchFamily="18" charset="0"/>
                <a:ea typeface="Cambria" panose="02040503050406030204" pitchFamily="18" charset="0"/>
              </a:rPr>
              <a:t>.</a:t>
            </a:r>
            <a:endParaRPr lang="en-NG" dirty="0">
              <a:latin typeface="Cambria" panose="02040503050406030204" pitchFamily="18" charset="0"/>
              <a:ea typeface="Cambria" panose="02040503050406030204" pitchFamily="18" charset="0"/>
            </a:endParaRPr>
          </a:p>
          <a:p>
            <a:pPr lvl="0"/>
            <a:r>
              <a:rPr lang="en-GB" dirty="0" err="1">
                <a:latin typeface="Cambria" panose="02040503050406030204" pitchFamily="18" charset="0"/>
                <a:ea typeface="Cambria" panose="02040503050406030204" pitchFamily="18" charset="0"/>
              </a:rPr>
              <a:t>Ladoux</a:t>
            </a:r>
            <a:r>
              <a:rPr lang="en-GB" dirty="0">
                <a:latin typeface="Cambria" panose="02040503050406030204" pitchFamily="18" charset="0"/>
                <a:ea typeface="Cambria" panose="02040503050406030204" pitchFamily="18" charset="0"/>
              </a:rPr>
              <a:t> B. and </a:t>
            </a:r>
            <a:r>
              <a:rPr lang="en-GB" dirty="0" err="1">
                <a:latin typeface="Cambria" panose="02040503050406030204" pitchFamily="18" charset="0"/>
                <a:ea typeface="Cambria" panose="02040503050406030204" pitchFamily="18" charset="0"/>
              </a:rPr>
              <a:t>Mege</a:t>
            </a:r>
            <a:r>
              <a:rPr lang="en-GB" dirty="0">
                <a:latin typeface="Cambria" panose="02040503050406030204" pitchFamily="18" charset="0"/>
                <a:ea typeface="Cambria" panose="02040503050406030204" pitchFamily="18" charset="0"/>
              </a:rPr>
              <a:t> R-C. (2017). </a:t>
            </a:r>
            <a:r>
              <a:rPr lang="en-GB" i="1" dirty="0">
                <a:latin typeface="Cambria" panose="02040503050406030204" pitchFamily="18" charset="0"/>
                <a:ea typeface="Cambria" panose="02040503050406030204" pitchFamily="18" charset="0"/>
              </a:rPr>
              <a:t>doi:10.1038/nrm.2017.98</a:t>
            </a:r>
            <a:endParaRPr lang="en-NG" dirty="0">
              <a:latin typeface="Cambria" panose="02040503050406030204" pitchFamily="18" charset="0"/>
              <a:ea typeface="Cambria" panose="02040503050406030204" pitchFamily="18" charset="0"/>
            </a:endParaRPr>
          </a:p>
          <a:p>
            <a:pPr lvl="0"/>
            <a:r>
              <a:rPr lang="en-GB" dirty="0">
                <a:latin typeface="Cambria" panose="02040503050406030204" pitchFamily="18" charset="0"/>
                <a:ea typeface="Cambria" panose="02040503050406030204" pitchFamily="18" charset="0"/>
              </a:rPr>
              <a:t>Mohammed D., </a:t>
            </a:r>
            <a:r>
              <a:rPr lang="en-GB" dirty="0" err="1">
                <a:latin typeface="Cambria" panose="02040503050406030204" pitchFamily="18" charset="0"/>
                <a:ea typeface="Cambria" panose="02040503050406030204" pitchFamily="18" charset="0"/>
              </a:rPr>
              <a:t>Versaevel</a:t>
            </a:r>
            <a:r>
              <a:rPr lang="en-GB" dirty="0">
                <a:latin typeface="Cambria" panose="02040503050406030204" pitchFamily="18" charset="0"/>
                <a:ea typeface="Cambria" panose="02040503050406030204" pitchFamily="18" charset="0"/>
              </a:rPr>
              <a:t> M., </a:t>
            </a:r>
            <a:r>
              <a:rPr lang="en-GB" i="1" dirty="0">
                <a:latin typeface="Cambria" panose="02040503050406030204" pitchFamily="18" charset="0"/>
                <a:ea typeface="Cambria" panose="02040503050406030204" pitchFamily="18" charset="0"/>
              </a:rPr>
              <a:t>et al.</a:t>
            </a:r>
            <a:r>
              <a:rPr lang="en-GB" dirty="0">
                <a:latin typeface="Cambria" panose="02040503050406030204" pitchFamily="18" charset="0"/>
                <a:ea typeface="Cambria" panose="02040503050406030204" pitchFamily="18" charset="0"/>
              </a:rPr>
              <a:t> (2019). </a:t>
            </a:r>
            <a:r>
              <a:rPr lang="en-GB" i="1" dirty="0" err="1">
                <a:latin typeface="Cambria" panose="02040503050406030204" pitchFamily="18" charset="0"/>
                <a:ea typeface="Cambria" panose="02040503050406030204" pitchFamily="18" charset="0"/>
              </a:rPr>
              <a:t>doi</a:t>
            </a:r>
            <a:r>
              <a:rPr lang="en-GB" i="1" dirty="0">
                <a:latin typeface="Cambria" panose="02040503050406030204" pitchFamily="18" charset="0"/>
                <a:ea typeface="Cambria" panose="02040503050406030204" pitchFamily="18" charset="0"/>
              </a:rPr>
              <a:t>: 10.3389/fbioe.2019.00162</a:t>
            </a:r>
            <a:endParaRPr lang="en-NG" dirty="0">
              <a:latin typeface="Cambria" panose="02040503050406030204" pitchFamily="18" charset="0"/>
              <a:ea typeface="Cambria" panose="02040503050406030204" pitchFamily="18" charset="0"/>
            </a:endParaRPr>
          </a:p>
          <a:p>
            <a:pPr lvl="0"/>
            <a:r>
              <a:rPr lang="en-GB" dirty="0">
                <a:latin typeface="Cambria" panose="02040503050406030204" pitchFamily="18" charset="0"/>
                <a:ea typeface="Cambria" panose="02040503050406030204" pitchFamily="18" charset="0"/>
              </a:rPr>
              <a:t>Wang J.H.-C and </a:t>
            </a:r>
            <a:r>
              <a:rPr lang="en-GB" dirty="0" err="1">
                <a:latin typeface="Cambria" panose="02040503050406030204" pitchFamily="18" charset="0"/>
                <a:ea typeface="Cambria" panose="02040503050406030204" pitchFamily="18" charset="0"/>
              </a:rPr>
              <a:t>Thampatty</a:t>
            </a:r>
            <a:r>
              <a:rPr lang="en-GB" dirty="0">
                <a:latin typeface="Cambria" panose="02040503050406030204" pitchFamily="18" charset="0"/>
                <a:ea typeface="Cambria" panose="02040503050406030204" pitchFamily="18" charset="0"/>
              </a:rPr>
              <a:t> B.P. (2006). </a:t>
            </a:r>
            <a:r>
              <a:rPr lang="en-GB" i="1" dirty="0" err="1">
                <a:latin typeface="Cambria" panose="02040503050406030204" pitchFamily="18" charset="0"/>
                <a:ea typeface="Cambria" panose="02040503050406030204" pitchFamily="18" charset="0"/>
              </a:rPr>
              <a:t>doi</a:t>
            </a:r>
            <a:r>
              <a:rPr lang="en-GB" i="1" dirty="0">
                <a:latin typeface="Cambria" panose="02040503050406030204" pitchFamily="18" charset="0"/>
                <a:ea typeface="Cambria" panose="02040503050406030204" pitchFamily="18" charset="0"/>
              </a:rPr>
              <a:t>:</a:t>
            </a:r>
            <a:r>
              <a:rPr lang="en-NG" i="1" dirty="0">
                <a:latin typeface="Cambria" panose="02040503050406030204" pitchFamily="18" charset="0"/>
                <a:ea typeface="Cambria" panose="02040503050406030204" pitchFamily="18" charset="0"/>
              </a:rPr>
              <a:t> 10.1007/s10237-005-0012-z</a:t>
            </a:r>
            <a:endParaRPr lang="en-GB" i="1" dirty="0">
              <a:latin typeface="Cambria" panose="02040503050406030204" pitchFamily="18" charset="0"/>
              <a:ea typeface="Cambria" panose="02040503050406030204" pitchFamily="18" charset="0"/>
            </a:endParaRPr>
          </a:p>
          <a:p>
            <a:pPr lvl="0"/>
            <a:r>
              <a:rPr lang="en-GB" dirty="0">
                <a:latin typeface="Cambria" panose="02040503050406030204" pitchFamily="18" charset="0"/>
                <a:ea typeface="Cambria" panose="02040503050406030204" pitchFamily="18" charset="0"/>
                <a:hlinkClick r:id="rId2"/>
              </a:rPr>
              <a:t>https://gco.iarc.fr/today/data/factsheets/populations/900-world-fact-sheets.pdf</a:t>
            </a:r>
            <a:endParaRPr lang="en-GB" dirty="0">
              <a:latin typeface="Cambria" panose="02040503050406030204" pitchFamily="18" charset="0"/>
              <a:ea typeface="Cambria" panose="02040503050406030204" pitchFamily="18" charset="0"/>
            </a:endParaRPr>
          </a:p>
          <a:p>
            <a:pPr lvl="0"/>
            <a:r>
              <a:rPr lang="en-GB" dirty="0">
                <a:latin typeface="Cambria" panose="02040503050406030204" pitchFamily="18" charset="0"/>
                <a:ea typeface="Cambria" panose="02040503050406030204" pitchFamily="18" charset="0"/>
                <a:hlinkClick r:id="rId3"/>
              </a:rPr>
              <a:t>https://gco.iarc.fr/today/data/factsheets/populations/903-africa-fact-sheets.pdf</a:t>
            </a:r>
            <a:endParaRPr lang="en-GB" dirty="0">
              <a:latin typeface="Cambria" panose="02040503050406030204" pitchFamily="18" charset="0"/>
              <a:ea typeface="Cambria" panose="02040503050406030204" pitchFamily="18" charset="0"/>
            </a:endParaRPr>
          </a:p>
          <a:p>
            <a:pPr lvl="0"/>
            <a:r>
              <a:rPr lang="en-GB" dirty="0">
                <a:latin typeface="Cambria" panose="02040503050406030204" pitchFamily="18" charset="0"/>
                <a:ea typeface="Cambria" panose="02040503050406030204" pitchFamily="18" charset="0"/>
                <a:hlinkClick r:id="rId4"/>
              </a:rPr>
              <a:t>https://www.idf.org/our-network/regions-members/africa/diabetes-in-africa.html</a:t>
            </a:r>
            <a:endParaRPr lang="en-GB" dirty="0">
              <a:latin typeface="Cambria" panose="02040503050406030204" pitchFamily="18" charset="0"/>
              <a:ea typeface="Cambria" panose="02040503050406030204" pitchFamily="18" charset="0"/>
            </a:endParaRPr>
          </a:p>
          <a:p>
            <a:pPr lvl="0"/>
            <a:r>
              <a:rPr lang="en-GB" dirty="0">
                <a:latin typeface="Cambria" panose="02040503050406030204" pitchFamily="18" charset="0"/>
                <a:ea typeface="Cambria" panose="02040503050406030204" pitchFamily="18" charset="0"/>
                <a:hlinkClick r:id="rId5"/>
              </a:rPr>
              <a:t>https://diabetesatlas.org/</a:t>
            </a:r>
            <a:endParaRPr lang="en-GB" dirty="0">
              <a:latin typeface="Cambria" panose="02040503050406030204" pitchFamily="18" charset="0"/>
              <a:ea typeface="Cambria" panose="02040503050406030204" pitchFamily="18" charset="0"/>
            </a:endParaRPr>
          </a:p>
          <a:p>
            <a:pPr lvl="0"/>
            <a:endParaRPr lang="en-GB" dirty="0">
              <a:latin typeface="Cambria" panose="02040503050406030204" pitchFamily="18" charset="0"/>
              <a:ea typeface="Cambria" panose="02040503050406030204" pitchFamily="18" charset="0"/>
            </a:endParaRPr>
          </a:p>
          <a:p>
            <a:pPr lvl="0"/>
            <a:endParaRPr lang="en-GB" dirty="0">
              <a:latin typeface="Cambria" panose="02040503050406030204" pitchFamily="18" charset="0"/>
              <a:ea typeface="Cambria" panose="02040503050406030204" pitchFamily="18" charset="0"/>
            </a:endParaRPr>
          </a:p>
          <a:p>
            <a:pPr lvl="0"/>
            <a:endParaRPr lang="en-NG" dirty="0">
              <a:latin typeface="Cambria" panose="02040503050406030204" pitchFamily="18" charset="0"/>
              <a:ea typeface="Cambria" panose="02040503050406030204" pitchFamily="18" charset="0"/>
            </a:endParaRPr>
          </a:p>
          <a:p>
            <a:endParaRPr lang="en-NG"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7746436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C2A4A9-C164-416E-89E1-6E7F90550F97}"/>
              </a:ext>
            </a:extLst>
          </p:cNvPr>
          <p:cNvSpPr>
            <a:spLocks noGrp="1"/>
          </p:cNvSpPr>
          <p:nvPr>
            <p:ph type="title"/>
          </p:nvPr>
        </p:nvSpPr>
        <p:spPr>
          <a:xfrm rot="19619898">
            <a:off x="768273" y="2883339"/>
            <a:ext cx="10363562" cy="1280890"/>
          </a:xfrm>
        </p:spPr>
        <p:txBody>
          <a:bodyPr>
            <a:normAutofit fontScale="90000"/>
          </a:bodyPr>
          <a:lstStyle/>
          <a:p>
            <a:pPr algn="ctr"/>
            <a:r>
              <a:rPr lang="en-GB" sz="6600" b="1" dirty="0">
                <a:latin typeface="Cambria" panose="02040503050406030204" pitchFamily="18" charset="0"/>
                <a:ea typeface="Cambria" panose="02040503050406030204" pitchFamily="18" charset="0"/>
              </a:rPr>
              <a:t>Thank you for your attention</a:t>
            </a:r>
            <a:endParaRPr lang="en-NG" sz="6600"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141366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5FCD83-6651-48E7-8804-FD8B59FA5106}"/>
              </a:ext>
            </a:extLst>
          </p:cNvPr>
          <p:cNvSpPr>
            <a:spLocks noGrp="1"/>
          </p:cNvSpPr>
          <p:nvPr>
            <p:ph type="title"/>
          </p:nvPr>
        </p:nvSpPr>
        <p:spPr>
          <a:xfrm>
            <a:off x="1640156" y="570321"/>
            <a:ext cx="8911687" cy="962643"/>
          </a:xfrm>
        </p:spPr>
        <p:txBody>
          <a:bodyPr/>
          <a:lstStyle/>
          <a:p>
            <a:r>
              <a:rPr lang="en-GB" b="1" dirty="0">
                <a:latin typeface="Cambria" panose="02040503050406030204" pitchFamily="18" charset="0"/>
                <a:ea typeface="Cambria" panose="02040503050406030204" pitchFamily="18" charset="0"/>
              </a:rPr>
              <a:t>Motivation</a:t>
            </a:r>
            <a:endParaRPr lang="en-NG"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B34B7004-5992-428A-8E60-A4D18A3F658F}"/>
              </a:ext>
            </a:extLst>
          </p:cNvPr>
          <p:cNvSpPr>
            <a:spLocks noGrp="1"/>
          </p:cNvSpPr>
          <p:nvPr>
            <p:ph idx="1"/>
          </p:nvPr>
        </p:nvSpPr>
        <p:spPr>
          <a:xfrm>
            <a:off x="2589212" y="1922929"/>
            <a:ext cx="8915400" cy="3988293"/>
          </a:xfrm>
        </p:spPr>
        <p:txBody>
          <a:bodyPr/>
          <a:lstStyle/>
          <a:p>
            <a:r>
              <a:rPr lang="en-GB" dirty="0">
                <a:latin typeface="Cambria" panose="02040503050406030204" pitchFamily="18" charset="0"/>
                <a:ea typeface="Cambria" panose="02040503050406030204" pitchFamily="18" charset="0"/>
              </a:rPr>
              <a:t>The intrinsic properties of a cell is guided by how it interacts with its neighbours and environment.</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The effect of the interaction is felt at the tissue and organism level.</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The interaction involve generation, sensing and transmission of mechanical forces.</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Conventional methods of diseases/illness diagnosis and progression are conventionally through biochemical principles.</a:t>
            </a:r>
            <a:endParaRPr lang="en-NG"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8232971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14B9A-0CAF-4923-8EE2-A8ADDB64687B}"/>
              </a:ext>
            </a:extLst>
          </p:cNvPr>
          <p:cNvSpPr>
            <a:spLocks noGrp="1"/>
          </p:cNvSpPr>
          <p:nvPr>
            <p:ph type="title"/>
          </p:nvPr>
        </p:nvSpPr>
        <p:spPr>
          <a:xfrm>
            <a:off x="1627095" y="624110"/>
            <a:ext cx="9877518" cy="1280890"/>
          </a:xfrm>
        </p:spPr>
        <p:txBody>
          <a:bodyPr/>
          <a:lstStyle/>
          <a:p>
            <a:r>
              <a:rPr lang="en-GB" b="1" dirty="0">
                <a:latin typeface="Cambria" panose="02040503050406030204" pitchFamily="18" charset="0"/>
                <a:ea typeface="Cambria" panose="02040503050406030204" pitchFamily="18" charset="0"/>
              </a:rPr>
              <a:t>Basic principles in mechanobiology</a:t>
            </a:r>
            <a:endParaRPr lang="en-NG"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64FCA933-9284-482B-B57F-02E8C4516D23}"/>
              </a:ext>
            </a:extLst>
          </p:cNvPr>
          <p:cNvSpPr>
            <a:spLocks noGrp="1"/>
          </p:cNvSpPr>
          <p:nvPr>
            <p:ph idx="1"/>
          </p:nvPr>
        </p:nvSpPr>
        <p:spPr/>
        <p:txBody>
          <a:bodyPr/>
          <a:lstStyle/>
          <a:p>
            <a:r>
              <a:rPr lang="en-GB" dirty="0">
                <a:latin typeface="Cambria" panose="02040503050406030204" pitchFamily="18" charset="0"/>
                <a:ea typeface="Cambria" panose="02040503050406030204" pitchFamily="18" charset="0"/>
              </a:rPr>
              <a:t>Cell mechanobiology is a field of study that combines efforts from materials science, mechanics, cell and molecular biology. </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Mechanobiology can be described as an interdisciplinary field that involve the study of physical forces and how they affect cell mechanics. </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It helps in understanding the role of mechanical forces in the well-being of a cell as it interacts with its neighbours and environment</a:t>
            </a:r>
            <a:endParaRPr lang="en-NG"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543056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B23D1-E33D-42E5-8EF4-68B669051719}"/>
              </a:ext>
            </a:extLst>
          </p:cNvPr>
          <p:cNvSpPr>
            <a:spLocks noGrp="1"/>
          </p:cNvSpPr>
          <p:nvPr>
            <p:ph type="title"/>
          </p:nvPr>
        </p:nvSpPr>
        <p:spPr>
          <a:xfrm>
            <a:off x="1559089" y="180357"/>
            <a:ext cx="8911687" cy="572678"/>
          </a:xfrm>
        </p:spPr>
        <p:txBody>
          <a:bodyPr>
            <a:normAutofit fontScale="90000"/>
          </a:bodyPr>
          <a:lstStyle/>
          <a:p>
            <a:r>
              <a:rPr lang="en-GB" b="1" dirty="0">
                <a:latin typeface="Cambria" panose="02040503050406030204" pitchFamily="18" charset="0"/>
                <a:ea typeface="Cambria" panose="02040503050406030204" pitchFamily="18" charset="0"/>
              </a:rPr>
              <a:t>Facilities</a:t>
            </a:r>
            <a:endParaRPr lang="en-NG" b="1" dirty="0">
              <a:latin typeface="Cambria" panose="02040503050406030204" pitchFamily="18" charset="0"/>
              <a:ea typeface="Cambria" panose="02040503050406030204" pitchFamily="18" charset="0"/>
            </a:endParaRPr>
          </a:p>
        </p:txBody>
      </p:sp>
      <p:graphicFrame>
        <p:nvGraphicFramePr>
          <p:cNvPr id="4" name="Content Placeholder 3">
            <a:extLst>
              <a:ext uri="{FF2B5EF4-FFF2-40B4-BE49-F238E27FC236}">
                <a16:creationId xmlns:a16="http://schemas.microsoft.com/office/drawing/2014/main" id="{EF43DBEF-8289-4D3F-A705-619438BD78B6}"/>
              </a:ext>
            </a:extLst>
          </p:cNvPr>
          <p:cNvGraphicFramePr>
            <a:graphicFrameLocks noGrp="1"/>
          </p:cNvGraphicFramePr>
          <p:nvPr>
            <p:ph idx="1"/>
            <p:extLst>
              <p:ext uri="{D42A27DB-BD31-4B8C-83A1-F6EECF244321}">
                <p14:modId xmlns:p14="http://schemas.microsoft.com/office/powerpoint/2010/main" val="1367621797"/>
              </p:ext>
            </p:extLst>
          </p:nvPr>
        </p:nvGraphicFramePr>
        <p:xfrm>
          <a:off x="1609935" y="753035"/>
          <a:ext cx="9022976" cy="6007737"/>
        </p:xfrm>
        <a:graphic>
          <a:graphicData uri="http://schemas.openxmlformats.org/drawingml/2006/table">
            <a:tbl>
              <a:tblPr firstRow="1" firstCol="1" bandRow="1">
                <a:tableStyleId>{5C22544A-7EE6-4342-B048-85BDC9FD1C3A}</a:tableStyleId>
              </a:tblPr>
              <a:tblGrid>
                <a:gridCol w="1303150">
                  <a:extLst>
                    <a:ext uri="{9D8B030D-6E8A-4147-A177-3AD203B41FA5}">
                      <a16:colId xmlns:a16="http://schemas.microsoft.com/office/drawing/2014/main" val="3309901168"/>
                    </a:ext>
                  </a:extLst>
                </a:gridCol>
                <a:gridCol w="1673889">
                  <a:extLst>
                    <a:ext uri="{9D8B030D-6E8A-4147-A177-3AD203B41FA5}">
                      <a16:colId xmlns:a16="http://schemas.microsoft.com/office/drawing/2014/main" val="3401212569"/>
                    </a:ext>
                  </a:extLst>
                </a:gridCol>
                <a:gridCol w="2511157">
                  <a:extLst>
                    <a:ext uri="{9D8B030D-6E8A-4147-A177-3AD203B41FA5}">
                      <a16:colId xmlns:a16="http://schemas.microsoft.com/office/drawing/2014/main" val="3811127675"/>
                    </a:ext>
                  </a:extLst>
                </a:gridCol>
                <a:gridCol w="1860239">
                  <a:extLst>
                    <a:ext uri="{9D8B030D-6E8A-4147-A177-3AD203B41FA5}">
                      <a16:colId xmlns:a16="http://schemas.microsoft.com/office/drawing/2014/main" val="1721678808"/>
                    </a:ext>
                  </a:extLst>
                </a:gridCol>
                <a:gridCol w="1674541">
                  <a:extLst>
                    <a:ext uri="{9D8B030D-6E8A-4147-A177-3AD203B41FA5}">
                      <a16:colId xmlns:a16="http://schemas.microsoft.com/office/drawing/2014/main" val="3045002023"/>
                    </a:ext>
                  </a:extLst>
                </a:gridCol>
              </a:tblGrid>
              <a:tr h="133321">
                <a:tc>
                  <a:txBody>
                    <a:bodyPr/>
                    <a:lstStyle/>
                    <a:p>
                      <a:pPr algn="ctr">
                        <a:lnSpc>
                          <a:spcPct val="200000"/>
                        </a:lnSpc>
                        <a:spcAft>
                          <a:spcPts val="0"/>
                        </a:spcAft>
                      </a:pPr>
                      <a:r>
                        <a:rPr lang="en-US" sz="1200">
                          <a:effectLst/>
                        </a:rPr>
                        <a:t>TECHNIQUE</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ctr">
                        <a:lnSpc>
                          <a:spcPct val="200000"/>
                        </a:lnSpc>
                        <a:spcAft>
                          <a:spcPts val="0"/>
                        </a:spcAft>
                      </a:pPr>
                      <a:r>
                        <a:rPr lang="en-US" sz="1200">
                          <a:effectLst/>
                        </a:rPr>
                        <a:t>FORCES</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ctr">
                        <a:lnSpc>
                          <a:spcPct val="200000"/>
                        </a:lnSpc>
                        <a:spcAft>
                          <a:spcPts val="0"/>
                        </a:spcAft>
                      </a:pPr>
                      <a:r>
                        <a:rPr lang="en-US" sz="1200">
                          <a:effectLst/>
                        </a:rPr>
                        <a:t>MAIN APPLICATIONS</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ctr">
                        <a:lnSpc>
                          <a:spcPct val="200000"/>
                        </a:lnSpc>
                        <a:spcAft>
                          <a:spcPts val="0"/>
                        </a:spcAft>
                      </a:pPr>
                      <a:r>
                        <a:rPr lang="en-US" sz="1200">
                          <a:effectLst/>
                        </a:rPr>
                        <a:t>MERITS</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ctr">
                        <a:lnSpc>
                          <a:spcPct val="200000"/>
                        </a:lnSpc>
                        <a:spcAft>
                          <a:spcPts val="0"/>
                        </a:spcAft>
                      </a:pPr>
                      <a:r>
                        <a:rPr lang="en-US" sz="1200" dirty="0">
                          <a:effectLst/>
                        </a:rPr>
                        <a:t>DEMERITS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extLst>
                  <a:ext uri="{0D108BD9-81ED-4DB2-BD59-A6C34878D82A}">
                    <a16:rowId xmlns:a16="http://schemas.microsoft.com/office/drawing/2014/main" val="461868205"/>
                  </a:ext>
                </a:extLst>
              </a:tr>
              <a:tr h="891644">
                <a:tc>
                  <a:txBody>
                    <a:bodyPr/>
                    <a:lstStyle/>
                    <a:p>
                      <a:pPr algn="just">
                        <a:lnSpc>
                          <a:spcPct val="200000"/>
                        </a:lnSpc>
                        <a:spcAft>
                          <a:spcPts val="0"/>
                        </a:spcAft>
                      </a:pPr>
                      <a:r>
                        <a:rPr lang="en-US" sz="1200" dirty="0">
                          <a:effectLst/>
                        </a:rPr>
                        <a:t>Atomic force microscopy</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Compressive and tensile forces (</a:t>
                      </a:r>
                      <a:r>
                        <a:rPr lang="en-US" sz="1200" dirty="0" err="1">
                          <a:effectLst/>
                        </a:rPr>
                        <a:t>pN</a:t>
                      </a:r>
                      <a:r>
                        <a:rPr lang="en-US" sz="1200" dirty="0">
                          <a:effectLst/>
                        </a:rPr>
                        <a:t> and </a:t>
                      </a:r>
                      <a:r>
                        <a:rPr lang="en-US" sz="1200" dirty="0" err="1">
                          <a:effectLst/>
                        </a:rPr>
                        <a:t>mN</a:t>
                      </a:r>
                      <a:r>
                        <a:rPr lang="en-US" sz="1200" dirty="0">
                          <a:effectLst/>
                        </a:rPr>
                        <a:t> range)</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Molecular, cellular and tissue</a:t>
                      </a:r>
                      <a:br>
                        <a:rPr lang="en-US" sz="1200" dirty="0">
                          <a:effectLst/>
                        </a:rPr>
                      </a:br>
                      <a:r>
                        <a:rPr lang="en-US" sz="1200" dirty="0">
                          <a:effectLst/>
                        </a:rPr>
                        <a:t>stiffness measurements, protein</a:t>
                      </a:r>
                      <a:br>
                        <a:rPr lang="en-US" sz="1200" dirty="0">
                          <a:effectLst/>
                        </a:rPr>
                      </a:br>
                      <a:r>
                        <a:rPr lang="en-US" sz="1200" dirty="0">
                          <a:effectLst/>
                        </a:rPr>
                        <a:t>unfolding, cell adhesion</a:t>
                      </a:r>
                      <a:br>
                        <a:rPr lang="en-US" sz="1200" dirty="0">
                          <a:effectLst/>
                        </a:rPr>
                      </a:br>
                      <a:r>
                        <a:rPr lang="en-US" sz="1200" dirty="0">
                          <a:effectLst/>
                        </a:rPr>
                        <a:t>measurements, stress application to biological samples, surface</a:t>
                      </a:r>
                      <a:br>
                        <a:rPr lang="en-US" sz="1200" dirty="0">
                          <a:effectLst/>
                        </a:rPr>
                      </a:br>
                      <a:r>
                        <a:rPr lang="en-US" sz="1200" dirty="0">
                          <a:effectLst/>
                        </a:rPr>
                        <a:t>scanning</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High spatial and temporal</a:t>
                      </a:r>
                      <a:endParaRPr lang="en-NG" sz="1200" dirty="0">
                        <a:effectLst/>
                      </a:endParaRPr>
                    </a:p>
                    <a:p>
                      <a:pPr algn="just">
                        <a:lnSpc>
                          <a:spcPct val="200000"/>
                        </a:lnSpc>
                        <a:spcAft>
                          <a:spcPts val="0"/>
                        </a:spcAft>
                      </a:pPr>
                      <a:r>
                        <a:rPr lang="en-US" sz="1200" dirty="0">
                          <a:effectLst/>
                        </a:rPr>
                        <a:t>resolution, combination</a:t>
                      </a:r>
                      <a:endParaRPr lang="en-NG" sz="1200" dirty="0">
                        <a:effectLst/>
                      </a:endParaRPr>
                    </a:p>
                    <a:p>
                      <a:pPr algn="just">
                        <a:lnSpc>
                          <a:spcPct val="200000"/>
                        </a:lnSpc>
                        <a:spcAft>
                          <a:spcPts val="0"/>
                        </a:spcAft>
                      </a:pPr>
                      <a:r>
                        <a:rPr lang="en-US" sz="1200" dirty="0">
                          <a:effectLst/>
                        </a:rPr>
                        <a:t>with other techniques,</a:t>
                      </a:r>
                      <a:endParaRPr lang="en-NG" sz="1200" dirty="0">
                        <a:effectLst/>
                      </a:endParaRPr>
                    </a:p>
                    <a:p>
                      <a:pPr algn="just">
                        <a:lnSpc>
                          <a:spcPct val="200000"/>
                        </a:lnSpc>
                        <a:spcAft>
                          <a:spcPts val="0"/>
                        </a:spcAft>
                      </a:pPr>
                      <a:r>
                        <a:rPr lang="en-US" sz="1200" dirty="0">
                          <a:effectLst/>
                        </a:rPr>
                        <a:t>working range over</a:t>
                      </a:r>
                      <a:endParaRPr lang="en-NG" sz="1200" dirty="0">
                        <a:effectLst/>
                      </a:endParaRPr>
                    </a:p>
                    <a:p>
                      <a:pPr algn="just">
                        <a:lnSpc>
                          <a:spcPct val="200000"/>
                        </a:lnSpc>
                        <a:spcAft>
                          <a:spcPts val="0"/>
                        </a:spcAft>
                      </a:pPr>
                      <a:r>
                        <a:rPr lang="en-US" sz="1200" dirty="0">
                          <a:effectLst/>
                        </a:rPr>
                        <a:t>several scales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Restricted to surfaces,</a:t>
                      </a:r>
                      <a:endParaRPr lang="en-NG" sz="1200" dirty="0">
                        <a:effectLst/>
                      </a:endParaRPr>
                    </a:p>
                    <a:p>
                      <a:pPr algn="just">
                        <a:lnSpc>
                          <a:spcPct val="200000"/>
                        </a:lnSpc>
                        <a:spcAft>
                          <a:spcPts val="0"/>
                        </a:spcAft>
                      </a:pPr>
                      <a:r>
                        <a:rPr lang="en-US" sz="1200" dirty="0">
                          <a:effectLst/>
                        </a:rPr>
                        <a:t>not high throughput</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extLst>
                  <a:ext uri="{0D108BD9-81ED-4DB2-BD59-A6C34878D82A}">
                    <a16:rowId xmlns:a16="http://schemas.microsoft.com/office/drawing/2014/main" val="54339510"/>
                  </a:ext>
                </a:extLst>
              </a:tr>
              <a:tr h="587197">
                <a:tc>
                  <a:txBody>
                    <a:bodyPr/>
                    <a:lstStyle/>
                    <a:p>
                      <a:pPr algn="just">
                        <a:lnSpc>
                          <a:spcPct val="200000"/>
                        </a:lnSpc>
                        <a:spcAft>
                          <a:spcPts val="0"/>
                        </a:spcAft>
                      </a:pPr>
                      <a:r>
                        <a:rPr lang="en-US" sz="1200" dirty="0">
                          <a:effectLst/>
                        </a:rPr>
                        <a:t>Optical stretcher</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a:effectLst/>
                        </a:rPr>
                        <a:t>Tensile forces (pN</a:t>
                      </a:r>
                      <a:endParaRPr lang="en-NG" sz="1200">
                        <a:effectLst/>
                      </a:endParaRPr>
                    </a:p>
                    <a:p>
                      <a:pPr algn="just">
                        <a:lnSpc>
                          <a:spcPct val="200000"/>
                        </a:lnSpc>
                        <a:spcAft>
                          <a:spcPts val="0"/>
                        </a:spcAft>
                      </a:pPr>
                      <a:r>
                        <a:rPr lang="en-US" sz="1200">
                          <a:effectLst/>
                        </a:rPr>
                        <a:t>range)</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a:effectLst/>
                        </a:rPr>
                        <a:t>Cell deformation assays</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a:effectLst/>
                        </a:rPr>
                        <a:t>High throughput, contact-free</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Limited spatial resolution</a:t>
                      </a:r>
                      <a:endParaRPr lang="en-NG" sz="1200" dirty="0">
                        <a:effectLst/>
                      </a:endParaRPr>
                    </a:p>
                    <a:p>
                      <a:pPr algn="just">
                        <a:lnSpc>
                          <a:spcPct val="200000"/>
                        </a:lnSpc>
                        <a:spcAft>
                          <a:spcPts val="0"/>
                        </a:spcAft>
                      </a:pPr>
                      <a:r>
                        <a:rPr lang="en-US" sz="1200" dirty="0">
                          <a:effectLst/>
                        </a:rPr>
                        <a:t>and force, heating of</a:t>
                      </a:r>
                      <a:endParaRPr lang="en-NG" sz="1200" dirty="0">
                        <a:effectLst/>
                      </a:endParaRPr>
                    </a:p>
                    <a:p>
                      <a:pPr algn="just">
                        <a:lnSpc>
                          <a:spcPct val="200000"/>
                        </a:lnSpc>
                        <a:spcAft>
                          <a:spcPts val="0"/>
                        </a:spcAft>
                      </a:pPr>
                      <a:r>
                        <a:rPr lang="en-US" sz="1200" dirty="0">
                          <a:effectLst/>
                        </a:rPr>
                        <a:t>samples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extLst>
                  <a:ext uri="{0D108BD9-81ED-4DB2-BD59-A6C34878D82A}">
                    <a16:rowId xmlns:a16="http://schemas.microsoft.com/office/drawing/2014/main" val="467668114"/>
                  </a:ext>
                </a:extLst>
              </a:tr>
              <a:tr h="739421">
                <a:tc>
                  <a:txBody>
                    <a:bodyPr/>
                    <a:lstStyle/>
                    <a:p>
                      <a:pPr algn="just">
                        <a:lnSpc>
                          <a:spcPct val="200000"/>
                        </a:lnSpc>
                        <a:spcAft>
                          <a:spcPts val="0"/>
                        </a:spcAft>
                      </a:pPr>
                      <a:r>
                        <a:rPr lang="en-US" sz="1200" dirty="0">
                          <a:effectLst/>
                        </a:rPr>
                        <a:t>Optical tweezers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Tensile,</a:t>
                      </a:r>
                      <a:endParaRPr lang="en-NG" sz="1200" dirty="0">
                        <a:effectLst/>
                      </a:endParaRPr>
                    </a:p>
                    <a:p>
                      <a:pPr algn="just">
                        <a:lnSpc>
                          <a:spcPct val="200000"/>
                        </a:lnSpc>
                        <a:spcAft>
                          <a:spcPts val="0"/>
                        </a:spcAft>
                      </a:pPr>
                      <a:r>
                        <a:rPr lang="en-US" sz="1200" dirty="0">
                          <a:effectLst/>
                        </a:rPr>
                        <a:t>compressive,</a:t>
                      </a:r>
                      <a:endParaRPr lang="en-NG" sz="1200" dirty="0">
                        <a:effectLst/>
                      </a:endParaRPr>
                    </a:p>
                    <a:p>
                      <a:pPr algn="just">
                        <a:lnSpc>
                          <a:spcPct val="200000"/>
                        </a:lnSpc>
                        <a:spcAft>
                          <a:spcPts val="0"/>
                        </a:spcAft>
                      </a:pPr>
                      <a:r>
                        <a:rPr lang="en-US" sz="1200" dirty="0">
                          <a:effectLst/>
                        </a:rPr>
                        <a:t>shear forces (</a:t>
                      </a:r>
                      <a:r>
                        <a:rPr lang="en-US" sz="1200" dirty="0" err="1">
                          <a:effectLst/>
                        </a:rPr>
                        <a:t>pN</a:t>
                      </a:r>
                      <a:endParaRPr lang="en-NG" sz="1200" dirty="0">
                        <a:effectLst/>
                      </a:endParaRPr>
                    </a:p>
                    <a:p>
                      <a:pPr algn="just">
                        <a:lnSpc>
                          <a:spcPct val="200000"/>
                        </a:lnSpc>
                        <a:spcAft>
                          <a:spcPts val="0"/>
                        </a:spcAft>
                      </a:pPr>
                      <a:r>
                        <a:rPr lang="en-US" sz="1200" dirty="0">
                          <a:effectLst/>
                        </a:rPr>
                        <a:t>range)</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Stress application to cells and</a:t>
                      </a:r>
                      <a:endParaRPr lang="en-NG" sz="1200" dirty="0">
                        <a:effectLst/>
                      </a:endParaRPr>
                    </a:p>
                    <a:p>
                      <a:pPr algn="just">
                        <a:lnSpc>
                          <a:spcPct val="200000"/>
                        </a:lnSpc>
                        <a:spcAft>
                          <a:spcPts val="0"/>
                        </a:spcAft>
                      </a:pPr>
                      <a:r>
                        <a:rPr lang="en-US" sz="1200" dirty="0">
                          <a:effectLst/>
                        </a:rPr>
                        <a:t>molecules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High temporal and spatial</a:t>
                      </a:r>
                      <a:endParaRPr lang="en-NG" sz="1200" dirty="0">
                        <a:effectLst/>
                      </a:endParaRPr>
                    </a:p>
                    <a:p>
                      <a:pPr algn="just">
                        <a:lnSpc>
                          <a:spcPct val="200000"/>
                        </a:lnSpc>
                        <a:spcAft>
                          <a:spcPts val="0"/>
                        </a:spcAft>
                      </a:pPr>
                      <a:r>
                        <a:rPr lang="en-US" sz="1200" dirty="0">
                          <a:effectLst/>
                        </a:rPr>
                        <a:t>resolution</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Limited force, often </a:t>
                      </a:r>
                      <a:r>
                        <a:rPr lang="en-US" sz="1200" dirty="0" err="1">
                          <a:effectLst/>
                        </a:rPr>
                        <a:t>μm</a:t>
                      </a:r>
                      <a:r>
                        <a:rPr lang="en-US" sz="1200" dirty="0">
                          <a:effectLst/>
                        </a:rPr>
                        <a:t>-sized beads have to be</a:t>
                      </a:r>
                      <a:endParaRPr lang="en-NG" sz="1200" dirty="0">
                        <a:effectLst/>
                      </a:endParaRPr>
                    </a:p>
                    <a:p>
                      <a:pPr algn="just">
                        <a:lnSpc>
                          <a:spcPct val="200000"/>
                        </a:lnSpc>
                        <a:spcAft>
                          <a:spcPts val="0"/>
                        </a:spcAft>
                      </a:pPr>
                      <a:r>
                        <a:rPr lang="en-US" sz="1200" dirty="0">
                          <a:effectLst/>
                        </a:rPr>
                        <a:t>attached to the sample,</a:t>
                      </a:r>
                      <a:endParaRPr lang="en-NG" sz="1200" dirty="0">
                        <a:effectLst/>
                      </a:endParaRPr>
                    </a:p>
                    <a:p>
                      <a:pPr algn="just">
                        <a:lnSpc>
                          <a:spcPct val="200000"/>
                        </a:lnSpc>
                        <a:spcAft>
                          <a:spcPts val="0"/>
                        </a:spcAft>
                      </a:pPr>
                      <a:r>
                        <a:rPr lang="en-US" sz="1200" dirty="0">
                          <a:effectLst/>
                        </a:rPr>
                        <a:t>heating of samples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extLst>
                  <a:ext uri="{0D108BD9-81ED-4DB2-BD59-A6C34878D82A}">
                    <a16:rowId xmlns:a16="http://schemas.microsoft.com/office/drawing/2014/main" val="1917056406"/>
                  </a:ext>
                </a:extLst>
              </a:tr>
            </a:tbl>
          </a:graphicData>
        </a:graphic>
      </p:graphicFrame>
    </p:spTree>
    <p:extLst>
      <p:ext uri="{BB962C8B-B14F-4D97-AF65-F5344CB8AC3E}">
        <p14:creationId xmlns:p14="http://schemas.microsoft.com/office/powerpoint/2010/main" val="17981250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47CAC97F-7F7C-4326-B239-77F1D172ECDF}"/>
              </a:ext>
            </a:extLst>
          </p:cNvPr>
          <p:cNvGraphicFramePr>
            <a:graphicFrameLocks noGrp="1"/>
          </p:cNvGraphicFramePr>
          <p:nvPr>
            <p:extLst>
              <p:ext uri="{D42A27DB-BD31-4B8C-83A1-F6EECF244321}">
                <p14:modId xmlns:p14="http://schemas.microsoft.com/office/powerpoint/2010/main" val="2752711377"/>
              </p:ext>
            </p:extLst>
          </p:nvPr>
        </p:nvGraphicFramePr>
        <p:xfrm>
          <a:off x="1546412" y="573742"/>
          <a:ext cx="10213694" cy="6024564"/>
        </p:xfrm>
        <a:graphic>
          <a:graphicData uri="http://schemas.openxmlformats.org/drawingml/2006/table">
            <a:tbl>
              <a:tblPr firstRow="1" firstCol="1" bandRow="1">
                <a:tableStyleId>{5C22544A-7EE6-4342-B048-85BDC9FD1C3A}</a:tableStyleId>
              </a:tblPr>
              <a:tblGrid>
                <a:gridCol w="1475120">
                  <a:extLst>
                    <a:ext uri="{9D8B030D-6E8A-4147-A177-3AD203B41FA5}">
                      <a16:colId xmlns:a16="http://schemas.microsoft.com/office/drawing/2014/main" val="2101123652"/>
                    </a:ext>
                  </a:extLst>
                </a:gridCol>
                <a:gridCol w="1894784">
                  <a:extLst>
                    <a:ext uri="{9D8B030D-6E8A-4147-A177-3AD203B41FA5}">
                      <a16:colId xmlns:a16="http://schemas.microsoft.com/office/drawing/2014/main" val="4229662179"/>
                    </a:ext>
                  </a:extLst>
                </a:gridCol>
                <a:gridCol w="2842542">
                  <a:extLst>
                    <a:ext uri="{9D8B030D-6E8A-4147-A177-3AD203B41FA5}">
                      <a16:colId xmlns:a16="http://schemas.microsoft.com/office/drawing/2014/main" val="3144250146"/>
                    </a:ext>
                  </a:extLst>
                </a:gridCol>
                <a:gridCol w="2105726">
                  <a:extLst>
                    <a:ext uri="{9D8B030D-6E8A-4147-A177-3AD203B41FA5}">
                      <a16:colId xmlns:a16="http://schemas.microsoft.com/office/drawing/2014/main" val="3305479598"/>
                    </a:ext>
                  </a:extLst>
                </a:gridCol>
                <a:gridCol w="1895522">
                  <a:extLst>
                    <a:ext uri="{9D8B030D-6E8A-4147-A177-3AD203B41FA5}">
                      <a16:colId xmlns:a16="http://schemas.microsoft.com/office/drawing/2014/main" val="28572457"/>
                    </a:ext>
                  </a:extLst>
                </a:gridCol>
              </a:tblGrid>
              <a:tr h="434974">
                <a:tc>
                  <a:txBody>
                    <a:bodyPr/>
                    <a:lstStyle/>
                    <a:p>
                      <a:pPr algn="ctr">
                        <a:lnSpc>
                          <a:spcPct val="200000"/>
                        </a:lnSpc>
                        <a:spcAft>
                          <a:spcPts val="0"/>
                        </a:spcAft>
                      </a:pPr>
                      <a:r>
                        <a:rPr lang="en-US" sz="1200" dirty="0">
                          <a:effectLst/>
                        </a:rPr>
                        <a:t>TECHNIQUE</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ctr">
                        <a:lnSpc>
                          <a:spcPct val="200000"/>
                        </a:lnSpc>
                        <a:spcAft>
                          <a:spcPts val="0"/>
                        </a:spcAft>
                      </a:pPr>
                      <a:r>
                        <a:rPr lang="en-US" sz="1200">
                          <a:effectLst/>
                        </a:rPr>
                        <a:t>FORCES</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ctr">
                        <a:lnSpc>
                          <a:spcPct val="200000"/>
                        </a:lnSpc>
                        <a:spcAft>
                          <a:spcPts val="0"/>
                        </a:spcAft>
                      </a:pPr>
                      <a:r>
                        <a:rPr lang="en-US" sz="1200">
                          <a:effectLst/>
                        </a:rPr>
                        <a:t>MAIN APPLICATIONS</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ctr">
                        <a:lnSpc>
                          <a:spcPct val="200000"/>
                        </a:lnSpc>
                        <a:spcAft>
                          <a:spcPts val="0"/>
                        </a:spcAft>
                      </a:pPr>
                      <a:r>
                        <a:rPr lang="en-US" sz="1200">
                          <a:effectLst/>
                        </a:rPr>
                        <a:t>MERITS</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ctr">
                        <a:lnSpc>
                          <a:spcPct val="200000"/>
                        </a:lnSpc>
                        <a:spcAft>
                          <a:spcPts val="0"/>
                        </a:spcAft>
                      </a:pPr>
                      <a:r>
                        <a:rPr lang="en-US" sz="1200" dirty="0">
                          <a:effectLst/>
                        </a:rPr>
                        <a:t>DEMERITS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extLst>
                  <a:ext uri="{0D108BD9-81ED-4DB2-BD59-A6C34878D82A}">
                    <a16:rowId xmlns:a16="http://schemas.microsoft.com/office/drawing/2014/main" val="2266700243"/>
                  </a:ext>
                </a:extLst>
              </a:tr>
              <a:tr h="434974">
                <a:tc>
                  <a:txBody>
                    <a:bodyPr/>
                    <a:lstStyle/>
                    <a:p>
                      <a:pPr algn="just">
                        <a:lnSpc>
                          <a:spcPct val="200000"/>
                        </a:lnSpc>
                        <a:spcAft>
                          <a:spcPts val="0"/>
                        </a:spcAft>
                      </a:pPr>
                      <a:r>
                        <a:rPr lang="en-US" sz="1200" dirty="0">
                          <a:effectLst/>
                        </a:rPr>
                        <a:t>Cell poking</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Compressive  forces (</a:t>
                      </a:r>
                      <a:r>
                        <a:rPr lang="en-US" sz="1200" dirty="0" err="1">
                          <a:effectLst/>
                        </a:rPr>
                        <a:t>nN</a:t>
                      </a:r>
                      <a:r>
                        <a:rPr lang="en-US" sz="1200" dirty="0">
                          <a:effectLst/>
                        </a:rPr>
                        <a:t>- </a:t>
                      </a:r>
                      <a:r>
                        <a:rPr lang="en-US" sz="1200" dirty="0" err="1">
                          <a:effectLst/>
                        </a:rPr>
                        <a:t>μN</a:t>
                      </a:r>
                      <a:r>
                        <a:rPr lang="en-US" sz="1200" dirty="0">
                          <a:effectLst/>
                        </a:rPr>
                        <a:t> range)</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Cell stiffness measurements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a:effectLst/>
                        </a:rPr>
                        <a:t>Easy to set up</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Restricted to surfaces, limited force and spatial resolution</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extLst>
                  <a:ext uri="{0D108BD9-81ED-4DB2-BD59-A6C34878D82A}">
                    <a16:rowId xmlns:a16="http://schemas.microsoft.com/office/drawing/2014/main" val="2649071161"/>
                  </a:ext>
                </a:extLst>
              </a:tr>
              <a:tr h="587197">
                <a:tc>
                  <a:txBody>
                    <a:bodyPr/>
                    <a:lstStyle/>
                    <a:p>
                      <a:pPr algn="just">
                        <a:lnSpc>
                          <a:spcPct val="200000"/>
                        </a:lnSpc>
                        <a:spcAft>
                          <a:spcPts val="0"/>
                        </a:spcAft>
                      </a:pPr>
                      <a:r>
                        <a:rPr lang="en-US" sz="1200" dirty="0">
                          <a:effectLst/>
                        </a:rPr>
                        <a:t>Magnetic bead twisting</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Shear forces (</a:t>
                      </a:r>
                      <a:r>
                        <a:rPr lang="en-US" sz="1200" dirty="0" err="1">
                          <a:effectLst/>
                        </a:rPr>
                        <a:t>pN</a:t>
                      </a:r>
                      <a:r>
                        <a:rPr lang="en-US" sz="1200" dirty="0">
                          <a:effectLst/>
                        </a:rPr>
                        <a:t>- </a:t>
                      </a:r>
                      <a:r>
                        <a:rPr lang="en-US" sz="1200" dirty="0" err="1">
                          <a:effectLst/>
                        </a:rPr>
                        <a:t>nN</a:t>
                      </a:r>
                      <a:r>
                        <a:rPr lang="en-US" sz="1200" dirty="0">
                          <a:effectLst/>
                        </a:rPr>
                        <a:t> range)</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Cell rheology, stress application to</a:t>
                      </a:r>
                      <a:endParaRPr lang="en-NG" sz="1200" dirty="0">
                        <a:effectLst/>
                      </a:endParaRPr>
                    </a:p>
                    <a:p>
                      <a:pPr algn="just">
                        <a:lnSpc>
                          <a:spcPct val="200000"/>
                        </a:lnSpc>
                        <a:spcAft>
                          <a:spcPts val="0"/>
                        </a:spcAft>
                      </a:pPr>
                      <a:r>
                        <a:rPr lang="en-US" sz="1200" dirty="0">
                          <a:effectLst/>
                        </a:rPr>
                        <a:t>cell surface receptors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High throughput,</a:t>
                      </a:r>
                      <a:endParaRPr lang="en-NG" sz="1200" dirty="0">
                        <a:effectLst/>
                      </a:endParaRPr>
                    </a:p>
                    <a:p>
                      <a:pPr algn="just">
                        <a:lnSpc>
                          <a:spcPct val="200000"/>
                        </a:lnSpc>
                        <a:spcAft>
                          <a:spcPts val="0"/>
                        </a:spcAft>
                      </a:pPr>
                      <a:r>
                        <a:rPr lang="en-US" sz="1200" dirty="0">
                          <a:effectLst/>
                        </a:rPr>
                        <a:t>good force resolution</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Restricted to surfaces, binding may cause secondary effects</a:t>
                      </a:r>
                      <a:endParaRPr lang="en-NG" sz="1200" dirty="0">
                        <a:effectLst/>
                      </a:endParaRPr>
                    </a:p>
                    <a:p>
                      <a:pPr algn="just">
                        <a:lnSpc>
                          <a:spcPct val="200000"/>
                        </a:lnSpc>
                        <a:spcAft>
                          <a:spcPts val="0"/>
                        </a:spcAft>
                      </a:pPr>
                      <a:r>
                        <a:rPr lang="en-US" sz="1200" dirty="0">
                          <a:effectLst/>
                        </a:rPr>
                        <a:t> </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extLst>
                  <a:ext uri="{0D108BD9-81ED-4DB2-BD59-A6C34878D82A}">
                    <a16:rowId xmlns:a16="http://schemas.microsoft.com/office/drawing/2014/main" val="1721491204"/>
                  </a:ext>
                </a:extLst>
              </a:tr>
              <a:tr h="587197">
                <a:tc>
                  <a:txBody>
                    <a:bodyPr/>
                    <a:lstStyle/>
                    <a:p>
                      <a:pPr algn="just">
                        <a:lnSpc>
                          <a:spcPct val="200000"/>
                        </a:lnSpc>
                        <a:spcAft>
                          <a:spcPts val="0"/>
                        </a:spcAft>
                      </a:pPr>
                      <a:r>
                        <a:rPr lang="en-US" sz="1200" dirty="0">
                          <a:effectLst/>
                        </a:rPr>
                        <a:t>Magnetic tweezers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Tensile forces (</a:t>
                      </a:r>
                      <a:r>
                        <a:rPr lang="en-US" sz="1200" dirty="0" err="1">
                          <a:effectLst/>
                        </a:rPr>
                        <a:t>pN</a:t>
                      </a:r>
                      <a:r>
                        <a:rPr lang="en-US" sz="1200" dirty="0">
                          <a:effectLst/>
                        </a:rPr>
                        <a:t>- </a:t>
                      </a:r>
                      <a:r>
                        <a:rPr lang="en-US" sz="1200" dirty="0" err="1">
                          <a:effectLst/>
                        </a:rPr>
                        <a:t>nN</a:t>
                      </a:r>
                      <a:r>
                        <a:rPr lang="en-US" sz="1200" dirty="0">
                          <a:effectLst/>
                        </a:rPr>
                        <a:t> range)</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Cell stiffness measurements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Easy to set up</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Requires magnetic beads</a:t>
                      </a:r>
                      <a:endParaRPr lang="en-NG" sz="1200" dirty="0">
                        <a:effectLst/>
                      </a:endParaRPr>
                    </a:p>
                    <a:p>
                      <a:pPr algn="just">
                        <a:lnSpc>
                          <a:spcPct val="200000"/>
                        </a:lnSpc>
                        <a:spcAft>
                          <a:spcPts val="0"/>
                        </a:spcAft>
                      </a:pPr>
                      <a:r>
                        <a:rPr lang="en-US" sz="1200" dirty="0">
                          <a:effectLst/>
                        </a:rPr>
                        <a:t>to be taken up by or</a:t>
                      </a:r>
                      <a:endParaRPr lang="en-NG" sz="1200" dirty="0">
                        <a:effectLst/>
                      </a:endParaRPr>
                    </a:p>
                    <a:p>
                      <a:pPr algn="just">
                        <a:lnSpc>
                          <a:spcPct val="200000"/>
                        </a:lnSpc>
                        <a:spcAft>
                          <a:spcPts val="0"/>
                        </a:spcAft>
                      </a:pPr>
                      <a:r>
                        <a:rPr lang="en-US" sz="1200" dirty="0">
                          <a:effectLst/>
                        </a:rPr>
                        <a:t>bound to cells</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extLst>
                  <a:ext uri="{0D108BD9-81ED-4DB2-BD59-A6C34878D82A}">
                    <a16:rowId xmlns:a16="http://schemas.microsoft.com/office/drawing/2014/main" val="3735810493"/>
                  </a:ext>
                </a:extLst>
              </a:tr>
              <a:tr h="434974">
                <a:tc>
                  <a:txBody>
                    <a:bodyPr/>
                    <a:lstStyle/>
                    <a:p>
                      <a:pPr algn="just">
                        <a:lnSpc>
                          <a:spcPct val="200000"/>
                        </a:lnSpc>
                        <a:spcAft>
                          <a:spcPts val="0"/>
                        </a:spcAft>
                      </a:pPr>
                      <a:r>
                        <a:rPr lang="en-US" sz="1200" dirty="0">
                          <a:effectLst/>
                        </a:rPr>
                        <a:t>Micropipette aspiration</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a:effectLst/>
                        </a:rPr>
                        <a:t>Tensile forces (tens</a:t>
                      </a:r>
                      <a:endParaRPr lang="en-NG" sz="1200">
                        <a:effectLst/>
                      </a:endParaRPr>
                    </a:p>
                    <a:p>
                      <a:pPr algn="just">
                        <a:lnSpc>
                          <a:spcPct val="200000"/>
                        </a:lnSpc>
                        <a:spcAft>
                          <a:spcPts val="0"/>
                        </a:spcAft>
                      </a:pPr>
                      <a:r>
                        <a:rPr lang="en-US" sz="1200">
                          <a:effectLst/>
                        </a:rPr>
                        <a:t>of pN–μN range)</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a:effectLst/>
                        </a:rPr>
                        <a:t>Cell stiffness, membrane tension</a:t>
                      </a:r>
                      <a:endParaRPr lang="en-NG" sz="1200">
                        <a:effectLst/>
                      </a:endParaRPr>
                    </a:p>
                    <a:p>
                      <a:pPr algn="just">
                        <a:lnSpc>
                          <a:spcPct val="200000"/>
                        </a:lnSpc>
                        <a:spcAft>
                          <a:spcPts val="0"/>
                        </a:spcAft>
                      </a:pPr>
                      <a:r>
                        <a:rPr lang="en-US" sz="1200">
                          <a:effectLst/>
                        </a:rPr>
                        <a:t>measurements</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a:effectLst/>
                        </a:rPr>
                        <a:t>Easy to set up</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Limited spatial and force</a:t>
                      </a:r>
                      <a:endParaRPr lang="en-NG" sz="1200" dirty="0">
                        <a:effectLst/>
                      </a:endParaRPr>
                    </a:p>
                    <a:p>
                      <a:pPr algn="just">
                        <a:lnSpc>
                          <a:spcPct val="200000"/>
                        </a:lnSpc>
                        <a:spcAft>
                          <a:spcPts val="0"/>
                        </a:spcAft>
                      </a:pPr>
                      <a:r>
                        <a:rPr lang="en-US" sz="1200" dirty="0">
                          <a:effectLst/>
                        </a:rPr>
                        <a:t>resolution</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extLst>
                  <a:ext uri="{0D108BD9-81ED-4DB2-BD59-A6C34878D82A}">
                    <a16:rowId xmlns:a16="http://schemas.microsoft.com/office/drawing/2014/main" val="865479324"/>
                  </a:ext>
                </a:extLst>
              </a:tr>
              <a:tr h="444997">
                <a:tc>
                  <a:txBody>
                    <a:bodyPr/>
                    <a:lstStyle/>
                    <a:p>
                      <a:pPr algn="just">
                        <a:lnSpc>
                          <a:spcPct val="200000"/>
                        </a:lnSpc>
                        <a:spcAft>
                          <a:spcPts val="0"/>
                        </a:spcAft>
                      </a:pPr>
                      <a:r>
                        <a:rPr lang="en-US" sz="1200" dirty="0" err="1">
                          <a:effectLst/>
                        </a:rPr>
                        <a:t>Microrheology</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a:effectLst/>
                        </a:rPr>
                        <a:t>Passive method (no</a:t>
                      </a:r>
                      <a:endParaRPr lang="en-NG" sz="1200">
                        <a:effectLst/>
                      </a:endParaRPr>
                    </a:p>
                    <a:p>
                      <a:pPr algn="just">
                        <a:lnSpc>
                          <a:spcPct val="200000"/>
                        </a:lnSpc>
                        <a:spcAft>
                          <a:spcPts val="0"/>
                        </a:spcAft>
                      </a:pPr>
                      <a:r>
                        <a:rPr lang="en-US" sz="1200">
                          <a:effectLst/>
                        </a:rPr>
                        <a:t>forces actively</a:t>
                      </a:r>
                      <a:endParaRPr lang="en-NG" sz="1200">
                        <a:effectLst/>
                      </a:endParaRPr>
                    </a:p>
                    <a:p>
                      <a:pPr algn="just">
                        <a:lnSpc>
                          <a:spcPct val="200000"/>
                        </a:lnSpc>
                        <a:spcAft>
                          <a:spcPts val="0"/>
                        </a:spcAft>
                      </a:pPr>
                      <a:r>
                        <a:rPr lang="en-US" sz="1200">
                          <a:effectLst/>
                        </a:rPr>
                        <a:t>applied)</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a:effectLst/>
                        </a:rPr>
                        <a:t>Cell rheology</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a:effectLst/>
                        </a:rPr>
                        <a:t>Easy to set up, high</a:t>
                      </a:r>
                      <a:endParaRPr lang="en-NG" sz="1200">
                        <a:effectLst/>
                      </a:endParaRPr>
                    </a:p>
                    <a:p>
                      <a:pPr algn="just">
                        <a:lnSpc>
                          <a:spcPct val="200000"/>
                        </a:lnSpc>
                        <a:spcAft>
                          <a:spcPts val="0"/>
                        </a:spcAft>
                      </a:pPr>
                      <a:r>
                        <a:rPr lang="en-US" sz="1200">
                          <a:effectLst/>
                        </a:rPr>
                        <a:t>throughput, in vivo</a:t>
                      </a:r>
                      <a:endParaRPr lang="en-NG" sz="1200">
                        <a:effectLst/>
                      </a:endParaRPr>
                    </a:p>
                    <a:p>
                      <a:pPr algn="just">
                        <a:lnSpc>
                          <a:spcPct val="200000"/>
                        </a:lnSpc>
                        <a:spcAft>
                          <a:spcPts val="0"/>
                        </a:spcAft>
                      </a:pPr>
                      <a:r>
                        <a:rPr lang="en-US" sz="1200">
                          <a:effectLst/>
                        </a:rPr>
                        <a:t>measurements possible</a:t>
                      </a:r>
                      <a:endParaRPr lang="en-NG" sz="120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tc>
                  <a:txBody>
                    <a:bodyPr/>
                    <a:lstStyle/>
                    <a:p>
                      <a:pPr algn="just">
                        <a:lnSpc>
                          <a:spcPct val="200000"/>
                        </a:lnSpc>
                        <a:spcAft>
                          <a:spcPts val="0"/>
                        </a:spcAft>
                      </a:pPr>
                      <a:r>
                        <a:rPr lang="en-US" sz="1200" dirty="0">
                          <a:effectLst/>
                        </a:rPr>
                        <a:t>Position of the particles</a:t>
                      </a:r>
                      <a:endParaRPr lang="en-NG" sz="1200" dirty="0">
                        <a:effectLst/>
                      </a:endParaRPr>
                    </a:p>
                    <a:p>
                      <a:pPr algn="just">
                        <a:lnSpc>
                          <a:spcPct val="200000"/>
                        </a:lnSpc>
                        <a:spcAft>
                          <a:spcPts val="0"/>
                        </a:spcAft>
                      </a:pPr>
                      <a:r>
                        <a:rPr lang="en-US" sz="1200" dirty="0">
                          <a:effectLst/>
                        </a:rPr>
                        <a:t>difficult to control</a:t>
                      </a:r>
                      <a:endParaRPr lang="en-NG" sz="1200" dirty="0">
                        <a:effectLst/>
                        <a:latin typeface="Calibri" panose="020F0502020204030204" pitchFamily="34" charset="0"/>
                        <a:ea typeface="Cambria" panose="02040503050406030204" pitchFamily="18" charset="0"/>
                        <a:cs typeface="Times New Roman" panose="02020603050405020304" pitchFamily="18" charset="0"/>
                      </a:endParaRPr>
                    </a:p>
                  </a:txBody>
                  <a:tcPr marL="22336" marR="22336" marT="0" marB="0"/>
                </a:tc>
                <a:extLst>
                  <a:ext uri="{0D108BD9-81ED-4DB2-BD59-A6C34878D82A}">
                    <a16:rowId xmlns:a16="http://schemas.microsoft.com/office/drawing/2014/main" val="55672774"/>
                  </a:ext>
                </a:extLst>
              </a:tr>
            </a:tbl>
          </a:graphicData>
        </a:graphic>
      </p:graphicFrame>
    </p:spTree>
    <p:extLst>
      <p:ext uri="{BB962C8B-B14F-4D97-AF65-F5344CB8AC3E}">
        <p14:creationId xmlns:p14="http://schemas.microsoft.com/office/powerpoint/2010/main" val="2135813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E6104-586D-47BC-99D1-9D4DA508B897}"/>
              </a:ext>
            </a:extLst>
          </p:cNvPr>
          <p:cNvSpPr>
            <a:spLocks noGrp="1"/>
          </p:cNvSpPr>
          <p:nvPr>
            <p:ph type="title"/>
          </p:nvPr>
        </p:nvSpPr>
        <p:spPr>
          <a:xfrm>
            <a:off x="1598614" y="756269"/>
            <a:ext cx="4497386" cy="481365"/>
          </a:xfrm>
        </p:spPr>
        <p:txBody>
          <a:bodyPr>
            <a:normAutofit fontScale="90000"/>
          </a:bodyPr>
          <a:lstStyle/>
          <a:p>
            <a:r>
              <a:rPr lang="en-GB" sz="3200" b="1" dirty="0">
                <a:latin typeface="Cambria" panose="02040503050406030204" pitchFamily="18" charset="0"/>
                <a:ea typeface="Cambria" panose="02040503050406030204" pitchFamily="18" charset="0"/>
              </a:rPr>
              <a:t>Atomic force microscope</a:t>
            </a:r>
            <a:endParaRPr lang="en-NG" sz="3200" b="1" dirty="0">
              <a:latin typeface="Cambria" panose="02040503050406030204" pitchFamily="18" charset="0"/>
              <a:ea typeface="Cambria" panose="02040503050406030204" pitchFamily="18" charset="0"/>
            </a:endParaRPr>
          </a:p>
        </p:txBody>
      </p:sp>
      <p:pic>
        <p:nvPicPr>
          <p:cNvPr id="7" name="Content Placeholder 6">
            <a:extLst>
              <a:ext uri="{FF2B5EF4-FFF2-40B4-BE49-F238E27FC236}">
                <a16:creationId xmlns:a16="http://schemas.microsoft.com/office/drawing/2014/main" id="{426ED8C1-2F4C-48F2-A4AA-667C907C2BA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6400" y="1710447"/>
            <a:ext cx="6018213" cy="4150601"/>
          </a:xfrm>
        </p:spPr>
      </p:pic>
      <p:sp>
        <p:nvSpPr>
          <p:cNvPr id="5" name="Text Placeholder 4">
            <a:extLst>
              <a:ext uri="{FF2B5EF4-FFF2-40B4-BE49-F238E27FC236}">
                <a16:creationId xmlns:a16="http://schemas.microsoft.com/office/drawing/2014/main" id="{FEE61CE2-8A67-4733-8957-D61DDC761A6D}"/>
              </a:ext>
            </a:extLst>
          </p:cNvPr>
          <p:cNvSpPr>
            <a:spLocks noGrp="1"/>
          </p:cNvSpPr>
          <p:nvPr>
            <p:ph type="body" sz="half" idx="2"/>
          </p:nvPr>
        </p:nvSpPr>
        <p:spPr>
          <a:xfrm>
            <a:off x="1782389" y="1654529"/>
            <a:ext cx="3505199" cy="4262436"/>
          </a:xfrm>
        </p:spPr>
        <p:txBody>
          <a:bodyPr>
            <a:normAutofit lnSpcReduction="10000"/>
          </a:bodyPr>
          <a:lstStyle/>
          <a:p>
            <a:pPr marL="285750" indent="-285750">
              <a:buFont typeface="Wingdings" panose="05000000000000000000" pitchFamily="2" charset="2"/>
              <a:buChar char="Ø"/>
            </a:pPr>
            <a:r>
              <a:rPr lang="en-GB" sz="1800" dirty="0">
                <a:latin typeface="Cambria" panose="02040503050406030204" pitchFamily="18" charset="0"/>
                <a:ea typeface="Cambria" panose="02040503050406030204" pitchFamily="18" charset="0"/>
              </a:rPr>
              <a:t>Easy to use</a:t>
            </a:r>
          </a:p>
          <a:p>
            <a:pPr marL="285750" indent="-285750">
              <a:buFont typeface="Wingdings" panose="05000000000000000000" pitchFamily="2" charset="2"/>
              <a:buChar char="Ø"/>
            </a:pPr>
            <a:endParaRPr lang="en-GB" sz="1800" dirty="0">
              <a:latin typeface="Cambria" panose="02040503050406030204" pitchFamily="18" charset="0"/>
              <a:ea typeface="Cambria" panose="02040503050406030204" pitchFamily="18" charset="0"/>
            </a:endParaRPr>
          </a:p>
          <a:p>
            <a:pPr marL="285750" indent="-285750">
              <a:buFont typeface="Wingdings" panose="05000000000000000000" pitchFamily="2" charset="2"/>
              <a:buChar char="Ø"/>
            </a:pPr>
            <a:r>
              <a:rPr lang="en-GB" sz="1800" dirty="0">
                <a:latin typeface="Cambria" panose="02040503050406030204" pitchFamily="18" charset="0"/>
                <a:ea typeface="Cambria" panose="02040503050406030204" pitchFamily="18" charset="0"/>
              </a:rPr>
              <a:t>Simple or no sample preparation</a:t>
            </a:r>
          </a:p>
          <a:p>
            <a:pPr marL="285750" indent="-285750">
              <a:buFont typeface="Wingdings" panose="05000000000000000000" pitchFamily="2" charset="2"/>
              <a:buChar char="Ø"/>
            </a:pPr>
            <a:endParaRPr lang="en-GB" sz="1800" dirty="0">
              <a:latin typeface="Cambria" panose="02040503050406030204" pitchFamily="18" charset="0"/>
              <a:ea typeface="Cambria" panose="02040503050406030204" pitchFamily="18" charset="0"/>
            </a:endParaRPr>
          </a:p>
          <a:p>
            <a:pPr marL="285750" indent="-285750">
              <a:buFont typeface="Wingdings" panose="05000000000000000000" pitchFamily="2" charset="2"/>
              <a:buChar char="Ø"/>
            </a:pPr>
            <a:r>
              <a:rPr lang="en-GB" sz="1800" dirty="0">
                <a:latin typeface="Cambria" panose="02040503050406030204" pitchFamily="18" charset="0"/>
                <a:ea typeface="Cambria" panose="02040503050406030204" pitchFamily="18" charset="0"/>
              </a:rPr>
              <a:t>Can be operated in any medium.</a:t>
            </a:r>
          </a:p>
          <a:p>
            <a:pPr marL="285750" indent="-285750">
              <a:buFont typeface="Wingdings" panose="05000000000000000000" pitchFamily="2" charset="2"/>
              <a:buChar char="Ø"/>
            </a:pPr>
            <a:endParaRPr lang="en-GB" sz="1800" dirty="0">
              <a:latin typeface="Cambria" panose="02040503050406030204" pitchFamily="18" charset="0"/>
              <a:ea typeface="Cambria" panose="02040503050406030204" pitchFamily="18" charset="0"/>
            </a:endParaRPr>
          </a:p>
          <a:p>
            <a:pPr marL="285750" indent="-285750">
              <a:buFont typeface="Wingdings" panose="05000000000000000000" pitchFamily="2" charset="2"/>
              <a:buChar char="Ø"/>
            </a:pPr>
            <a:r>
              <a:rPr lang="en-GB" sz="1800" dirty="0">
                <a:latin typeface="Cambria" panose="02040503050406030204" pitchFamily="18" charset="0"/>
                <a:ea typeface="Cambria" panose="02040503050406030204" pitchFamily="18" charset="0"/>
              </a:rPr>
              <a:t>Require lesser time when compared to conventional biochemical techniques.</a:t>
            </a:r>
          </a:p>
          <a:p>
            <a:pPr marL="285750" indent="-285750">
              <a:buFont typeface="Wingdings" panose="05000000000000000000" pitchFamily="2" charset="2"/>
              <a:buChar char="Ø"/>
            </a:pPr>
            <a:r>
              <a:rPr lang="en-GB" sz="1800" dirty="0">
                <a:latin typeface="Cambria" panose="02040503050406030204" pitchFamily="18" charset="0"/>
                <a:ea typeface="Cambria" panose="02040503050406030204" pitchFamily="18" charset="0"/>
              </a:rPr>
              <a:t>Cost: $150 – 200 k</a:t>
            </a:r>
            <a:endParaRPr lang="en-NG" sz="18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266895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F88E5-A8C1-4BB6-A775-A10174E0DA79}"/>
              </a:ext>
            </a:extLst>
          </p:cNvPr>
          <p:cNvSpPr>
            <a:spLocks noGrp="1"/>
          </p:cNvSpPr>
          <p:nvPr>
            <p:ph type="title"/>
          </p:nvPr>
        </p:nvSpPr>
        <p:spPr>
          <a:xfrm>
            <a:off x="1546413" y="624110"/>
            <a:ext cx="9958200" cy="949196"/>
          </a:xfrm>
        </p:spPr>
        <p:txBody>
          <a:bodyPr/>
          <a:lstStyle/>
          <a:p>
            <a:r>
              <a:rPr lang="en-GB" b="1" dirty="0">
                <a:latin typeface="Cambria" panose="02040503050406030204" pitchFamily="18" charset="0"/>
                <a:ea typeface="Cambria" panose="02040503050406030204" pitchFamily="18" charset="0"/>
              </a:rPr>
              <a:t>Institutions with Mechanobiology +++</a:t>
            </a:r>
            <a:endParaRPr lang="en-NG"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9A7E2417-1780-481E-BA24-F393BD9E1E89}"/>
              </a:ext>
            </a:extLst>
          </p:cNvPr>
          <p:cNvSpPr>
            <a:spLocks noGrp="1"/>
          </p:cNvSpPr>
          <p:nvPr>
            <p:ph idx="1"/>
          </p:nvPr>
        </p:nvSpPr>
        <p:spPr>
          <a:xfrm>
            <a:off x="1546412" y="1694329"/>
            <a:ext cx="9958200" cy="4216893"/>
          </a:xfrm>
        </p:spPr>
        <p:txBody>
          <a:bodyPr>
            <a:normAutofit lnSpcReduction="10000"/>
          </a:bodyPr>
          <a:lstStyle/>
          <a:p>
            <a:r>
              <a:rPr lang="en-GB" dirty="0">
                <a:latin typeface="Cambria" panose="02040503050406030204" pitchFamily="18" charset="0"/>
                <a:ea typeface="Cambria" panose="02040503050406030204" pitchFamily="18" charset="0"/>
              </a:rPr>
              <a:t>University of Cape Town: </a:t>
            </a:r>
            <a:r>
              <a:rPr lang="en-GB" dirty="0">
                <a:latin typeface="Cambria" panose="02040503050406030204" pitchFamily="18" charset="0"/>
                <a:ea typeface="Cambria" panose="02040503050406030204" pitchFamily="18" charset="0"/>
                <a:hlinkClick r:id="rId2"/>
              </a:rPr>
              <a:t>http://www.mechanobiology.uct.ac.za/</a:t>
            </a:r>
            <a:endParaRPr lang="en-GB"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Department of Biomedical Engineering, University of Medical Sciences and Technology (UMST)</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University of Pretoria (Department of Physiology; Microscopy and microanalysis laboratory; Physics</a:t>
            </a:r>
            <a:r>
              <a:rPr lang="en-GB" baseline="30000" dirty="0">
                <a:latin typeface="Cambria" panose="02040503050406030204" pitchFamily="18" charset="0"/>
                <a:ea typeface="Cambria" panose="02040503050406030204" pitchFamily="18" charset="0"/>
              </a:rPr>
              <a:t>#</a:t>
            </a:r>
            <a:r>
              <a:rPr lang="en-GB" dirty="0">
                <a:latin typeface="Cambria" panose="02040503050406030204" pitchFamily="18" charset="0"/>
                <a:ea typeface="Cambria" panose="02040503050406030204" pitchFamily="18" charset="0"/>
              </a:rPr>
              <a:t>)</a:t>
            </a:r>
          </a:p>
          <a:p>
            <a:endParaRPr lang="en-GB" dirty="0">
              <a:latin typeface="Cambria" panose="02040503050406030204" pitchFamily="18" charset="0"/>
              <a:ea typeface="Cambria" panose="02040503050406030204" pitchFamily="18" charset="0"/>
            </a:endParaRPr>
          </a:p>
          <a:p>
            <a:r>
              <a:rPr lang="en-GB" dirty="0" err="1">
                <a:latin typeface="Cambria" panose="02040503050406030204" pitchFamily="18" charset="0"/>
                <a:ea typeface="Cambria" panose="02040503050406030204" pitchFamily="18" charset="0"/>
              </a:rPr>
              <a:t>iThemba</a:t>
            </a:r>
            <a:r>
              <a:rPr lang="en-GB" dirty="0">
                <a:latin typeface="Cambria" panose="02040503050406030204" pitchFamily="18" charset="0"/>
                <a:ea typeface="Cambria" panose="02040503050406030204" pitchFamily="18" charset="0"/>
              </a:rPr>
              <a:t> Labs (Materials Science division</a:t>
            </a:r>
            <a:r>
              <a:rPr lang="en-GB" baseline="30000" dirty="0">
                <a:latin typeface="Cambria" panose="02040503050406030204" pitchFamily="18" charset="0"/>
                <a:ea typeface="Cambria" panose="02040503050406030204" pitchFamily="18" charset="0"/>
              </a:rPr>
              <a:t>#</a:t>
            </a:r>
            <a:r>
              <a:rPr lang="en-GB" dirty="0">
                <a:latin typeface="Cambria" panose="02040503050406030204" pitchFamily="18" charset="0"/>
                <a:ea typeface="Cambria" panose="02040503050406030204" pitchFamily="18" charset="0"/>
              </a:rPr>
              <a:t>)</a:t>
            </a:r>
          </a:p>
          <a:p>
            <a:endParaRPr lang="en-GB"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University of Witwatersrand (Microscopy and Microanalysis Unit</a:t>
            </a:r>
            <a:r>
              <a:rPr lang="en-GB" baseline="30000" dirty="0">
                <a:latin typeface="Cambria" panose="02040503050406030204" pitchFamily="18" charset="0"/>
                <a:ea typeface="Cambria" panose="02040503050406030204" pitchFamily="18" charset="0"/>
              </a:rPr>
              <a:t>#</a:t>
            </a:r>
            <a:r>
              <a:rPr lang="en-GB" dirty="0">
                <a:latin typeface="Cambria" panose="02040503050406030204" pitchFamily="18" charset="0"/>
                <a:ea typeface="Cambria" panose="02040503050406030204" pitchFamily="18" charset="0"/>
              </a:rPr>
              <a:t>)</a:t>
            </a:r>
          </a:p>
          <a:p>
            <a:r>
              <a:rPr lang="en-GB" dirty="0">
                <a:latin typeface="Cambria" panose="02040503050406030204" pitchFamily="18" charset="0"/>
                <a:ea typeface="Cambria" panose="02040503050406030204" pitchFamily="18" charset="0"/>
              </a:rPr>
              <a:t>Stellenbosch University: Chemistry</a:t>
            </a:r>
            <a:r>
              <a:rPr lang="en-GB" baseline="30000" dirty="0">
                <a:latin typeface="Cambria" panose="02040503050406030204" pitchFamily="18" charset="0"/>
                <a:ea typeface="Cambria" panose="02040503050406030204" pitchFamily="18" charset="0"/>
              </a:rPr>
              <a:t>#</a:t>
            </a:r>
          </a:p>
          <a:p>
            <a:endParaRPr lang="en-GB" dirty="0">
              <a:latin typeface="Cambria" panose="02040503050406030204" pitchFamily="18" charset="0"/>
              <a:ea typeface="Cambria" panose="02040503050406030204" pitchFamily="18" charset="0"/>
            </a:endParaRPr>
          </a:p>
          <a:p>
            <a:endParaRPr lang="en-NG"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768429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AAE507-0DC4-4961-9B9C-50FA6EC64460}"/>
              </a:ext>
            </a:extLst>
          </p:cNvPr>
          <p:cNvSpPr>
            <a:spLocks noGrp="1"/>
          </p:cNvSpPr>
          <p:nvPr>
            <p:ph type="title"/>
          </p:nvPr>
        </p:nvSpPr>
        <p:spPr>
          <a:xfrm>
            <a:off x="1640156" y="633762"/>
            <a:ext cx="8911687" cy="1280890"/>
          </a:xfrm>
        </p:spPr>
        <p:txBody>
          <a:bodyPr/>
          <a:lstStyle/>
          <a:p>
            <a:r>
              <a:rPr lang="en-GB" b="1" dirty="0">
                <a:latin typeface="Cambria" panose="02040503050406030204" pitchFamily="18" charset="0"/>
                <a:ea typeface="Cambria" panose="02040503050406030204" pitchFamily="18" charset="0"/>
              </a:rPr>
              <a:t>Major health issues of interest</a:t>
            </a:r>
            <a:endParaRPr lang="en-NG" b="1"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9C6E54B5-F903-485E-B588-EB80399011E6}"/>
              </a:ext>
            </a:extLst>
          </p:cNvPr>
          <p:cNvSpPr>
            <a:spLocks noGrp="1"/>
          </p:cNvSpPr>
          <p:nvPr>
            <p:ph sz="half" idx="1"/>
          </p:nvPr>
        </p:nvSpPr>
        <p:spPr>
          <a:xfrm>
            <a:off x="800753" y="1406232"/>
            <a:ext cx="4313864" cy="3777622"/>
          </a:xfrm>
        </p:spPr>
        <p:txBody>
          <a:bodyPr>
            <a:normAutofit/>
          </a:bodyPr>
          <a:lstStyle/>
          <a:p>
            <a:r>
              <a:rPr lang="en-GB" dirty="0">
                <a:latin typeface="Cambria" panose="02040503050406030204" pitchFamily="18" charset="0"/>
                <a:ea typeface="Cambria" panose="02040503050406030204" pitchFamily="18" charset="0"/>
              </a:rPr>
              <a:t>Malaria</a:t>
            </a:r>
          </a:p>
          <a:p>
            <a:r>
              <a:rPr lang="en-GB" dirty="0">
                <a:latin typeface="Cambria" panose="02040503050406030204" pitchFamily="18" charset="0"/>
                <a:ea typeface="Cambria" panose="02040503050406030204" pitchFamily="18" charset="0"/>
              </a:rPr>
              <a:t>Wound healing</a:t>
            </a:r>
          </a:p>
          <a:p>
            <a:r>
              <a:rPr lang="en-GB" dirty="0">
                <a:latin typeface="Cambria" panose="02040503050406030204" pitchFamily="18" charset="0"/>
                <a:ea typeface="Cambria" panose="02040503050406030204" pitchFamily="18" charset="0"/>
              </a:rPr>
              <a:t>Cancer</a:t>
            </a:r>
          </a:p>
          <a:p>
            <a:r>
              <a:rPr lang="en-GB" dirty="0">
                <a:latin typeface="Cambria" panose="02040503050406030204" pitchFamily="18" charset="0"/>
                <a:ea typeface="Cambria" panose="02040503050406030204" pitchFamily="18" charset="0"/>
              </a:rPr>
              <a:t>Sickle cell</a:t>
            </a:r>
          </a:p>
          <a:p>
            <a:r>
              <a:rPr lang="en-GB" dirty="0">
                <a:latin typeface="Cambria" panose="02040503050406030204" pitchFamily="18" charset="0"/>
                <a:ea typeface="Cambria" panose="02040503050406030204" pitchFamily="18" charset="0"/>
              </a:rPr>
              <a:t>Diabetes</a:t>
            </a:r>
          </a:p>
          <a:p>
            <a:r>
              <a:rPr lang="en-GB" dirty="0">
                <a:latin typeface="Cambria" panose="02040503050406030204" pitchFamily="18" charset="0"/>
                <a:ea typeface="Cambria" panose="02040503050406030204" pitchFamily="18" charset="0"/>
              </a:rPr>
              <a:t>UD = undetected</a:t>
            </a:r>
          </a:p>
          <a:p>
            <a:r>
              <a:rPr lang="en-GB" dirty="0">
                <a:latin typeface="Cambria" panose="02040503050406030204" pitchFamily="18" charset="0"/>
                <a:ea typeface="Cambria" panose="02040503050406030204" pitchFamily="18" charset="0"/>
              </a:rPr>
              <a:t>International diabetes</a:t>
            </a:r>
          </a:p>
          <a:p>
            <a:pPr marL="0" indent="0">
              <a:buNone/>
            </a:pPr>
            <a:r>
              <a:rPr lang="en-GB" dirty="0">
                <a:latin typeface="Cambria" panose="02040503050406030204" pitchFamily="18" charset="0"/>
                <a:ea typeface="Cambria" panose="02040503050406030204" pitchFamily="18" charset="0"/>
              </a:rPr>
              <a:t>federation</a:t>
            </a:r>
          </a:p>
          <a:p>
            <a:pPr marL="0" indent="0">
              <a:buNone/>
            </a:pPr>
            <a:endParaRPr lang="en-NG" dirty="0">
              <a:latin typeface="Cambria" panose="02040503050406030204" pitchFamily="18" charset="0"/>
              <a:ea typeface="Cambria" panose="02040503050406030204" pitchFamily="18" charset="0"/>
            </a:endParaRPr>
          </a:p>
        </p:txBody>
      </p:sp>
      <p:graphicFrame>
        <p:nvGraphicFramePr>
          <p:cNvPr id="5" name="Table 5">
            <a:extLst>
              <a:ext uri="{FF2B5EF4-FFF2-40B4-BE49-F238E27FC236}">
                <a16:creationId xmlns:a16="http://schemas.microsoft.com/office/drawing/2014/main" id="{BFA304B1-CDB5-400B-88BE-FD043E5BDEB0}"/>
              </a:ext>
            </a:extLst>
          </p:cNvPr>
          <p:cNvGraphicFramePr>
            <a:graphicFrameLocks noGrp="1"/>
          </p:cNvGraphicFramePr>
          <p:nvPr>
            <p:ph sz="half" idx="2"/>
            <p:extLst>
              <p:ext uri="{D42A27DB-BD31-4B8C-83A1-F6EECF244321}">
                <p14:modId xmlns:p14="http://schemas.microsoft.com/office/powerpoint/2010/main" val="2809168936"/>
              </p:ext>
            </p:extLst>
          </p:nvPr>
        </p:nvGraphicFramePr>
        <p:xfrm>
          <a:off x="3576920" y="1274207"/>
          <a:ext cx="8377516" cy="5305695"/>
        </p:xfrm>
        <a:graphic>
          <a:graphicData uri="http://schemas.openxmlformats.org/drawingml/2006/table">
            <a:tbl>
              <a:tblPr firstRow="1" bandRow="1">
                <a:tableStyleId>{5C22544A-7EE6-4342-B048-85BDC9FD1C3A}</a:tableStyleId>
              </a:tblPr>
              <a:tblGrid>
                <a:gridCol w="1196788">
                  <a:extLst>
                    <a:ext uri="{9D8B030D-6E8A-4147-A177-3AD203B41FA5}">
                      <a16:colId xmlns:a16="http://schemas.microsoft.com/office/drawing/2014/main" val="3530907258"/>
                    </a:ext>
                  </a:extLst>
                </a:gridCol>
                <a:gridCol w="1196788">
                  <a:extLst>
                    <a:ext uri="{9D8B030D-6E8A-4147-A177-3AD203B41FA5}">
                      <a16:colId xmlns:a16="http://schemas.microsoft.com/office/drawing/2014/main" val="2573097859"/>
                    </a:ext>
                  </a:extLst>
                </a:gridCol>
                <a:gridCol w="1196788">
                  <a:extLst>
                    <a:ext uri="{9D8B030D-6E8A-4147-A177-3AD203B41FA5}">
                      <a16:colId xmlns:a16="http://schemas.microsoft.com/office/drawing/2014/main" val="3532399925"/>
                    </a:ext>
                  </a:extLst>
                </a:gridCol>
                <a:gridCol w="1196788">
                  <a:extLst>
                    <a:ext uri="{9D8B030D-6E8A-4147-A177-3AD203B41FA5}">
                      <a16:colId xmlns:a16="http://schemas.microsoft.com/office/drawing/2014/main" val="4068023048"/>
                    </a:ext>
                  </a:extLst>
                </a:gridCol>
                <a:gridCol w="1196788">
                  <a:extLst>
                    <a:ext uri="{9D8B030D-6E8A-4147-A177-3AD203B41FA5}">
                      <a16:colId xmlns:a16="http://schemas.microsoft.com/office/drawing/2014/main" val="3214737907"/>
                    </a:ext>
                  </a:extLst>
                </a:gridCol>
                <a:gridCol w="1021976">
                  <a:extLst>
                    <a:ext uri="{9D8B030D-6E8A-4147-A177-3AD203B41FA5}">
                      <a16:colId xmlns:a16="http://schemas.microsoft.com/office/drawing/2014/main" val="3847772222"/>
                    </a:ext>
                  </a:extLst>
                </a:gridCol>
                <a:gridCol w="1371600">
                  <a:extLst>
                    <a:ext uri="{9D8B030D-6E8A-4147-A177-3AD203B41FA5}">
                      <a16:colId xmlns:a16="http://schemas.microsoft.com/office/drawing/2014/main" val="2055376156"/>
                    </a:ext>
                  </a:extLst>
                </a:gridCol>
              </a:tblGrid>
              <a:tr h="914400">
                <a:tc rowSpan="3">
                  <a:txBody>
                    <a:bodyPr/>
                    <a:lstStyle/>
                    <a:p>
                      <a:r>
                        <a:rPr lang="en-GB" dirty="0">
                          <a:latin typeface="Cambria" panose="02040503050406030204" pitchFamily="18" charset="0"/>
                          <a:ea typeface="Cambria" panose="02040503050406030204" pitchFamily="18" charset="0"/>
                        </a:rPr>
                        <a:t>Case</a:t>
                      </a:r>
                      <a:endParaRPr lang="en-NG" dirty="0">
                        <a:latin typeface="Cambria" panose="02040503050406030204" pitchFamily="18" charset="0"/>
                        <a:ea typeface="Cambria" panose="02040503050406030204" pitchFamily="18" charset="0"/>
                      </a:endParaRPr>
                    </a:p>
                  </a:txBody>
                  <a:tcPr/>
                </a:tc>
                <a:tc rowSpan="2" gridSpan="2">
                  <a:txBody>
                    <a:bodyPr/>
                    <a:lstStyle/>
                    <a:p>
                      <a:r>
                        <a:rPr lang="en-GB" dirty="0">
                          <a:latin typeface="Cambria" panose="02040503050406030204" pitchFamily="18" charset="0"/>
                          <a:ea typeface="Cambria" panose="02040503050406030204" pitchFamily="18" charset="0"/>
                        </a:rPr>
                        <a:t>World Stat</a:t>
                      </a:r>
                    </a:p>
                    <a:p>
                      <a:r>
                        <a:rPr lang="en-GB" dirty="0">
                          <a:latin typeface="Cambria" panose="02040503050406030204" pitchFamily="18" charset="0"/>
                          <a:ea typeface="Cambria" panose="02040503050406030204" pitchFamily="18" charset="0"/>
                        </a:rPr>
                        <a:t>    WS</a:t>
                      </a:r>
                    </a:p>
                    <a:p>
                      <a:r>
                        <a:rPr lang="en-GB" dirty="0">
                          <a:latin typeface="Cambria" panose="02040503050406030204" pitchFamily="18" charset="0"/>
                          <a:ea typeface="Cambria" panose="02040503050406030204" pitchFamily="18" charset="0"/>
                        </a:rPr>
                        <a:t>(X10</a:t>
                      </a:r>
                      <a:r>
                        <a:rPr lang="en-GB" baseline="30000" dirty="0">
                          <a:latin typeface="Cambria" panose="02040503050406030204" pitchFamily="18" charset="0"/>
                          <a:ea typeface="Cambria" panose="02040503050406030204" pitchFamily="18" charset="0"/>
                        </a:rPr>
                        <a:t>6</a:t>
                      </a:r>
                      <a:r>
                        <a:rPr lang="en-GB" baseline="0" dirty="0">
                          <a:latin typeface="Cambria" panose="02040503050406030204" pitchFamily="18" charset="0"/>
                          <a:ea typeface="Cambria" panose="02040503050406030204" pitchFamily="18" charset="0"/>
                        </a:rPr>
                        <a:t>)</a:t>
                      </a:r>
                    </a:p>
                    <a:p>
                      <a:endParaRPr lang="en-NG" baseline="0" dirty="0">
                        <a:latin typeface="Cambria" panose="02040503050406030204" pitchFamily="18" charset="0"/>
                        <a:ea typeface="Cambria" panose="02040503050406030204" pitchFamily="18" charset="0"/>
                      </a:endParaRPr>
                    </a:p>
                  </a:txBody>
                  <a:tcPr/>
                </a:tc>
                <a:tc rowSpan="2" hMerge="1">
                  <a:txBody>
                    <a:bodyPr/>
                    <a:lstStyle/>
                    <a:p>
                      <a:endParaRPr lang="en-NG" baseline="0" dirty="0"/>
                    </a:p>
                  </a:txBody>
                  <a:tcPr/>
                </a:tc>
                <a:tc gridSpan="2">
                  <a:txBody>
                    <a:bodyPr/>
                    <a:lstStyle/>
                    <a:p>
                      <a:r>
                        <a:rPr lang="en-GB" dirty="0">
                          <a:latin typeface="Cambria" panose="02040503050406030204" pitchFamily="18" charset="0"/>
                          <a:ea typeface="Cambria" panose="02040503050406030204" pitchFamily="18" charset="0"/>
                        </a:rPr>
                        <a:t>Africa</a:t>
                      </a:r>
                    </a:p>
                    <a:p>
                      <a:pPr marL="0" marR="0" lvl="0" indent="0" algn="l" defTabSz="457200" rtl="0" eaLnBrk="1" fontAlgn="auto" latinLnBrk="0" hangingPunct="1">
                        <a:lnSpc>
                          <a:spcPct val="100000"/>
                        </a:lnSpc>
                        <a:spcBef>
                          <a:spcPts val="0"/>
                        </a:spcBef>
                        <a:spcAft>
                          <a:spcPts val="0"/>
                        </a:spcAft>
                        <a:buClrTx/>
                        <a:buSzTx/>
                        <a:buFontTx/>
                        <a:buNone/>
                        <a:tabLst/>
                        <a:defRPr/>
                      </a:pPr>
                      <a:r>
                        <a:rPr lang="en-GB" dirty="0">
                          <a:latin typeface="Cambria" panose="02040503050406030204" pitchFamily="18" charset="0"/>
                          <a:ea typeface="Cambria" panose="02040503050406030204" pitchFamily="18" charset="0"/>
                        </a:rPr>
                        <a:t>(% of WS)</a:t>
                      </a:r>
                      <a:endParaRPr lang="en-NG" dirty="0">
                        <a:latin typeface="Cambria" panose="02040503050406030204" pitchFamily="18" charset="0"/>
                        <a:ea typeface="Cambria" panose="02040503050406030204" pitchFamily="18" charset="0"/>
                      </a:endParaRPr>
                    </a:p>
                    <a:p>
                      <a:endParaRPr lang="en-GB" dirty="0">
                        <a:latin typeface="Cambria" panose="02040503050406030204" pitchFamily="18" charset="0"/>
                        <a:ea typeface="Cambria" panose="02040503050406030204" pitchFamily="18" charset="0"/>
                      </a:endParaRPr>
                    </a:p>
                  </a:txBody>
                  <a:tcPr/>
                </a:tc>
                <a:tc hMerge="1">
                  <a:txBody>
                    <a:bodyPr/>
                    <a:lstStyle/>
                    <a:p>
                      <a:endParaRPr lang="en-NG" dirty="0"/>
                    </a:p>
                  </a:txBody>
                  <a:tcPr/>
                </a:tc>
                <a:tc rowSpan="3">
                  <a:txBody>
                    <a:bodyPr/>
                    <a:lstStyle/>
                    <a:p>
                      <a:r>
                        <a:rPr lang="en-GB" dirty="0">
                          <a:latin typeface="Cambria" panose="02040503050406030204" pitchFamily="18" charset="0"/>
                          <a:ea typeface="Cambria" panose="02040503050406030204" pitchFamily="18" charset="0"/>
                        </a:rPr>
                        <a:t>Year</a:t>
                      </a:r>
                      <a:endParaRPr lang="en-NG" dirty="0">
                        <a:latin typeface="Cambria" panose="02040503050406030204" pitchFamily="18" charset="0"/>
                        <a:ea typeface="Cambria" panose="02040503050406030204" pitchFamily="18" charset="0"/>
                      </a:endParaRPr>
                    </a:p>
                  </a:txBody>
                  <a:tcPr/>
                </a:tc>
                <a:tc rowSpan="3">
                  <a:txBody>
                    <a:bodyPr/>
                    <a:lstStyle/>
                    <a:p>
                      <a:r>
                        <a:rPr lang="en-GB" dirty="0">
                          <a:latin typeface="Cambria" panose="02040503050406030204" pitchFamily="18" charset="0"/>
                          <a:ea typeface="Cambria" panose="02040503050406030204" pitchFamily="18" charset="0"/>
                        </a:rPr>
                        <a:t>Source</a:t>
                      </a:r>
                      <a:endParaRPr lang="en-NG"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2121208521"/>
                  </a:ext>
                </a:extLst>
              </a:tr>
              <a:tr h="274320">
                <a:tc vMerge="1">
                  <a:txBody>
                    <a:bodyPr/>
                    <a:lstStyle/>
                    <a:p>
                      <a:endParaRPr lang="en-NG"/>
                    </a:p>
                  </a:txBody>
                  <a:tcPr/>
                </a:tc>
                <a:tc gridSpan="2" vMerge="1">
                  <a:txBody>
                    <a:bodyPr/>
                    <a:lstStyle/>
                    <a:p>
                      <a:endParaRPr lang="en-NG"/>
                    </a:p>
                  </a:txBody>
                  <a:tcPr/>
                </a:tc>
                <a:tc hMerge="1" vMerge="1">
                  <a:txBody>
                    <a:bodyPr/>
                    <a:lstStyle/>
                    <a:p>
                      <a:endParaRPr lang="en-NG"/>
                    </a:p>
                  </a:txBody>
                  <a:tcPr/>
                </a:tc>
                <a:tc rowSpan="2">
                  <a:txBody>
                    <a:bodyPr/>
                    <a:lstStyle/>
                    <a:p>
                      <a:r>
                        <a:rPr lang="en-GB" dirty="0">
                          <a:latin typeface="Cambria" panose="02040503050406030204" pitchFamily="18" charset="0"/>
                          <a:ea typeface="Cambria" panose="02040503050406030204" pitchFamily="18" charset="0"/>
                        </a:rPr>
                        <a:t>Incidents</a:t>
                      </a:r>
                      <a:endParaRPr lang="en-NG" dirty="0">
                        <a:latin typeface="Cambria" panose="02040503050406030204" pitchFamily="18" charset="0"/>
                        <a:ea typeface="Cambria" panose="02040503050406030204" pitchFamily="18" charset="0"/>
                      </a:endParaRPr>
                    </a:p>
                  </a:txBody>
                  <a:tcPr/>
                </a:tc>
                <a:tc rowSpan="2">
                  <a:txBody>
                    <a:bodyPr/>
                    <a:lstStyle/>
                    <a:p>
                      <a:r>
                        <a:rPr lang="en-GB" dirty="0">
                          <a:latin typeface="Cambria" panose="02040503050406030204" pitchFamily="18" charset="0"/>
                          <a:ea typeface="Cambria" panose="02040503050406030204" pitchFamily="18" charset="0"/>
                        </a:rPr>
                        <a:t>Fatality</a:t>
                      </a:r>
                      <a:endParaRPr lang="en-NG" dirty="0">
                        <a:latin typeface="Cambria" panose="02040503050406030204" pitchFamily="18" charset="0"/>
                        <a:ea typeface="Cambria" panose="02040503050406030204" pitchFamily="18" charset="0"/>
                      </a:endParaRPr>
                    </a:p>
                  </a:txBody>
                  <a:tcPr/>
                </a:tc>
                <a:tc vMerge="1">
                  <a:txBody>
                    <a:bodyPr/>
                    <a:lstStyle/>
                    <a:p>
                      <a:endParaRPr lang="en-NG"/>
                    </a:p>
                  </a:txBody>
                  <a:tcPr/>
                </a:tc>
                <a:tc vMerge="1">
                  <a:txBody>
                    <a:bodyPr/>
                    <a:lstStyle/>
                    <a:p>
                      <a:endParaRPr lang="en-NG"/>
                    </a:p>
                  </a:txBody>
                  <a:tcPr/>
                </a:tc>
                <a:extLst>
                  <a:ext uri="{0D108BD9-81ED-4DB2-BD59-A6C34878D82A}">
                    <a16:rowId xmlns:a16="http://schemas.microsoft.com/office/drawing/2014/main" val="3331510056"/>
                  </a:ext>
                </a:extLst>
              </a:tr>
              <a:tr h="594360">
                <a:tc vMerge="1">
                  <a:txBody>
                    <a:bodyPr/>
                    <a:lstStyle/>
                    <a:p>
                      <a:endParaRPr lang="en-NG"/>
                    </a:p>
                  </a:txBody>
                  <a:tcPr/>
                </a:tc>
                <a:tc>
                  <a:txBody>
                    <a:bodyPr/>
                    <a:lstStyle/>
                    <a:p>
                      <a:r>
                        <a:rPr lang="en-GB" baseline="0" dirty="0">
                          <a:latin typeface="Cambria" panose="02040503050406030204" pitchFamily="18" charset="0"/>
                          <a:ea typeface="Cambria" panose="02040503050406030204" pitchFamily="18" charset="0"/>
                        </a:rPr>
                        <a:t>Incidents</a:t>
                      </a:r>
                      <a:endParaRPr lang="en-NG" baseline="0" dirty="0">
                        <a:latin typeface="Cambria" panose="02040503050406030204" pitchFamily="18" charset="0"/>
                        <a:ea typeface="Cambria" panose="02040503050406030204" pitchFamily="18" charset="0"/>
                      </a:endParaRPr>
                    </a:p>
                  </a:txBody>
                  <a:tcPr/>
                </a:tc>
                <a:tc>
                  <a:txBody>
                    <a:bodyPr/>
                    <a:lstStyle/>
                    <a:p>
                      <a:r>
                        <a:rPr lang="en-GB" baseline="0" dirty="0">
                          <a:latin typeface="Cambria" panose="02040503050406030204" pitchFamily="18" charset="0"/>
                          <a:ea typeface="Cambria" panose="02040503050406030204" pitchFamily="18" charset="0"/>
                        </a:rPr>
                        <a:t>Fatality</a:t>
                      </a:r>
                      <a:endParaRPr lang="en-NG" baseline="0" dirty="0">
                        <a:latin typeface="Cambria" panose="02040503050406030204" pitchFamily="18" charset="0"/>
                        <a:ea typeface="Cambria" panose="02040503050406030204" pitchFamily="18" charset="0"/>
                      </a:endParaRPr>
                    </a:p>
                  </a:txBody>
                  <a:tcPr/>
                </a:tc>
                <a:tc vMerge="1">
                  <a:txBody>
                    <a:bodyPr/>
                    <a:lstStyle/>
                    <a:p>
                      <a:endParaRPr lang="en-NG"/>
                    </a:p>
                  </a:txBody>
                  <a:tcPr/>
                </a:tc>
                <a:tc vMerge="1">
                  <a:txBody>
                    <a:bodyPr/>
                    <a:lstStyle/>
                    <a:p>
                      <a:endParaRPr lang="en-NG"/>
                    </a:p>
                  </a:txBody>
                  <a:tcPr/>
                </a:tc>
                <a:tc vMerge="1">
                  <a:txBody>
                    <a:bodyPr/>
                    <a:lstStyle/>
                    <a:p>
                      <a:endParaRPr lang="en-NG"/>
                    </a:p>
                  </a:txBody>
                  <a:tcPr/>
                </a:tc>
                <a:tc vMerge="1">
                  <a:txBody>
                    <a:bodyPr/>
                    <a:lstStyle/>
                    <a:p>
                      <a:endParaRPr lang="en-NG"/>
                    </a:p>
                  </a:txBody>
                  <a:tcPr/>
                </a:tc>
                <a:extLst>
                  <a:ext uri="{0D108BD9-81ED-4DB2-BD59-A6C34878D82A}">
                    <a16:rowId xmlns:a16="http://schemas.microsoft.com/office/drawing/2014/main" val="3900471322"/>
                  </a:ext>
                </a:extLst>
              </a:tr>
              <a:tr h="1174205">
                <a:tc>
                  <a:txBody>
                    <a:bodyPr/>
                    <a:lstStyle/>
                    <a:p>
                      <a:r>
                        <a:rPr lang="en-GB" dirty="0">
                          <a:latin typeface="Cambria" panose="02040503050406030204" pitchFamily="18" charset="0"/>
                          <a:ea typeface="Cambria" panose="02040503050406030204" pitchFamily="18" charset="0"/>
                        </a:rPr>
                        <a:t>Malaria</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241</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0.627</a:t>
                      </a:r>
                      <a:endParaRPr lang="en-NG" dirty="0">
                        <a:latin typeface="Cambria" panose="02040503050406030204" pitchFamily="18" charset="0"/>
                        <a:ea typeface="Cambria" panose="02040503050406030204" pitchFamily="18" charset="0"/>
                      </a:endParaRPr>
                    </a:p>
                  </a:txBody>
                  <a:tcPr/>
                </a:tc>
                <a:tc>
                  <a:txBody>
                    <a:bodyPr/>
                    <a:lstStyle/>
                    <a:p>
                      <a:endParaRPr lang="en-GB" dirty="0">
                        <a:latin typeface="Cambria" panose="02040503050406030204" pitchFamily="18" charset="0"/>
                        <a:ea typeface="Cambria" panose="02040503050406030204" pitchFamily="18" charset="0"/>
                      </a:endParaRPr>
                    </a:p>
                    <a:p>
                      <a:pPr algn="ctr"/>
                      <a:r>
                        <a:rPr lang="en-GB" dirty="0">
                          <a:latin typeface="Cambria" panose="02040503050406030204" pitchFamily="18" charset="0"/>
                          <a:ea typeface="Cambria" panose="02040503050406030204" pitchFamily="18" charset="0"/>
                        </a:rPr>
                        <a:t>95</a:t>
                      </a:r>
                      <a:endParaRPr lang="en-NG" dirty="0">
                        <a:latin typeface="Cambria" panose="02040503050406030204" pitchFamily="18" charset="0"/>
                        <a:ea typeface="Cambria" panose="02040503050406030204" pitchFamily="18" charset="0"/>
                      </a:endParaRPr>
                    </a:p>
                  </a:txBody>
                  <a:tcPr/>
                </a:tc>
                <a:tc>
                  <a:txBody>
                    <a:bodyPr/>
                    <a:lstStyle/>
                    <a:p>
                      <a:endParaRPr lang="en-GB" dirty="0">
                        <a:latin typeface="Cambria" panose="02040503050406030204" pitchFamily="18" charset="0"/>
                        <a:ea typeface="Cambria" panose="02040503050406030204" pitchFamily="18" charset="0"/>
                      </a:endParaRPr>
                    </a:p>
                    <a:p>
                      <a:pPr algn="ctr"/>
                      <a:r>
                        <a:rPr lang="en-GB" dirty="0">
                          <a:latin typeface="Cambria" panose="02040503050406030204" pitchFamily="18" charset="0"/>
                          <a:ea typeface="Cambria" panose="02040503050406030204" pitchFamily="18" charset="0"/>
                        </a:rPr>
                        <a:t>96</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2020</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W.H.O</a:t>
                      </a:r>
                      <a:endParaRPr lang="en-NG"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257564800"/>
                  </a:ext>
                </a:extLst>
              </a:tr>
              <a:tr h="1174205">
                <a:tc>
                  <a:txBody>
                    <a:bodyPr/>
                    <a:lstStyle/>
                    <a:p>
                      <a:r>
                        <a:rPr lang="en-GB" dirty="0">
                          <a:latin typeface="Cambria" panose="02040503050406030204" pitchFamily="18" charset="0"/>
                          <a:ea typeface="Cambria" panose="02040503050406030204" pitchFamily="18" charset="0"/>
                        </a:rPr>
                        <a:t>Cancer</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 19.292</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~9.958</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5.75</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7.144</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2020</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GLOBOCAN</a:t>
                      </a:r>
                      <a:endParaRPr lang="en-NG"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2721878090"/>
                  </a:ext>
                </a:extLst>
              </a:tr>
              <a:tr h="1174205">
                <a:tc>
                  <a:txBody>
                    <a:bodyPr/>
                    <a:lstStyle/>
                    <a:p>
                      <a:r>
                        <a:rPr lang="en-GB" dirty="0">
                          <a:latin typeface="Cambria" panose="02040503050406030204" pitchFamily="18" charset="0"/>
                          <a:ea typeface="Cambria" panose="02040503050406030204" pitchFamily="18" charset="0"/>
                        </a:rPr>
                        <a:t>Diabetes</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537</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6.7</a:t>
                      </a:r>
                      <a:endParaRPr lang="en-NG"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4.47</a:t>
                      </a:r>
                      <a:endParaRPr lang="en-GB" baseline="30000" dirty="0">
                        <a:latin typeface="Cambria" panose="02040503050406030204" pitchFamily="18" charset="0"/>
                        <a:ea typeface="Cambria" panose="02040503050406030204" pitchFamily="18" charset="0"/>
                      </a:endParaRPr>
                    </a:p>
                    <a:p>
                      <a:r>
                        <a:rPr lang="en-GB" baseline="0" dirty="0">
                          <a:latin typeface="Cambria" panose="02040503050406030204" pitchFamily="18" charset="0"/>
                          <a:ea typeface="Cambria" panose="02040503050406030204" pitchFamily="18" charset="0"/>
                        </a:rPr>
                        <a:t>(54% UD)</a:t>
                      </a:r>
                      <a:endParaRPr lang="en-NG" baseline="0"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6.21</a:t>
                      </a:r>
                      <a:endParaRPr lang="en-NG" baseline="30000"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2021</a:t>
                      </a:r>
                      <a:endParaRPr lang="en-NG" baseline="30000" dirty="0">
                        <a:latin typeface="Cambria" panose="02040503050406030204" pitchFamily="18" charset="0"/>
                        <a:ea typeface="Cambria" panose="02040503050406030204" pitchFamily="18" charset="0"/>
                      </a:endParaRPr>
                    </a:p>
                  </a:txBody>
                  <a:tcPr/>
                </a:tc>
                <a:tc>
                  <a:txBody>
                    <a:bodyPr/>
                    <a:lstStyle/>
                    <a:p>
                      <a:r>
                        <a:rPr lang="en-GB" dirty="0">
                          <a:latin typeface="Cambria" panose="02040503050406030204" pitchFamily="18" charset="0"/>
                          <a:ea typeface="Cambria" panose="02040503050406030204" pitchFamily="18" charset="0"/>
                        </a:rPr>
                        <a:t>IDF</a:t>
                      </a:r>
                      <a:endParaRPr lang="en-NG" baseline="30000" dirty="0">
                        <a:latin typeface="Cambria" panose="02040503050406030204" pitchFamily="18" charset="0"/>
                        <a:ea typeface="Cambria" panose="02040503050406030204" pitchFamily="18" charset="0"/>
                      </a:endParaRPr>
                    </a:p>
                  </a:txBody>
                  <a:tcPr/>
                </a:tc>
                <a:extLst>
                  <a:ext uri="{0D108BD9-81ED-4DB2-BD59-A6C34878D82A}">
                    <a16:rowId xmlns:a16="http://schemas.microsoft.com/office/drawing/2014/main" val="212006298"/>
                  </a:ext>
                </a:extLst>
              </a:tr>
            </a:tbl>
          </a:graphicData>
        </a:graphic>
      </p:graphicFrame>
    </p:spTree>
    <p:extLst>
      <p:ext uri="{BB962C8B-B14F-4D97-AF65-F5344CB8AC3E}">
        <p14:creationId xmlns:p14="http://schemas.microsoft.com/office/powerpoint/2010/main" val="16774711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EFC5A-54C1-463B-A42D-D533EC34FD9A}"/>
              </a:ext>
            </a:extLst>
          </p:cNvPr>
          <p:cNvSpPr>
            <a:spLocks noGrp="1"/>
          </p:cNvSpPr>
          <p:nvPr>
            <p:ph type="title"/>
          </p:nvPr>
        </p:nvSpPr>
        <p:spPr>
          <a:xfrm>
            <a:off x="1573307" y="624110"/>
            <a:ext cx="9931306" cy="1280890"/>
          </a:xfrm>
        </p:spPr>
        <p:txBody>
          <a:bodyPr>
            <a:normAutofit fontScale="90000"/>
          </a:bodyPr>
          <a:lstStyle/>
          <a:p>
            <a:r>
              <a:rPr lang="en-GB" sz="4000" b="1" dirty="0">
                <a:latin typeface="Cambria" panose="02040503050406030204" pitchFamily="18" charset="0"/>
                <a:ea typeface="Cambria" panose="02040503050406030204" pitchFamily="18" charset="0"/>
              </a:rPr>
              <a:t>Present obstacles facing Mechanobiology in Africa</a:t>
            </a:r>
            <a:endParaRPr lang="en-NG" sz="4000" dirty="0">
              <a:latin typeface="Cambria" panose="02040503050406030204" pitchFamily="18" charset="0"/>
              <a:ea typeface="Cambria" panose="02040503050406030204" pitchFamily="18" charset="0"/>
            </a:endParaRPr>
          </a:p>
        </p:txBody>
      </p:sp>
      <p:sp>
        <p:nvSpPr>
          <p:cNvPr id="3" name="Content Placeholder 2">
            <a:extLst>
              <a:ext uri="{FF2B5EF4-FFF2-40B4-BE49-F238E27FC236}">
                <a16:creationId xmlns:a16="http://schemas.microsoft.com/office/drawing/2014/main" id="{097BE92E-D34C-4FF8-BAFE-2E2C980CBFC2}"/>
              </a:ext>
            </a:extLst>
          </p:cNvPr>
          <p:cNvSpPr>
            <a:spLocks noGrp="1"/>
          </p:cNvSpPr>
          <p:nvPr>
            <p:ph idx="1"/>
          </p:nvPr>
        </p:nvSpPr>
        <p:spPr/>
        <p:txBody>
          <a:bodyPr>
            <a:normAutofit fontScale="92500" lnSpcReduction="10000"/>
          </a:bodyPr>
          <a:lstStyle/>
          <a:p>
            <a:pPr lvl="0"/>
            <a:r>
              <a:rPr lang="en-GB" dirty="0">
                <a:latin typeface="Cambria" panose="02040503050406030204" pitchFamily="18" charset="0"/>
                <a:ea typeface="Cambria" panose="02040503050406030204" pitchFamily="18" charset="0"/>
              </a:rPr>
              <a:t>Inadequate research facilities for exploration of the field of study.</a:t>
            </a:r>
          </a:p>
          <a:p>
            <a:pPr lvl="0"/>
            <a:endParaRPr lang="en-NG" dirty="0">
              <a:latin typeface="Cambria" panose="02040503050406030204" pitchFamily="18" charset="0"/>
              <a:ea typeface="Cambria" panose="02040503050406030204" pitchFamily="18" charset="0"/>
            </a:endParaRPr>
          </a:p>
          <a:p>
            <a:pPr lvl="0"/>
            <a:r>
              <a:rPr lang="en-GB" dirty="0">
                <a:latin typeface="Cambria" panose="02040503050406030204" pitchFamily="18" charset="0"/>
                <a:ea typeface="Cambria" panose="02040503050406030204" pitchFamily="18" charset="0"/>
              </a:rPr>
              <a:t>Very minimal research scientists within Africa venture into mechanobiology.</a:t>
            </a:r>
          </a:p>
          <a:p>
            <a:pPr lvl="0"/>
            <a:endParaRPr lang="en-NG" dirty="0">
              <a:latin typeface="Cambria" panose="02040503050406030204" pitchFamily="18" charset="0"/>
              <a:ea typeface="Cambria" panose="02040503050406030204" pitchFamily="18" charset="0"/>
            </a:endParaRPr>
          </a:p>
          <a:p>
            <a:pPr lvl="0"/>
            <a:r>
              <a:rPr lang="en-GB" dirty="0">
                <a:latin typeface="Cambria" panose="02040503050406030204" pitchFamily="18" charset="0"/>
                <a:ea typeface="Cambria" panose="02040503050406030204" pitchFamily="18" charset="0"/>
              </a:rPr>
              <a:t>Funding for the available scientist to carryout novel study in mechanobiology is very low in many African countries and in others, funding is not available.</a:t>
            </a:r>
          </a:p>
          <a:p>
            <a:pPr lvl="0"/>
            <a:endParaRPr lang="en-NG" dirty="0">
              <a:latin typeface="Cambria" panose="02040503050406030204" pitchFamily="18" charset="0"/>
              <a:ea typeface="Cambria" panose="02040503050406030204" pitchFamily="18" charset="0"/>
            </a:endParaRPr>
          </a:p>
          <a:p>
            <a:pPr lvl="0"/>
            <a:r>
              <a:rPr lang="en-GB" dirty="0">
                <a:latin typeface="Cambria" panose="02040503050406030204" pitchFamily="18" charset="0"/>
                <a:ea typeface="Cambria" panose="02040503050406030204" pitchFamily="18" charset="0"/>
              </a:rPr>
              <a:t>A handful of postgraduate education is geared towards mechanobiology.</a:t>
            </a:r>
          </a:p>
          <a:p>
            <a:pPr lvl="0"/>
            <a:endParaRPr lang="en-NG" dirty="0">
              <a:latin typeface="Cambria" panose="02040503050406030204" pitchFamily="18" charset="0"/>
              <a:ea typeface="Cambria" panose="02040503050406030204" pitchFamily="18" charset="0"/>
            </a:endParaRPr>
          </a:p>
          <a:p>
            <a:r>
              <a:rPr lang="en-GB" dirty="0">
                <a:latin typeface="Cambria" panose="02040503050406030204" pitchFamily="18" charset="0"/>
                <a:ea typeface="Cambria" panose="02040503050406030204" pitchFamily="18" charset="0"/>
              </a:rPr>
              <a:t>Clinical obstacles usually arise during clinical research in mechanobiology in many parts of Africa.</a:t>
            </a:r>
            <a:endParaRPr lang="en-NG"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3514278612"/>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916</TotalTime>
  <Words>1060</Words>
  <Application>Microsoft Office PowerPoint</Application>
  <PresentationFormat>Widescreen</PresentationFormat>
  <Paragraphs>196</Paragraphs>
  <Slides>13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Cambria</vt:lpstr>
      <vt:lpstr>Century Gothic</vt:lpstr>
      <vt:lpstr>Wingdings</vt:lpstr>
      <vt:lpstr>Wingdings 3</vt:lpstr>
      <vt:lpstr>Wisp</vt:lpstr>
      <vt:lpstr>Cell Mechanobiology Research for Health Development in Africa </vt:lpstr>
      <vt:lpstr>Motivation</vt:lpstr>
      <vt:lpstr>Basic principles in mechanobiology</vt:lpstr>
      <vt:lpstr>Facilities</vt:lpstr>
      <vt:lpstr>PowerPoint Presentation</vt:lpstr>
      <vt:lpstr>Atomic force microscope</vt:lpstr>
      <vt:lpstr>Institutions with Mechanobiology +++</vt:lpstr>
      <vt:lpstr>Major health issues of interest</vt:lpstr>
      <vt:lpstr>Present obstacles facing Mechanobiology in Africa</vt:lpstr>
      <vt:lpstr> Support for Cell Mechanobiology in Africa … </vt:lpstr>
      <vt:lpstr>… support for Cell Mechanobiology in Africa</vt:lpstr>
      <vt:lpstr>References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Mechanobiology Research for Health Development in Africa</dc:title>
  <dc:creator>KAYODE DADA</dc:creator>
  <cp:lastModifiedBy>KAYODE DADA</cp:lastModifiedBy>
  <cp:revision>53</cp:revision>
  <dcterms:created xsi:type="dcterms:W3CDTF">2022-06-24T12:37:53Z</dcterms:created>
  <dcterms:modified xsi:type="dcterms:W3CDTF">2022-06-29T11:42:47Z</dcterms:modified>
</cp:coreProperties>
</file>