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63" r:id="rId3"/>
    <p:sldId id="264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Economica" panose="020B0604020202020204" charset="0"/>
      <p:regular r:id="rId10"/>
      <p:bold r:id="rId11"/>
      <p:italic r:id="rId12"/>
      <p:boldItalic r:id="rId13"/>
    </p:embeddedFont>
    <p:embeddedFont>
      <p:font typeface="Open Sans" panose="020B060603050402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-120" y="-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62a31588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62a31588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410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62a31588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62a31588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575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62a31588f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62a31588f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362a31588f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362a31588f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640a20047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3640a20047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62a31588f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362a31588f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rgbClr val="00FF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rgbClr val="00FF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rgbClr val="00FF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rgbClr val="00FF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200"/>
              <a:buNone/>
              <a:defRPr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758700" y="757875"/>
            <a:ext cx="3648000" cy="222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Determining Trends in Silicon Module Production</a:t>
            </a:r>
            <a:endParaRPr/>
          </a:p>
        </p:txBody>
      </p:sp>
      <p:sp>
        <p:nvSpPr>
          <p:cNvPr id="63" name="Google Shape;63;p13"/>
          <p:cNvSpPr txBox="1"/>
          <p:nvPr/>
        </p:nvSpPr>
        <p:spPr>
          <a:xfrm>
            <a:off x="3044700" y="2930475"/>
            <a:ext cx="3274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Anne Graf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NC State University/CMS Experiment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650A14A-D298-E7A3-432C-F7847E426A7B}"/>
              </a:ext>
            </a:extLst>
          </p:cNvPr>
          <p:cNvSpPr txBox="1"/>
          <p:nvPr/>
        </p:nvSpPr>
        <p:spPr>
          <a:xfrm>
            <a:off x="213788" y="3426145"/>
            <a:ext cx="513688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Writing a code that show trends in usable silicon modules</a:t>
            </a: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Integrated with Phase 2 Outer Tracker Analyzer of Test Outputs</a:t>
            </a: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-US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Or: POTATO</a:t>
            </a:r>
            <a:endParaRPr lang="en-US" dirty="0">
              <a:latin typeface="Open Sans"/>
              <a:ea typeface="Open Sans"/>
              <a:cs typeface="Open Sans"/>
              <a:sym typeface="Open Sans"/>
            </a:endParaRPr>
          </a:p>
          <a:p>
            <a:endParaRPr lang="en-US" dirty="0"/>
          </a:p>
        </p:txBody>
      </p:sp>
      <p:sp>
        <p:nvSpPr>
          <p:cNvPr id="92" name="Google Shape;92;p16"/>
          <p:cNvSpPr txBox="1"/>
          <p:nvPr/>
        </p:nvSpPr>
        <p:spPr>
          <a:xfrm>
            <a:off x="311700" y="1294425"/>
            <a:ext cx="4473970" cy="2277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>
              <a:buSzPts val="1800"/>
              <a:buChar char="❖"/>
            </a:pPr>
            <a:r>
              <a:rPr lang="en-US" sz="1800" dirty="0"/>
              <a:t>Compact Muon Solenoid (CMS)</a:t>
            </a:r>
          </a:p>
          <a:p>
            <a:pPr marL="914400" lvl="1" indent="-317500">
              <a:buSzPts val="1400"/>
              <a:buChar char="➢"/>
            </a:pPr>
            <a:r>
              <a:rPr lang="en-US" dirty="0"/>
              <a:t>Detector on the Large Hadron Collider (LHC)</a:t>
            </a:r>
          </a:p>
          <a:p>
            <a:pPr marL="457200" lvl="0" indent="-342900">
              <a:buSzPts val="1800"/>
              <a:buChar char="❖"/>
            </a:pPr>
            <a:r>
              <a:rPr lang="en-US" sz="1800" dirty="0"/>
              <a:t>Working with </a:t>
            </a:r>
            <a:r>
              <a:rPr lang="en-US" sz="1800" dirty="0" err="1"/>
              <a:t>Lesya</a:t>
            </a:r>
            <a:r>
              <a:rPr lang="en-US" sz="1800" dirty="0"/>
              <a:t> </a:t>
            </a:r>
            <a:r>
              <a:rPr lang="en-US" sz="1800" dirty="0" err="1"/>
              <a:t>Horyn</a:t>
            </a:r>
            <a:r>
              <a:rPr lang="en-US" sz="1800" dirty="0"/>
              <a:t> &amp; Stefano </a:t>
            </a:r>
            <a:r>
              <a:rPr lang="en-US" sz="1800" dirty="0" err="1"/>
              <a:t>Mersi</a:t>
            </a:r>
            <a:endParaRPr lang="en-US" sz="1800" dirty="0"/>
          </a:p>
          <a:p>
            <a:pPr marL="457200" lvl="0" indent="-342900">
              <a:buSzPts val="1800"/>
              <a:buChar char="❖"/>
            </a:pPr>
            <a:r>
              <a:rPr lang="en-US" sz="1800" dirty="0"/>
              <a:t>Specifically, I am working with the silicon modules of the upgrade of the tracker</a:t>
            </a:r>
          </a:p>
        </p:txBody>
      </p:sp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Experiment</a:t>
            </a:r>
            <a:endParaRPr dirty="0"/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9269" y="4199433"/>
            <a:ext cx="1394975" cy="92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70;p14">
            <a:extLst>
              <a:ext uri="{FF2B5EF4-FFF2-40B4-BE49-F238E27FC236}">
                <a16:creationId xmlns:a16="http://schemas.microsoft.com/office/drawing/2014/main" id="{6626B1AC-C894-801D-3526-E11A7E8FA4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20741" t="24406" r="27431" b="10717"/>
          <a:stretch/>
        </p:blipFill>
        <p:spPr>
          <a:xfrm rot="-5400000">
            <a:off x="5631506" y="-114261"/>
            <a:ext cx="2528602" cy="422027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Left Brace 26">
            <a:extLst>
              <a:ext uri="{FF2B5EF4-FFF2-40B4-BE49-F238E27FC236}">
                <a16:creationId xmlns:a16="http://schemas.microsoft.com/office/drawing/2014/main" id="{86541D5B-26AD-0382-4E8A-FD435C13F24D}"/>
              </a:ext>
            </a:extLst>
          </p:cNvPr>
          <p:cNvSpPr/>
          <p:nvPr/>
        </p:nvSpPr>
        <p:spPr>
          <a:xfrm rot="21356842">
            <a:off x="5536406" y="1294425"/>
            <a:ext cx="121444" cy="172738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Google Shape;92;p16">
            <a:extLst>
              <a:ext uri="{FF2B5EF4-FFF2-40B4-BE49-F238E27FC236}">
                <a16:creationId xmlns:a16="http://schemas.microsoft.com/office/drawing/2014/main" id="{D8D4B305-0A71-53EA-5880-C5B31F6E9A66}"/>
              </a:ext>
            </a:extLst>
          </p:cNvPr>
          <p:cNvSpPr txBox="1"/>
          <p:nvPr/>
        </p:nvSpPr>
        <p:spPr>
          <a:xfrm>
            <a:off x="4883582" y="1819576"/>
            <a:ext cx="835156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14300" lvl="0">
              <a:buSzPts val="1800"/>
            </a:pPr>
            <a:r>
              <a:rPr lang="en-US" sz="3200" b="1" dirty="0">
                <a:solidFill>
                  <a:srgbClr val="FF0000"/>
                </a:solidFill>
              </a:rPr>
              <a:t>4”</a:t>
            </a:r>
          </a:p>
        </p:txBody>
      </p:sp>
    </p:spTree>
    <p:extLst>
      <p:ext uri="{BB962C8B-B14F-4D97-AF65-F5344CB8AC3E}">
        <p14:creationId xmlns:p14="http://schemas.microsoft.com/office/powerpoint/2010/main" val="41574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79;p15">
            <a:extLst>
              <a:ext uri="{FF2B5EF4-FFF2-40B4-BE49-F238E27FC236}">
                <a16:creationId xmlns:a16="http://schemas.microsoft.com/office/drawing/2014/main" id="{850CD048-AF85-5823-CC1D-8D5F787D6CD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0741" t="24406" r="27431" b="10717"/>
          <a:stretch/>
        </p:blipFill>
        <p:spPr>
          <a:xfrm rot="-5400000">
            <a:off x="6119274" y="-463237"/>
            <a:ext cx="2100925" cy="3506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7;p15">
            <a:extLst>
              <a:ext uri="{FF2B5EF4-FFF2-40B4-BE49-F238E27FC236}">
                <a16:creationId xmlns:a16="http://schemas.microsoft.com/office/drawing/2014/main" id="{A1851004-5942-571A-352B-2C2F4AD3118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1031" t="33007" r="28788" b="57366"/>
          <a:stretch/>
        </p:blipFill>
        <p:spPr>
          <a:xfrm rot="-5400000">
            <a:off x="4029487" y="3454400"/>
            <a:ext cx="2099700" cy="6707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311700" y="1294425"/>
            <a:ext cx="4597375" cy="71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23850">
              <a:lnSpc>
                <a:spcPct val="115000"/>
              </a:lnSpc>
              <a:buClr>
                <a:schemeClr val="dk1"/>
              </a:buClr>
              <a:buSzPts val="1500"/>
              <a:buFont typeface="Open Sans"/>
              <a:buChar char="❖"/>
            </a:pPr>
            <a:r>
              <a:rPr lang="en-US" sz="15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Silicon modules detect charged particles from interactions, and sends that data</a:t>
            </a:r>
            <a:endParaRPr lang="en-US" sz="15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Why?</a:t>
            </a:r>
            <a:endParaRPr dirty="0"/>
          </a:p>
        </p:txBody>
      </p:sp>
      <p:sp>
        <p:nvSpPr>
          <p:cNvPr id="94" name="Google Shape;94;p16"/>
          <p:cNvSpPr txBox="1">
            <a:spLocks noGrp="1"/>
          </p:cNvSpPr>
          <p:nvPr>
            <p:ph type="body" idx="1"/>
          </p:nvPr>
        </p:nvSpPr>
        <p:spPr>
          <a:xfrm>
            <a:off x="311701" y="1812368"/>
            <a:ext cx="4427750" cy="220241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23850">
              <a:buSzPts val="1500"/>
              <a:buChar char="❖"/>
            </a:pPr>
            <a:r>
              <a:rPr lang="en-US" sz="1500" dirty="0"/>
              <a:t>The upgrade will generate a lot more data (like 20x as much)</a:t>
            </a:r>
          </a:p>
          <a:p>
            <a:pPr lvl="0" indent="-323850">
              <a:buSzPts val="1500"/>
              <a:buChar char="❖"/>
            </a:pPr>
            <a:r>
              <a:rPr lang="en-US" sz="1500" dirty="0"/>
              <a:t>We need to figure out which data is interesting so that valuable offline space is not taken up with uninteresting interactions</a:t>
            </a:r>
          </a:p>
          <a:p>
            <a:pPr lvl="0" indent="-323850">
              <a:buSzPts val="1500"/>
              <a:buChar char="❖"/>
            </a:pPr>
            <a:r>
              <a:rPr lang="en-US" sz="1500" dirty="0"/>
              <a:t>New silicon modules have been designed that can detect interactions faster &amp; send that data to the trigger</a:t>
            </a:r>
          </a:p>
          <a:p>
            <a:pPr lvl="0" indent="-323850">
              <a:buSzPts val="1500"/>
              <a:buChar char="❖"/>
            </a:pPr>
            <a:r>
              <a:rPr lang="en-US" sz="1500" dirty="0"/>
              <a:t>To do this, the silicon modules need to be working to incredible precision</a:t>
            </a:r>
          </a:p>
        </p:txBody>
      </p:sp>
      <p:sp>
        <p:nvSpPr>
          <p:cNvPr id="14" name="Google Shape;80;p15">
            <a:extLst>
              <a:ext uri="{FF2B5EF4-FFF2-40B4-BE49-F238E27FC236}">
                <a16:creationId xmlns:a16="http://schemas.microsoft.com/office/drawing/2014/main" id="{DD95A966-F250-849C-A408-2D780ECE145C}"/>
              </a:ext>
            </a:extLst>
          </p:cNvPr>
          <p:cNvSpPr txBox="1"/>
          <p:nvPr/>
        </p:nvSpPr>
        <p:spPr>
          <a:xfrm>
            <a:off x="6234850" y="2526300"/>
            <a:ext cx="2000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Charged particles hit on this panel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5" name="Google Shape;81;p15">
            <a:extLst>
              <a:ext uri="{FF2B5EF4-FFF2-40B4-BE49-F238E27FC236}">
                <a16:creationId xmlns:a16="http://schemas.microsoft.com/office/drawing/2014/main" id="{A59EEC70-8B01-A7E9-23E6-59674866F082}"/>
              </a:ext>
            </a:extLst>
          </p:cNvPr>
          <p:cNvCxnSpPr/>
          <p:nvPr/>
        </p:nvCxnSpPr>
        <p:spPr>
          <a:xfrm rot="10800000" flipH="1">
            <a:off x="6932100" y="1839300"/>
            <a:ext cx="20100" cy="687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82;p15">
            <a:extLst>
              <a:ext uri="{FF2B5EF4-FFF2-40B4-BE49-F238E27FC236}">
                <a16:creationId xmlns:a16="http://schemas.microsoft.com/office/drawing/2014/main" id="{219E8E4F-FA62-2D81-646C-97AA6E421477}"/>
              </a:ext>
            </a:extLst>
          </p:cNvPr>
          <p:cNvCxnSpPr/>
          <p:nvPr/>
        </p:nvCxnSpPr>
        <p:spPr>
          <a:xfrm rot="10800000" flipH="1">
            <a:off x="5416350" y="1768225"/>
            <a:ext cx="1040700" cy="1071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" name="Google Shape;83;p15">
            <a:extLst>
              <a:ext uri="{FF2B5EF4-FFF2-40B4-BE49-F238E27FC236}">
                <a16:creationId xmlns:a16="http://schemas.microsoft.com/office/drawing/2014/main" id="{8AE66FFB-BC4C-88DD-8423-4179CEF5435A}"/>
              </a:ext>
            </a:extLst>
          </p:cNvPr>
          <p:cNvSpPr txBox="1"/>
          <p:nvPr/>
        </p:nvSpPr>
        <p:spPr>
          <a:xfrm>
            <a:off x="5578025" y="3183100"/>
            <a:ext cx="1586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Open Sans"/>
                <a:ea typeface="Open Sans"/>
                <a:cs typeface="Open Sans"/>
                <a:sym typeface="Open Sans"/>
              </a:rPr>
              <a:t>The signal is sent through one of the 1024x4 tiny wires to the Asic chips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8" name="Google Shape;84;p15">
            <a:extLst>
              <a:ext uri="{FF2B5EF4-FFF2-40B4-BE49-F238E27FC236}">
                <a16:creationId xmlns:a16="http://schemas.microsoft.com/office/drawing/2014/main" id="{4CED96FD-A10B-FD8F-FA12-BBC7923EAF6D}"/>
              </a:ext>
            </a:extLst>
          </p:cNvPr>
          <p:cNvCxnSpPr/>
          <p:nvPr/>
        </p:nvCxnSpPr>
        <p:spPr>
          <a:xfrm rot="10800000">
            <a:off x="7133950" y="828450"/>
            <a:ext cx="1465500" cy="2415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85;p15">
            <a:extLst>
              <a:ext uri="{FF2B5EF4-FFF2-40B4-BE49-F238E27FC236}">
                <a16:creationId xmlns:a16="http://schemas.microsoft.com/office/drawing/2014/main" id="{75E06265-247F-D29D-D465-C08D27D59113}"/>
              </a:ext>
            </a:extLst>
          </p:cNvPr>
          <p:cNvSpPr txBox="1"/>
          <p:nvPr/>
        </p:nvSpPr>
        <p:spPr>
          <a:xfrm>
            <a:off x="8031725" y="3235650"/>
            <a:ext cx="11823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Open Sans"/>
                <a:ea typeface="Open Sans"/>
                <a:cs typeface="Open Sans"/>
                <a:sym typeface="Open Sans"/>
              </a:rPr>
              <a:t>From there, the data is sent to the main computers</a:t>
            </a:r>
            <a:endParaRPr sz="12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48980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/>
        </p:nvSpPr>
        <p:spPr>
          <a:xfrm>
            <a:off x="311700" y="1294425"/>
            <a:ext cx="4884600" cy="9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❖"/>
            </a:pPr>
            <a:r>
              <a:rPr lang="en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already exists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➢"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POTATO determines whether a silicon module is working or defective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I’m Doing</a:t>
            </a:r>
            <a:endParaRPr/>
          </a:p>
        </p:txBody>
      </p:sp>
      <p:sp>
        <p:nvSpPr>
          <p:cNvPr id="94" name="Google Shape;94;p16"/>
          <p:cNvSpPr txBox="1">
            <a:spLocks noGrp="1"/>
          </p:cNvSpPr>
          <p:nvPr>
            <p:ph type="body" idx="1"/>
          </p:nvPr>
        </p:nvSpPr>
        <p:spPr>
          <a:xfrm>
            <a:off x="311700" y="2119550"/>
            <a:ext cx="8520600" cy="96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 dirty="0"/>
              <a:t>I need to write an additional program 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➢"/>
            </a:pPr>
            <a:r>
              <a:rPr lang="en" dirty="0"/>
              <a:t>that reads data files of silicon module output, extracts and collates particular interesting pieces of data, and creates histograms, to visualize issues with the silicon modules</a:t>
            </a:r>
            <a:endParaRPr dirty="0"/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8200" y="789575"/>
            <a:ext cx="1394975" cy="92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9075" y="86650"/>
            <a:ext cx="4089802" cy="2338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>
            <a:spLocks noGrp="1"/>
          </p:cNvSpPr>
          <p:nvPr>
            <p:ph type="body" idx="1"/>
          </p:nvPr>
        </p:nvSpPr>
        <p:spPr>
          <a:xfrm>
            <a:off x="311700" y="2419350"/>
            <a:ext cx="8520600" cy="27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14400" lvl="1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➢"/>
            </a:pPr>
            <a:r>
              <a:rPr lang="en"/>
              <a:t>This can show patterns in the modules to determine trends in the production of the modules like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Different locations producing different levels of quality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If the modules are improving or worsening with time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❖"/>
            </a:pPr>
            <a:r>
              <a:rPr lang="en"/>
              <a:t>This program will be integrated with POTATO and used in the testing of the silicon modules before they are put into the new and improved tracker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/>
        </p:nvSpPr>
        <p:spPr>
          <a:xfrm>
            <a:off x="311700" y="1863000"/>
            <a:ext cx="3894300" cy="1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GUIs for the first time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a working GUI to interface with POTATO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p17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Accomplishment(s)?</a:t>
            </a:r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894300" cy="83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"/>
              <a:t>Becoming familiar with Root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"/>
              <a:t>Becoming competent at Root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311700" y="1863000"/>
            <a:ext cx="3894300" cy="1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GUIs for the first time</a:t>
            </a:r>
            <a:endParaRPr sz="1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a working GUI to interface with POTATO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Accomplishment(s)?</a:t>
            </a:r>
            <a:endParaRPr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894300" cy="83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" dirty="0"/>
              <a:t>Becoming familiar with Root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" dirty="0"/>
              <a:t>Becoming competent at Root</a:t>
            </a:r>
            <a:endParaRPr dirty="0"/>
          </a:p>
        </p:txBody>
      </p:sp>
      <p:sp>
        <p:nvSpPr>
          <p:cNvPr id="112" name="Google Shape;112;p18"/>
          <p:cNvSpPr txBox="1"/>
          <p:nvPr/>
        </p:nvSpPr>
        <p:spPr>
          <a:xfrm>
            <a:off x="437906" y="1225225"/>
            <a:ext cx="38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✔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437906" y="1856425"/>
            <a:ext cx="38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✔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311700" y="3119150"/>
            <a:ext cx="3894300" cy="17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Using C++ a lot more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Creating a final, working code to be used in the future LHC upgrade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❏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Maybe learn a little French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" name="yabbadabbadoo">
            <a:hlinkClick r:id="" action="ppaction://media"/>
            <a:extLst>
              <a:ext uri="{FF2B5EF4-FFF2-40B4-BE49-F238E27FC236}">
                <a16:creationId xmlns:a16="http://schemas.microsoft.com/office/drawing/2014/main" id="{E285C5E0-B152-0596-968F-7538328ED38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20433"/>
          <a:stretch/>
        </p:blipFill>
        <p:spPr>
          <a:xfrm>
            <a:off x="4097612" y="871913"/>
            <a:ext cx="4968611" cy="3512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title"/>
          </p:nvPr>
        </p:nvSpPr>
        <p:spPr>
          <a:xfrm>
            <a:off x="0" y="45007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 Weekend</a:t>
            </a:r>
            <a:endParaRPr/>
          </a:p>
        </p:txBody>
      </p:sp>
      <p:pic>
        <p:nvPicPr>
          <p:cNvPr id="121" name="Google Shape;1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50" y="2010900"/>
            <a:ext cx="2889249" cy="2889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 rotWithShape="1">
          <a:blip r:embed="rId4">
            <a:alphaModFix/>
          </a:blip>
          <a:srcRect l="2638" t="13051"/>
          <a:stretch/>
        </p:blipFill>
        <p:spPr>
          <a:xfrm>
            <a:off x="5485125" y="2720750"/>
            <a:ext cx="3389798" cy="227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9"/>
          <p:cNvPicPr preferRelativeResize="0"/>
          <p:nvPr/>
        </p:nvPicPr>
        <p:blipFill rotWithShape="1">
          <a:blip r:embed="rId5">
            <a:alphaModFix/>
          </a:blip>
          <a:srcRect l="16190" t="22305" r="15146" b="27023"/>
          <a:stretch/>
        </p:blipFill>
        <p:spPr>
          <a:xfrm>
            <a:off x="2242100" y="124750"/>
            <a:ext cx="2677524" cy="1481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 rotWithShape="1">
          <a:blip r:embed="rId6">
            <a:alphaModFix/>
          </a:blip>
          <a:srcRect l="5880" t="13555" r="11753" b="14341"/>
          <a:stretch/>
        </p:blipFill>
        <p:spPr>
          <a:xfrm>
            <a:off x="4978724" y="24175"/>
            <a:ext cx="3880351" cy="254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21450" y="1912975"/>
            <a:ext cx="2243300" cy="29871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382</Words>
  <Application>Microsoft Office PowerPoint</Application>
  <PresentationFormat>On-screen Show (16:9)</PresentationFormat>
  <Paragraphs>47</Paragraphs>
  <Slides>7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Open Sans</vt:lpstr>
      <vt:lpstr>Arial</vt:lpstr>
      <vt:lpstr>Economica</vt:lpstr>
      <vt:lpstr>Luxe</vt:lpstr>
      <vt:lpstr>Determining Trends in Silicon Module Production</vt:lpstr>
      <vt:lpstr>Experiment</vt:lpstr>
      <vt:lpstr>Why?</vt:lpstr>
      <vt:lpstr>What I’m Doing</vt:lpstr>
      <vt:lpstr>Accomplishment(s)?</vt:lpstr>
      <vt:lpstr>Accomplishment(s)?</vt:lpstr>
      <vt:lpstr>My Weekend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Trends in Silicon Module Production</dc:title>
  <cp:lastModifiedBy>annegraf4242@gmail.com</cp:lastModifiedBy>
  <cp:revision>3</cp:revision>
  <dcterms:modified xsi:type="dcterms:W3CDTF">2022-06-24T11:02:05Z</dcterms:modified>
</cp:coreProperties>
</file>