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73" r:id="rId1"/>
  </p:sldMasterIdLst>
  <p:notesMasterIdLst>
    <p:notesMasterId r:id="rId12"/>
  </p:notesMasterIdLst>
  <p:sldIdLst>
    <p:sldId id="256" r:id="rId2"/>
    <p:sldId id="263" r:id="rId3"/>
    <p:sldId id="267" r:id="rId4"/>
    <p:sldId id="259" r:id="rId5"/>
    <p:sldId id="260" r:id="rId6"/>
    <p:sldId id="261" r:id="rId7"/>
    <p:sldId id="262" r:id="rId8"/>
    <p:sldId id="268" r:id="rId9"/>
    <p:sldId id="265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7E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33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E0CC8-2FB4-4AD1-9B68-D8F317A9E89F}" type="datetimeFigureOut">
              <a:rPr lang="en-US" smtClean="0"/>
              <a:t>6/24/2022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6AD100-8931-4B19-B470-9E569F561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708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0013" y="484479"/>
            <a:ext cx="6911974" cy="2954655"/>
          </a:xfrm>
        </p:spPr>
        <p:txBody>
          <a:bodyPr anchor="b">
            <a:normAutofit/>
          </a:bodyPr>
          <a:lstStyle>
            <a:lvl1pPr algn="ctr">
              <a:defRPr sz="5600" spc="-1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0013" y="3799133"/>
            <a:ext cx="6911974" cy="1969841"/>
          </a:xfrm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2395C5C9-164C-46B3-A87E-7660D39D3106}" type="datetime2">
              <a:rPr lang="en-US" smtClean="0"/>
              <a:t>Friday, June 24,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567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000" y="2636838"/>
            <a:ext cx="10728325" cy="31321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5B75179A-1E2B-41AB-B400-4F1B4022FAEE}" type="datetime2">
              <a:rPr lang="en-US" smtClean="0"/>
              <a:t>Friday, June 24,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37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40486" y="720000"/>
            <a:ext cx="1477328" cy="5048975"/>
          </a:xfrm>
        </p:spPr>
        <p:txBody>
          <a:bodyPr vert="eaVert">
            <a:norm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1838" y="720000"/>
            <a:ext cx="8929614" cy="50489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05681D0F-6595-4F14-8EF3-954CD87C797B}" type="datetime2">
              <a:rPr lang="en-US" smtClean="0"/>
              <a:t>Friday, June 24,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930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00" y="2541600"/>
            <a:ext cx="10728325" cy="3227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4DDCFF8A-AAF8-4A12-8A91-9CA0EAF6CBB9}" type="datetime2">
              <a:rPr lang="en-US" smtClean="0"/>
              <a:t>Friday, June 24,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266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6" cy="2879724"/>
          </a:xfrm>
        </p:spPr>
        <p:txBody>
          <a:bodyPr anchor="b">
            <a:normAutofit/>
          </a:bodyPr>
          <a:lstStyle>
            <a:lvl1pPr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910" y="3858924"/>
            <a:ext cx="10728326" cy="1919076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ABCC25C3-021A-4B0B-8F70-0C181FE1CF45}" type="datetime2">
              <a:rPr lang="en-US" smtClean="0"/>
              <a:t>Friday, June 24, 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 dirty="0"/>
              <a:t>Sample 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193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2541600"/>
            <a:ext cx="5003800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8400" y="2541600"/>
            <a:ext cx="5003801" cy="32345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0C23D88D-8CEC-4ED9-A53B-5596187D9A16}" type="datetime2">
              <a:rPr lang="en-US" smtClean="0"/>
              <a:t>Friday, June 24,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991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5" cy="673005"/>
          </a:xfrm>
        </p:spPr>
        <p:txBody>
          <a:bodyPr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840698"/>
            <a:ext cx="5015638" cy="565796"/>
          </a:xfrm>
        </p:spPr>
        <p:txBody>
          <a:bodyPr wrap="square" anchor="b">
            <a:normAutofit/>
          </a:bodyPr>
          <a:lstStyle>
            <a:lvl1pPr marL="0" indent="0">
              <a:lnSpc>
                <a:spcPct val="120000"/>
              </a:lnSpc>
              <a:buNone/>
              <a:defRPr sz="16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0" y="2541600"/>
            <a:ext cx="5003801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400" y="1840698"/>
            <a:ext cx="5015638" cy="565796"/>
          </a:xfrm>
        </p:spPr>
        <p:txBody>
          <a:bodyPr anchor="b">
            <a:normAutofit/>
          </a:bodyPr>
          <a:lstStyle>
            <a:lvl1pPr marL="0" indent="0">
              <a:lnSpc>
                <a:spcPct val="120000"/>
              </a:lnSpc>
              <a:buNone/>
              <a:defRPr sz="1600" b="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400" y="2541600"/>
            <a:ext cx="5003800" cy="3234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D2CCD382-DFDA-4722-A27A-59C21AD112F2}" type="datetime2">
              <a:rPr lang="en-US" smtClean="0"/>
              <a:t>Friday, June 24, 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58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22F2A30D-1C09-413F-AAB1-38F366000715}" type="datetime2">
              <a:rPr lang="en-US" smtClean="0"/>
              <a:t>Friday, June 24, 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62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6DB82B9C-D65E-4F64-95C3-B10F3B00F0D9}" type="datetime2">
              <a:rPr lang="en-US" smtClean="0"/>
              <a:t>Friday, June 24, 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542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3107463" cy="1477328"/>
          </a:xfrm>
        </p:spPr>
        <p:txBody>
          <a:bodyPr anchor="t" anchorCtr="0">
            <a:normAutofit/>
          </a:bodyPr>
          <a:lstStyle>
            <a:lvl1pPr>
              <a:lnSpc>
                <a:spcPct val="100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8188" y="584662"/>
            <a:ext cx="6911974" cy="5184313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4800"/>
            </a:lvl1pPr>
            <a:lvl2pPr marL="914400" indent="-457200">
              <a:buFont typeface="Arial" panose="020B0604020202020204" pitchFamily="34" charset="0"/>
              <a:buChar char="•"/>
              <a:defRPr sz="2000"/>
            </a:lvl2pPr>
            <a:lvl3pPr marL="1257300" indent="-342900">
              <a:buFont typeface="Arial" panose="020B0604020202020204" pitchFamily="34" charset="0"/>
              <a:buChar char="•"/>
              <a:defRPr sz="2000"/>
            </a:lvl3pPr>
            <a:lvl4pPr marL="1714500" indent="-342900">
              <a:buFont typeface="Arial" panose="020B0604020202020204" pitchFamily="34" charset="0"/>
              <a:buChar char="•"/>
              <a:defRPr sz="2000"/>
            </a:lvl4pPr>
            <a:lvl5pPr marL="2171700" indent="-342900">
              <a:buFont typeface="Arial" panose="020B0604020202020204" pitchFamily="34" charset="0"/>
              <a:buChar char="•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541600"/>
            <a:ext cx="3107463" cy="323183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B7F5FDCC-6AAC-4A08-B9E0-3793AB5E64C3}" type="datetime2">
              <a:rPr lang="en-US" smtClean="0"/>
              <a:t>Friday, June 24,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512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3095626" cy="1476000"/>
          </a:xfrm>
        </p:spPr>
        <p:txBody>
          <a:bodyPr anchor="t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8188" y="728664"/>
            <a:ext cx="6923812" cy="504031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541600"/>
            <a:ext cx="3095625" cy="32328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/>
          <a:lstStyle/>
          <a:p>
            <a:fld id="{349FE94D-439C-40F1-900E-BC07940E3988}" type="datetime2">
              <a:rPr lang="en-US" smtClean="0"/>
              <a:t>Friday, June 24, 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/>
          <a:lstStyle/>
          <a:p>
            <a:fld id="{1621B6DD-29C1-4FEA-923F-71EA134769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567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9646535-AEF6-4883-A4F9-EEC1F8B4319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2" cy="147732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541600"/>
            <a:ext cx="10728325" cy="32273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1837" y="6138000"/>
            <a:ext cx="3095626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l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8DEA2CF1-0EB2-4673-802D-3371233E4A77}" type="datetime2">
              <a:rPr lang="en-US" smtClean="0"/>
              <a:t>Friday, June 24, 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8188" y="6138000"/>
            <a:ext cx="5003800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ctr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pPr algn="l"/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2713" y="6138000"/>
            <a:ext cx="1187449" cy="720000"/>
          </a:xfrm>
          <a:prstGeom prst="rect">
            <a:avLst/>
          </a:prstGeom>
        </p:spPr>
        <p:txBody>
          <a:bodyPr vert="horz" lIns="0" tIns="180000" rIns="0" bIns="180000" rtlCol="0" anchor="ctr"/>
          <a:lstStyle>
            <a:lvl1pPr algn="r">
              <a:lnSpc>
                <a:spcPct val="120000"/>
              </a:lnSpc>
              <a:defRPr sz="1200" spc="2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1621B6DD-29C1-4FEA-923F-71EA1347694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949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66" r:id="rId6"/>
    <p:sldLayoutId id="2147483762" r:id="rId7"/>
    <p:sldLayoutId id="2147483763" r:id="rId8"/>
    <p:sldLayoutId id="2147483764" r:id="rId9"/>
    <p:sldLayoutId id="2147483765" r:id="rId10"/>
    <p:sldLayoutId id="2147483767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4"/>
        </a:buClr>
        <a:buFont typeface="The Hand Extrablack" panose="03070A02030502020204" pitchFamily="66" charset="0"/>
        <a:buChar char="•"/>
        <a:defRPr sz="2000" kern="1200" spc="20" baseline="0">
          <a:solidFill>
            <a:schemeClr val="tx1">
              <a:alpha val="58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LHCb_experiment#Lepton_flavour_universality" TargetMode="External"/><Relationship Id="rId2" Type="http://schemas.openxmlformats.org/officeDocument/2006/relationships/hyperlink" Target="https://home.cern/science/experiments/lhcb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4" name="Rectangle 53">
            <a:extLst>
              <a:ext uri="{FF2B5EF4-FFF2-40B4-BE49-F238E27FC236}">
                <a16:creationId xmlns:a16="http://schemas.microsoft.com/office/drawing/2014/main" id="{0149A9F6-B857-488C-AC3A-007B78165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49EFD05-C377-44BE-91F0-1D17C1D9BF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1449389"/>
            <a:ext cx="5015638" cy="207501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500" dirty="0"/>
              <a:t>Towards a New Lepton Flavor Universality Test with Baryons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3830398"/>
            <a:ext cx="5015638" cy="1219439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000" b="1" dirty="0">
                <a:ea typeface="Meiryo"/>
              </a:rPr>
              <a:t>Presenter: Sebastian Rocks</a:t>
            </a:r>
            <a:endParaRPr lang="en-US" sz="2000" b="1" dirty="0">
              <a:solidFill>
                <a:srgbClr val="FFFFFF">
                  <a:alpha val="58000"/>
                </a:srgbClr>
              </a:solidFill>
              <a:ea typeface="Meiryo"/>
            </a:endParaRPr>
          </a:p>
          <a:p>
            <a:pPr>
              <a:lnSpc>
                <a:spcPct val="110000"/>
              </a:lnSpc>
            </a:pPr>
            <a:r>
              <a:rPr lang="en-US" sz="2000" b="1" dirty="0">
                <a:ea typeface="Meiryo"/>
              </a:rPr>
              <a:t>Supervisors: </a:t>
            </a:r>
            <a:r>
              <a:rPr lang="en-US" sz="2000" b="1" dirty="0" err="1">
                <a:ea typeface="Meiryo"/>
              </a:rPr>
              <a:t>Dr.ssa</a:t>
            </a:r>
            <a:r>
              <a:rPr lang="en-US" sz="2000" b="1" dirty="0">
                <a:ea typeface="Meiryo"/>
              </a:rPr>
              <a:t> Anna </a:t>
            </a:r>
            <a:r>
              <a:rPr lang="en-US" sz="2000" b="1" dirty="0" err="1">
                <a:ea typeface="Meiryo"/>
              </a:rPr>
              <a:t>Lupato</a:t>
            </a:r>
            <a:r>
              <a:rPr lang="en-US" sz="2000" b="1" dirty="0">
                <a:ea typeface="Meiryo"/>
              </a:rPr>
              <a:t>, Prof. Gabriele Simi, &amp; Dr. Marcello Rotondo</a:t>
            </a:r>
            <a:endParaRPr lang="en-US" sz="2000" b="1" dirty="0">
              <a:solidFill>
                <a:srgbClr val="FFFFFF">
                  <a:alpha val="58000"/>
                </a:srgbClr>
              </a:solidFill>
              <a:ea typeface="Meiryo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2FD01A0-E6FF-41CD-AEBD-279232B90D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65602" y="317452"/>
            <a:ext cx="2088038" cy="719230"/>
            <a:chOff x="4532666" y="505937"/>
            <a:chExt cx="2981730" cy="1027064"/>
          </a:xfrm>
        </p:grpSpPr>
        <p:sp>
          <p:nvSpPr>
            <p:cNvPr id="59" name="Freeform 78">
              <a:extLst>
                <a:ext uri="{FF2B5EF4-FFF2-40B4-BE49-F238E27FC236}">
                  <a16:creationId xmlns:a16="http://schemas.microsoft.com/office/drawing/2014/main" id="{811C6308-5554-4129-8881-A95AF512C5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4532666" y="754398"/>
              <a:ext cx="694205" cy="713383"/>
            </a:xfrm>
            <a:custGeom>
              <a:avLst/>
              <a:gdLst>
                <a:gd name="T0" fmla="*/ 32 w 58"/>
                <a:gd name="T1" fmla="*/ 56 h 60"/>
                <a:gd name="T2" fmla="*/ 24 w 58"/>
                <a:gd name="T3" fmla="*/ 48 h 60"/>
                <a:gd name="T4" fmla="*/ 14 w 58"/>
                <a:gd name="T5" fmla="*/ 36 h 60"/>
                <a:gd name="T6" fmla="*/ 7 w 58"/>
                <a:gd name="T7" fmla="*/ 29 h 60"/>
                <a:gd name="T8" fmla="*/ 1 w 58"/>
                <a:gd name="T9" fmla="*/ 17 h 60"/>
                <a:gd name="T10" fmla="*/ 7 w 58"/>
                <a:gd name="T11" fmla="*/ 4 h 60"/>
                <a:gd name="T12" fmla="*/ 17 w 58"/>
                <a:gd name="T13" fmla="*/ 1 h 60"/>
                <a:gd name="T14" fmla="*/ 29 w 58"/>
                <a:gd name="T15" fmla="*/ 6 h 60"/>
                <a:gd name="T16" fmla="*/ 31 w 58"/>
                <a:gd name="T17" fmla="*/ 8 h 60"/>
                <a:gd name="T18" fmla="*/ 38 w 58"/>
                <a:gd name="T19" fmla="*/ 15 h 60"/>
                <a:gd name="T20" fmla="*/ 44 w 58"/>
                <a:gd name="T21" fmla="*/ 22 h 60"/>
                <a:gd name="T22" fmla="*/ 54 w 58"/>
                <a:gd name="T23" fmla="*/ 33 h 60"/>
                <a:gd name="T24" fmla="*/ 58 w 58"/>
                <a:gd name="T25" fmla="*/ 44 h 60"/>
                <a:gd name="T26" fmla="*/ 53 w 58"/>
                <a:gd name="T27" fmla="*/ 54 h 60"/>
                <a:gd name="T28" fmla="*/ 42 w 58"/>
                <a:gd name="T29" fmla="*/ 60 h 60"/>
                <a:gd name="T30" fmla="*/ 32 w 58"/>
                <a:gd name="T31" fmla="*/ 5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0">
                  <a:moveTo>
                    <a:pt x="32" y="56"/>
                  </a:moveTo>
                  <a:cubicBezTo>
                    <a:pt x="30" y="54"/>
                    <a:pt x="31" y="55"/>
                    <a:pt x="24" y="48"/>
                  </a:cubicBezTo>
                  <a:cubicBezTo>
                    <a:pt x="17" y="40"/>
                    <a:pt x="14" y="36"/>
                    <a:pt x="14" y="36"/>
                  </a:cubicBezTo>
                  <a:cubicBezTo>
                    <a:pt x="8" y="30"/>
                    <a:pt x="14" y="37"/>
                    <a:pt x="7" y="29"/>
                  </a:cubicBezTo>
                  <a:cubicBezTo>
                    <a:pt x="3" y="24"/>
                    <a:pt x="1" y="20"/>
                    <a:pt x="1" y="17"/>
                  </a:cubicBezTo>
                  <a:cubicBezTo>
                    <a:pt x="0" y="13"/>
                    <a:pt x="3" y="9"/>
                    <a:pt x="7" y="4"/>
                  </a:cubicBezTo>
                  <a:cubicBezTo>
                    <a:pt x="10" y="2"/>
                    <a:pt x="13" y="0"/>
                    <a:pt x="17" y="1"/>
                  </a:cubicBezTo>
                  <a:cubicBezTo>
                    <a:pt x="21" y="1"/>
                    <a:pt x="25" y="3"/>
                    <a:pt x="29" y="6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3" y="11"/>
                    <a:pt x="37" y="15"/>
                    <a:pt x="38" y="15"/>
                  </a:cubicBezTo>
                  <a:cubicBezTo>
                    <a:pt x="42" y="20"/>
                    <a:pt x="40" y="18"/>
                    <a:pt x="44" y="22"/>
                  </a:cubicBezTo>
                  <a:cubicBezTo>
                    <a:pt x="51" y="29"/>
                    <a:pt x="50" y="29"/>
                    <a:pt x="54" y="33"/>
                  </a:cubicBezTo>
                  <a:cubicBezTo>
                    <a:pt x="57" y="37"/>
                    <a:pt x="58" y="40"/>
                    <a:pt x="58" y="44"/>
                  </a:cubicBezTo>
                  <a:cubicBezTo>
                    <a:pt x="58" y="47"/>
                    <a:pt x="56" y="50"/>
                    <a:pt x="53" y="54"/>
                  </a:cubicBezTo>
                  <a:cubicBezTo>
                    <a:pt x="49" y="58"/>
                    <a:pt x="45" y="60"/>
                    <a:pt x="42" y="60"/>
                  </a:cubicBezTo>
                  <a:cubicBezTo>
                    <a:pt x="39" y="60"/>
                    <a:pt x="36" y="59"/>
                    <a:pt x="32" y="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60" name="Freeform 79">
              <a:extLst>
                <a:ext uri="{FF2B5EF4-FFF2-40B4-BE49-F238E27FC236}">
                  <a16:creationId xmlns:a16="http://schemas.microsoft.com/office/drawing/2014/main" id="{C28F3A03-B53B-433E-8DF7-6B13336D0A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5791465" y="505937"/>
              <a:ext cx="587404" cy="943792"/>
            </a:xfrm>
            <a:custGeom>
              <a:avLst/>
              <a:gdLst>
                <a:gd name="T0" fmla="*/ 15 w 49"/>
                <a:gd name="T1" fmla="*/ 65 h 79"/>
                <a:gd name="T2" fmla="*/ 12 w 49"/>
                <a:gd name="T3" fmla="*/ 54 h 79"/>
                <a:gd name="T4" fmla="*/ 8 w 49"/>
                <a:gd name="T5" fmla="*/ 33 h 79"/>
                <a:gd name="T6" fmla="*/ 38 w 49"/>
                <a:gd name="T7" fmla="*/ 24 h 79"/>
                <a:gd name="T8" fmla="*/ 45 w 49"/>
                <a:gd name="T9" fmla="*/ 70 h 79"/>
                <a:gd name="T10" fmla="*/ 15 w 49"/>
                <a:gd name="T11" fmla="*/ 6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79">
                  <a:moveTo>
                    <a:pt x="15" y="65"/>
                  </a:moveTo>
                  <a:cubicBezTo>
                    <a:pt x="14" y="59"/>
                    <a:pt x="13" y="58"/>
                    <a:pt x="12" y="54"/>
                  </a:cubicBezTo>
                  <a:cubicBezTo>
                    <a:pt x="11" y="45"/>
                    <a:pt x="10" y="40"/>
                    <a:pt x="8" y="33"/>
                  </a:cubicBezTo>
                  <a:cubicBezTo>
                    <a:pt x="0" y="9"/>
                    <a:pt x="34" y="0"/>
                    <a:pt x="38" y="24"/>
                  </a:cubicBezTo>
                  <a:cubicBezTo>
                    <a:pt x="43" y="43"/>
                    <a:pt x="49" y="60"/>
                    <a:pt x="45" y="70"/>
                  </a:cubicBezTo>
                  <a:cubicBezTo>
                    <a:pt x="38" y="77"/>
                    <a:pt x="19" y="79"/>
                    <a:pt x="15" y="6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61" name="Freeform 85">
              <a:extLst>
                <a:ext uri="{FF2B5EF4-FFF2-40B4-BE49-F238E27FC236}">
                  <a16:creationId xmlns:a16="http://schemas.microsoft.com/office/drawing/2014/main" id="{E990BBBC-E616-4D0E-9917-A6CA72AAEA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00114">
              <a:off x="7087193" y="757585"/>
              <a:ext cx="427203" cy="775416"/>
            </a:xfrm>
            <a:custGeom>
              <a:avLst/>
              <a:gdLst>
                <a:gd name="T0" fmla="*/ 36 w 36"/>
                <a:gd name="T1" fmla="*/ 15 h 65"/>
                <a:gd name="T2" fmla="*/ 34 w 36"/>
                <a:gd name="T3" fmla="*/ 5 h 65"/>
                <a:gd name="T4" fmla="*/ 28 w 36"/>
                <a:gd name="T5" fmla="*/ 1 h 65"/>
                <a:gd name="T6" fmla="*/ 23 w 36"/>
                <a:gd name="T7" fmla="*/ 0 h 65"/>
                <a:gd name="T8" fmla="*/ 13 w 36"/>
                <a:gd name="T9" fmla="*/ 1 h 65"/>
                <a:gd name="T10" fmla="*/ 7 w 36"/>
                <a:gd name="T11" fmla="*/ 9 h 65"/>
                <a:gd name="T12" fmla="*/ 4 w 36"/>
                <a:gd name="T13" fmla="*/ 19 h 65"/>
                <a:gd name="T14" fmla="*/ 0 w 36"/>
                <a:gd name="T15" fmla="*/ 44 h 65"/>
                <a:gd name="T16" fmla="*/ 1 w 36"/>
                <a:gd name="T17" fmla="*/ 58 h 65"/>
                <a:gd name="T18" fmla="*/ 8 w 36"/>
                <a:gd name="T19" fmla="*/ 64 h 65"/>
                <a:gd name="T20" fmla="*/ 16 w 36"/>
                <a:gd name="T21" fmla="*/ 65 h 65"/>
                <a:gd name="T22" fmla="*/ 25 w 36"/>
                <a:gd name="T23" fmla="*/ 63 h 65"/>
                <a:gd name="T24" fmla="*/ 31 w 36"/>
                <a:gd name="T25" fmla="*/ 55 h 65"/>
                <a:gd name="T26" fmla="*/ 34 w 36"/>
                <a:gd name="T27" fmla="*/ 40 h 65"/>
                <a:gd name="T28" fmla="*/ 36 w 36"/>
                <a:gd name="T29" fmla="*/ 1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65">
                  <a:moveTo>
                    <a:pt x="36" y="15"/>
                  </a:moveTo>
                  <a:cubicBezTo>
                    <a:pt x="36" y="10"/>
                    <a:pt x="35" y="7"/>
                    <a:pt x="34" y="5"/>
                  </a:cubicBezTo>
                  <a:cubicBezTo>
                    <a:pt x="33" y="3"/>
                    <a:pt x="31" y="2"/>
                    <a:pt x="28" y="1"/>
                  </a:cubicBezTo>
                  <a:cubicBezTo>
                    <a:pt x="27" y="1"/>
                    <a:pt x="25" y="1"/>
                    <a:pt x="23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1" y="2"/>
                    <a:pt x="9" y="4"/>
                    <a:pt x="7" y="9"/>
                  </a:cubicBezTo>
                  <a:cubicBezTo>
                    <a:pt x="6" y="13"/>
                    <a:pt x="5" y="17"/>
                    <a:pt x="4" y="19"/>
                  </a:cubicBezTo>
                  <a:cubicBezTo>
                    <a:pt x="2" y="29"/>
                    <a:pt x="0" y="44"/>
                    <a:pt x="0" y="44"/>
                  </a:cubicBezTo>
                  <a:cubicBezTo>
                    <a:pt x="0" y="50"/>
                    <a:pt x="0" y="55"/>
                    <a:pt x="1" y="58"/>
                  </a:cubicBezTo>
                  <a:cubicBezTo>
                    <a:pt x="2" y="61"/>
                    <a:pt x="5" y="63"/>
                    <a:pt x="8" y="64"/>
                  </a:cubicBezTo>
                  <a:cubicBezTo>
                    <a:pt x="11" y="65"/>
                    <a:pt x="13" y="65"/>
                    <a:pt x="16" y="65"/>
                  </a:cubicBezTo>
                  <a:cubicBezTo>
                    <a:pt x="19" y="65"/>
                    <a:pt x="22" y="64"/>
                    <a:pt x="25" y="63"/>
                  </a:cubicBezTo>
                  <a:cubicBezTo>
                    <a:pt x="28" y="61"/>
                    <a:pt x="30" y="59"/>
                    <a:pt x="31" y="55"/>
                  </a:cubicBezTo>
                  <a:cubicBezTo>
                    <a:pt x="32" y="50"/>
                    <a:pt x="31" y="54"/>
                    <a:pt x="34" y="40"/>
                  </a:cubicBezTo>
                  <a:lnTo>
                    <a:pt x="36" y="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C9AA14C-80A4-427C-A911-28CD20C56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17356" y="5503147"/>
            <a:ext cx="2117174" cy="588806"/>
            <a:chOff x="4549904" y="5078157"/>
            <a:chExt cx="3023338" cy="840818"/>
          </a:xfrm>
        </p:grpSpPr>
        <p:sp>
          <p:nvSpPr>
            <p:cNvPr id="64" name="Freeform 80">
              <a:extLst>
                <a:ext uri="{FF2B5EF4-FFF2-40B4-BE49-F238E27FC236}">
                  <a16:creationId xmlns:a16="http://schemas.microsoft.com/office/drawing/2014/main" id="{EF32CDAF-4619-4949-9516-1E042181EB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5690691" y="5352589"/>
              <a:ext cx="749228" cy="383544"/>
            </a:xfrm>
            <a:custGeom>
              <a:avLst/>
              <a:gdLst>
                <a:gd name="T0" fmla="*/ 53 w 66"/>
                <a:gd name="T1" fmla="*/ 33 h 34"/>
                <a:gd name="T2" fmla="*/ 39 w 66"/>
                <a:gd name="T3" fmla="*/ 33 h 34"/>
                <a:gd name="T4" fmla="*/ 21 w 66"/>
                <a:gd name="T5" fmla="*/ 33 h 34"/>
                <a:gd name="T6" fmla="*/ 12 w 66"/>
                <a:gd name="T7" fmla="*/ 32 h 34"/>
                <a:gd name="T8" fmla="*/ 3 w 66"/>
                <a:gd name="T9" fmla="*/ 28 h 34"/>
                <a:gd name="T10" fmla="*/ 0 w 66"/>
                <a:gd name="T11" fmla="*/ 21 h 34"/>
                <a:gd name="T12" fmla="*/ 0 w 66"/>
                <a:gd name="T13" fmla="*/ 16 h 34"/>
                <a:gd name="T14" fmla="*/ 3 w 66"/>
                <a:gd name="T15" fmla="*/ 7 h 34"/>
                <a:gd name="T16" fmla="*/ 11 w 66"/>
                <a:gd name="T17" fmla="*/ 3 h 34"/>
                <a:gd name="T18" fmla="*/ 23 w 66"/>
                <a:gd name="T19" fmla="*/ 2 h 34"/>
                <a:gd name="T20" fmla="*/ 43 w 66"/>
                <a:gd name="T21" fmla="*/ 0 h 34"/>
                <a:gd name="T22" fmla="*/ 48 w 66"/>
                <a:gd name="T23" fmla="*/ 0 h 34"/>
                <a:gd name="T24" fmla="*/ 62 w 66"/>
                <a:gd name="T25" fmla="*/ 4 h 34"/>
                <a:gd name="T26" fmla="*/ 66 w 66"/>
                <a:gd name="T27" fmla="*/ 13 h 34"/>
                <a:gd name="T28" fmla="*/ 66 w 66"/>
                <a:gd name="T29" fmla="*/ 20 h 34"/>
                <a:gd name="T30" fmla="*/ 62 w 66"/>
                <a:gd name="T31" fmla="*/ 29 h 34"/>
                <a:gd name="T32" fmla="*/ 53 w 66"/>
                <a:gd name="T33" fmla="*/ 3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34">
                  <a:moveTo>
                    <a:pt x="53" y="33"/>
                  </a:moveTo>
                  <a:cubicBezTo>
                    <a:pt x="47" y="33"/>
                    <a:pt x="53" y="34"/>
                    <a:pt x="39" y="33"/>
                  </a:cubicBezTo>
                  <a:cubicBezTo>
                    <a:pt x="24" y="33"/>
                    <a:pt x="21" y="33"/>
                    <a:pt x="21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7" y="31"/>
                    <a:pt x="4" y="30"/>
                    <a:pt x="3" y="28"/>
                  </a:cubicBezTo>
                  <a:cubicBezTo>
                    <a:pt x="1" y="26"/>
                    <a:pt x="0" y="24"/>
                    <a:pt x="0" y="21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3"/>
                    <a:pt x="1" y="10"/>
                    <a:pt x="3" y="7"/>
                  </a:cubicBezTo>
                  <a:cubicBezTo>
                    <a:pt x="4" y="5"/>
                    <a:pt x="7" y="3"/>
                    <a:pt x="11" y="3"/>
                  </a:cubicBezTo>
                  <a:cubicBezTo>
                    <a:pt x="16" y="2"/>
                    <a:pt x="20" y="2"/>
                    <a:pt x="23" y="2"/>
                  </a:cubicBezTo>
                  <a:cubicBezTo>
                    <a:pt x="32" y="1"/>
                    <a:pt x="37" y="0"/>
                    <a:pt x="43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1"/>
                    <a:pt x="59" y="3"/>
                    <a:pt x="62" y="4"/>
                  </a:cubicBezTo>
                  <a:cubicBezTo>
                    <a:pt x="65" y="6"/>
                    <a:pt x="66" y="9"/>
                    <a:pt x="66" y="13"/>
                  </a:cubicBezTo>
                  <a:cubicBezTo>
                    <a:pt x="66" y="15"/>
                    <a:pt x="66" y="17"/>
                    <a:pt x="66" y="20"/>
                  </a:cubicBezTo>
                  <a:cubicBezTo>
                    <a:pt x="65" y="23"/>
                    <a:pt x="64" y="26"/>
                    <a:pt x="62" y="29"/>
                  </a:cubicBezTo>
                  <a:cubicBezTo>
                    <a:pt x="60" y="31"/>
                    <a:pt x="57" y="32"/>
                    <a:pt x="53" y="3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65" name="Freeform 84">
              <a:extLst>
                <a:ext uri="{FF2B5EF4-FFF2-40B4-BE49-F238E27FC236}">
                  <a16:creationId xmlns:a16="http://schemas.microsoft.com/office/drawing/2014/main" id="{270C485D-6BA8-4BF7-B72C-2B14A43A66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6274527">
              <a:off x="6910134" y="5062687"/>
              <a:ext cx="647637" cy="678578"/>
            </a:xfrm>
            <a:custGeom>
              <a:avLst/>
              <a:gdLst>
                <a:gd name="T0" fmla="*/ 4 w 57"/>
                <a:gd name="T1" fmla="*/ 34 h 60"/>
                <a:gd name="T2" fmla="*/ 17 w 57"/>
                <a:gd name="T3" fmla="*/ 18 h 60"/>
                <a:gd name="T4" fmla="*/ 26 w 57"/>
                <a:gd name="T5" fmla="*/ 8 h 60"/>
                <a:gd name="T6" fmla="*/ 29 w 57"/>
                <a:gd name="T7" fmla="*/ 5 h 60"/>
                <a:gd name="T8" fmla="*/ 41 w 57"/>
                <a:gd name="T9" fmla="*/ 0 h 60"/>
                <a:gd name="T10" fmla="*/ 51 w 57"/>
                <a:gd name="T11" fmla="*/ 6 h 60"/>
                <a:gd name="T12" fmla="*/ 56 w 57"/>
                <a:gd name="T13" fmla="*/ 16 h 60"/>
                <a:gd name="T14" fmla="*/ 51 w 57"/>
                <a:gd name="T15" fmla="*/ 28 h 60"/>
                <a:gd name="T16" fmla="*/ 29 w 57"/>
                <a:gd name="T17" fmla="*/ 53 h 60"/>
                <a:gd name="T18" fmla="*/ 17 w 57"/>
                <a:gd name="T19" fmla="*/ 59 h 60"/>
                <a:gd name="T20" fmla="*/ 5 w 57"/>
                <a:gd name="T21" fmla="*/ 54 h 60"/>
                <a:gd name="T22" fmla="*/ 0 w 57"/>
                <a:gd name="T23" fmla="*/ 45 h 60"/>
                <a:gd name="T24" fmla="*/ 4 w 57"/>
                <a:gd name="T25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" h="60">
                  <a:moveTo>
                    <a:pt x="4" y="34"/>
                  </a:moveTo>
                  <a:cubicBezTo>
                    <a:pt x="5" y="33"/>
                    <a:pt x="17" y="18"/>
                    <a:pt x="17" y="18"/>
                  </a:cubicBezTo>
                  <a:cubicBezTo>
                    <a:pt x="21" y="14"/>
                    <a:pt x="24" y="10"/>
                    <a:pt x="26" y="8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4" y="2"/>
                    <a:pt x="38" y="0"/>
                    <a:pt x="41" y="0"/>
                  </a:cubicBezTo>
                  <a:cubicBezTo>
                    <a:pt x="44" y="1"/>
                    <a:pt x="47" y="2"/>
                    <a:pt x="51" y="6"/>
                  </a:cubicBezTo>
                  <a:cubicBezTo>
                    <a:pt x="55" y="10"/>
                    <a:pt x="57" y="13"/>
                    <a:pt x="56" y="16"/>
                  </a:cubicBezTo>
                  <a:cubicBezTo>
                    <a:pt x="56" y="19"/>
                    <a:pt x="54" y="23"/>
                    <a:pt x="51" y="28"/>
                  </a:cubicBezTo>
                  <a:cubicBezTo>
                    <a:pt x="51" y="28"/>
                    <a:pt x="33" y="48"/>
                    <a:pt x="29" y="53"/>
                  </a:cubicBezTo>
                  <a:cubicBezTo>
                    <a:pt x="25" y="57"/>
                    <a:pt x="21" y="59"/>
                    <a:pt x="17" y="59"/>
                  </a:cubicBezTo>
                  <a:cubicBezTo>
                    <a:pt x="13" y="60"/>
                    <a:pt x="9" y="58"/>
                    <a:pt x="5" y="54"/>
                  </a:cubicBezTo>
                  <a:cubicBezTo>
                    <a:pt x="2" y="51"/>
                    <a:pt x="0" y="48"/>
                    <a:pt x="0" y="45"/>
                  </a:cubicBezTo>
                  <a:cubicBezTo>
                    <a:pt x="0" y="42"/>
                    <a:pt x="2" y="38"/>
                    <a:pt x="4" y="3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  <p:sp>
          <p:nvSpPr>
            <p:cNvPr id="66" name="Freeform 87">
              <a:extLst>
                <a:ext uri="{FF2B5EF4-FFF2-40B4-BE49-F238E27FC236}">
                  <a16:creationId xmlns:a16="http://schemas.microsoft.com/office/drawing/2014/main" id="{79239B91-4327-43B3-AED5-CB9EC1653B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4430858">
              <a:off x="4571743" y="5071596"/>
              <a:ext cx="626472" cy="670149"/>
            </a:xfrm>
            <a:custGeom>
              <a:avLst/>
              <a:gdLst>
                <a:gd name="T0" fmla="*/ 0 w 55"/>
                <a:gd name="T1" fmla="*/ 17 h 59"/>
                <a:gd name="T2" fmla="*/ 1 w 55"/>
                <a:gd name="T3" fmla="*/ 11 h 59"/>
                <a:gd name="T4" fmla="*/ 4 w 55"/>
                <a:gd name="T5" fmla="*/ 6 h 59"/>
                <a:gd name="T6" fmla="*/ 7 w 55"/>
                <a:gd name="T7" fmla="*/ 4 h 59"/>
                <a:gd name="T8" fmla="*/ 14 w 55"/>
                <a:gd name="T9" fmla="*/ 0 h 59"/>
                <a:gd name="T10" fmla="*/ 23 w 55"/>
                <a:gd name="T11" fmla="*/ 3 h 59"/>
                <a:gd name="T12" fmla="*/ 31 w 55"/>
                <a:gd name="T13" fmla="*/ 11 h 59"/>
                <a:gd name="T14" fmla="*/ 38 w 55"/>
                <a:gd name="T15" fmla="*/ 20 h 59"/>
                <a:gd name="T16" fmla="*/ 48 w 55"/>
                <a:gd name="T17" fmla="*/ 31 h 59"/>
                <a:gd name="T18" fmla="*/ 55 w 55"/>
                <a:gd name="T19" fmla="*/ 43 h 59"/>
                <a:gd name="T20" fmla="*/ 49 w 55"/>
                <a:gd name="T21" fmla="*/ 55 h 59"/>
                <a:gd name="T22" fmla="*/ 38 w 55"/>
                <a:gd name="T23" fmla="*/ 59 h 59"/>
                <a:gd name="T24" fmla="*/ 33 w 55"/>
                <a:gd name="T25" fmla="*/ 58 h 59"/>
                <a:gd name="T26" fmla="*/ 26 w 55"/>
                <a:gd name="T27" fmla="*/ 53 h 59"/>
                <a:gd name="T28" fmla="*/ 5 w 55"/>
                <a:gd name="T29" fmla="*/ 27 h 59"/>
                <a:gd name="T30" fmla="*/ 0 w 55"/>
                <a:gd name="T31" fmla="*/ 1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59">
                  <a:moveTo>
                    <a:pt x="0" y="17"/>
                  </a:moveTo>
                  <a:cubicBezTo>
                    <a:pt x="0" y="14"/>
                    <a:pt x="0" y="12"/>
                    <a:pt x="1" y="11"/>
                  </a:cubicBezTo>
                  <a:cubicBezTo>
                    <a:pt x="2" y="9"/>
                    <a:pt x="3" y="8"/>
                    <a:pt x="4" y="6"/>
                  </a:cubicBezTo>
                  <a:cubicBezTo>
                    <a:pt x="6" y="5"/>
                    <a:pt x="7" y="4"/>
                    <a:pt x="7" y="4"/>
                  </a:cubicBezTo>
                  <a:cubicBezTo>
                    <a:pt x="9" y="2"/>
                    <a:pt x="12" y="1"/>
                    <a:pt x="14" y="0"/>
                  </a:cubicBezTo>
                  <a:cubicBezTo>
                    <a:pt x="17" y="0"/>
                    <a:pt x="20" y="1"/>
                    <a:pt x="23" y="3"/>
                  </a:cubicBezTo>
                  <a:cubicBezTo>
                    <a:pt x="26" y="4"/>
                    <a:pt x="29" y="7"/>
                    <a:pt x="31" y="11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52" y="36"/>
                    <a:pt x="54" y="40"/>
                    <a:pt x="55" y="43"/>
                  </a:cubicBezTo>
                  <a:cubicBezTo>
                    <a:pt x="55" y="47"/>
                    <a:pt x="54" y="52"/>
                    <a:pt x="49" y="55"/>
                  </a:cubicBezTo>
                  <a:cubicBezTo>
                    <a:pt x="45" y="58"/>
                    <a:pt x="41" y="59"/>
                    <a:pt x="38" y="59"/>
                  </a:cubicBezTo>
                  <a:cubicBezTo>
                    <a:pt x="37" y="59"/>
                    <a:pt x="35" y="59"/>
                    <a:pt x="33" y="58"/>
                  </a:cubicBezTo>
                  <a:cubicBezTo>
                    <a:pt x="31" y="57"/>
                    <a:pt x="29" y="55"/>
                    <a:pt x="26" y="53"/>
                  </a:cubicBezTo>
                  <a:cubicBezTo>
                    <a:pt x="23" y="50"/>
                    <a:pt x="5" y="27"/>
                    <a:pt x="5" y="27"/>
                  </a:cubicBezTo>
                  <a:cubicBezTo>
                    <a:pt x="2" y="23"/>
                    <a:pt x="0" y="19"/>
                    <a:pt x="0" y="1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accent3"/>
                </a:solidFill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8B111808-E05F-EA10-BF82-996818ADF27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88" r="738" b="3"/>
          <a:stretch/>
        </p:blipFill>
        <p:spPr>
          <a:xfrm>
            <a:off x="6313088" y="602657"/>
            <a:ext cx="5326462" cy="5250743"/>
          </a:xfrm>
          <a:custGeom>
            <a:avLst/>
            <a:gdLst/>
            <a:ahLst/>
            <a:cxnLst/>
            <a:rect l="l" t="t" r="r" b="b"/>
            <a:pathLst>
              <a:path w="5326462" h="5250743">
                <a:moveTo>
                  <a:pt x="2576092" y="0"/>
                </a:moveTo>
                <a:cubicBezTo>
                  <a:pt x="2650583" y="0"/>
                  <a:pt x="2726041" y="967"/>
                  <a:pt x="2803435" y="967"/>
                </a:cubicBezTo>
                <a:cubicBezTo>
                  <a:pt x="3020137" y="967"/>
                  <a:pt x="3205881" y="967"/>
                  <a:pt x="3329710" y="47407"/>
                </a:cubicBezTo>
                <a:cubicBezTo>
                  <a:pt x="3732156" y="124807"/>
                  <a:pt x="4088166" y="387966"/>
                  <a:pt x="4304868" y="573726"/>
                </a:cubicBezTo>
                <a:cubicBezTo>
                  <a:pt x="4537048" y="744005"/>
                  <a:pt x="4893058" y="1069084"/>
                  <a:pt x="5109760" y="1471563"/>
                </a:cubicBezTo>
                <a:cubicBezTo>
                  <a:pt x="5202632" y="2090761"/>
                  <a:pt x="5326462" y="2477760"/>
                  <a:pt x="5326462" y="2694480"/>
                </a:cubicBezTo>
                <a:cubicBezTo>
                  <a:pt x="5326462" y="3267238"/>
                  <a:pt x="5249068" y="3329158"/>
                  <a:pt x="5249068" y="3329158"/>
                </a:cubicBezTo>
                <a:cubicBezTo>
                  <a:pt x="5109760" y="3824516"/>
                  <a:pt x="4784708" y="4288915"/>
                  <a:pt x="4506091" y="4613994"/>
                </a:cubicBezTo>
                <a:cubicBezTo>
                  <a:pt x="4242954" y="4877153"/>
                  <a:pt x="3825029" y="5016473"/>
                  <a:pt x="3329710" y="5233192"/>
                </a:cubicBezTo>
                <a:cubicBezTo>
                  <a:pt x="3020137" y="5233192"/>
                  <a:pt x="2199766" y="5310592"/>
                  <a:pt x="1704448" y="5140313"/>
                </a:cubicBezTo>
                <a:cubicBezTo>
                  <a:pt x="1224608" y="4908113"/>
                  <a:pt x="1069821" y="4861674"/>
                  <a:pt x="667375" y="4505635"/>
                </a:cubicBezTo>
                <a:cubicBezTo>
                  <a:pt x="311365" y="4103156"/>
                  <a:pt x="48228" y="3329158"/>
                  <a:pt x="17270" y="2880239"/>
                </a:cubicBezTo>
                <a:cubicBezTo>
                  <a:pt x="-29166" y="2617080"/>
                  <a:pt x="32749" y="2183641"/>
                  <a:pt x="32749" y="2090761"/>
                </a:cubicBezTo>
                <a:cubicBezTo>
                  <a:pt x="32749" y="1610883"/>
                  <a:pt x="342323" y="1254844"/>
                  <a:pt x="605461" y="929765"/>
                </a:cubicBezTo>
                <a:cubicBezTo>
                  <a:pt x="884077" y="620166"/>
                  <a:pt x="1147215" y="341526"/>
                  <a:pt x="1549661" y="248646"/>
                </a:cubicBezTo>
                <a:cubicBezTo>
                  <a:pt x="1905671" y="78367"/>
                  <a:pt x="1905671" y="78367"/>
                  <a:pt x="1905671" y="78367"/>
                </a:cubicBezTo>
                <a:cubicBezTo>
                  <a:pt x="2137851" y="8707"/>
                  <a:pt x="2352618" y="0"/>
                  <a:pt x="257609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02371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D0A6B2-5343-EB73-8467-A19EF8BAC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000" y="619200"/>
            <a:ext cx="10728322" cy="469825"/>
          </a:xfrm>
        </p:spPr>
        <p:txBody>
          <a:bodyPr>
            <a:normAutofit fontScale="90000"/>
          </a:bodyPr>
          <a:lstStyle/>
          <a:p>
            <a:r>
              <a:rPr lang="en-US" dirty="0"/>
              <a:t>References: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DFF3D9-5724-1F77-47ED-F06C3AEFC3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997" y="1089025"/>
            <a:ext cx="10728325" cy="3227375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[1]: </a:t>
            </a:r>
            <a:r>
              <a:rPr lang="en-US" dirty="0" err="1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LHCb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[2]: </a:t>
            </a:r>
            <a:r>
              <a:rPr lang="en-US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Lepton flavor universality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505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76A10F56-4600-4E72-882F-DF9A3D7054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4E7C649-57E0-4A93-B134-67101C0725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A35AF4F-B82E-435B-8949-29173A055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5412222" cy="3734405"/>
          </a:xfrm>
          <a:custGeom>
            <a:avLst/>
            <a:gdLst>
              <a:gd name="connsiteX0" fmla="*/ 1441992 w 5412222"/>
              <a:gd name="connsiteY0" fmla="*/ 2504513 h 3734405"/>
              <a:gd name="connsiteX1" fmla="*/ 1566499 w 5412222"/>
              <a:gd name="connsiteY1" fmla="*/ 2518404 h 3734405"/>
              <a:gd name="connsiteX2" fmla="*/ 1750954 w 5412222"/>
              <a:gd name="connsiteY2" fmla="*/ 2629527 h 3734405"/>
              <a:gd name="connsiteX3" fmla="*/ 1714063 w 5412222"/>
              <a:gd name="connsiteY3" fmla="*/ 3370350 h 3734405"/>
              <a:gd name="connsiteX4" fmla="*/ 1548053 w 5412222"/>
              <a:gd name="connsiteY4" fmla="*/ 3703720 h 3734405"/>
              <a:gd name="connsiteX5" fmla="*/ 1345153 w 5412222"/>
              <a:gd name="connsiteY5" fmla="*/ 3722241 h 3734405"/>
              <a:gd name="connsiteX6" fmla="*/ 1142252 w 5412222"/>
              <a:gd name="connsiteY6" fmla="*/ 3611117 h 3734405"/>
              <a:gd name="connsiteX7" fmla="*/ 1123807 w 5412222"/>
              <a:gd name="connsiteY7" fmla="*/ 3388870 h 3734405"/>
              <a:gd name="connsiteX8" fmla="*/ 1160697 w 5412222"/>
              <a:gd name="connsiteY8" fmla="*/ 3018459 h 3734405"/>
              <a:gd name="connsiteX9" fmla="*/ 1179143 w 5412222"/>
              <a:gd name="connsiteY9" fmla="*/ 2851774 h 3734405"/>
              <a:gd name="connsiteX10" fmla="*/ 1197589 w 5412222"/>
              <a:gd name="connsiteY10" fmla="*/ 2722130 h 3734405"/>
              <a:gd name="connsiteX11" fmla="*/ 1345153 w 5412222"/>
              <a:gd name="connsiteY11" fmla="*/ 2518404 h 3734405"/>
              <a:gd name="connsiteX12" fmla="*/ 1441992 w 5412222"/>
              <a:gd name="connsiteY12" fmla="*/ 2504513 h 3734405"/>
              <a:gd name="connsiteX13" fmla="*/ 2975080 w 5412222"/>
              <a:gd name="connsiteY13" fmla="*/ 2484443 h 3734405"/>
              <a:gd name="connsiteX14" fmla="*/ 3097382 w 5412222"/>
              <a:gd name="connsiteY14" fmla="*/ 2507883 h 3734405"/>
              <a:gd name="connsiteX15" fmla="*/ 3189904 w 5412222"/>
              <a:gd name="connsiteY15" fmla="*/ 2581966 h 3734405"/>
              <a:gd name="connsiteX16" fmla="*/ 3263922 w 5412222"/>
              <a:gd name="connsiteY16" fmla="*/ 2730130 h 3734405"/>
              <a:gd name="connsiteX17" fmla="*/ 3356443 w 5412222"/>
              <a:gd name="connsiteY17" fmla="*/ 3322788 h 3734405"/>
              <a:gd name="connsiteX18" fmla="*/ 3337939 w 5412222"/>
              <a:gd name="connsiteY18" fmla="*/ 3545035 h 3734405"/>
              <a:gd name="connsiteX19" fmla="*/ 3282426 w 5412222"/>
              <a:gd name="connsiteY19" fmla="*/ 3637638 h 3734405"/>
              <a:gd name="connsiteX20" fmla="*/ 3171400 w 5412222"/>
              <a:gd name="connsiteY20" fmla="*/ 3674679 h 3734405"/>
              <a:gd name="connsiteX21" fmla="*/ 3115887 w 5412222"/>
              <a:gd name="connsiteY21" fmla="*/ 3693200 h 3734405"/>
              <a:gd name="connsiteX22" fmla="*/ 2967852 w 5412222"/>
              <a:gd name="connsiteY22" fmla="*/ 3674679 h 3734405"/>
              <a:gd name="connsiteX23" fmla="*/ 2838321 w 5412222"/>
              <a:gd name="connsiteY23" fmla="*/ 3563556 h 3734405"/>
              <a:gd name="connsiteX24" fmla="*/ 2782808 w 5412222"/>
              <a:gd name="connsiteY24" fmla="*/ 3359829 h 3734405"/>
              <a:gd name="connsiteX25" fmla="*/ 2764304 w 5412222"/>
              <a:gd name="connsiteY25" fmla="*/ 3156103 h 3734405"/>
              <a:gd name="connsiteX26" fmla="*/ 2708791 w 5412222"/>
              <a:gd name="connsiteY26" fmla="*/ 2878295 h 3734405"/>
              <a:gd name="connsiteX27" fmla="*/ 2690286 w 5412222"/>
              <a:gd name="connsiteY27" fmla="*/ 2637527 h 3734405"/>
              <a:gd name="connsiteX28" fmla="*/ 2912339 w 5412222"/>
              <a:gd name="connsiteY28" fmla="*/ 2489363 h 3734405"/>
              <a:gd name="connsiteX29" fmla="*/ 2975080 w 5412222"/>
              <a:gd name="connsiteY29" fmla="*/ 2484443 h 3734405"/>
              <a:gd name="connsiteX30" fmla="*/ 4122198 w 5412222"/>
              <a:gd name="connsiteY30" fmla="*/ 1964873 h 3734405"/>
              <a:gd name="connsiteX31" fmla="*/ 4289154 w 5412222"/>
              <a:gd name="connsiteY31" fmla="*/ 2020607 h 3734405"/>
              <a:gd name="connsiteX32" fmla="*/ 4437557 w 5412222"/>
              <a:gd name="connsiteY32" fmla="*/ 2169233 h 3734405"/>
              <a:gd name="connsiteX33" fmla="*/ 4567411 w 5412222"/>
              <a:gd name="connsiteY33" fmla="*/ 2336436 h 3734405"/>
              <a:gd name="connsiteX34" fmla="*/ 4752916 w 5412222"/>
              <a:gd name="connsiteY34" fmla="*/ 2540795 h 3734405"/>
              <a:gd name="connsiteX35" fmla="*/ 4882769 w 5412222"/>
              <a:gd name="connsiteY35" fmla="*/ 2763733 h 3734405"/>
              <a:gd name="connsiteX36" fmla="*/ 4771467 w 5412222"/>
              <a:gd name="connsiteY36" fmla="*/ 2986671 h 3734405"/>
              <a:gd name="connsiteX37" fmla="*/ 4567411 w 5412222"/>
              <a:gd name="connsiteY37" fmla="*/ 3060983 h 3734405"/>
              <a:gd name="connsiteX38" fmla="*/ 4474659 w 5412222"/>
              <a:gd name="connsiteY38" fmla="*/ 3042405 h 3734405"/>
              <a:gd name="connsiteX39" fmla="*/ 4344804 w 5412222"/>
              <a:gd name="connsiteY39" fmla="*/ 2949514 h 3734405"/>
              <a:gd name="connsiteX40" fmla="*/ 3955244 w 5412222"/>
              <a:gd name="connsiteY40" fmla="*/ 2466483 h 3734405"/>
              <a:gd name="connsiteX41" fmla="*/ 3862491 w 5412222"/>
              <a:gd name="connsiteY41" fmla="*/ 2280701 h 3734405"/>
              <a:gd name="connsiteX42" fmla="*/ 3881042 w 5412222"/>
              <a:gd name="connsiteY42" fmla="*/ 2169233 h 3734405"/>
              <a:gd name="connsiteX43" fmla="*/ 3936693 w 5412222"/>
              <a:gd name="connsiteY43" fmla="*/ 2076342 h 3734405"/>
              <a:gd name="connsiteX44" fmla="*/ 3992345 w 5412222"/>
              <a:gd name="connsiteY44" fmla="*/ 2039186 h 3734405"/>
              <a:gd name="connsiteX45" fmla="*/ 4122198 w 5412222"/>
              <a:gd name="connsiteY45" fmla="*/ 1964873 h 3734405"/>
              <a:gd name="connsiteX46" fmla="*/ 146310 w 5412222"/>
              <a:gd name="connsiteY46" fmla="*/ 1953889 h 3734405"/>
              <a:gd name="connsiteX47" fmla="*/ 350366 w 5412222"/>
              <a:gd name="connsiteY47" fmla="*/ 2046733 h 3734405"/>
              <a:gd name="connsiteX48" fmla="*/ 443118 w 5412222"/>
              <a:gd name="connsiteY48" fmla="*/ 2232420 h 3734405"/>
              <a:gd name="connsiteX49" fmla="*/ 368916 w 5412222"/>
              <a:gd name="connsiteY49" fmla="*/ 2455245 h 3734405"/>
              <a:gd name="connsiteX50" fmla="*/ 55877 w 5412222"/>
              <a:gd name="connsiteY50" fmla="*/ 2823429 h 3734405"/>
              <a:gd name="connsiteX51" fmla="*/ 0 w 5412222"/>
              <a:gd name="connsiteY51" fmla="*/ 2890207 h 3734405"/>
              <a:gd name="connsiteX52" fmla="*/ 0 w 5412222"/>
              <a:gd name="connsiteY52" fmla="*/ 2010548 h 3734405"/>
              <a:gd name="connsiteX53" fmla="*/ 48920 w 5412222"/>
              <a:gd name="connsiteY53" fmla="*/ 1981743 h 3734405"/>
              <a:gd name="connsiteX54" fmla="*/ 146310 w 5412222"/>
              <a:gd name="connsiteY54" fmla="*/ 1953889 h 3734405"/>
              <a:gd name="connsiteX55" fmla="*/ 4987001 w 5412222"/>
              <a:gd name="connsiteY55" fmla="*/ 730996 h 3734405"/>
              <a:gd name="connsiteX56" fmla="*/ 5079441 w 5412222"/>
              <a:gd name="connsiteY56" fmla="*/ 730996 h 3734405"/>
              <a:gd name="connsiteX57" fmla="*/ 5338271 w 5412222"/>
              <a:gd name="connsiteY57" fmla="*/ 804801 h 3734405"/>
              <a:gd name="connsiteX58" fmla="*/ 5412222 w 5412222"/>
              <a:gd name="connsiteY58" fmla="*/ 970860 h 3734405"/>
              <a:gd name="connsiteX59" fmla="*/ 5412222 w 5412222"/>
              <a:gd name="connsiteY59" fmla="*/ 1100017 h 3734405"/>
              <a:gd name="connsiteX60" fmla="*/ 5338271 w 5412222"/>
              <a:gd name="connsiteY60" fmla="*/ 1266077 h 3734405"/>
              <a:gd name="connsiteX61" fmla="*/ 5171880 w 5412222"/>
              <a:gd name="connsiteY61" fmla="*/ 1339881 h 3734405"/>
              <a:gd name="connsiteX62" fmla="*/ 4913050 w 5412222"/>
              <a:gd name="connsiteY62" fmla="*/ 1339881 h 3734405"/>
              <a:gd name="connsiteX63" fmla="*/ 4580268 w 5412222"/>
              <a:gd name="connsiteY63" fmla="*/ 1339881 h 3734405"/>
              <a:gd name="connsiteX64" fmla="*/ 4413877 w 5412222"/>
              <a:gd name="connsiteY64" fmla="*/ 1321430 h 3734405"/>
              <a:gd name="connsiteX65" fmla="*/ 4247486 w 5412222"/>
              <a:gd name="connsiteY65" fmla="*/ 1247626 h 3734405"/>
              <a:gd name="connsiteX66" fmla="*/ 4192022 w 5412222"/>
              <a:gd name="connsiteY66" fmla="*/ 1118468 h 3734405"/>
              <a:gd name="connsiteX67" fmla="*/ 4192022 w 5412222"/>
              <a:gd name="connsiteY67" fmla="*/ 1026213 h 3734405"/>
              <a:gd name="connsiteX68" fmla="*/ 4247486 w 5412222"/>
              <a:gd name="connsiteY68" fmla="*/ 860154 h 3734405"/>
              <a:gd name="connsiteX69" fmla="*/ 4395389 w 5412222"/>
              <a:gd name="connsiteY69" fmla="*/ 786350 h 3734405"/>
              <a:gd name="connsiteX70" fmla="*/ 4617243 w 5412222"/>
              <a:gd name="connsiteY70" fmla="*/ 767899 h 3734405"/>
              <a:gd name="connsiteX71" fmla="*/ 4987001 w 5412222"/>
              <a:gd name="connsiteY71" fmla="*/ 730996 h 3734405"/>
              <a:gd name="connsiteX72" fmla="*/ 3807960 w 5412222"/>
              <a:gd name="connsiteY72" fmla="*/ 0 h 3734405"/>
              <a:gd name="connsiteX73" fmla="*/ 4404064 w 5412222"/>
              <a:gd name="connsiteY73" fmla="*/ 0 h 3734405"/>
              <a:gd name="connsiteX74" fmla="*/ 4368291 w 5412222"/>
              <a:gd name="connsiteY74" fmla="*/ 41360 h 3734405"/>
              <a:gd name="connsiteX75" fmla="*/ 4329548 w 5412222"/>
              <a:gd name="connsiteY75" fmla="*/ 87787 h 3734405"/>
              <a:gd name="connsiteX76" fmla="*/ 4107495 w 5412222"/>
              <a:gd name="connsiteY76" fmla="*/ 198776 h 3734405"/>
              <a:gd name="connsiteX77" fmla="*/ 3885443 w 5412222"/>
              <a:gd name="connsiteY77" fmla="*/ 106285 h 3734405"/>
              <a:gd name="connsiteX78" fmla="*/ 3818365 w 5412222"/>
              <a:gd name="connsiteY78" fmla="*/ 23043 h 373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412222" h="3734405">
                <a:moveTo>
                  <a:pt x="1441992" y="2504513"/>
                </a:moveTo>
                <a:cubicBezTo>
                  <a:pt x="1478883" y="2504513"/>
                  <a:pt x="1520385" y="2509143"/>
                  <a:pt x="1566499" y="2518404"/>
                </a:cubicBezTo>
                <a:cubicBezTo>
                  <a:pt x="1658726" y="2536924"/>
                  <a:pt x="1732509" y="2573965"/>
                  <a:pt x="1750954" y="2629527"/>
                </a:cubicBezTo>
                <a:cubicBezTo>
                  <a:pt x="1787845" y="2703609"/>
                  <a:pt x="1714063" y="3296268"/>
                  <a:pt x="1714063" y="3370350"/>
                </a:cubicBezTo>
                <a:cubicBezTo>
                  <a:pt x="1695617" y="3555556"/>
                  <a:pt x="1658726" y="3666679"/>
                  <a:pt x="1548053" y="3703720"/>
                </a:cubicBezTo>
                <a:cubicBezTo>
                  <a:pt x="1492717" y="3740761"/>
                  <a:pt x="1418935" y="3740761"/>
                  <a:pt x="1345153" y="3722241"/>
                </a:cubicBezTo>
                <a:cubicBezTo>
                  <a:pt x="1252925" y="3722241"/>
                  <a:pt x="1179143" y="3685199"/>
                  <a:pt x="1142252" y="3611117"/>
                </a:cubicBezTo>
                <a:cubicBezTo>
                  <a:pt x="1123807" y="3555556"/>
                  <a:pt x="1105361" y="3481473"/>
                  <a:pt x="1123807" y="3388870"/>
                </a:cubicBezTo>
                <a:cubicBezTo>
                  <a:pt x="1123807" y="3388870"/>
                  <a:pt x="1160697" y="3055500"/>
                  <a:pt x="1160697" y="3018459"/>
                </a:cubicBezTo>
                <a:cubicBezTo>
                  <a:pt x="1160697" y="2962897"/>
                  <a:pt x="1179143" y="2870294"/>
                  <a:pt x="1179143" y="2851774"/>
                </a:cubicBezTo>
                <a:cubicBezTo>
                  <a:pt x="1197589" y="2722130"/>
                  <a:pt x="1197589" y="2722130"/>
                  <a:pt x="1197589" y="2722130"/>
                </a:cubicBezTo>
                <a:cubicBezTo>
                  <a:pt x="1234480" y="2611007"/>
                  <a:pt x="1289816" y="2555445"/>
                  <a:pt x="1345153" y="2518404"/>
                </a:cubicBezTo>
                <a:cubicBezTo>
                  <a:pt x="1372821" y="2509143"/>
                  <a:pt x="1405101" y="2504513"/>
                  <a:pt x="1441992" y="2504513"/>
                </a:cubicBezTo>
                <a:close/>
                <a:moveTo>
                  <a:pt x="2975080" y="2484443"/>
                </a:moveTo>
                <a:cubicBezTo>
                  <a:pt x="3031460" y="2487048"/>
                  <a:pt x="3069626" y="2507883"/>
                  <a:pt x="3097382" y="2507883"/>
                </a:cubicBezTo>
                <a:cubicBezTo>
                  <a:pt x="3134391" y="2526404"/>
                  <a:pt x="3152895" y="2544924"/>
                  <a:pt x="3189904" y="2581966"/>
                </a:cubicBezTo>
                <a:cubicBezTo>
                  <a:pt x="3208409" y="2619007"/>
                  <a:pt x="3226913" y="2656048"/>
                  <a:pt x="3263922" y="2730130"/>
                </a:cubicBezTo>
                <a:cubicBezTo>
                  <a:pt x="3282426" y="2804212"/>
                  <a:pt x="3356443" y="3322788"/>
                  <a:pt x="3356443" y="3322788"/>
                </a:cubicBezTo>
                <a:cubicBezTo>
                  <a:pt x="3374948" y="3433912"/>
                  <a:pt x="3356443" y="3507994"/>
                  <a:pt x="3337939" y="3545035"/>
                </a:cubicBezTo>
                <a:cubicBezTo>
                  <a:pt x="3319435" y="3582076"/>
                  <a:pt x="3300930" y="3619117"/>
                  <a:pt x="3282426" y="3637638"/>
                </a:cubicBezTo>
                <a:cubicBezTo>
                  <a:pt x="3245417" y="3656158"/>
                  <a:pt x="3208409" y="3656158"/>
                  <a:pt x="3171400" y="3674679"/>
                </a:cubicBezTo>
                <a:cubicBezTo>
                  <a:pt x="3152895" y="3674679"/>
                  <a:pt x="3134391" y="3693200"/>
                  <a:pt x="3115887" y="3693200"/>
                </a:cubicBezTo>
                <a:cubicBezTo>
                  <a:pt x="3060374" y="3711720"/>
                  <a:pt x="3004860" y="3711720"/>
                  <a:pt x="2967852" y="3674679"/>
                </a:cubicBezTo>
                <a:cubicBezTo>
                  <a:pt x="2912339" y="3656158"/>
                  <a:pt x="2875330" y="3619117"/>
                  <a:pt x="2838321" y="3563556"/>
                </a:cubicBezTo>
                <a:cubicBezTo>
                  <a:pt x="2801312" y="3507994"/>
                  <a:pt x="2782808" y="3433912"/>
                  <a:pt x="2782808" y="3359829"/>
                </a:cubicBezTo>
                <a:cubicBezTo>
                  <a:pt x="2764304" y="3156103"/>
                  <a:pt x="2764304" y="3156103"/>
                  <a:pt x="2764304" y="3156103"/>
                </a:cubicBezTo>
                <a:cubicBezTo>
                  <a:pt x="2708791" y="2878295"/>
                  <a:pt x="2708791" y="2878295"/>
                  <a:pt x="2708791" y="2878295"/>
                </a:cubicBezTo>
                <a:cubicBezTo>
                  <a:pt x="2671782" y="2767171"/>
                  <a:pt x="2671782" y="2693089"/>
                  <a:pt x="2690286" y="2637527"/>
                </a:cubicBezTo>
                <a:cubicBezTo>
                  <a:pt x="2727295" y="2563445"/>
                  <a:pt x="2801312" y="2489363"/>
                  <a:pt x="2912339" y="2489363"/>
                </a:cubicBezTo>
                <a:cubicBezTo>
                  <a:pt x="2935469" y="2484733"/>
                  <a:pt x="2956286" y="2483575"/>
                  <a:pt x="2975080" y="2484443"/>
                </a:cubicBezTo>
                <a:close/>
                <a:moveTo>
                  <a:pt x="4122198" y="1964873"/>
                </a:moveTo>
                <a:cubicBezTo>
                  <a:pt x="4177850" y="1964873"/>
                  <a:pt x="4233502" y="1983451"/>
                  <a:pt x="4289154" y="2020607"/>
                </a:cubicBezTo>
                <a:cubicBezTo>
                  <a:pt x="4344804" y="2039186"/>
                  <a:pt x="4400456" y="2094920"/>
                  <a:pt x="4437557" y="2169233"/>
                </a:cubicBezTo>
                <a:cubicBezTo>
                  <a:pt x="4567411" y="2336436"/>
                  <a:pt x="4567411" y="2336436"/>
                  <a:pt x="4567411" y="2336436"/>
                </a:cubicBezTo>
                <a:cubicBezTo>
                  <a:pt x="4752916" y="2540795"/>
                  <a:pt x="4752916" y="2540795"/>
                  <a:pt x="4752916" y="2540795"/>
                </a:cubicBezTo>
                <a:cubicBezTo>
                  <a:pt x="4827118" y="2633686"/>
                  <a:pt x="4864220" y="2707999"/>
                  <a:pt x="4882769" y="2763733"/>
                </a:cubicBezTo>
                <a:cubicBezTo>
                  <a:pt x="4882769" y="2838046"/>
                  <a:pt x="4864220" y="2930936"/>
                  <a:pt x="4771467" y="2986671"/>
                </a:cubicBezTo>
                <a:cubicBezTo>
                  <a:pt x="4697264" y="3042405"/>
                  <a:pt x="4623063" y="3060983"/>
                  <a:pt x="4567411" y="3060983"/>
                </a:cubicBezTo>
                <a:cubicBezTo>
                  <a:pt x="4548860" y="3060983"/>
                  <a:pt x="4511759" y="3060983"/>
                  <a:pt x="4474659" y="3042405"/>
                </a:cubicBezTo>
                <a:cubicBezTo>
                  <a:pt x="4437557" y="3023827"/>
                  <a:pt x="4400456" y="2986671"/>
                  <a:pt x="4344804" y="2949514"/>
                </a:cubicBezTo>
                <a:cubicBezTo>
                  <a:pt x="4289154" y="2893780"/>
                  <a:pt x="3955244" y="2466483"/>
                  <a:pt x="3955244" y="2466483"/>
                </a:cubicBezTo>
                <a:cubicBezTo>
                  <a:pt x="3899592" y="2392170"/>
                  <a:pt x="3862491" y="2317858"/>
                  <a:pt x="3862491" y="2280701"/>
                </a:cubicBezTo>
                <a:cubicBezTo>
                  <a:pt x="3862491" y="2224967"/>
                  <a:pt x="3862491" y="2187811"/>
                  <a:pt x="3881042" y="2169233"/>
                </a:cubicBezTo>
                <a:cubicBezTo>
                  <a:pt x="3899592" y="2132076"/>
                  <a:pt x="3918143" y="2113498"/>
                  <a:pt x="3936693" y="2076342"/>
                </a:cubicBezTo>
                <a:cubicBezTo>
                  <a:pt x="3973794" y="2057764"/>
                  <a:pt x="3992345" y="2039186"/>
                  <a:pt x="3992345" y="2039186"/>
                </a:cubicBezTo>
                <a:cubicBezTo>
                  <a:pt x="4029446" y="2002029"/>
                  <a:pt x="4085097" y="1983451"/>
                  <a:pt x="4122198" y="1964873"/>
                </a:cubicBezTo>
                <a:close/>
                <a:moveTo>
                  <a:pt x="146310" y="1953889"/>
                </a:moveTo>
                <a:cubicBezTo>
                  <a:pt x="201962" y="1953889"/>
                  <a:pt x="276164" y="1991027"/>
                  <a:pt x="350366" y="2046733"/>
                </a:cubicBezTo>
                <a:cubicBezTo>
                  <a:pt x="424568" y="2102439"/>
                  <a:pt x="443118" y="2176714"/>
                  <a:pt x="443118" y="2232420"/>
                </a:cubicBezTo>
                <a:cubicBezTo>
                  <a:pt x="443118" y="2288126"/>
                  <a:pt x="424568" y="2362401"/>
                  <a:pt x="368916" y="2455245"/>
                </a:cubicBezTo>
                <a:cubicBezTo>
                  <a:pt x="368916" y="2455245"/>
                  <a:pt x="181092" y="2674589"/>
                  <a:pt x="55877" y="2823429"/>
                </a:cubicBezTo>
                <a:lnTo>
                  <a:pt x="0" y="2890207"/>
                </a:lnTo>
                <a:lnTo>
                  <a:pt x="0" y="2010548"/>
                </a:lnTo>
                <a:lnTo>
                  <a:pt x="48920" y="1981743"/>
                </a:lnTo>
                <a:cubicBezTo>
                  <a:pt x="86021" y="1963174"/>
                  <a:pt x="118485" y="1953889"/>
                  <a:pt x="146310" y="1953889"/>
                </a:cubicBezTo>
                <a:close/>
                <a:moveTo>
                  <a:pt x="4987001" y="730996"/>
                </a:moveTo>
                <a:cubicBezTo>
                  <a:pt x="5079441" y="730996"/>
                  <a:pt x="5079441" y="730996"/>
                  <a:pt x="5079441" y="730996"/>
                </a:cubicBezTo>
                <a:cubicBezTo>
                  <a:pt x="5190368" y="749448"/>
                  <a:pt x="5282808" y="786350"/>
                  <a:pt x="5338271" y="804801"/>
                </a:cubicBezTo>
                <a:cubicBezTo>
                  <a:pt x="5393734" y="841703"/>
                  <a:pt x="5412222" y="897056"/>
                  <a:pt x="5412222" y="970860"/>
                </a:cubicBezTo>
                <a:cubicBezTo>
                  <a:pt x="5412222" y="1007762"/>
                  <a:pt x="5412222" y="1044664"/>
                  <a:pt x="5412222" y="1100017"/>
                </a:cubicBezTo>
                <a:cubicBezTo>
                  <a:pt x="5393734" y="1155371"/>
                  <a:pt x="5375246" y="1210724"/>
                  <a:pt x="5338271" y="1266077"/>
                </a:cubicBezTo>
                <a:cubicBezTo>
                  <a:pt x="5301295" y="1302979"/>
                  <a:pt x="5245832" y="1321430"/>
                  <a:pt x="5171880" y="1339881"/>
                </a:cubicBezTo>
                <a:cubicBezTo>
                  <a:pt x="5060954" y="1339881"/>
                  <a:pt x="5171880" y="1358332"/>
                  <a:pt x="4913050" y="1339881"/>
                </a:cubicBezTo>
                <a:cubicBezTo>
                  <a:pt x="4635731" y="1339881"/>
                  <a:pt x="4580268" y="1339881"/>
                  <a:pt x="4580268" y="1339881"/>
                </a:cubicBezTo>
                <a:cubicBezTo>
                  <a:pt x="4413877" y="1321430"/>
                  <a:pt x="4413877" y="1321430"/>
                  <a:pt x="4413877" y="1321430"/>
                </a:cubicBezTo>
                <a:cubicBezTo>
                  <a:pt x="4321437" y="1302979"/>
                  <a:pt x="4265974" y="1284528"/>
                  <a:pt x="4247486" y="1247626"/>
                </a:cubicBezTo>
                <a:cubicBezTo>
                  <a:pt x="4210510" y="1210724"/>
                  <a:pt x="4192022" y="1173821"/>
                  <a:pt x="4192022" y="1118468"/>
                </a:cubicBezTo>
                <a:cubicBezTo>
                  <a:pt x="4192022" y="1118468"/>
                  <a:pt x="4192022" y="1081566"/>
                  <a:pt x="4192022" y="1026213"/>
                </a:cubicBezTo>
                <a:cubicBezTo>
                  <a:pt x="4192022" y="970860"/>
                  <a:pt x="4210510" y="915507"/>
                  <a:pt x="4247486" y="860154"/>
                </a:cubicBezTo>
                <a:cubicBezTo>
                  <a:pt x="4265974" y="823252"/>
                  <a:pt x="4321437" y="786350"/>
                  <a:pt x="4395389" y="786350"/>
                </a:cubicBezTo>
                <a:cubicBezTo>
                  <a:pt x="4487828" y="767899"/>
                  <a:pt x="4561780" y="767899"/>
                  <a:pt x="4617243" y="767899"/>
                </a:cubicBezTo>
                <a:cubicBezTo>
                  <a:pt x="4783634" y="749448"/>
                  <a:pt x="4876074" y="730996"/>
                  <a:pt x="4987001" y="730996"/>
                </a:cubicBezTo>
                <a:close/>
                <a:moveTo>
                  <a:pt x="3807960" y="0"/>
                </a:moveTo>
                <a:lnTo>
                  <a:pt x="4404064" y="0"/>
                </a:lnTo>
                <a:lnTo>
                  <a:pt x="4368291" y="41360"/>
                </a:lnTo>
                <a:cubicBezTo>
                  <a:pt x="4352100" y="60329"/>
                  <a:pt x="4338800" y="76226"/>
                  <a:pt x="4329548" y="87787"/>
                </a:cubicBezTo>
                <a:cubicBezTo>
                  <a:pt x="4255530" y="161780"/>
                  <a:pt x="4181513" y="198776"/>
                  <a:pt x="4107495" y="198776"/>
                </a:cubicBezTo>
                <a:cubicBezTo>
                  <a:pt x="4033478" y="217275"/>
                  <a:pt x="3959460" y="180278"/>
                  <a:pt x="3885443" y="106285"/>
                </a:cubicBezTo>
                <a:cubicBezTo>
                  <a:pt x="3857687" y="78538"/>
                  <a:pt x="3834556" y="50790"/>
                  <a:pt x="3818365" y="230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F6CEBA-3442-A263-32EB-ADFB9DA78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622" y="731253"/>
            <a:ext cx="3265547" cy="664059"/>
          </a:xfrm>
        </p:spPr>
        <p:txBody>
          <a:bodyPr>
            <a:normAutofit fontScale="90000"/>
          </a:bodyPr>
          <a:lstStyle/>
          <a:p>
            <a:r>
              <a:rPr lang="en-US" u="sng" dirty="0"/>
              <a:t>Experiment I Am Working 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850870-431F-61D3-163D-0A47684ABAAB}"/>
              </a:ext>
            </a:extLst>
          </p:cNvPr>
          <p:cNvSpPr txBox="1"/>
          <p:nvPr/>
        </p:nvSpPr>
        <p:spPr>
          <a:xfrm>
            <a:off x="8171898" y="139953"/>
            <a:ext cx="2135179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5400" b="1" i="1" dirty="0" err="1"/>
              <a:t>LHCb</a:t>
            </a:r>
            <a:endParaRPr lang="en-US" sz="5400" b="1" i="1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5200F2B-61DC-A982-2260-E6F22ACD60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9780" y="1203240"/>
            <a:ext cx="4919417" cy="4043464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/>
                </a:solidFill>
              </a:rPr>
              <a:t>S</a:t>
            </a:r>
            <a:r>
              <a:rPr lang="en-US" b="0" i="0" dirty="0">
                <a:solidFill>
                  <a:schemeClr val="tx1"/>
                </a:solidFill>
                <a:effectLst/>
              </a:rPr>
              <a:t>pecializes in examining differences between matter and antimatter by studying the beauty/b quark [1].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/>
                </a:solidFill>
              </a:rPr>
              <a:t>M</a:t>
            </a:r>
            <a:r>
              <a:rPr lang="en-US" b="0" i="0" dirty="0">
                <a:solidFill>
                  <a:schemeClr val="tx1"/>
                </a:solidFill>
                <a:effectLst/>
              </a:rPr>
              <a:t>ade up of a forward spectrometer and planar detectors [1]. </a:t>
            </a:r>
          </a:p>
          <a:p>
            <a:pPr>
              <a:lnSpc>
                <a:spcPct val="100000"/>
              </a:lnSpc>
            </a:pPr>
            <a:r>
              <a:rPr lang="en-US" b="0" i="0" dirty="0">
                <a:solidFill>
                  <a:schemeClr val="tx1"/>
                </a:solidFill>
                <a:effectLst/>
              </a:rPr>
              <a:t>21 meters long, 10 meters high and 13 </a:t>
            </a:r>
            <a:r>
              <a:rPr lang="en-US" b="0" i="0" dirty="0" err="1">
                <a:solidFill>
                  <a:schemeClr val="tx1"/>
                </a:solidFill>
                <a:effectLst/>
              </a:rPr>
              <a:t>metres</a:t>
            </a:r>
            <a:r>
              <a:rPr lang="en-US" b="0" i="0" dirty="0">
                <a:solidFill>
                  <a:schemeClr val="tx1"/>
                </a:solidFill>
                <a:effectLst/>
              </a:rPr>
              <a:t> wide, and sits 100 meters below ground near </a:t>
            </a:r>
            <a:r>
              <a:rPr lang="en-US" b="0" i="0" dirty="0" err="1">
                <a:solidFill>
                  <a:schemeClr val="tx1"/>
                </a:solidFill>
                <a:effectLst/>
              </a:rPr>
              <a:t>Ferney</a:t>
            </a:r>
            <a:r>
              <a:rPr lang="en-US" b="0" i="0" dirty="0">
                <a:solidFill>
                  <a:schemeClr val="tx1"/>
                </a:solidFill>
                <a:effectLst/>
              </a:rPr>
              <a:t>-Voltaire, France [1]. </a:t>
            </a:r>
          </a:p>
          <a:p>
            <a:pPr>
              <a:lnSpc>
                <a:spcPct val="100000"/>
              </a:lnSpc>
            </a:pPr>
            <a:r>
              <a:rPr lang="en-US" b="0" i="0" dirty="0">
                <a:solidFill>
                  <a:schemeClr val="tx1"/>
                </a:solidFill>
                <a:effectLst/>
              </a:rPr>
              <a:t>About 1565 scientists, engineers and technicians from 20 countries come together to work at the </a:t>
            </a:r>
            <a:r>
              <a:rPr lang="en-US" b="0" i="0" dirty="0" err="1">
                <a:solidFill>
                  <a:schemeClr val="tx1"/>
                </a:solidFill>
                <a:effectLst/>
              </a:rPr>
              <a:t>LHCb</a:t>
            </a:r>
            <a:r>
              <a:rPr lang="en-US" b="0" i="0" dirty="0">
                <a:solidFill>
                  <a:schemeClr val="tx1"/>
                </a:solidFill>
                <a:effectLst/>
              </a:rPr>
              <a:t> [1].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LHCb - Large Hadron Collider beauty experiment">
            <a:extLst>
              <a:ext uri="{FF2B5EF4-FFF2-40B4-BE49-F238E27FC236}">
                <a16:creationId xmlns:a16="http://schemas.microsoft.com/office/drawing/2014/main" id="{CD39B3C8-9909-3DCC-DABE-6F1DD13F86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6152" y="4043629"/>
            <a:ext cx="3065030" cy="229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033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577A1-B596-BFD5-24CF-A238847CF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3631" y="139806"/>
            <a:ext cx="2564738" cy="561530"/>
          </a:xfrm>
        </p:spPr>
        <p:txBody>
          <a:bodyPr/>
          <a:lstStyle/>
          <a:p>
            <a:r>
              <a:rPr lang="en-US" u="sng" dirty="0"/>
              <a:t>Supervisors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C170B-435E-4AC5-49E4-271F8F2433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701336"/>
            <a:ext cx="12192000" cy="615666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600" b="1" dirty="0">
                <a:solidFill>
                  <a:schemeClr val="tx1">
                    <a:lumMod val="95000"/>
                  </a:schemeClr>
                </a:solidFill>
              </a:rPr>
              <a:t>Dr.ssa Anna </a:t>
            </a:r>
            <a:r>
              <a:rPr lang="en-US" sz="1600" b="1" dirty="0" err="1">
                <a:solidFill>
                  <a:schemeClr val="tx1">
                    <a:lumMod val="95000"/>
                  </a:schemeClr>
                </a:solidFill>
              </a:rPr>
              <a:t>Lupato</a:t>
            </a:r>
            <a:endParaRPr lang="en-US" sz="1600" b="1" dirty="0">
              <a:solidFill>
                <a:schemeClr val="tx1">
                  <a:lumMod val="95000"/>
                </a:schemeClr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1600" dirty="0">
                <a:solidFill>
                  <a:schemeClr val="tx1">
                    <a:lumMod val="95000"/>
                  </a:schemeClr>
                </a:solidFill>
              </a:rPr>
              <a:t>Postdoctoral research associate at the University of Manchester in Manchester England</a:t>
            </a:r>
          </a:p>
          <a:p>
            <a:pPr lvl="1">
              <a:lnSpc>
                <a:spcPct val="100000"/>
              </a:lnSpc>
            </a:pPr>
            <a:r>
              <a:rPr lang="en-US" sz="1600" dirty="0">
                <a:solidFill>
                  <a:schemeClr val="tx1">
                    <a:lumMod val="95000"/>
                  </a:schemeClr>
                </a:solidFill>
              </a:rPr>
              <a:t>Scientist with over 7 years of experience in data analysis collected by the </a:t>
            </a:r>
            <a:r>
              <a:rPr lang="en-US" sz="1600" dirty="0" err="1">
                <a:solidFill>
                  <a:schemeClr val="tx1">
                    <a:lumMod val="95000"/>
                  </a:schemeClr>
                </a:solidFill>
              </a:rPr>
              <a:t>LHCb</a:t>
            </a:r>
            <a:endParaRPr lang="en-US" sz="1600" dirty="0">
              <a:solidFill>
                <a:schemeClr val="tx1">
                  <a:lumMod val="95000"/>
                </a:schemeClr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sz="1600" dirty="0">
                <a:solidFill>
                  <a:schemeClr val="tx1">
                    <a:lumMod val="95000"/>
                  </a:schemeClr>
                </a:solidFill>
              </a:rPr>
              <a:t>C</a:t>
            </a:r>
            <a:r>
              <a:rPr lang="en-US" sz="1600" b="0" i="0" dirty="0">
                <a:solidFill>
                  <a:schemeClr val="tx1">
                    <a:lumMod val="95000"/>
                  </a:schemeClr>
                </a:solidFill>
                <a:effectLst/>
              </a:rPr>
              <a:t>onvener for an analysis group </a:t>
            </a:r>
          </a:p>
          <a:p>
            <a:pPr lvl="1">
              <a:lnSpc>
                <a:spcPct val="100000"/>
              </a:lnSpc>
            </a:pPr>
            <a:r>
              <a:rPr lang="en-US" sz="1600" dirty="0">
                <a:solidFill>
                  <a:schemeClr val="tx1">
                    <a:lumMod val="95000"/>
                  </a:schemeClr>
                </a:solidFill>
              </a:rPr>
              <a:t>R</a:t>
            </a:r>
            <a:r>
              <a:rPr lang="en-US" sz="1600" b="0" i="0" dirty="0">
                <a:solidFill>
                  <a:schemeClr val="tx1">
                    <a:lumMod val="95000"/>
                  </a:schemeClr>
                </a:solidFill>
                <a:effectLst/>
              </a:rPr>
              <a:t>esponsible for group of a python-based software project dedicated to filtering </a:t>
            </a:r>
            <a:r>
              <a:rPr lang="en-US" sz="1600" b="0" i="0" dirty="0" err="1">
                <a:solidFill>
                  <a:schemeClr val="tx1">
                    <a:lumMod val="95000"/>
                  </a:schemeClr>
                </a:solidFill>
                <a:effectLst/>
              </a:rPr>
              <a:t>LHCb</a:t>
            </a:r>
            <a:r>
              <a:rPr lang="en-US" sz="1600" b="0" i="0" dirty="0">
                <a:solidFill>
                  <a:schemeClr val="tx1">
                    <a:lumMod val="95000"/>
                  </a:schemeClr>
                </a:solidFill>
                <a:effectLst/>
              </a:rPr>
              <a:t> data before it’s accessible to analysts</a:t>
            </a:r>
          </a:p>
          <a:p>
            <a:pPr lvl="1">
              <a:lnSpc>
                <a:spcPct val="100000"/>
              </a:lnSpc>
            </a:pPr>
            <a:r>
              <a:rPr lang="en-US" sz="1600" dirty="0">
                <a:solidFill>
                  <a:schemeClr val="tx1">
                    <a:lumMod val="95000"/>
                  </a:schemeClr>
                </a:solidFill>
              </a:rPr>
              <a:t>Over 450 research works</a:t>
            </a:r>
            <a:endParaRPr lang="en-US" sz="1600" b="0" i="0" dirty="0">
              <a:solidFill>
                <a:schemeClr val="tx1">
                  <a:lumMod val="95000"/>
                </a:schemeClr>
              </a:solidFill>
              <a:effectLst/>
            </a:endParaRPr>
          </a:p>
          <a:p>
            <a:pPr>
              <a:lnSpc>
                <a:spcPct val="100000"/>
              </a:lnSpc>
            </a:pPr>
            <a:r>
              <a:rPr lang="en-US" sz="1600" b="1" i="0" dirty="0">
                <a:solidFill>
                  <a:schemeClr val="tx1">
                    <a:lumMod val="95000"/>
                  </a:schemeClr>
                </a:solidFill>
                <a:effectLst/>
              </a:rPr>
              <a:t>Professor Gabriele Simi</a:t>
            </a:r>
          </a:p>
          <a:p>
            <a:pPr lvl="1">
              <a:lnSpc>
                <a:spcPct val="100000"/>
              </a:lnSpc>
            </a:pPr>
            <a:r>
              <a:rPr lang="en-US" sz="1600" dirty="0">
                <a:solidFill>
                  <a:schemeClr val="tx1">
                    <a:lumMod val="95000"/>
                  </a:schemeClr>
                </a:solidFill>
              </a:rPr>
              <a:t>Associate Professor at the University of Padova at Padua, Italy</a:t>
            </a:r>
          </a:p>
          <a:p>
            <a:pPr lvl="1">
              <a:lnSpc>
                <a:spcPct val="100000"/>
              </a:lnSpc>
            </a:pPr>
            <a:r>
              <a:rPr lang="en-US" sz="1600" dirty="0">
                <a:solidFill>
                  <a:schemeClr val="tx1">
                    <a:lumMod val="95000"/>
                  </a:schemeClr>
                </a:solidFill>
              </a:rPr>
              <a:t>Aided in development of radiation detectors, data analysis for </a:t>
            </a:r>
            <a:r>
              <a:rPr lang="en-US" sz="1600" dirty="0" err="1">
                <a:solidFill>
                  <a:schemeClr val="tx1">
                    <a:lumMod val="95000"/>
                  </a:schemeClr>
                </a:solidFill>
              </a:rPr>
              <a:t>BaBar</a:t>
            </a:r>
            <a:r>
              <a:rPr lang="en-US" sz="1600" dirty="0">
                <a:solidFill>
                  <a:schemeClr val="tx1">
                    <a:lumMod val="95000"/>
                  </a:schemeClr>
                </a:solidFill>
              </a:rPr>
              <a:t>, and future experiment design</a:t>
            </a:r>
          </a:p>
          <a:p>
            <a:pPr lvl="1">
              <a:lnSpc>
                <a:spcPct val="100000"/>
              </a:lnSpc>
            </a:pPr>
            <a:r>
              <a:rPr lang="en-US" sz="1600" dirty="0">
                <a:solidFill>
                  <a:schemeClr val="tx1">
                    <a:lumMod val="95000"/>
                  </a:schemeClr>
                </a:solidFill>
              </a:rPr>
              <a:t>Taught Physics courses for environmental and civil engineering</a:t>
            </a:r>
          </a:p>
          <a:p>
            <a:pPr lvl="1">
              <a:lnSpc>
                <a:spcPct val="100000"/>
              </a:lnSpc>
            </a:pPr>
            <a:r>
              <a:rPr lang="en-US" sz="1600" dirty="0">
                <a:solidFill>
                  <a:schemeClr val="tx1">
                    <a:lumMod val="95000"/>
                  </a:schemeClr>
                </a:solidFill>
              </a:rPr>
              <a:t>Was a research associate at the University of Maryland, College Park as well as the Stanford Linear Accelerator Center</a:t>
            </a:r>
          </a:p>
          <a:p>
            <a:pPr lvl="1">
              <a:lnSpc>
                <a:spcPct val="100000"/>
              </a:lnSpc>
            </a:pPr>
            <a:r>
              <a:rPr lang="en-US" sz="1600" b="0" i="0" dirty="0">
                <a:solidFill>
                  <a:schemeClr val="tx1">
                    <a:lumMod val="95000"/>
                  </a:schemeClr>
                </a:solidFill>
                <a:effectLst/>
              </a:rPr>
              <a:t>Over 1300 research works</a:t>
            </a:r>
          </a:p>
          <a:p>
            <a:pPr>
              <a:lnSpc>
                <a:spcPct val="100000"/>
              </a:lnSpc>
            </a:pPr>
            <a:r>
              <a:rPr lang="en-US" sz="1600" b="1" i="0" dirty="0">
                <a:solidFill>
                  <a:schemeClr val="tx1">
                    <a:lumMod val="95000"/>
                  </a:schemeClr>
                </a:solidFill>
                <a:effectLst/>
              </a:rPr>
              <a:t>Dr. Marcello Rotondo</a:t>
            </a:r>
          </a:p>
          <a:p>
            <a:pPr lvl="1">
              <a:lnSpc>
                <a:spcPct val="100000"/>
              </a:lnSpc>
            </a:pPr>
            <a:r>
              <a:rPr lang="en-US" sz="1600" i="0" dirty="0">
                <a:solidFill>
                  <a:schemeClr val="tx1">
                    <a:lumMod val="95000"/>
                  </a:schemeClr>
                </a:solidFill>
                <a:effectLst/>
              </a:rPr>
              <a:t>Researcher with over 16 years of experience at the </a:t>
            </a:r>
            <a:r>
              <a:rPr lang="it-IT" sz="1600" b="0" i="0" dirty="0">
                <a:solidFill>
                  <a:schemeClr val="tx1">
                    <a:lumMod val="95000"/>
                  </a:schemeClr>
                </a:solidFill>
                <a:effectLst/>
              </a:rPr>
              <a:t>Istituto Nazionale di Fisica Nucleare (</a:t>
            </a:r>
            <a:r>
              <a:rPr lang="en-US" sz="1600" b="0" i="0" dirty="0">
                <a:solidFill>
                  <a:schemeClr val="tx1">
                    <a:lumMod val="95000"/>
                  </a:schemeClr>
                </a:solidFill>
                <a:effectLst/>
              </a:rPr>
              <a:t>research society for nuclear, particle and </a:t>
            </a:r>
            <a:r>
              <a:rPr lang="en-US" sz="1600" b="0" i="0" dirty="0" err="1">
                <a:solidFill>
                  <a:schemeClr val="tx1">
                    <a:lumMod val="95000"/>
                  </a:schemeClr>
                </a:solidFill>
                <a:effectLst/>
              </a:rPr>
              <a:t>astroparticle</a:t>
            </a:r>
            <a:r>
              <a:rPr lang="en-US" sz="1600" b="0" i="0" dirty="0">
                <a:solidFill>
                  <a:schemeClr val="tx1">
                    <a:lumMod val="95000"/>
                  </a:schemeClr>
                </a:solidFill>
                <a:effectLst/>
              </a:rPr>
              <a:t> physics based in Rome, Italy)</a:t>
            </a:r>
          </a:p>
          <a:p>
            <a:pPr lvl="1">
              <a:lnSpc>
                <a:spcPct val="100000"/>
              </a:lnSpc>
            </a:pPr>
            <a:r>
              <a:rPr lang="en-US" sz="1600" dirty="0">
                <a:solidFill>
                  <a:schemeClr val="tx1">
                    <a:lumMod val="95000"/>
                  </a:schemeClr>
                </a:solidFill>
              </a:rPr>
              <a:t>Obtained PhD in Physics at University of Padova, Italy</a:t>
            </a:r>
          </a:p>
          <a:p>
            <a:pPr lvl="1">
              <a:lnSpc>
                <a:spcPct val="100000"/>
              </a:lnSpc>
            </a:pPr>
            <a:r>
              <a:rPr lang="en-US" sz="1600" i="0" dirty="0">
                <a:solidFill>
                  <a:schemeClr val="tx1">
                    <a:lumMod val="95000"/>
                  </a:schemeClr>
                </a:solidFill>
                <a:effectLst/>
              </a:rPr>
              <a:t>Over 1300 research works</a:t>
            </a:r>
          </a:p>
          <a:p>
            <a:pPr lvl="1"/>
            <a:endParaRPr lang="en-US" sz="16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486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76A10F56-4600-4E72-882F-DF9A3D7054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4E7C649-57E0-4A93-B134-67101C0725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A35AF4F-B82E-435B-8949-29173A055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5412222" cy="3734405"/>
          </a:xfrm>
          <a:custGeom>
            <a:avLst/>
            <a:gdLst>
              <a:gd name="connsiteX0" fmla="*/ 1441992 w 5412222"/>
              <a:gd name="connsiteY0" fmla="*/ 2504513 h 3734405"/>
              <a:gd name="connsiteX1" fmla="*/ 1566499 w 5412222"/>
              <a:gd name="connsiteY1" fmla="*/ 2518404 h 3734405"/>
              <a:gd name="connsiteX2" fmla="*/ 1750954 w 5412222"/>
              <a:gd name="connsiteY2" fmla="*/ 2629527 h 3734405"/>
              <a:gd name="connsiteX3" fmla="*/ 1714063 w 5412222"/>
              <a:gd name="connsiteY3" fmla="*/ 3370350 h 3734405"/>
              <a:gd name="connsiteX4" fmla="*/ 1548053 w 5412222"/>
              <a:gd name="connsiteY4" fmla="*/ 3703720 h 3734405"/>
              <a:gd name="connsiteX5" fmla="*/ 1345153 w 5412222"/>
              <a:gd name="connsiteY5" fmla="*/ 3722241 h 3734405"/>
              <a:gd name="connsiteX6" fmla="*/ 1142252 w 5412222"/>
              <a:gd name="connsiteY6" fmla="*/ 3611117 h 3734405"/>
              <a:gd name="connsiteX7" fmla="*/ 1123807 w 5412222"/>
              <a:gd name="connsiteY7" fmla="*/ 3388870 h 3734405"/>
              <a:gd name="connsiteX8" fmla="*/ 1160697 w 5412222"/>
              <a:gd name="connsiteY8" fmla="*/ 3018459 h 3734405"/>
              <a:gd name="connsiteX9" fmla="*/ 1179143 w 5412222"/>
              <a:gd name="connsiteY9" fmla="*/ 2851774 h 3734405"/>
              <a:gd name="connsiteX10" fmla="*/ 1197589 w 5412222"/>
              <a:gd name="connsiteY10" fmla="*/ 2722130 h 3734405"/>
              <a:gd name="connsiteX11" fmla="*/ 1345153 w 5412222"/>
              <a:gd name="connsiteY11" fmla="*/ 2518404 h 3734405"/>
              <a:gd name="connsiteX12" fmla="*/ 1441992 w 5412222"/>
              <a:gd name="connsiteY12" fmla="*/ 2504513 h 3734405"/>
              <a:gd name="connsiteX13" fmla="*/ 2975080 w 5412222"/>
              <a:gd name="connsiteY13" fmla="*/ 2484443 h 3734405"/>
              <a:gd name="connsiteX14" fmla="*/ 3097382 w 5412222"/>
              <a:gd name="connsiteY14" fmla="*/ 2507883 h 3734405"/>
              <a:gd name="connsiteX15" fmla="*/ 3189904 w 5412222"/>
              <a:gd name="connsiteY15" fmla="*/ 2581966 h 3734405"/>
              <a:gd name="connsiteX16" fmla="*/ 3263922 w 5412222"/>
              <a:gd name="connsiteY16" fmla="*/ 2730130 h 3734405"/>
              <a:gd name="connsiteX17" fmla="*/ 3356443 w 5412222"/>
              <a:gd name="connsiteY17" fmla="*/ 3322788 h 3734405"/>
              <a:gd name="connsiteX18" fmla="*/ 3337939 w 5412222"/>
              <a:gd name="connsiteY18" fmla="*/ 3545035 h 3734405"/>
              <a:gd name="connsiteX19" fmla="*/ 3282426 w 5412222"/>
              <a:gd name="connsiteY19" fmla="*/ 3637638 h 3734405"/>
              <a:gd name="connsiteX20" fmla="*/ 3171400 w 5412222"/>
              <a:gd name="connsiteY20" fmla="*/ 3674679 h 3734405"/>
              <a:gd name="connsiteX21" fmla="*/ 3115887 w 5412222"/>
              <a:gd name="connsiteY21" fmla="*/ 3693200 h 3734405"/>
              <a:gd name="connsiteX22" fmla="*/ 2967852 w 5412222"/>
              <a:gd name="connsiteY22" fmla="*/ 3674679 h 3734405"/>
              <a:gd name="connsiteX23" fmla="*/ 2838321 w 5412222"/>
              <a:gd name="connsiteY23" fmla="*/ 3563556 h 3734405"/>
              <a:gd name="connsiteX24" fmla="*/ 2782808 w 5412222"/>
              <a:gd name="connsiteY24" fmla="*/ 3359829 h 3734405"/>
              <a:gd name="connsiteX25" fmla="*/ 2764304 w 5412222"/>
              <a:gd name="connsiteY25" fmla="*/ 3156103 h 3734405"/>
              <a:gd name="connsiteX26" fmla="*/ 2708791 w 5412222"/>
              <a:gd name="connsiteY26" fmla="*/ 2878295 h 3734405"/>
              <a:gd name="connsiteX27" fmla="*/ 2690286 w 5412222"/>
              <a:gd name="connsiteY27" fmla="*/ 2637527 h 3734405"/>
              <a:gd name="connsiteX28" fmla="*/ 2912339 w 5412222"/>
              <a:gd name="connsiteY28" fmla="*/ 2489363 h 3734405"/>
              <a:gd name="connsiteX29" fmla="*/ 2975080 w 5412222"/>
              <a:gd name="connsiteY29" fmla="*/ 2484443 h 3734405"/>
              <a:gd name="connsiteX30" fmla="*/ 4122198 w 5412222"/>
              <a:gd name="connsiteY30" fmla="*/ 1964873 h 3734405"/>
              <a:gd name="connsiteX31" fmla="*/ 4289154 w 5412222"/>
              <a:gd name="connsiteY31" fmla="*/ 2020607 h 3734405"/>
              <a:gd name="connsiteX32" fmla="*/ 4437557 w 5412222"/>
              <a:gd name="connsiteY32" fmla="*/ 2169233 h 3734405"/>
              <a:gd name="connsiteX33" fmla="*/ 4567411 w 5412222"/>
              <a:gd name="connsiteY33" fmla="*/ 2336436 h 3734405"/>
              <a:gd name="connsiteX34" fmla="*/ 4752916 w 5412222"/>
              <a:gd name="connsiteY34" fmla="*/ 2540795 h 3734405"/>
              <a:gd name="connsiteX35" fmla="*/ 4882769 w 5412222"/>
              <a:gd name="connsiteY35" fmla="*/ 2763733 h 3734405"/>
              <a:gd name="connsiteX36" fmla="*/ 4771467 w 5412222"/>
              <a:gd name="connsiteY36" fmla="*/ 2986671 h 3734405"/>
              <a:gd name="connsiteX37" fmla="*/ 4567411 w 5412222"/>
              <a:gd name="connsiteY37" fmla="*/ 3060983 h 3734405"/>
              <a:gd name="connsiteX38" fmla="*/ 4474659 w 5412222"/>
              <a:gd name="connsiteY38" fmla="*/ 3042405 h 3734405"/>
              <a:gd name="connsiteX39" fmla="*/ 4344804 w 5412222"/>
              <a:gd name="connsiteY39" fmla="*/ 2949514 h 3734405"/>
              <a:gd name="connsiteX40" fmla="*/ 3955244 w 5412222"/>
              <a:gd name="connsiteY40" fmla="*/ 2466483 h 3734405"/>
              <a:gd name="connsiteX41" fmla="*/ 3862491 w 5412222"/>
              <a:gd name="connsiteY41" fmla="*/ 2280701 h 3734405"/>
              <a:gd name="connsiteX42" fmla="*/ 3881042 w 5412222"/>
              <a:gd name="connsiteY42" fmla="*/ 2169233 h 3734405"/>
              <a:gd name="connsiteX43" fmla="*/ 3936693 w 5412222"/>
              <a:gd name="connsiteY43" fmla="*/ 2076342 h 3734405"/>
              <a:gd name="connsiteX44" fmla="*/ 3992345 w 5412222"/>
              <a:gd name="connsiteY44" fmla="*/ 2039186 h 3734405"/>
              <a:gd name="connsiteX45" fmla="*/ 4122198 w 5412222"/>
              <a:gd name="connsiteY45" fmla="*/ 1964873 h 3734405"/>
              <a:gd name="connsiteX46" fmla="*/ 146310 w 5412222"/>
              <a:gd name="connsiteY46" fmla="*/ 1953889 h 3734405"/>
              <a:gd name="connsiteX47" fmla="*/ 350366 w 5412222"/>
              <a:gd name="connsiteY47" fmla="*/ 2046733 h 3734405"/>
              <a:gd name="connsiteX48" fmla="*/ 443118 w 5412222"/>
              <a:gd name="connsiteY48" fmla="*/ 2232420 h 3734405"/>
              <a:gd name="connsiteX49" fmla="*/ 368916 w 5412222"/>
              <a:gd name="connsiteY49" fmla="*/ 2455245 h 3734405"/>
              <a:gd name="connsiteX50" fmla="*/ 55877 w 5412222"/>
              <a:gd name="connsiteY50" fmla="*/ 2823429 h 3734405"/>
              <a:gd name="connsiteX51" fmla="*/ 0 w 5412222"/>
              <a:gd name="connsiteY51" fmla="*/ 2890207 h 3734405"/>
              <a:gd name="connsiteX52" fmla="*/ 0 w 5412222"/>
              <a:gd name="connsiteY52" fmla="*/ 2010548 h 3734405"/>
              <a:gd name="connsiteX53" fmla="*/ 48920 w 5412222"/>
              <a:gd name="connsiteY53" fmla="*/ 1981743 h 3734405"/>
              <a:gd name="connsiteX54" fmla="*/ 146310 w 5412222"/>
              <a:gd name="connsiteY54" fmla="*/ 1953889 h 3734405"/>
              <a:gd name="connsiteX55" fmla="*/ 4987001 w 5412222"/>
              <a:gd name="connsiteY55" fmla="*/ 730996 h 3734405"/>
              <a:gd name="connsiteX56" fmla="*/ 5079441 w 5412222"/>
              <a:gd name="connsiteY56" fmla="*/ 730996 h 3734405"/>
              <a:gd name="connsiteX57" fmla="*/ 5338271 w 5412222"/>
              <a:gd name="connsiteY57" fmla="*/ 804801 h 3734405"/>
              <a:gd name="connsiteX58" fmla="*/ 5412222 w 5412222"/>
              <a:gd name="connsiteY58" fmla="*/ 970860 h 3734405"/>
              <a:gd name="connsiteX59" fmla="*/ 5412222 w 5412222"/>
              <a:gd name="connsiteY59" fmla="*/ 1100017 h 3734405"/>
              <a:gd name="connsiteX60" fmla="*/ 5338271 w 5412222"/>
              <a:gd name="connsiteY60" fmla="*/ 1266077 h 3734405"/>
              <a:gd name="connsiteX61" fmla="*/ 5171880 w 5412222"/>
              <a:gd name="connsiteY61" fmla="*/ 1339881 h 3734405"/>
              <a:gd name="connsiteX62" fmla="*/ 4913050 w 5412222"/>
              <a:gd name="connsiteY62" fmla="*/ 1339881 h 3734405"/>
              <a:gd name="connsiteX63" fmla="*/ 4580268 w 5412222"/>
              <a:gd name="connsiteY63" fmla="*/ 1339881 h 3734405"/>
              <a:gd name="connsiteX64" fmla="*/ 4413877 w 5412222"/>
              <a:gd name="connsiteY64" fmla="*/ 1321430 h 3734405"/>
              <a:gd name="connsiteX65" fmla="*/ 4247486 w 5412222"/>
              <a:gd name="connsiteY65" fmla="*/ 1247626 h 3734405"/>
              <a:gd name="connsiteX66" fmla="*/ 4192022 w 5412222"/>
              <a:gd name="connsiteY66" fmla="*/ 1118468 h 3734405"/>
              <a:gd name="connsiteX67" fmla="*/ 4192022 w 5412222"/>
              <a:gd name="connsiteY67" fmla="*/ 1026213 h 3734405"/>
              <a:gd name="connsiteX68" fmla="*/ 4247486 w 5412222"/>
              <a:gd name="connsiteY68" fmla="*/ 860154 h 3734405"/>
              <a:gd name="connsiteX69" fmla="*/ 4395389 w 5412222"/>
              <a:gd name="connsiteY69" fmla="*/ 786350 h 3734405"/>
              <a:gd name="connsiteX70" fmla="*/ 4617243 w 5412222"/>
              <a:gd name="connsiteY70" fmla="*/ 767899 h 3734405"/>
              <a:gd name="connsiteX71" fmla="*/ 4987001 w 5412222"/>
              <a:gd name="connsiteY71" fmla="*/ 730996 h 3734405"/>
              <a:gd name="connsiteX72" fmla="*/ 3807960 w 5412222"/>
              <a:gd name="connsiteY72" fmla="*/ 0 h 3734405"/>
              <a:gd name="connsiteX73" fmla="*/ 4404064 w 5412222"/>
              <a:gd name="connsiteY73" fmla="*/ 0 h 3734405"/>
              <a:gd name="connsiteX74" fmla="*/ 4368291 w 5412222"/>
              <a:gd name="connsiteY74" fmla="*/ 41360 h 3734405"/>
              <a:gd name="connsiteX75" fmla="*/ 4329548 w 5412222"/>
              <a:gd name="connsiteY75" fmla="*/ 87787 h 3734405"/>
              <a:gd name="connsiteX76" fmla="*/ 4107495 w 5412222"/>
              <a:gd name="connsiteY76" fmla="*/ 198776 h 3734405"/>
              <a:gd name="connsiteX77" fmla="*/ 3885443 w 5412222"/>
              <a:gd name="connsiteY77" fmla="*/ 106285 h 3734405"/>
              <a:gd name="connsiteX78" fmla="*/ 3818365 w 5412222"/>
              <a:gd name="connsiteY78" fmla="*/ 23043 h 373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412222" h="3734405">
                <a:moveTo>
                  <a:pt x="1441992" y="2504513"/>
                </a:moveTo>
                <a:cubicBezTo>
                  <a:pt x="1478883" y="2504513"/>
                  <a:pt x="1520385" y="2509143"/>
                  <a:pt x="1566499" y="2518404"/>
                </a:cubicBezTo>
                <a:cubicBezTo>
                  <a:pt x="1658726" y="2536924"/>
                  <a:pt x="1732509" y="2573965"/>
                  <a:pt x="1750954" y="2629527"/>
                </a:cubicBezTo>
                <a:cubicBezTo>
                  <a:pt x="1787845" y="2703609"/>
                  <a:pt x="1714063" y="3296268"/>
                  <a:pt x="1714063" y="3370350"/>
                </a:cubicBezTo>
                <a:cubicBezTo>
                  <a:pt x="1695617" y="3555556"/>
                  <a:pt x="1658726" y="3666679"/>
                  <a:pt x="1548053" y="3703720"/>
                </a:cubicBezTo>
                <a:cubicBezTo>
                  <a:pt x="1492717" y="3740761"/>
                  <a:pt x="1418935" y="3740761"/>
                  <a:pt x="1345153" y="3722241"/>
                </a:cubicBezTo>
                <a:cubicBezTo>
                  <a:pt x="1252925" y="3722241"/>
                  <a:pt x="1179143" y="3685199"/>
                  <a:pt x="1142252" y="3611117"/>
                </a:cubicBezTo>
                <a:cubicBezTo>
                  <a:pt x="1123807" y="3555556"/>
                  <a:pt x="1105361" y="3481473"/>
                  <a:pt x="1123807" y="3388870"/>
                </a:cubicBezTo>
                <a:cubicBezTo>
                  <a:pt x="1123807" y="3388870"/>
                  <a:pt x="1160697" y="3055500"/>
                  <a:pt x="1160697" y="3018459"/>
                </a:cubicBezTo>
                <a:cubicBezTo>
                  <a:pt x="1160697" y="2962897"/>
                  <a:pt x="1179143" y="2870294"/>
                  <a:pt x="1179143" y="2851774"/>
                </a:cubicBezTo>
                <a:cubicBezTo>
                  <a:pt x="1197589" y="2722130"/>
                  <a:pt x="1197589" y="2722130"/>
                  <a:pt x="1197589" y="2722130"/>
                </a:cubicBezTo>
                <a:cubicBezTo>
                  <a:pt x="1234480" y="2611007"/>
                  <a:pt x="1289816" y="2555445"/>
                  <a:pt x="1345153" y="2518404"/>
                </a:cubicBezTo>
                <a:cubicBezTo>
                  <a:pt x="1372821" y="2509143"/>
                  <a:pt x="1405101" y="2504513"/>
                  <a:pt x="1441992" y="2504513"/>
                </a:cubicBezTo>
                <a:close/>
                <a:moveTo>
                  <a:pt x="2975080" y="2484443"/>
                </a:moveTo>
                <a:cubicBezTo>
                  <a:pt x="3031460" y="2487048"/>
                  <a:pt x="3069626" y="2507883"/>
                  <a:pt x="3097382" y="2507883"/>
                </a:cubicBezTo>
                <a:cubicBezTo>
                  <a:pt x="3134391" y="2526404"/>
                  <a:pt x="3152895" y="2544924"/>
                  <a:pt x="3189904" y="2581966"/>
                </a:cubicBezTo>
                <a:cubicBezTo>
                  <a:pt x="3208409" y="2619007"/>
                  <a:pt x="3226913" y="2656048"/>
                  <a:pt x="3263922" y="2730130"/>
                </a:cubicBezTo>
                <a:cubicBezTo>
                  <a:pt x="3282426" y="2804212"/>
                  <a:pt x="3356443" y="3322788"/>
                  <a:pt x="3356443" y="3322788"/>
                </a:cubicBezTo>
                <a:cubicBezTo>
                  <a:pt x="3374948" y="3433912"/>
                  <a:pt x="3356443" y="3507994"/>
                  <a:pt x="3337939" y="3545035"/>
                </a:cubicBezTo>
                <a:cubicBezTo>
                  <a:pt x="3319435" y="3582076"/>
                  <a:pt x="3300930" y="3619117"/>
                  <a:pt x="3282426" y="3637638"/>
                </a:cubicBezTo>
                <a:cubicBezTo>
                  <a:pt x="3245417" y="3656158"/>
                  <a:pt x="3208409" y="3656158"/>
                  <a:pt x="3171400" y="3674679"/>
                </a:cubicBezTo>
                <a:cubicBezTo>
                  <a:pt x="3152895" y="3674679"/>
                  <a:pt x="3134391" y="3693200"/>
                  <a:pt x="3115887" y="3693200"/>
                </a:cubicBezTo>
                <a:cubicBezTo>
                  <a:pt x="3060374" y="3711720"/>
                  <a:pt x="3004860" y="3711720"/>
                  <a:pt x="2967852" y="3674679"/>
                </a:cubicBezTo>
                <a:cubicBezTo>
                  <a:pt x="2912339" y="3656158"/>
                  <a:pt x="2875330" y="3619117"/>
                  <a:pt x="2838321" y="3563556"/>
                </a:cubicBezTo>
                <a:cubicBezTo>
                  <a:pt x="2801312" y="3507994"/>
                  <a:pt x="2782808" y="3433912"/>
                  <a:pt x="2782808" y="3359829"/>
                </a:cubicBezTo>
                <a:cubicBezTo>
                  <a:pt x="2764304" y="3156103"/>
                  <a:pt x="2764304" y="3156103"/>
                  <a:pt x="2764304" y="3156103"/>
                </a:cubicBezTo>
                <a:cubicBezTo>
                  <a:pt x="2708791" y="2878295"/>
                  <a:pt x="2708791" y="2878295"/>
                  <a:pt x="2708791" y="2878295"/>
                </a:cubicBezTo>
                <a:cubicBezTo>
                  <a:pt x="2671782" y="2767171"/>
                  <a:pt x="2671782" y="2693089"/>
                  <a:pt x="2690286" y="2637527"/>
                </a:cubicBezTo>
                <a:cubicBezTo>
                  <a:pt x="2727295" y="2563445"/>
                  <a:pt x="2801312" y="2489363"/>
                  <a:pt x="2912339" y="2489363"/>
                </a:cubicBezTo>
                <a:cubicBezTo>
                  <a:pt x="2935469" y="2484733"/>
                  <a:pt x="2956286" y="2483575"/>
                  <a:pt x="2975080" y="2484443"/>
                </a:cubicBezTo>
                <a:close/>
                <a:moveTo>
                  <a:pt x="4122198" y="1964873"/>
                </a:moveTo>
                <a:cubicBezTo>
                  <a:pt x="4177850" y="1964873"/>
                  <a:pt x="4233502" y="1983451"/>
                  <a:pt x="4289154" y="2020607"/>
                </a:cubicBezTo>
                <a:cubicBezTo>
                  <a:pt x="4344804" y="2039186"/>
                  <a:pt x="4400456" y="2094920"/>
                  <a:pt x="4437557" y="2169233"/>
                </a:cubicBezTo>
                <a:cubicBezTo>
                  <a:pt x="4567411" y="2336436"/>
                  <a:pt x="4567411" y="2336436"/>
                  <a:pt x="4567411" y="2336436"/>
                </a:cubicBezTo>
                <a:cubicBezTo>
                  <a:pt x="4752916" y="2540795"/>
                  <a:pt x="4752916" y="2540795"/>
                  <a:pt x="4752916" y="2540795"/>
                </a:cubicBezTo>
                <a:cubicBezTo>
                  <a:pt x="4827118" y="2633686"/>
                  <a:pt x="4864220" y="2707999"/>
                  <a:pt x="4882769" y="2763733"/>
                </a:cubicBezTo>
                <a:cubicBezTo>
                  <a:pt x="4882769" y="2838046"/>
                  <a:pt x="4864220" y="2930936"/>
                  <a:pt x="4771467" y="2986671"/>
                </a:cubicBezTo>
                <a:cubicBezTo>
                  <a:pt x="4697264" y="3042405"/>
                  <a:pt x="4623063" y="3060983"/>
                  <a:pt x="4567411" y="3060983"/>
                </a:cubicBezTo>
                <a:cubicBezTo>
                  <a:pt x="4548860" y="3060983"/>
                  <a:pt x="4511759" y="3060983"/>
                  <a:pt x="4474659" y="3042405"/>
                </a:cubicBezTo>
                <a:cubicBezTo>
                  <a:pt x="4437557" y="3023827"/>
                  <a:pt x="4400456" y="2986671"/>
                  <a:pt x="4344804" y="2949514"/>
                </a:cubicBezTo>
                <a:cubicBezTo>
                  <a:pt x="4289154" y="2893780"/>
                  <a:pt x="3955244" y="2466483"/>
                  <a:pt x="3955244" y="2466483"/>
                </a:cubicBezTo>
                <a:cubicBezTo>
                  <a:pt x="3899592" y="2392170"/>
                  <a:pt x="3862491" y="2317858"/>
                  <a:pt x="3862491" y="2280701"/>
                </a:cubicBezTo>
                <a:cubicBezTo>
                  <a:pt x="3862491" y="2224967"/>
                  <a:pt x="3862491" y="2187811"/>
                  <a:pt x="3881042" y="2169233"/>
                </a:cubicBezTo>
                <a:cubicBezTo>
                  <a:pt x="3899592" y="2132076"/>
                  <a:pt x="3918143" y="2113498"/>
                  <a:pt x="3936693" y="2076342"/>
                </a:cubicBezTo>
                <a:cubicBezTo>
                  <a:pt x="3973794" y="2057764"/>
                  <a:pt x="3992345" y="2039186"/>
                  <a:pt x="3992345" y="2039186"/>
                </a:cubicBezTo>
                <a:cubicBezTo>
                  <a:pt x="4029446" y="2002029"/>
                  <a:pt x="4085097" y="1983451"/>
                  <a:pt x="4122198" y="1964873"/>
                </a:cubicBezTo>
                <a:close/>
                <a:moveTo>
                  <a:pt x="146310" y="1953889"/>
                </a:moveTo>
                <a:cubicBezTo>
                  <a:pt x="201962" y="1953889"/>
                  <a:pt x="276164" y="1991027"/>
                  <a:pt x="350366" y="2046733"/>
                </a:cubicBezTo>
                <a:cubicBezTo>
                  <a:pt x="424568" y="2102439"/>
                  <a:pt x="443118" y="2176714"/>
                  <a:pt x="443118" y="2232420"/>
                </a:cubicBezTo>
                <a:cubicBezTo>
                  <a:pt x="443118" y="2288126"/>
                  <a:pt x="424568" y="2362401"/>
                  <a:pt x="368916" y="2455245"/>
                </a:cubicBezTo>
                <a:cubicBezTo>
                  <a:pt x="368916" y="2455245"/>
                  <a:pt x="181092" y="2674589"/>
                  <a:pt x="55877" y="2823429"/>
                </a:cubicBezTo>
                <a:lnTo>
                  <a:pt x="0" y="2890207"/>
                </a:lnTo>
                <a:lnTo>
                  <a:pt x="0" y="2010548"/>
                </a:lnTo>
                <a:lnTo>
                  <a:pt x="48920" y="1981743"/>
                </a:lnTo>
                <a:cubicBezTo>
                  <a:pt x="86021" y="1963174"/>
                  <a:pt x="118485" y="1953889"/>
                  <a:pt x="146310" y="1953889"/>
                </a:cubicBezTo>
                <a:close/>
                <a:moveTo>
                  <a:pt x="4987001" y="730996"/>
                </a:moveTo>
                <a:cubicBezTo>
                  <a:pt x="5079441" y="730996"/>
                  <a:pt x="5079441" y="730996"/>
                  <a:pt x="5079441" y="730996"/>
                </a:cubicBezTo>
                <a:cubicBezTo>
                  <a:pt x="5190368" y="749448"/>
                  <a:pt x="5282808" y="786350"/>
                  <a:pt x="5338271" y="804801"/>
                </a:cubicBezTo>
                <a:cubicBezTo>
                  <a:pt x="5393734" y="841703"/>
                  <a:pt x="5412222" y="897056"/>
                  <a:pt x="5412222" y="970860"/>
                </a:cubicBezTo>
                <a:cubicBezTo>
                  <a:pt x="5412222" y="1007762"/>
                  <a:pt x="5412222" y="1044664"/>
                  <a:pt x="5412222" y="1100017"/>
                </a:cubicBezTo>
                <a:cubicBezTo>
                  <a:pt x="5393734" y="1155371"/>
                  <a:pt x="5375246" y="1210724"/>
                  <a:pt x="5338271" y="1266077"/>
                </a:cubicBezTo>
                <a:cubicBezTo>
                  <a:pt x="5301295" y="1302979"/>
                  <a:pt x="5245832" y="1321430"/>
                  <a:pt x="5171880" y="1339881"/>
                </a:cubicBezTo>
                <a:cubicBezTo>
                  <a:pt x="5060954" y="1339881"/>
                  <a:pt x="5171880" y="1358332"/>
                  <a:pt x="4913050" y="1339881"/>
                </a:cubicBezTo>
                <a:cubicBezTo>
                  <a:pt x="4635731" y="1339881"/>
                  <a:pt x="4580268" y="1339881"/>
                  <a:pt x="4580268" y="1339881"/>
                </a:cubicBezTo>
                <a:cubicBezTo>
                  <a:pt x="4413877" y="1321430"/>
                  <a:pt x="4413877" y="1321430"/>
                  <a:pt x="4413877" y="1321430"/>
                </a:cubicBezTo>
                <a:cubicBezTo>
                  <a:pt x="4321437" y="1302979"/>
                  <a:pt x="4265974" y="1284528"/>
                  <a:pt x="4247486" y="1247626"/>
                </a:cubicBezTo>
                <a:cubicBezTo>
                  <a:pt x="4210510" y="1210724"/>
                  <a:pt x="4192022" y="1173821"/>
                  <a:pt x="4192022" y="1118468"/>
                </a:cubicBezTo>
                <a:cubicBezTo>
                  <a:pt x="4192022" y="1118468"/>
                  <a:pt x="4192022" y="1081566"/>
                  <a:pt x="4192022" y="1026213"/>
                </a:cubicBezTo>
                <a:cubicBezTo>
                  <a:pt x="4192022" y="970860"/>
                  <a:pt x="4210510" y="915507"/>
                  <a:pt x="4247486" y="860154"/>
                </a:cubicBezTo>
                <a:cubicBezTo>
                  <a:pt x="4265974" y="823252"/>
                  <a:pt x="4321437" y="786350"/>
                  <a:pt x="4395389" y="786350"/>
                </a:cubicBezTo>
                <a:cubicBezTo>
                  <a:pt x="4487828" y="767899"/>
                  <a:pt x="4561780" y="767899"/>
                  <a:pt x="4617243" y="767899"/>
                </a:cubicBezTo>
                <a:cubicBezTo>
                  <a:pt x="4783634" y="749448"/>
                  <a:pt x="4876074" y="730996"/>
                  <a:pt x="4987001" y="730996"/>
                </a:cubicBezTo>
                <a:close/>
                <a:moveTo>
                  <a:pt x="3807960" y="0"/>
                </a:moveTo>
                <a:lnTo>
                  <a:pt x="4404064" y="0"/>
                </a:lnTo>
                <a:lnTo>
                  <a:pt x="4368291" y="41360"/>
                </a:lnTo>
                <a:cubicBezTo>
                  <a:pt x="4352100" y="60329"/>
                  <a:pt x="4338800" y="76226"/>
                  <a:pt x="4329548" y="87787"/>
                </a:cubicBezTo>
                <a:cubicBezTo>
                  <a:pt x="4255530" y="161780"/>
                  <a:pt x="4181513" y="198776"/>
                  <a:pt x="4107495" y="198776"/>
                </a:cubicBezTo>
                <a:cubicBezTo>
                  <a:pt x="4033478" y="217275"/>
                  <a:pt x="3959460" y="180278"/>
                  <a:pt x="3885443" y="106285"/>
                </a:cubicBezTo>
                <a:cubicBezTo>
                  <a:pt x="3857687" y="78538"/>
                  <a:pt x="3834556" y="50790"/>
                  <a:pt x="3818365" y="230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F6CEBA-3442-A263-32EB-ADFB9DA78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074" y="695745"/>
            <a:ext cx="3425345" cy="664059"/>
          </a:xfrm>
        </p:spPr>
        <p:txBody>
          <a:bodyPr>
            <a:normAutofit fontScale="90000"/>
          </a:bodyPr>
          <a:lstStyle/>
          <a:p>
            <a:r>
              <a:rPr lang="en-US" u="sng" dirty="0"/>
              <a:t>A Taste of Lepton Flavor Universality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9BC76-EE07-84C5-86FD-9BB4D433B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2402" y="269854"/>
            <a:ext cx="5748984" cy="1345882"/>
          </a:xfrm>
        </p:spPr>
        <p:txBody>
          <a:bodyPr vert="horz" lIns="0" tIns="0" rIns="0" bIns="0" rtlCol="0" anchor="t">
            <a:normAutofit fontScale="92500"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b="1" dirty="0">
                <a:solidFill>
                  <a:schemeClr val="tx1">
                    <a:lumMod val="95000"/>
                  </a:schemeClr>
                </a:solidFill>
              </a:rPr>
              <a:t>Postulate: The coupling of charged leptons to all types of gauge bosons are flavor-independent: the interaction between leptons and a gauge boson measures the same for each lepton [2].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F9F961E-10EE-BC4C-65CA-D0A5CEC1A450}"/>
              </a:ext>
            </a:extLst>
          </p:cNvPr>
          <p:cNvSpPr txBox="1">
            <a:spLocks/>
          </p:cNvSpPr>
          <p:nvPr/>
        </p:nvSpPr>
        <p:spPr>
          <a:xfrm>
            <a:off x="6342402" y="1813173"/>
            <a:ext cx="4919417" cy="3231654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4"/>
              </a:buClr>
              <a:buFont typeface="The Hand Extrablack" panose="03070A02030502020204" pitchFamily="66" charset="0"/>
              <a:buChar char="•"/>
              <a:defRPr sz="2000" kern="1200" spc="20" baseline="0">
                <a:solidFill>
                  <a:schemeClr val="tx1">
                    <a:alpha val="58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4"/>
              </a:buClr>
              <a:buFont typeface="The Hand Extrablack" panose="03070A02030502020204" pitchFamily="66" charset="0"/>
              <a:buChar char="•"/>
              <a:defRPr sz="2000" kern="1200" spc="20" baseline="0">
                <a:solidFill>
                  <a:schemeClr val="tx1">
                    <a:alpha val="58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4"/>
              </a:buClr>
              <a:buFont typeface="The Hand Extrablack" panose="03070A02030502020204" pitchFamily="66" charset="0"/>
              <a:buChar char="•"/>
              <a:defRPr sz="2000" kern="1200" spc="20" baseline="0">
                <a:solidFill>
                  <a:schemeClr val="tx1">
                    <a:alpha val="58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4"/>
              </a:buClr>
              <a:buFont typeface="The Hand Extrablack" panose="03070A02030502020204" pitchFamily="66" charset="0"/>
              <a:buChar char="•"/>
              <a:defRPr sz="2000" kern="1200" spc="20" baseline="0">
                <a:solidFill>
                  <a:schemeClr val="tx1">
                    <a:alpha val="58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4"/>
              </a:buClr>
              <a:buFont typeface="The Hand Extrablack" panose="03070A02030502020204" pitchFamily="66" charset="0"/>
              <a:buChar char="•"/>
              <a:defRPr sz="2000" kern="1200" spc="20" baseline="0">
                <a:solidFill>
                  <a:schemeClr val="tx1">
                    <a:alpha val="58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Consequences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In decays of b hadrons, the electrons and muons should be produced at similar rates and that the small difference due to the lepton masses is calculable [2].</a:t>
            </a:r>
          </a:p>
          <a:p>
            <a:pPr lvl="1">
              <a:lnSpc>
                <a:spcPct val="100000"/>
              </a:lnSpc>
            </a:pPr>
            <a:r>
              <a:rPr lang="en-US" dirty="0" err="1">
                <a:solidFill>
                  <a:schemeClr val="tx1">
                    <a:lumMod val="95000"/>
                  </a:schemeClr>
                </a:solidFill>
              </a:rPr>
              <a:t>LHCb</a:t>
            </a:r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 found deviations in these predictions by comparing specific rates of decays which I will also be exploring this summer [2].</a:t>
            </a:r>
          </a:p>
        </p:txBody>
      </p:sp>
    </p:spTree>
    <p:extLst>
      <p:ext uri="{BB962C8B-B14F-4D97-AF65-F5344CB8AC3E}">
        <p14:creationId xmlns:p14="http://schemas.microsoft.com/office/powerpoint/2010/main" val="1822906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76A10F56-4600-4E72-882F-DF9A3D7054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4E7C649-57E0-4A93-B134-67101C0725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A35AF4F-B82E-435B-8949-29173A055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5412222" cy="3734405"/>
          </a:xfrm>
          <a:custGeom>
            <a:avLst/>
            <a:gdLst>
              <a:gd name="connsiteX0" fmla="*/ 1441992 w 5412222"/>
              <a:gd name="connsiteY0" fmla="*/ 2504513 h 3734405"/>
              <a:gd name="connsiteX1" fmla="*/ 1566499 w 5412222"/>
              <a:gd name="connsiteY1" fmla="*/ 2518404 h 3734405"/>
              <a:gd name="connsiteX2" fmla="*/ 1750954 w 5412222"/>
              <a:gd name="connsiteY2" fmla="*/ 2629527 h 3734405"/>
              <a:gd name="connsiteX3" fmla="*/ 1714063 w 5412222"/>
              <a:gd name="connsiteY3" fmla="*/ 3370350 h 3734405"/>
              <a:gd name="connsiteX4" fmla="*/ 1548053 w 5412222"/>
              <a:gd name="connsiteY4" fmla="*/ 3703720 h 3734405"/>
              <a:gd name="connsiteX5" fmla="*/ 1345153 w 5412222"/>
              <a:gd name="connsiteY5" fmla="*/ 3722241 h 3734405"/>
              <a:gd name="connsiteX6" fmla="*/ 1142252 w 5412222"/>
              <a:gd name="connsiteY6" fmla="*/ 3611117 h 3734405"/>
              <a:gd name="connsiteX7" fmla="*/ 1123807 w 5412222"/>
              <a:gd name="connsiteY7" fmla="*/ 3388870 h 3734405"/>
              <a:gd name="connsiteX8" fmla="*/ 1160697 w 5412222"/>
              <a:gd name="connsiteY8" fmla="*/ 3018459 h 3734405"/>
              <a:gd name="connsiteX9" fmla="*/ 1179143 w 5412222"/>
              <a:gd name="connsiteY9" fmla="*/ 2851774 h 3734405"/>
              <a:gd name="connsiteX10" fmla="*/ 1197589 w 5412222"/>
              <a:gd name="connsiteY10" fmla="*/ 2722130 h 3734405"/>
              <a:gd name="connsiteX11" fmla="*/ 1345153 w 5412222"/>
              <a:gd name="connsiteY11" fmla="*/ 2518404 h 3734405"/>
              <a:gd name="connsiteX12" fmla="*/ 1441992 w 5412222"/>
              <a:gd name="connsiteY12" fmla="*/ 2504513 h 3734405"/>
              <a:gd name="connsiteX13" fmla="*/ 2975080 w 5412222"/>
              <a:gd name="connsiteY13" fmla="*/ 2484443 h 3734405"/>
              <a:gd name="connsiteX14" fmla="*/ 3097382 w 5412222"/>
              <a:gd name="connsiteY14" fmla="*/ 2507883 h 3734405"/>
              <a:gd name="connsiteX15" fmla="*/ 3189904 w 5412222"/>
              <a:gd name="connsiteY15" fmla="*/ 2581966 h 3734405"/>
              <a:gd name="connsiteX16" fmla="*/ 3263922 w 5412222"/>
              <a:gd name="connsiteY16" fmla="*/ 2730130 h 3734405"/>
              <a:gd name="connsiteX17" fmla="*/ 3356443 w 5412222"/>
              <a:gd name="connsiteY17" fmla="*/ 3322788 h 3734405"/>
              <a:gd name="connsiteX18" fmla="*/ 3337939 w 5412222"/>
              <a:gd name="connsiteY18" fmla="*/ 3545035 h 3734405"/>
              <a:gd name="connsiteX19" fmla="*/ 3282426 w 5412222"/>
              <a:gd name="connsiteY19" fmla="*/ 3637638 h 3734405"/>
              <a:gd name="connsiteX20" fmla="*/ 3171400 w 5412222"/>
              <a:gd name="connsiteY20" fmla="*/ 3674679 h 3734405"/>
              <a:gd name="connsiteX21" fmla="*/ 3115887 w 5412222"/>
              <a:gd name="connsiteY21" fmla="*/ 3693200 h 3734405"/>
              <a:gd name="connsiteX22" fmla="*/ 2967852 w 5412222"/>
              <a:gd name="connsiteY22" fmla="*/ 3674679 h 3734405"/>
              <a:gd name="connsiteX23" fmla="*/ 2838321 w 5412222"/>
              <a:gd name="connsiteY23" fmla="*/ 3563556 h 3734405"/>
              <a:gd name="connsiteX24" fmla="*/ 2782808 w 5412222"/>
              <a:gd name="connsiteY24" fmla="*/ 3359829 h 3734405"/>
              <a:gd name="connsiteX25" fmla="*/ 2764304 w 5412222"/>
              <a:gd name="connsiteY25" fmla="*/ 3156103 h 3734405"/>
              <a:gd name="connsiteX26" fmla="*/ 2708791 w 5412222"/>
              <a:gd name="connsiteY26" fmla="*/ 2878295 h 3734405"/>
              <a:gd name="connsiteX27" fmla="*/ 2690286 w 5412222"/>
              <a:gd name="connsiteY27" fmla="*/ 2637527 h 3734405"/>
              <a:gd name="connsiteX28" fmla="*/ 2912339 w 5412222"/>
              <a:gd name="connsiteY28" fmla="*/ 2489363 h 3734405"/>
              <a:gd name="connsiteX29" fmla="*/ 2975080 w 5412222"/>
              <a:gd name="connsiteY29" fmla="*/ 2484443 h 3734405"/>
              <a:gd name="connsiteX30" fmla="*/ 4122198 w 5412222"/>
              <a:gd name="connsiteY30" fmla="*/ 1964873 h 3734405"/>
              <a:gd name="connsiteX31" fmla="*/ 4289154 w 5412222"/>
              <a:gd name="connsiteY31" fmla="*/ 2020607 h 3734405"/>
              <a:gd name="connsiteX32" fmla="*/ 4437557 w 5412222"/>
              <a:gd name="connsiteY32" fmla="*/ 2169233 h 3734405"/>
              <a:gd name="connsiteX33" fmla="*/ 4567411 w 5412222"/>
              <a:gd name="connsiteY33" fmla="*/ 2336436 h 3734405"/>
              <a:gd name="connsiteX34" fmla="*/ 4752916 w 5412222"/>
              <a:gd name="connsiteY34" fmla="*/ 2540795 h 3734405"/>
              <a:gd name="connsiteX35" fmla="*/ 4882769 w 5412222"/>
              <a:gd name="connsiteY35" fmla="*/ 2763733 h 3734405"/>
              <a:gd name="connsiteX36" fmla="*/ 4771467 w 5412222"/>
              <a:gd name="connsiteY36" fmla="*/ 2986671 h 3734405"/>
              <a:gd name="connsiteX37" fmla="*/ 4567411 w 5412222"/>
              <a:gd name="connsiteY37" fmla="*/ 3060983 h 3734405"/>
              <a:gd name="connsiteX38" fmla="*/ 4474659 w 5412222"/>
              <a:gd name="connsiteY38" fmla="*/ 3042405 h 3734405"/>
              <a:gd name="connsiteX39" fmla="*/ 4344804 w 5412222"/>
              <a:gd name="connsiteY39" fmla="*/ 2949514 h 3734405"/>
              <a:gd name="connsiteX40" fmla="*/ 3955244 w 5412222"/>
              <a:gd name="connsiteY40" fmla="*/ 2466483 h 3734405"/>
              <a:gd name="connsiteX41" fmla="*/ 3862491 w 5412222"/>
              <a:gd name="connsiteY41" fmla="*/ 2280701 h 3734405"/>
              <a:gd name="connsiteX42" fmla="*/ 3881042 w 5412222"/>
              <a:gd name="connsiteY42" fmla="*/ 2169233 h 3734405"/>
              <a:gd name="connsiteX43" fmla="*/ 3936693 w 5412222"/>
              <a:gd name="connsiteY43" fmla="*/ 2076342 h 3734405"/>
              <a:gd name="connsiteX44" fmla="*/ 3992345 w 5412222"/>
              <a:gd name="connsiteY44" fmla="*/ 2039186 h 3734405"/>
              <a:gd name="connsiteX45" fmla="*/ 4122198 w 5412222"/>
              <a:gd name="connsiteY45" fmla="*/ 1964873 h 3734405"/>
              <a:gd name="connsiteX46" fmla="*/ 146310 w 5412222"/>
              <a:gd name="connsiteY46" fmla="*/ 1953889 h 3734405"/>
              <a:gd name="connsiteX47" fmla="*/ 350366 w 5412222"/>
              <a:gd name="connsiteY47" fmla="*/ 2046733 h 3734405"/>
              <a:gd name="connsiteX48" fmla="*/ 443118 w 5412222"/>
              <a:gd name="connsiteY48" fmla="*/ 2232420 h 3734405"/>
              <a:gd name="connsiteX49" fmla="*/ 368916 w 5412222"/>
              <a:gd name="connsiteY49" fmla="*/ 2455245 h 3734405"/>
              <a:gd name="connsiteX50" fmla="*/ 55877 w 5412222"/>
              <a:gd name="connsiteY50" fmla="*/ 2823429 h 3734405"/>
              <a:gd name="connsiteX51" fmla="*/ 0 w 5412222"/>
              <a:gd name="connsiteY51" fmla="*/ 2890207 h 3734405"/>
              <a:gd name="connsiteX52" fmla="*/ 0 w 5412222"/>
              <a:gd name="connsiteY52" fmla="*/ 2010548 h 3734405"/>
              <a:gd name="connsiteX53" fmla="*/ 48920 w 5412222"/>
              <a:gd name="connsiteY53" fmla="*/ 1981743 h 3734405"/>
              <a:gd name="connsiteX54" fmla="*/ 146310 w 5412222"/>
              <a:gd name="connsiteY54" fmla="*/ 1953889 h 3734405"/>
              <a:gd name="connsiteX55" fmla="*/ 4987001 w 5412222"/>
              <a:gd name="connsiteY55" fmla="*/ 730996 h 3734405"/>
              <a:gd name="connsiteX56" fmla="*/ 5079441 w 5412222"/>
              <a:gd name="connsiteY56" fmla="*/ 730996 h 3734405"/>
              <a:gd name="connsiteX57" fmla="*/ 5338271 w 5412222"/>
              <a:gd name="connsiteY57" fmla="*/ 804801 h 3734405"/>
              <a:gd name="connsiteX58" fmla="*/ 5412222 w 5412222"/>
              <a:gd name="connsiteY58" fmla="*/ 970860 h 3734405"/>
              <a:gd name="connsiteX59" fmla="*/ 5412222 w 5412222"/>
              <a:gd name="connsiteY59" fmla="*/ 1100017 h 3734405"/>
              <a:gd name="connsiteX60" fmla="*/ 5338271 w 5412222"/>
              <a:gd name="connsiteY60" fmla="*/ 1266077 h 3734405"/>
              <a:gd name="connsiteX61" fmla="*/ 5171880 w 5412222"/>
              <a:gd name="connsiteY61" fmla="*/ 1339881 h 3734405"/>
              <a:gd name="connsiteX62" fmla="*/ 4913050 w 5412222"/>
              <a:gd name="connsiteY62" fmla="*/ 1339881 h 3734405"/>
              <a:gd name="connsiteX63" fmla="*/ 4580268 w 5412222"/>
              <a:gd name="connsiteY63" fmla="*/ 1339881 h 3734405"/>
              <a:gd name="connsiteX64" fmla="*/ 4413877 w 5412222"/>
              <a:gd name="connsiteY64" fmla="*/ 1321430 h 3734405"/>
              <a:gd name="connsiteX65" fmla="*/ 4247486 w 5412222"/>
              <a:gd name="connsiteY65" fmla="*/ 1247626 h 3734405"/>
              <a:gd name="connsiteX66" fmla="*/ 4192022 w 5412222"/>
              <a:gd name="connsiteY66" fmla="*/ 1118468 h 3734405"/>
              <a:gd name="connsiteX67" fmla="*/ 4192022 w 5412222"/>
              <a:gd name="connsiteY67" fmla="*/ 1026213 h 3734405"/>
              <a:gd name="connsiteX68" fmla="*/ 4247486 w 5412222"/>
              <a:gd name="connsiteY68" fmla="*/ 860154 h 3734405"/>
              <a:gd name="connsiteX69" fmla="*/ 4395389 w 5412222"/>
              <a:gd name="connsiteY69" fmla="*/ 786350 h 3734405"/>
              <a:gd name="connsiteX70" fmla="*/ 4617243 w 5412222"/>
              <a:gd name="connsiteY70" fmla="*/ 767899 h 3734405"/>
              <a:gd name="connsiteX71" fmla="*/ 4987001 w 5412222"/>
              <a:gd name="connsiteY71" fmla="*/ 730996 h 3734405"/>
              <a:gd name="connsiteX72" fmla="*/ 3807960 w 5412222"/>
              <a:gd name="connsiteY72" fmla="*/ 0 h 3734405"/>
              <a:gd name="connsiteX73" fmla="*/ 4404064 w 5412222"/>
              <a:gd name="connsiteY73" fmla="*/ 0 h 3734405"/>
              <a:gd name="connsiteX74" fmla="*/ 4368291 w 5412222"/>
              <a:gd name="connsiteY74" fmla="*/ 41360 h 3734405"/>
              <a:gd name="connsiteX75" fmla="*/ 4329548 w 5412222"/>
              <a:gd name="connsiteY75" fmla="*/ 87787 h 3734405"/>
              <a:gd name="connsiteX76" fmla="*/ 4107495 w 5412222"/>
              <a:gd name="connsiteY76" fmla="*/ 198776 h 3734405"/>
              <a:gd name="connsiteX77" fmla="*/ 3885443 w 5412222"/>
              <a:gd name="connsiteY77" fmla="*/ 106285 h 3734405"/>
              <a:gd name="connsiteX78" fmla="*/ 3818365 w 5412222"/>
              <a:gd name="connsiteY78" fmla="*/ 23043 h 373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412222" h="3734405">
                <a:moveTo>
                  <a:pt x="1441992" y="2504513"/>
                </a:moveTo>
                <a:cubicBezTo>
                  <a:pt x="1478883" y="2504513"/>
                  <a:pt x="1520385" y="2509143"/>
                  <a:pt x="1566499" y="2518404"/>
                </a:cubicBezTo>
                <a:cubicBezTo>
                  <a:pt x="1658726" y="2536924"/>
                  <a:pt x="1732509" y="2573965"/>
                  <a:pt x="1750954" y="2629527"/>
                </a:cubicBezTo>
                <a:cubicBezTo>
                  <a:pt x="1787845" y="2703609"/>
                  <a:pt x="1714063" y="3296268"/>
                  <a:pt x="1714063" y="3370350"/>
                </a:cubicBezTo>
                <a:cubicBezTo>
                  <a:pt x="1695617" y="3555556"/>
                  <a:pt x="1658726" y="3666679"/>
                  <a:pt x="1548053" y="3703720"/>
                </a:cubicBezTo>
                <a:cubicBezTo>
                  <a:pt x="1492717" y="3740761"/>
                  <a:pt x="1418935" y="3740761"/>
                  <a:pt x="1345153" y="3722241"/>
                </a:cubicBezTo>
                <a:cubicBezTo>
                  <a:pt x="1252925" y="3722241"/>
                  <a:pt x="1179143" y="3685199"/>
                  <a:pt x="1142252" y="3611117"/>
                </a:cubicBezTo>
                <a:cubicBezTo>
                  <a:pt x="1123807" y="3555556"/>
                  <a:pt x="1105361" y="3481473"/>
                  <a:pt x="1123807" y="3388870"/>
                </a:cubicBezTo>
                <a:cubicBezTo>
                  <a:pt x="1123807" y="3388870"/>
                  <a:pt x="1160697" y="3055500"/>
                  <a:pt x="1160697" y="3018459"/>
                </a:cubicBezTo>
                <a:cubicBezTo>
                  <a:pt x="1160697" y="2962897"/>
                  <a:pt x="1179143" y="2870294"/>
                  <a:pt x="1179143" y="2851774"/>
                </a:cubicBezTo>
                <a:cubicBezTo>
                  <a:pt x="1197589" y="2722130"/>
                  <a:pt x="1197589" y="2722130"/>
                  <a:pt x="1197589" y="2722130"/>
                </a:cubicBezTo>
                <a:cubicBezTo>
                  <a:pt x="1234480" y="2611007"/>
                  <a:pt x="1289816" y="2555445"/>
                  <a:pt x="1345153" y="2518404"/>
                </a:cubicBezTo>
                <a:cubicBezTo>
                  <a:pt x="1372821" y="2509143"/>
                  <a:pt x="1405101" y="2504513"/>
                  <a:pt x="1441992" y="2504513"/>
                </a:cubicBezTo>
                <a:close/>
                <a:moveTo>
                  <a:pt x="2975080" y="2484443"/>
                </a:moveTo>
                <a:cubicBezTo>
                  <a:pt x="3031460" y="2487048"/>
                  <a:pt x="3069626" y="2507883"/>
                  <a:pt x="3097382" y="2507883"/>
                </a:cubicBezTo>
                <a:cubicBezTo>
                  <a:pt x="3134391" y="2526404"/>
                  <a:pt x="3152895" y="2544924"/>
                  <a:pt x="3189904" y="2581966"/>
                </a:cubicBezTo>
                <a:cubicBezTo>
                  <a:pt x="3208409" y="2619007"/>
                  <a:pt x="3226913" y="2656048"/>
                  <a:pt x="3263922" y="2730130"/>
                </a:cubicBezTo>
                <a:cubicBezTo>
                  <a:pt x="3282426" y="2804212"/>
                  <a:pt x="3356443" y="3322788"/>
                  <a:pt x="3356443" y="3322788"/>
                </a:cubicBezTo>
                <a:cubicBezTo>
                  <a:pt x="3374948" y="3433912"/>
                  <a:pt x="3356443" y="3507994"/>
                  <a:pt x="3337939" y="3545035"/>
                </a:cubicBezTo>
                <a:cubicBezTo>
                  <a:pt x="3319435" y="3582076"/>
                  <a:pt x="3300930" y="3619117"/>
                  <a:pt x="3282426" y="3637638"/>
                </a:cubicBezTo>
                <a:cubicBezTo>
                  <a:pt x="3245417" y="3656158"/>
                  <a:pt x="3208409" y="3656158"/>
                  <a:pt x="3171400" y="3674679"/>
                </a:cubicBezTo>
                <a:cubicBezTo>
                  <a:pt x="3152895" y="3674679"/>
                  <a:pt x="3134391" y="3693200"/>
                  <a:pt x="3115887" y="3693200"/>
                </a:cubicBezTo>
                <a:cubicBezTo>
                  <a:pt x="3060374" y="3711720"/>
                  <a:pt x="3004860" y="3711720"/>
                  <a:pt x="2967852" y="3674679"/>
                </a:cubicBezTo>
                <a:cubicBezTo>
                  <a:pt x="2912339" y="3656158"/>
                  <a:pt x="2875330" y="3619117"/>
                  <a:pt x="2838321" y="3563556"/>
                </a:cubicBezTo>
                <a:cubicBezTo>
                  <a:pt x="2801312" y="3507994"/>
                  <a:pt x="2782808" y="3433912"/>
                  <a:pt x="2782808" y="3359829"/>
                </a:cubicBezTo>
                <a:cubicBezTo>
                  <a:pt x="2764304" y="3156103"/>
                  <a:pt x="2764304" y="3156103"/>
                  <a:pt x="2764304" y="3156103"/>
                </a:cubicBezTo>
                <a:cubicBezTo>
                  <a:pt x="2708791" y="2878295"/>
                  <a:pt x="2708791" y="2878295"/>
                  <a:pt x="2708791" y="2878295"/>
                </a:cubicBezTo>
                <a:cubicBezTo>
                  <a:pt x="2671782" y="2767171"/>
                  <a:pt x="2671782" y="2693089"/>
                  <a:pt x="2690286" y="2637527"/>
                </a:cubicBezTo>
                <a:cubicBezTo>
                  <a:pt x="2727295" y="2563445"/>
                  <a:pt x="2801312" y="2489363"/>
                  <a:pt x="2912339" y="2489363"/>
                </a:cubicBezTo>
                <a:cubicBezTo>
                  <a:pt x="2935469" y="2484733"/>
                  <a:pt x="2956286" y="2483575"/>
                  <a:pt x="2975080" y="2484443"/>
                </a:cubicBezTo>
                <a:close/>
                <a:moveTo>
                  <a:pt x="4122198" y="1964873"/>
                </a:moveTo>
                <a:cubicBezTo>
                  <a:pt x="4177850" y="1964873"/>
                  <a:pt x="4233502" y="1983451"/>
                  <a:pt x="4289154" y="2020607"/>
                </a:cubicBezTo>
                <a:cubicBezTo>
                  <a:pt x="4344804" y="2039186"/>
                  <a:pt x="4400456" y="2094920"/>
                  <a:pt x="4437557" y="2169233"/>
                </a:cubicBezTo>
                <a:cubicBezTo>
                  <a:pt x="4567411" y="2336436"/>
                  <a:pt x="4567411" y="2336436"/>
                  <a:pt x="4567411" y="2336436"/>
                </a:cubicBezTo>
                <a:cubicBezTo>
                  <a:pt x="4752916" y="2540795"/>
                  <a:pt x="4752916" y="2540795"/>
                  <a:pt x="4752916" y="2540795"/>
                </a:cubicBezTo>
                <a:cubicBezTo>
                  <a:pt x="4827118" y="2633686"/>
                  <a:pt x="4864220" y="2707999"/>
                  <a:pt x="4882769" y="2763733"/>
                </a:cubicBezTo>
                <a:cubicBezTo>
                  <a:pt x="4882769" y="2838046"/>
                  <a:pt x="4864220" y="2930936"/>
                  <a:pt x="4771467" y="2986671"/>
                </a:cubicBezTo>
                <a:cubicBezTo>
                  <a:pt x="4697264" y="3042405"/>
                  <a:pt x="4623063" y="3060983"/>
                  <a:pt x="4567411" y="3060983"/>
                </a:cubicBezTo>
                <a:cubicBezTo>
                  <a:pt x="4548860" y="3060983"/>
                  <a:pt x="4511759" y="3060983"/>
                  <a:pt x="4474659" y="3042405"/>
                </a:cubicBezTo>
                <a:cubicBezTo>
                  <a:pt x="4437557" y="3023827"/>
                  <a:pt x="4400456" y="2986671"/>
                  <a:pt x="4344804" y="2949514"/>
                </a:cubicBezTo>
                <a:cubicBezTo>
                  <a:pt x="4289154" y="2893780"/>
                  <a:pt x="3955244" y="2466483"/>
                  <a:pt x="3955244" y="2466483"/>
                </a:cubicBezTo>
                <a:cubicBezTo>
                  <a:pt x="3899592" y="2392170"/>
                  <a:pt x="3862491" y="2317858"/>
                  <a:pt x="3862491" y="2280701"/>
                </a:cubicBezTo>
                <a:cubicBezTo>
                  <a:pt x="3862491" y="2224967"/>
                  <a:pt x="3862491" y="2187811"/>
                  <a:pt x="3881042" y="2169233"/>
                </a:cubicBezTo>
                <a:cubicBezTo>
                  <a:pt x="3899592" y="2132076"/>
                  <a:pt x="3918143" y="2113498"/>
                  <a:pt x="3936693" y="2076342"/>
                </a:cubicBezTo>
                <a:cubicBezTo>
                  <a:pt x="3973794" y="2057764"/>
                  <a:pt x="3992345" y="2039186"/>
                  <a:pt x="3992345" y="2039186"/>
                </a:cubicBezTo>
                <a:cubicBezTo>
                  <a:pt x="4029446" y="2002029"/>
                  <a:pt x="4085097" y="1983451"/>
                  <a:pt x="4122198" y="1964873"/>
                </a:cubicBezTo>
                <a:close/>
                <a:moveTo>
                  <a:pt x="146310" y="1953889"/>
                </a:moveTo>
                <a:cubicBezTo>
                  <a:pt x="201962" y="1953889"/>
                  <a:pt x="276164" y="1991027"/>
                  <a:pt x="350366" y="2046733"/>
                </a:cubicBezTo>
                <a:cubicBezTo>
                  <a:pt x="424568" y="2102439"/>
                  <a:pt x="443118" y="2176714"/>
                  <a:pt x="443118" y="2232420"/>
                </a:cubicBezTo>
                <a:cubicBezTo>
                  <a:pt x="443118" y="2288126"/>
                  <a:pt x="424568" y="2362401"/>
                  <a:pt x="368916" y="2455245"/>
                </a:cubicBezTo>
                <a:cubicBezTo>
                  <a:pt x="368916" y="2455245"/>
                  <a:pt x="181092" y="2674589"/>
                  <a:pt x="55877" y="2823429"/>
                </a:cubicBezTo>
                <a:lnTo>
                  <a:pt x="0" y="2890207"/>
                </a:lnTo>
                <a:lnTo>
                  <a:pt x="0" y="2010548"/>
                </a:lnTo>
                <a:lnTo>
                  <a:pt x="48920" y="1981743"/>
                </a:lnTo>
                <a:cubicBezTo>
                  <a:pt x="86021" y="1963174"/>
                  <a:pt x="118485" y="1953889"/>
                  <a:pt x="146310" y="1953889"/>
                </a:cubicBezTo>
                <a:close/>
                <a:moveTo>
                  <a:pt x="4987001" y="730996"/>
                </a:moveTo>
                <a:cubicBezTo>
                  <a:pt x="5079441" y="730996"/>
                  <a:pt x="5079441" y="730996"/>
                  <a:pt x="5079441" y="730996"/>
                </a:cubicBezTo>
                <a:cubicBezTo>
                  <a:pt x="5190368" y="749448"/>
                  <a:pt x="5282808" y="786350"/>
                  <a:pt x="5338271" y="804801"/>
                </a:cubicBezTo>
                <a:cubicBezTo>
                  <a:pt x="5393734" y="841703"/>
                  <a:pt x="5412222" y="897056"/>
                  <a:pt x="5412222" y="970860"/>
                </a:cubicBezTo>
                <a:cubicBezTo>
                  <a:pt x="5412222" y="1007762"/>
                  <a:pt x="5412222" y="1044664"/>
                  <a:pt x="5412222" y="1100017"/>
                </a:cubicBezTo>
                <a:cubicBezTo>
                  <a:pt x="5393734" y="1155371"/>
                  <a:pt x="5375246" y="1210724"/>
                  <a:pt x="5338271" y="1266077"/>
                </a:cubicBezTo>
                <a:cubicBezTo>
                  <a:pt x="5301295" y="1302979"/>
                  <a:pt x="5245832" y="1321430"/>
                  <a:pt x="5171880" y="1339881"/>
                </a:cubicBezTo>
                <a:cubicBezTo>
                  <a:pt x="5060954" y="1339881"/>
                  <a:pt x="5171880" y="1358332"/>
                  <a:pt x="4913050" y="1339881"/>
                </a:cubicBezTo>
                <a:cubicBezTo>
                  <a:pt x="4635731" y="1339881"/>
                  <a:pt x="4580268" y="1339881"/>
                  <a:pt x="4580268" y="1339881"/>
                </a:cubicBezTo>
                <a:cubicBezTo>
                  <a:pt x="4413877" y="1321430"/>
                  <a:pt x="4413877" y="1321430"/>
                  <a:pt x="4413877" y="1321430"/>
                </a:cubicBezTo>
                <a:cubicBezTo>
                  <a:pt x="4321437" y="1302979"/>
                  <a:pt x="4265974" y="1284528"/>
                  <a:pt x="4247486" y="1247626"/>
                </a:cubicBezTo>
                <a:cubicBezTo>
                  <a:pt x="4210510" y="1210724"/>
                  <a:pt x="4192022" y="1173821"/>
                  <a:pt x="4192022" y="1118468"/>
                </a:cubicBezTo>
                <a:cubicBezTo>
                  <a:pt x="4192022" y="1118468"/>
                  <a:pt x="4192022" y="1081566"/>
                  <a:pt x="4192022" y="1026213"/>
                </a:cubicBezTo>
                <a:cubicBezTo>
                  <a:pt x="4192022" y="970860"/>
                  <a:pt x="4210510" y="915507"/>
                  <a:pt x="4247486" y="860154"/>
                </a:cubicBezTo>
                <a:cubicBezTo>
                  <a:pt x="4265974" y="823252"/>
                  <a:pt x="4321437" y="786350"/>
                  <a:pt x="4395389" y="786350"/>
                </a:cubicBezTo>
                <a:cubicBezTo>
                  <a:pt x="4487828" y="767899"/>
                  <a:pt x="4561780" y="767899"/>
                  <a:pt x="4617243" y="767899"/>
                </a:cubicBezTo>
                <a:cubicBezTo>
                  <a:pt x="4783634" y="749448"/>
                  <a:pt x="4876074" y="730996"/>
                  <a:pt x="4987001" y="730996"/>
                </a:cubicBezTo>
                <a:close/>
                <a:moveTo>
                  <a:pt x="3807960" y="0"/>
                </a:moveTo>
                <a:lnTo>
                  <a:pt x="4404064" y="0"/>
                </a:lnTo>
                <a:lnTo>
                  <a:pt x="4368291" y="41360"/>
                </a:lnTo>
                <a:cubicBezTo>
                  <a:pt x="4352100" y="60329"/>
                  <a:pt x="4338800" y="76226"/>
                  <a:pt x="4329548" y="87787"/>
                </a:cubicBezTo>
                <a:cubicBezTo>
                  <a:pt x="4255530" y="161780"/>
                  <a:pt x="4181513" y="198776"/>
                  <a:pt x="4107495" y="198776"/>
                </a:cubicBezTo>
                <a:cubicBezTo>
                  <a:pt x="4033478" y="217275"/>
                  <a:pt x="3959460" y="180278"/>
                  <a:pt x="3885443" y="106285"/>
                </a:cubicBezTo>
                <a:cubicBezTo>
                  <a:pt x="3857687" y="78538"/>
                  <a:pt x="3834556" y="50790"/>
                  <a:pt x="3818365" y="230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F6CEBA-3442-A263-32EB-ADFB9DA78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269" y="873299"/>
            <a:ext cx="2217982" cy="664059"/>
          </a:xfrm>
        </p:spPr>
        <p:txBody>
          <a:bodyPr>
            <a:normAutofit/>
          </a:bodyPr>
          <a:lstStyle/>
          <a:p>
            <a:r>
              <a:rPr lang="en-US" u="sng" dirty="0"/>
              <a:t>A New Test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47E7F64D-F17A-D63E-3CF6-AEA32794D2C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940070" y="171834"/>
                <a:ext cx="5982641" cy="6308865"/>
              </a:xfrm>
            </p:spPr>
            <p:txBody>
              <a:bodyPr>
                <a:normAutofit/>
              </a:bodyPr>
              <a:lstStyle/>
              <a:p>
                <a:pPr algn="l" fontAlgn="base"/>
                <a:r>
                  <a:rPr lang="en-US" b="0" i="0" dirty="0">
                    <a:solidFill>
                      <a:schemeClr val="tx1">
                        <a:lumMod val="95000"/>
                      </a:schemeClr>
                    </a:solidFill>
                    <a:effectLst/>
                  </a:rPr>
                  <a:t>LHCb </a:t>
                </a:r>
                <a:r>
                  <a:rPr lang="en-US" dirty="0">
                    <a:solidFill>
                      <a:schemeClr val="tx1">
                        <a:lumMod val="95000"/>
                      </a:schemeClr>
                    </a:solidFill>
                  </a:rPr>
                  <a:t>pre</a:t>
                </a:r>
                <a:r>
                  <a:rPr lang="en-US" b="0" i="0" dirty="0">
                    <a:solidFill>
                      <a:schemeClr val="tx1">
                        <a:lumMod val="95000"/>
                      </a:schemeClr>
                    </a:solidFill>
                    <a:effectLst/>
                  </a:rPr>
                  <a:t>sented </a:t>
                </a:r>
                <a:r>
                  <a:rPr lang="en-US" dirty="0">
                    <a:solidFill>
                      <a:schemeClr val="tx1">
                        <a:lumMod val="95000"/>
                      </a:schemeClr>
                    </a:solidFill>
                  </a:rPr>
                  <a:t>the Branching Ratio </a:t>
                </a:r>
                <a:r>
                  <a:rPr lang="en-US" b="0" i="0" dirty="0">
                    <a:solidFill>
                      <a:schemeClr val="tx1">
                        <a:lumMod val="95000"/>
                      </a:schemeClr>
                    </a:solidFill>
                    <a:effectLst/>
                  </a:rPr>
                  <a:t>semi-leptonic decay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b="0" i="1" smtClean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𝜏𝜈</m:t>
                    </m:r>
                  </m:oMath>
                </a14:m>
                <a:r>
                  <a:rPr lang="en-US" b="0" i="0" dirty="0">
                    <a:solidFill>
                      <a:schemeClr val="tx1">
                        <a:lumMod val="95000"/>
                      </a:schemeClr>
                    </a:solidFill>
                    <a:effectLst/>
                  </a:rPr>
                  <a:t>, where the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b="0" i="0" dirty="0">
                    <a:solidFill>
                      <a:schemeClr val="tx1">
                        <a:lumMod val="95000"/>
                      </a:schemeClr>
                    </a:solidFill>
                    <a:effectLst/>
                  </a:rPr>
                  <a:t> was reconstructed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b="0" i="0" dirty="0">
                    <a:solidFill>
                      <a:schemeClr val="tx1">
                        <a:lumMod val="95000"/>
                      </a:schemeClr>
                    </a:solidFill>
                    <a:effectLst/>
                  </a:rPr>
                  <a:t> decay mode. </a:t>
                </a:r>
              </a:p>
              <a:p>
                <a:pPr algn="l" fontAlgn="base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b="0" i="1" smtClean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𝜏𝜈</m:t>
                    </m:r>
                  </m:oMath>
                </a14:m>
                <a:r>
                  <a:rPr lang="en-US" b="0" i="0" dirty="0">
                    <a:solidFill>
                      <a:schemeClr val="tx1">
                        <a:lumMod val="95000"/>
                      </a:schemeClr>
                    </a:solidFill>
                    <a:effectLst/>
                  </a:rPr>
                  <a:t>, 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b="0" i="0" dirty="0">
                    <a:solidFill>
                      <a:schemeClr val="tx1">
                        <a:lumMod val="95000"/>
                      </a:schemeClr>
                    </a:solidFill>
                    <a:effectLst/>
                  </a:rPr>
                  <a:t> can be one of the two exited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b="0" i="0" dirty="0">
                    <a:solidFill>
                      <a:schemeClr val="tx1">
                        <a:lumMod val="95000"/>
                      </a:schemeClr>
                    </a:solidFill>
                    <a:effectLst/>
                  </a:rPr>
                  <a:t> states,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(2595)</m:t>
                    </m:r>
                  </m:oMath>
                </a14:m>
                <a:r>
                  <a:rPr lang="en-US" b="0" i="0" dirty="0">
                    <a:solidFill>
                      <a:schemeClr val="tx1">
                        <a:lumMod val="95000"/>
                      </a:schemeClr>
                    </a:solidFill>
                    <a:effectLst/>
                  </a:rPr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2625</m:t>
                        </m:r>
                      </m:e>
                    </m:d>
                  </m:oMath>
                </a14:m>
                <a:r>
                  <a:rPr lang="en-US" b="0" i="0" dirty="0">
                    <a:solidFill>
                      <a:schemeClr val="tx1">
                        <a:lumMod val="95000"/>
                      </a:schemeClr>
                    </a:solidFill>
                    <a:effectLst/>
                  </a:rPr>
                  <a:t> are also very intriguing.</a:t>
                </a:r>
              </a:p>
              <a:p>
                <a:pPr algn="l" fontAlgn="base"/>
                <a:r>
                  <a:rPr lang="en-US" b="0" i="0" dirty="0">
                    <a:solidFill>
                      <a:schemeClr val="tx1">
                        <a:lumMod val="95000"/>
                      </a:schemeClr>
                    </a:solidFill>
                    <a:effectLst/>
                  </a:rPr>
                  <a:t>A prerequisite to these measurements, for both the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→3</m:t>
                    </m:r>
                    <m:r>
                      <a:rPr lang="en-US" b="0" i="1" smtClean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𝜋𝜈</m:t>
                    </m:r>
                  </m:oMath>
                </a14:m>
                <a:r>
                  <a:rPr lang="en-US" b="0" i="0" dirty="0">
                    <a:solidFill>
                      <a:schemeClr val="tx1">
                        <a:lumMod val="95000"/>
                      </a:schemeClr>
                    </a:solidFill>
                    <a:effectLst/>
                  </a:rPr>
                  <a:t> decay mode and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𝜇𝜈𝜈</m:t>
                    </m:r>
                  </m:oMath>
                </a14:m>
                <a:r>
                  <a:rPr lang="en-US" b="0" i="0" dirty="0">
                    <a:solidFill>
                      <a:schemeClr val="tx1">
                        <a:lumMod val="95000"/>
                      </a:schemeClr>
                    </a:solidFill>
                    <a:effectLst/>
                  </a:rPr>
                  <a:t> decay mode, is the study of the hadronic channels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b="0" i="1" smtClean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sSub>
                      <m:sSub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b="0" i="0" dirty="0">
                    <a:solidFill>
                      <a:schemeClr val="tx1">
                        <a:lumMod val="95000"/>
                      </a:schemeClr>
                    </a:solidFill>
                    <a:effectLst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b="0" i="1" smtClean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sSubSup>
                      <m:sSubSup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b="0" i="0" dirty="0">
                    <a:solidFill>
                      <a:schemeClr val="tx1">
                        <a:lumMod val="95000"/>
                      </a:schemeClr>
                    </a:solidFill>
                    <a:effectLst/>
                  </a:rPr>
                  <a:t>. </a:t>
                </a:r>
              </a:p>
              <a:p>
                <a:pPr algn="l" fontAlgn="base"/>
                <a:r>
                  <a:rPr lang="en-US" b="0" i="0" dirty="0">
                    <a:solidFill>
                      <a:schemeClr val="tx1">
                        <a:lumMod val="95000"/>
                      </a:schemeClr>
                    </a:solidFill>
                    <a:effectLst/>
                  </a:rPr>
                  <a:t>These decay modes are important not only because they represent a significant background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b="0" i="1" smtClean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solidFill>
                          <a:schemeClr val="tx1">
                            <a:lumMod val="95000"/>
                          </a:schemeClr>
                        </a:solidFill>
                        <a:effectLst/>
                        <a:latin typeface="Cambria Math" panose="02040503050406030204" pitchFamily="18" charset="0"/>
                      </a:rPr>
                      <m:t>𝜏𝜈</m:t>
                    </m:r>
                  </m:oMath>
                </a14:m>
                <a:r>
                  <a:rPr lang="en-US" b="0" i="0" dirty="0">
                    <a:solidFill>
                      <a:schemeClr val="tx1">
                        <a:lumMod val="95000"/>
                      </a:schemeClr>
                    </a:solidFill>
                    <a:effectLst/>
                  </a:rPr>
                  <a:t> decays, but also because </a:t>
                </a:r>
                <a:r>
                  <a:rPr lang="en-US" b="1" i="0" dirty="0">
                    <a:solidFill>
                      <a:schemeClr val="tx1">
                        <a:lumMod val="95000"/>
                      </a:schemeClr>
                    </a:solidFill>
                    <a:effectLst/>
                  </a:rPr>
                  <a:t>they would represent the first direct observation of these decay modes.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47E7F64D-F17A-D63E-3CF6-AEA32794D2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40070" y="171834"/>
                <a:ext cx="5982641" cy="6308865"/>
              </a:xfrm>
              <a:blipFill>
                <a:blip r:embed="rId2"/>
                <a:stretch>
                  <a:fillRect l="-2648" t="-773" r="-3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2316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76A10F56-4600-4E72-882F-DF9A3D7054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4E7C649-57E0-4A93-B134-67101C0725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A35AF4F-B82E-435B-8949-29173A055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5412222" cy="3734405"/>
          </a:xfrm>
          <a:custGeom>
            <a:avLst/>
            <a:gdLst>
              <a:gd name="connsiteX0" fmla="*/ 1441992 w 5412222"/>
              <a:gd name="connsiteY0" fmla="*/ 2504513 h 3734405"/>
              <a:gd name="connsiteX1" fmla="*/ 1566499 w 5412222"/>
              <a:gd name="connsiteY1" fmla="*/ 2518404 h 3734405"/>
              <a:gd name="connsiteX2" fmla="*/ 1750954 w 5412222"/>
              <a:gd name="connsiteY2" fmla="*/ 2629527 h 3734405"/>
              <a:gd name="connsiteX3" fmla="*/ 1714063 w 5412222"/>
              <a:gd name="connsiteY3" fmla="*/ 3370350 h 3734405"/>
              <a:gd name="connsiteX4" fmla="*/ 1548053 w 5412222"/>
              <a:gd name="connsiteY4" fmla="*/ 3703720 h 3734405"/>
              <a:gd name="connsiteX5" fmla="*/ 1345153 w 5412222"/>
              <a:gd name="connsiteY5" fmla="*/ 3722241 h 3734405"/>
              <a:gd name="connsiteX6" fmla="*/ 1142252 w 5412222"/>
              <a:gd name="connsiteY6" fmla="*/ 3611117 h 3734405"/>
              <a:gd name="connsiteX7" fmla="*/ 1123807 w 5412222"/>
              <a:gd name="connsiteY7" fmla="*/ 3388870 h 3734405"/>
              <a:gd name="connsiteX8" fmla="*/ 1160697 w 5412222"/>
              <a:gd name="connsiteY8" fmla="*/ 3018459 h 3734405"/>
              <a:gd name="connsiteX9" fmla="*/ 1179143 w 5412222"/>
              <a:gd name="connsiteY9" fmla="*/ 2851774 h 3734405"/>
              <a:gd name="connsiteX10" fmla="*/ 1197589 w 5412222"/>
              <a:gd name="connsiteY10" fmla="*/ 2722130 h 3734405"/>
              <a:gd name="connsiteX11" fmla="*/ 1345153 w 5412222"/>
              <a:gd name="connsiteY11" fmla="*/ 2518404 h 3734405"/>
              <a:gd name="connsiteX12" fmla="*/ 1441992 w 5412222"/>
              <a:gd name="connsiteY12" fmla="*/ 2504513 h 3734405"/>
              <a:gd name="connsiteX13" fmla="*/ 2975080 w 5412222"/>
              <a:gd name="connsiteY13" fmla="*/ 2484443 h 3734405"/>
              <a:gd name="connsiteX14" fmla="*/ 3097382 w 5412222"/>
              <a:gd name="connsiteY14" fmla="*/ 2507883 h 3734405"/>
              <a:gd name="connsiteX15" fmla="*/ 3189904 w 5412222"/>
              <a:gd name="connsiteY15" fmla="*/ 2581966 h 3734405"/>
              <a:gd name="connsiteX16" fmla="*/ 3263922 w 5412222"/>
              <a:gd name="connsiteY16" fmla="*/ 2730130 h 3734405"/>
              <a:gd name="connsiteX17" fmla="*/ 3356443 w 5412222"/>
              <a:gd name="connsiteY17" fmla="*/ 3322788 h 3734405"/>
              <a:gd name="connsiteX18" fmla="*/ 3337939 w 5412222"/>
              <a:gd name="connsiteY18" fmla="*/ 3545035 h 3734405"/>
              <a:gd name="connsiteX19" fmla="*/ 3282426 w 5412222"/>
              <a:gd name="connsiteY19" fmla="*/ 3637638 h 3734405"/>
              <a:gd name="connsiteX20" fmla="*/ 3171400 w 5412222"/>
              <a:gd name="connsiteY20" fmla="*/ 3674679 h 3734405"/>
              <a:gd name="connsiteX21" fmla="*/ 3115887 w 5412222"/>
              <a:gd name="connsiteY21" fmla="*/ 3693200 h 3734405"/>
              <a:gd name="connsiteX22" fmla="*/ 2967852 w 5412222"/>
              <a:gd name="connsiteY22" fmla="*/ 3674679 h 3734405"/>
              <a:gd name="connsiteX23" fmla="*/ 2838321 w 5412222"/>
              <a:gd name="connsiteY23" fmla="*/ 3563556 h 3734405"/>
              <a:gd name="connsiteX24" fmla="*/ 2782808 w 5412222"/>
              <a:gd name="connsiteY24" fmla="*/ 3359829 h 3734405"/>
              <a:gd name="connsiteX25" fmla="*/ 2764304 w 5412222"/>
              <a:gd name="connsiteY25" fmla="*/ 3156103 h 3734405"/>
              <a:gd name="connsiteX26" fmla="*/ 2708791 w 5412222"/>
              <a:gd name="connsiteY26" fmla="*/ 2878295 h 3734405"/>
              <a:gd name="connsiteX27" fmla="*/ 2690286 w 5412222"/>
              <a:gd name="connsiteY27" fmla="*/ 2637527 h 3734405"/>
              <a:gd name="connsiteX28" fmla="*/ 2912339 w 5412222"/>
              <a:gd name="connsiteY28" fmla="*/ 2489363 h 3734405"/>
              <a:gd name="connsiteX29" fmla="*/ 2975080 w 5412222"/>
              <a:gd name="connsiteY29" fmla="*/ 2484443 h 3734405"/>
              <a:gd name="connsiteX30" fmla="*/ 4122198 w 5412222"/>
              <a:gd name="connsiteY30" fmla="*/ 1964873 h 3734405"/>
              <a:gd name="connsiteX31" fmla="*/ 4289154 w 5412222"/>
              <a:gd name="connsiteY31" fmla="*/ 2020607 h 3734405"/>
              <a:gd name="connsiteX32" fmla="*/ 4437557 w 5412222"/>
              <a:gd name="connsiteY32" fmla="*/ 2169233 h 3734405"/>
              <a:gd name="connsiteX33" fmla="*/ 4567411 w 5412222"/>
              <a:gd name="connsiteY33" fmla="*/ 2336436 h 3734405"/>
              <a:gd name="connsiteX34" fmla="*/ 4752916 w 5412222"/>
              <a:gd name="connsiteY34" fmla="*/ 2540795 h 3734405"/>
              <a:gd name="connsiteX35" fmla="*/ 4882769 w 5412222"/>
              <a:gd name="connsiteY35" fmla="*/ 2763733 h 3734405"/>
              <a:gd name="connsiteX36" fmla="*/ 4771467 w 5412222"/>
              <a:gd name="connsiteY36" fmla="*/ 2986671 h 3734405"/>
              <a:gd name="connsiteX37" fmla="*/ 4567411 w 5412222"/>
              <a:gd name="connsiteY37" fmla="*/ 3060983 h 3734405"/>
              <a:gd name="connsiteX38" fmla="*/ 4474659 w 5412222"/>
              <a:gd name="connsiteY38" fmla="*/ 3042405 h 3734405"/>
              <a:gd name="connsiteX39" fmla="*/ 4344804 w 5412222"/>
              <a:gd name="connsiteY39" fmla="*/ 2949514 h 3734405"/>
              <a:gd name="connsiteX40" fmla="*/ 3955244 w 5412222"/>
              <a:gd name="connsiteY40" fmla="*/ 2466483 h 3734405"/>
              <a:gd name="connsiteX41" fmla="*/ 3862491 w 5412222"/>
              <a:gd name="connsiteY41" fmla="*/ 2280701 h 3734405"/>
              <a:gd name="connsiteX42" fmla="*/ 3881042 w 5412222"/>
              <a:gd name="connsiteY42" fmla="*/ 2169233 h 3734405"/>
              <a:gd name="connsiteX43" fmla="*/ 3936693 w 5412222"/>
              <a:gd name="connsiteY43" fmla="*/ 2076342 h 3734405"/>
              <a:gd name="connsiteX44" fmla="*/ 3992345 w 5412222"/>
              <a:gd name="connsiteY44" fmla="*/ 2039186 h 3734405"/>
              <a:gd name="connsiteX45" fmla="*/ 4122198 w 5412222"/>
              <a:gd name="connsiteY45" fmla="*/ 1964873 h 3734405"/>
              <a:gd name="connsiteX46" fmla="*/ 146310 w 5412222"/>
              <a:gd name="connsiteY46" fmla="*/ 1953889 h 3734405"/>
              <a:gd name="connsiteX47" fmla="*/ 350366 w 5412222"/>
              <a:gd name="connsiteY47" fmla="*/ 2046733 h 3734405"/>
              <a:gd name="connsiteX48" fmla="*/ 443118 w 5412222"/>
              <a:gd name="connsiteY48" fmla="*/ 2232420 h 3734405"/>
              <a:gd name="connsiteX49" fmla="*/ 368916 w 5412222"/>
              <a:gd name="connsiteY49" fmla="*/ 2455245 h 3734405"/>
              <a:gd name="connsiteX50" fmla="*/ 55877 w 5412222"/>
              <a:gd name="connsiteY50" fmla="*/ 2823429 h 3734405"/>
              <a:gd name="connsiteX51" fmla="*/ 0 w 5412222"/>
              <a:gd name="connsiteY51" fmla="*/ 2890207 h 3734405"/>
              <a:gd name="connsiteX52" fmla="*/ 0 w 5412222"/>
              <a:gd name="connsiteY52" fmla="*/ 2010548 h 3734405"/>
              <a:gd name="connsiteX53" fmla="*/ 48920 w 5412222"/>
              <a:gd name="connsiteY53" fmla="*/ 1981743 h 3734405"/>
              <a:gd name="connsiteX54" fmla="*/ 146310 w 5412222"/>
              <a:gd name="connsiteY54" fmla="*/ 1953889 h 3734405"/>
              <a:gd name="connsiteX55" fmla="*/ 4987001 w 5412222"/>
              <a:gd name="connsiteY55" fmla="*/ 730996 h 3734405"/>
              <a:gd name="connsiteX56" fmla="*/ 5079441 w 5412222"/>
              <a:gd name="connsiteY56" fmla="*/ 730996 h 3734405"/>
              <a:gd name="connsiteX57" fmla="*/ 5338271 w 5412222"/>
              <a:gd name="connsiteY57" fmla="*/ 804801 h 3734405"/>
              <a:gd name="connsiteX58" fmla="*/ 5412222 w 5412222"/>
              <a:gd name="connsiteY58" fmla="*/ 970860 h 3734405"/>
              <a:gd name="connsiteX59" fmla="*/ 5412222 w 5412222"/>
              <a:gd name="connsiteY59" fmla="*/ 1100017 h 3734405"/>
              <a:gd name="connsiteX60" fmla="*/ 5338271 w 5412222"/>
              <a:gd name="connsiteY60" fmla="*/ 1266077 h 3734405"/>
              <a:gd name="connsiteX61" fmla="*/ 5171880 w 5412222"/>
              <a:gd name="connsiteY61" fmla="*/ 1339881 h 3734405"/>
              <a:gd name="connsiteX62" fmla="*/ 4913050 w 5412222"/>
              <a:gd name="connsiteY62" fmla="*/ 1339881 h 3734405"/>
              <a:gd name="connsiteX63" fmla="*/ 4580268 w 5412222"/>
              <a:gd name="connsiteY63" fmla="*/ 1339881 h 3734405"/>
              <a:gd name="connsiteX64" fmla="*/ 4413877 w 5412222"/>
              <a:gd name="connsiteY64" fmla="*/ 1321430 h 3734405"/>
              <a:gd name="connsiteX65" fmla="*/ 4247486 w 5412222"/>
              <a:gd name="connsiteY65" fmla="*/ 1247626 h 3734405"/>
              <a:gd name="connsiteX66" fmla="*/ 4192022 w 5412222"/>
              <a:gd name="connsiteY66" fmla="*/ 1118468 h 3734405"/>
              <a:gd name="connsiteX67" fmla="*/ 4192022 w 5412222"/>
              <a:gd name="connsiteY67" fmla="*/ 1026213 h 3734405"/>
              <a:gd name="connsiteX68" fmla="*/ 4247486 w 5412222"/>
              <a:gd name="connsiteY68" fmla="*/ 860154 h 3734405"/>
              <a:gd name="connsiteX69" fmla="*/ 4395389 w 5412222"/>
              <a:gd name="connsiteY69" fmla="*/ 786350 h 3734405"/>
              <a:gd name="connsiteX70" fmla="*/ 4617243 w 5412222"/>
              <a:gd name="connsiteY70" fmla="*/ 767899 h 3734405"/>
              <a:gd name="connsiteX71" fmla="*/ 4987001 w 5412222"/>
              <a:gd name="connsiteY71" fmla="*/ 730996 h 3734405"/>
              <a:gd name="connsiteX72" fmla="*/ 3807960 w 5412222"/>
              <a:gd name="connsiteY72" fmla="*/ 0 h 3734405"/>
              <a:gd name="connsiteX73" fmla="*/ 4404064 w 5412222"/>
              <a:gd name="connsiteY73" fmla="*/ 0 h 3734405"/>
              <a:gd name="connsiteX74" fmla="*/ 4368291 w 5412222"/>
              <a:gd name="connsiteY74" fmla="*/ 41360 h 3734405"/>
              <a:gd name="connsiteX75" fmla="*/ 4329548 w 5412222"/>
              <a:gd name="connsiteY75" fmla="*/ 87787 h 3734405"/>
              <a:gd name="connsiteX76" fmla="*/ 4107495 w 5412222"/>
              <a:gd name="connsiteY76" fmla="*/ 198776 h 3734405"/>
              <a:gd name="connsiteX77" fmla="*/ 3885443 w 5412222"/>
              <a:gd name="connsiteY77" fmla="*/ 106285 h 3734405"/>
              <a:gd name="connsiteX78" fmla="*/ 3818365 w 5412222"/>
              <a:gd name="connsiteY78" fmla="*/ 23043 h 373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412222" h="3734405">
                <a:moveTo>
                  <a:pt x="1441992" y="2504513"/>
                </a:moveTo>
                <a:cubicBezTo>
                  <a:pt x="1478883" y="2504513"/>
                  <a:pt x="1520385" y="2509143"/>
                  <a:pt x="1566499" y="2518404"/>
                </a:cubicBezTo>
                <a:cubicBezTo>
                  <a:pt x="1658726" y="2536924"/>
                  <a:pt x="1732509" y="2573965"/>
                  <a:pt x="1750954" y="2629527"/>
                </a:cubicBezTo>
                <a:cubicBezTo>
                  <a:pt x="1787845" y="2703609"/>
                  <a:pt x="1714063" y="3296268"/>
                  <a:pt x="1714063" y="3370350"/>
                </a:cubicBezTo>
                <a:cubicBezTo>
                  <a:pt x="1695617" y="3555556"/>
                  <a:pt x="1658726" y="3666679"/>
                  <a:pt x="1548053" y="3703720"/>
                </a:cubicBezTo>
                <a:cubicBezTo>
                  <a:pt x="1492717" y="3740761"/>
                  <a:pt x="1418935" y="3740761"/>
                  <a:pt x="1345153" y="3722241"/>
                </a:cubicBezTo>
                <a:cubicBezTo>
                  <a:pt x="1252925" y="3722241"/>
                  <a:pt x="1179143" y="3685199"/>
                  <a:pt x="1142252" y="3611117"/>
                </a:cubicBezTo>
                <a:cubicBezTo>
                  <a:pt x="1123807" y="3555556"/>
                  <a:pt x="1105361" y="3481473"/>
                  <a:pt x="1123807" y="3388870"/>
                </a:cubicBezTo>
                <a:cubicBezTo>
                  <a:pt x="1123807" y="3388870"/>
                  <a:pt x="1160697" y="3055500"/>
                  <a:pt x="1160697" y="3018459"/>
                </a:cubicBezTo>
                <a:cubicBezTo>
                  <a:pt x="1160697" y="2962897"/>
                  <a:pt x="1179143" y="2870294"/>
                  <a:pt x="1179143" y="2851774"/>
                </a:cubicBezTo>
                <a:cubicBezTo>
                  <a:pt x="1197589" y="2722130"/>
                  <a:pt x="1197589" y="2722130"/>
                  <a:pt x="1197589" y="2722130"/>
                </a:cubicBezTo>
                <a:cubicBezTo>
                  <a:pt x="1234480" y="2611007"/>
                  <a:pt x="1289816" y="2555445"/>
                  <a:pt x="1345153" y="2518404"/>
                </a:cubicBezTo>
                <a:cubicBezTo>
                  <a:pt x="1372821" y="2509143"/>
                  <a:pt x="1405101" y="2504513"/>
                  <a:pt x="1441992" y="2504513"/>
                </a:cubicBezTo>
                <a:close/>
                <a:moveTo>
                  <a:pt x="2975080" y="2484443"/>
                </a:moveTo>
                <a:cubicBezTo>
                  <a:pt x="3031460" y="2487048"/>
                  <a:pt x="3069626" y="2507883"/>
                  <a:pt x="3097382" y="2507883"/>
                </a:cubicBezTo>
                <a:cubicBezTo>
                  <a:pt x="3134391" y="2526404"/>
                  <a:pt x="3152895" y="2544924"/>
                  <a:pt x="3189904" y="2581966"/>
                </a:cubicBezTo>
                <a:cubicBezTo>
                  <a:pt x="3208409" y="2619007"/>
                  <a:pt x="3226913" y="2656048"/>
                  <a:pt x="3263922" y="2730130"/>
                </a:cubicBezTo>
                <a:cubicBezTo>
                  <a:pt x="3282426" y="2804212"/>
                  <a:pt x="3356443" y="3322788"/>
                  <a:pt x="3356443" y="3322788"/>
                </a:cubicBezTo>
                <a:cubicBezTo>
                  <a:pt x="3374948" y="3433912"/>
                  <a:pt x="3356443" y="3507994"/>
                  <a:pt x="3337939" y="3545035"/>
                </a:cubicBezTo>
                <a:cubicBezTo>
                  <a:pt x="3319435" y="3582076"/>
                  <a:pt x="3300930" y="3619117"/>
                  <a:pt x="3282426" y="3637638"/>
                </a:cubicBezTo>
                <a:cubicBezTo>
                  <a:pt x="3245417" y="3656158"/>
                  <a:pt x="3208409" y="3656158"/>
                  <a:pt x="3171400" y="3674679"/>
                </a:cubicBezTo>
                <a:cubicBezTo>
                  <a:pt x="3152895" y="3674679"/>
                  <a:pt x="3134391" y="3693200"/>
                  <a:pt x="3115887" y="3693200"/>
                </a:cubicBezTo>
                <a:cubicBezTo>
                  <a:pt x="3060374" y="3711720"/>
                  <a:pt x="3004860" y="3711720"/>
                  <a:pt x="2967852" y="3674679"/>
                </a:cubicBezTo>
                <a:cubicBezTo>
                  <a:pt x="2912339" y="3656158"/>
                  <a:pt x="2875330" y="3619117"/>
                  <a:pt x="2838321" y="3563556"/>
                </a:cubicBezTo>
                <a:cubicBezTo>
                  <a:pt x="2801312" y="3507994"/>
                  <a:pt x="2782808" y="3433912"/>
                  <a:pt x="2782808" y="3359829"/>
                </a:cubicBezTo>
                <a:cubicBezTo>
                  <a:pt x="2764304" y="3156103"/>
                  <a:pt x="2764304" y="3156103"/>
                  <a:pt x="2764304" y="3156103"/>
                </a:cubicBezTo>
                <a:cubicBezTo>
                  <a:pt x="2708791" y="2878295"/>
                  <a:pt x="2708791" y="2878295"/>
                  <a:pt x="2708791" y="2878295"/>
                </a:cubicBezTo>
                <a:cubicBezTo>
                  <a:pt x="2671782" y="2767171"/>
                  <a:pt x="2671782" y="2693089"/>
                  <a:pt x="2690286" y="2637527"/>
                </a:cubicBezTo>
                <a:cubicBezTo>
                  <a:pt x="2727295" y="2563445"/>
                  <a:pt x="2801312" y="2489363"/>
                  <a:pt x="2912339" y="2489363"/>
                </a:cubicBezTo>
                <a:cubicBezTo>
                  <a:pt x="2935469" y="2484733"/>
                  <a:pt x="2956286" y="2483575"/>
                  <a:pt x="2975080" y="2484443"/>
                </a:cubicBezTo>
                <a:close/>
                <a:moveTo>
                  <a:pt x="4122198" y="1964873"/>
                </a:moveTo>
                <a:cubicBezTo>
                  <a:pt x="4177850" y="1964873"/>
                  <a:pt x="4233502" y="1983451"/>
                  <a:pt x="4289154" y="2020607"/>
                </a:cubicBezTo>
                <a:cubicBezTo>
                  <a:pt x="4344804" y="2039186"/>
                  <a:pt x="4400456" y="2094920"/>
                  <a:pt x="4437557" y="2169233"/>
                </a:cubicBezTo>
                <a:cubicBezTo>
                  <a:pt x="4567411" y="2336436"/>
                  <a:pt x="4567411" y="2336436"/>
                  <a:pt x="4567411" y="2336436"/>
                </a:cubicBezTo>
                <a:cubicBezTo>
                  <a:pt x="4752916" y="2540795"/>
                  <a:pt x="4752916" y="2540795"/>
                  <a:pt x="4752916" y="2540795"/>
                </a:cubicBezTo>
                <a:cubicBezTo>
                  <a:pt x="4827118" y="2633686"/>
                  <a:pt x="4864220" y="2707999"/>
                  <a:pt x="4882769" y="2763733"/>
                </a:cubicBezTo>
                <a:cubicBezTo>
                  <a:pt x="4882769" y="2838046"/>
                  <a:pt x="4864220" y="2930936"/>
                  <a:pt x="4771467" y="2986671"/>
                </a:cubicBezTo>
                <a:cubicBezTo>
                  <a:pt x="4697264" y="3042405"/>
                  <a:pt x="4623063" y="3060983"/>
                  <a:pt x="4567411" y="3060983"/>
                </a:cubicBezTo>
                <a:cubicBezTo>
                  <a:pt x="4548860" y="3060983"/>
                  <a:pt x="4511759" y="3060983"/>
                  <a:pt x="4474659" y="3042405"/>
                </a:cubicBezTo>
                <a:cubicBezTo>
                  <a:pt x="4437557" y="3023827"/>
                  <a:pt x="4400456" y="2986671"/>
                  <a:pt x="4344804" y="2949514"/>
                </a:cubicBezTo>
                <a:cubicBezTo>
                  <a:pt x="4289154" y="2893780"/>
                  <a:pt x="3955244" y="2466483"/>
                  <a:pt x="3955244" y="2466483"/>
                </a:cubicBezTo>
                <a:cubicBezTo>
                  <a:pt x="3899592" y="2392170"/>
                  <a:pt x="3862491" y="2317858"/>
                  <a:pt x="3862491" y="2280701"/>
                </a:cubicBezTo>
                <a:cubicBezTo>
                  <a:pt x="3862491" y="2224967"/>
                  <a:pt x="3862491" y="2187811"/>
                  <a:pt x="3881042" y="2169233"/>
                </a:cubicBezTo>
                <a:cubicBezTo>
                  <a:pt x="3899592" y="2132076"/>
                  <a:pt x="3918143" y="2113498"/>
                  <a:pt x="3936693" y="2076342"/>
                </a:cubicBezTo>
                <a:cubicBezTo>
                  <a:pt x="3973794" y="2057764"/>
                  <a:pt x="3992345" y="2039186"/>
                  <a:pt x="3992345" y="2039186"/>
                </a:cubicBezTo>
                <a:cubicBezTo>
                  <a:pt x="4029446" y="2002029"/>
                  <a:pt x="4085097" y="1983451"/>
                  <a:pt x="4122198" y="1964873"/>
                </a:cubicBezTo>
                <a:close/>
                <a:moveTo>
                  <a:pt x="146310" y="1953889"/>
                </a:moveTo>
                <a:cubicBezTo>
                  <a:pt x="201962" y="1953889"/>
                  <a:pt x="276164" y="1991027"/>
                  <a:pt x="350366" y="2046733"/>
                </a:cubicBezTo>
                <a:cubicBezTo>
                  <a:pt x="424568" y="2102439"/>
                  <a:pt x="443118" y="2176714"/>
                  <a:pt x="443118" y="2232420"/>
                </a:cubicBezTo>
                <a:cubicBezTo>
                  <a:pt x="443118" y="2288126"/>
                  <a:pt x="424568" y="2362401"/>
                  <a:pt x="368916" y="2455245"/>
                </a:cubicBezTo>
                <a:cubicBezTo>
                  <a:pt x="368916" y="2455245"/>
                  <a:pt x="181092" y="2674589"/>
                  <a:pt x="55877" y="2823429"/>
                </a:cubicBezTo>
                <a:lnTo>
                  <a:pt x="0" y="2890207"/>
                </a:lnTo>
                <a:lnTo>
                  <a:pt x="0" y="2010548"/>
                </a:lnTo>
                <a:lnTo>
                  <a:pt x="48920" y="1981743"/>
                </a:lnTo>
                <a:cubicBezTo>
                  <a:pt x="86021" y="1963174"/>
                  <a:pt x="118485" y="1953889"/>
                  <a:pt x="146310" y="1953889"/>
                </a:cubicBezTo>
                <a:close/>
                <a:moveTo>
                  <a:pt x="4987001" y="730996"/>
                </a:moveTo>
                <a:cubicBezTo>
                  <a:pt x="5079441" y="730996"/>
                  <a:pt x="5079441" y="730996"/>
                  <a:pt x="5079441" y="730996"/>
                </a:cubicBezTo>
                <a:cubicBezTo>
                  <a:pt x="5190368" y="749448"/>
                  <a:pt x="5282808" y="786350"/>
                  <a:pt x="5338271" y="804801"/>
                </a:cubicBezTo>
                <a:cubicBezTo>
                  <a:pt x="5393734" y="841703"/>
                  <a:pt x="5412222" y="897056"/>
                  <a:pt x="5412222" y="970860"/>
                </a:cubicBezTo>
                <a:cubicBezTo>
                  <a:pt x="5412222" y="1007762"/>
                  <a:pt x="5412222" y="1044664"/>
                  <a:pt x="5412222" y="1100017"/>
                </a:cubicBezTo>
                <a:cubicBezTo>
                  <a:pt x="5393734" y="1155371"/>
                  <a:pt x="5375246" y="1210724"/>
                  <a:pt x="5338271" y="1266077"/>
                </a:cubicBezTo>
                <a:cubicBezTo>
                  <a:pt x="5301295" y="1302979"/>
                  <a:pt x="5245832" y="1321430"/>
                  <a:pt x="5171880" y="1339881"/>
                </a:cubicBezTo>
                <a:cubicBezTo>
                  <a:pt x="5060954" y="1339881"/>
                  <a:pt x="5171880" y="1358332"/>
                  <a:pt x="4913050" y="1339881"/>
                </a:cubicBezTo>
                <a:cubicBezTo>
                  <a:pt x="4635731" y="1339881"/>
                  <a:pt x="4580268" y="1339881"/>
                  <a:pt x="4580268" y="1339881"/>
                </a:cubicBezTo>
                <a:cubicBezTo>
                  <a:pt x="4413877" y="1321430"/>
                  <a:pt x="4413877" y="1321430"/>
                  <a:pt x="4413877" y="1321430"/>
                </a:cubicBezTo>
                <a:cubicBezTo>
                  <a:pt x="4321437" y="1302979"/>
                  <a:pt x="4265974" y="1284528"/>
                  <a:pt x="4247486" y="1247626"/>
                </a:cubicBezTo>
                <a:cubicBezTo>
                  <a:pt x="4210510" y="1210724"/>
                  <a:pt x="4192022" y="1173821"/>
                  <a:pt x="4192022" y="1118468"/>
                </a:cubicBezTo>
                <a:cubicBezTo>
                  <a:pt x="4192022" y="1118468"/>
                  <a:pt x="4192022" y="1081566"/>
                  <a:pt x="4192022" y="1026213"/>
                </a:cubicBezTo>
                <a:cubicBezTo>
                  <a:pt x="4192022" y="970860"/>
                  <a:pt x="4210510" y="915507"/>
                  <a:pt x="4247486" y="860154"/>
                </a:cubicBezTo>
                <a:cubicBezTo>
                  <a:pt x="4265974" y="823252"/>
                  <a:pt x="4321437" y="786350"/>
                  <a:pt x="4395389" y="786350"/>
                </a:cubicBezTo>
                <a:cubicBezTo>
                  <a:pt x="4487828" y="767899"/>
                  <a:pt x="4561780" y="767899"/>
                  <a:pt x="4617243" y="767899"/>
                </a:cubicBezTo>
                <a:cubicBezTo>
                  <a:pt x="4783634" y="749448"/>
                  <a:pt x="4876074" y="730996"/>
                  <a:pt x="4987001" y="730996"/>
                </a:cubicBezTo>
                <a:close/>
                <a:moveTo>
                  <a:pt x="3807960" y="0"/>
                </a:moveTo>
                <a:lnTo>
                  <a:pt x="4404064" y="0"/>
                </a:lnTo>
                <a:lnTo>
                  <a:pt x="4368291" y="41360"/>
                </a:lnTo>
                <a:cubicBezTo>
                  <a:pt x="4352100" y="60329"/>
                  <a:pt x="4338800" y="76226"/>
                  <a:pt x="4329548" y="87787"/>
                </a:cubicBezTo>
                <a:cubicBezTo>
                  <a:pt x="4255530" y="161780"/>
                  <a:pt x="4181513" y="198776"/>
                  <a:pt x="4107495" y="198776"/>
                </a:cubicBezTo>
                <a:cubicBezTo>
                  <a:pt x="4033478" y="217275"/>
                  <a:pt x="3959460" y="180278"/>
                  <a:pt x="3885443" y="106285"/>
                </a:cubicBezTo>
                <a:cubicBezTo>
                  <a:pt x="3857687" y="78538"/>
                  <a:pt x="3834556" y="50790"/>
                  <a:pt x="3818365" y="230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F6CEBA-3442-A263-32EB-ADFB9DA78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0328" y="864421"/>
            <a:ext cx="2493188" cy="664059"/>
          </a:xfrm>
        </p:spPr>
        <p:txBody>
          <a:bodyPr>
            <a:normAutofit fontScale="90000"/>
          </a:bodyPr>
          <a:lstStyle/>
          <a:p>
            <a:r>
              <a:rPr lang="en-US" u="sng" dirty="0"/>
              <a:t>My Job: Part I</a:t>
            </a:r>
            <a:br>
              <a:rPr lang="en-US" u="sng" dirty="0"/>
            </a:br>
            <a:endParaRPr lang="en-US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47E7F64D-F17A-D63E-3CF6-AEA32794D2C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10790" y="1867202"/>
                <a:ext cx="5982641" cy="2695653"/>
              </a:xfrm>
            </p:spPr>
            <p:txBody>
              <a:bodyPr>
                <a:normAutofit/>
              </a:bodyPr>
              <a:lstStyle/>
              <a:p>
                <a:pPr fontAlgn="base"/>
                <a:r>
                  <a:rPr lang="en-US" dirty="0">
                    <a:solidFill>
                      <a:schemeClr val="tx1">
                        <a:lumMod val="95000"/>
                      </a:schemeClr>
                    </a:solidFill>
                  </a:rPr>
                  <a:t>In the first part, I will study the shape of the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chemeClr val="tx1">
                        <a:lumMod val="95000"/>
                      </a:schemeClr>
                    </a:solidFill>
                  </a:rPr>
                  <a:t> system decaying into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sSup>
                      <m:sSup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1">
                        <a:lumMod val="95000"/>
                      </a:schemeClr>
                    </a:solidFill>
                  </a:rPr>
                  <a:t>, adapting the tools already developed for the study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b="0" i="1" smtClean="0">
                        <a:solidFill>
                          <a:schemeClr val="tx1">
                            <a:lumMod val="9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solidFill>
                          <a:schemeClr val="tx1">
                            <a:lumMod val="95000"/>
                          </a:schemeClr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dirty="0">
                    <a:solidFill>
                      <a:schemeClr val="tx1">
                        <a:lumMod val="95000"/>
                      </a:schemeClr>
                    </a:solidFill>
                  </a:rPr>
                  <a:t> form factors. </a:t>
                </a:r>
                <a:r>
                  <a:rPr lang="en-US" b="1" dirty="0">
                    <a:solidFill>
                      <a:schemeClr val="tx1">
                        <a:lumMod val="95000"/>
                      </a:schemeClr>
                    </a:solidFill>
                  </a:rPr>
                  <a:t>This will also require the understanding of the backgrounds due to other charmed baryons like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</m:sSub>
                    <m:r>
                      <a:rPr lang="en-US" b="1" i="1" smtClean="0">
                        <a:solidFill>
                          <a:schemeClr val="tx1">
                            <a:lumMod val="9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𝚺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r>
                      <a:rPr lang="en-US" b="1" i="1" smtClean="0">
                        <a:solidFill>
                          <a:schemeClr val="tx1">
                            <a:lumMod val="95000"/>
                          </a:schemeClr>
                        </a:solidFill>
                        <a:latin typeface="Cambria Math" panose="02040503050406030204" pitchFamily="18" charset="0"/>
                      </a:rPr>
                      <m:t>𝝅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chemeClr val="tx1">
                        <a:lumMod val="95000"/>
                      </a:schemeClr>
                    </a:solidFill>
                  </a:rPr>
                  <a:t>, where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𝚺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US" b="1" dirty="0">
                    <a:solidFill>
                      <a:schemeClr val="tx1">
                        <a:lumMod val="95000"/>
                      </a:schemeClr>
                    </a:solidFill>
                  </a:rPr>
                  <a:t> decays into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𝚲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r>
                      <a:rPr lang="en-US" b="1" i="1" smtClean="0">
                        <a:solidFill>
                          <a:schemeClr val="tx1">
                            <a:lumMod val="95000"/>
                          </a:schemeClr>
                        </a:solidFill>
                        <a:latin typeface="Cambria Math" panose="02040503050406030204" pitchFamily="18" charset="0"/>
                      </a:rPr>
                      <m:t>𝝅</m:t>
                    </m:r>
                  </m:oMath>
                </a14:m>
                <a:r>
                  <a:rPr lang="en-US" b="1" i="0" dirty="0">
                    <a:solidFill>
                      <a:schemeClr val="tx1">
                        <a:lumMod val="95000"/>
                      </a:schemeClr>
                    </a:solidFill>
                    <a:effectLst/>
                  </a:rPr>
                  <a:t>.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47E7F64D-F17A-D63E-3CF6-AEA32794D2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10790" y="1867202"/>
                <a:ext cx="5982641" cy="2695653"/>
              </a:xfrm>
              <a:blipFill>
                <a:blip r:embed="rId2"/>
                <a:stretch>
                  <a:fillRect l="-2648" t="-1810" r="-36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4955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76A10F56-4600-4E72-882F-DF9A3D7054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4E7C649-57E0-4A93-B134-67101C0725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AA35AF4F-B82E-435B-8949-29173A055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5412222" cy="3734405"/>
          </a:xfrm>
          <a:custGeom>
            <a:avLst/>
            <a:gdLst>
              <a:gd name="connsiteX0" fmla="*/ 1441992 w 5412222"/>
              <a:gd name="connsiteY0" fmla="*/ 2504513 h 3734405"/>
              <a:gd name="connsiteX1" fmla="*/ 1566499 w 5412222"/>
              <a:gd name="connsiteY1" fmla="*/ 2518404 h 3734405"/>
              <a:gd name="connsiteX2" fmla="*/ 1750954 w 5412222"/>
              <a:gd name="connsiteY2" fmla="*/ 2629527 h 3734405"/>
              <a:gd name="connsiteX3" fmla="*/ 1714063 w 5412222"/>
              <a:gd name="connsiteY3" fmla="*/ 3370350 h 3734405"/>
              <a:gd name="connsiteX4" fmla="*/ 1548053 w 5412222"/>
              <a:gd name="connsiteY4" fmla="*/ 3703720 h 3734405"/>
              <a:gd name="connsiteX5" fmla="*/ 1345153 w 5412222"/>
              <a:gd name="connsiteY5" fmla="*/ 3722241 h 3734405"/>
              <a:gd name="connsiteX6" fmla="*/ 1142252 w 5412222"/>
              <a:gd name="connsiteY6" fmla="*/ 3611117 h 3734405"/>
              <a:gd name="connsiteX7" fmla="*/ 1123807 w 5412222"/>
              <a:gd name="connsiteY7" fmla="*/ 3388870 h 3734405"/>
              <a:gd name="connsiteX8" fmla="*/ 1160697 w 5412222"/>
              <a:gd name="connsiteY8" fmla="*/ 3018459 h 3734405"/>
              <a:gd name="connsiteX9" fmla="*/ 1179143 w 5412222"/>
              <a:gd name="connsiteY9" fmla="*/ 2851774 h 3734405"/>
              <a:gd name="connsiteX10" fmla="*/ 1197589 w 5412222"/>
              <a:gd name="connsiteY10" fmla="*/ 2722130 h 3734405"/>
              <a:gd name="connsiteX11" fmla="*/ 1345153 w 5412222"/>
              <a:gd name="connsiteY11" fmla="*/ 2518404 h 3734405"/>
              <a:gd name="connsiteX12" fmla="*/ 1441992 w 5412222"/>
              <a:gd name="connsiteY12" fmla="*/ 2504513 h 3734405"/>
              <a:gd name="connsiteX13" fmla="*/ 2975080 w 5412222"/>
              <a:gd name="connsiteY13" fmla="*/ 2484443 h 3734405"/>
              <a:gd name="connsiteX14" fmla="*/ 3097382 w 5412222"/>
              <a:gd name="connsiteY14" fmla="*/ 2507883 h 3734405"/>
              <a:gd name="connsiteX15" fmla="*/ 3189904 w 5412222"/>
              <a:gd name="connsiteY15" fmla="*/ 2581966 h 3734405"/>
              <a:gd name="connsiteX16" fmla="*/ 3263922 w 5412222"/>
              <a:gd name="connsiteY16" fmla="*/ 2730130 h 3734405"/>
              <a:gd name="connsiteX17" fmla="*/ 3356443 w 5412222"/>
              <a:gd name="connsiteY17" fmla="*/ 3322788 h 3734405"/>
              <a:gd name="connsiteX18" fmla="*/ 3337939 w 5412222"/>
              <a:gd name="connsiteY18" fmla="*/ 3545035 h 3734405"/>
              <a:gd name="connsiteX19" fmla="*/ 3282426 w 5412222"/>
              <a:gd name="connsiteY19" fmla="*/ 3637638 h 3734405"/>
              <a:gd name="connsiteX20" fmla="*/ 3171400 w 5412222"/>
              <a:gd name="connsiteY20" fmla="*/ 3674679 h 3734405"/>
              <a:gd name="connsiteX21" fmla="*/ 3115887 w 5412222"/>
              <a:gd name="connsiteY21" fmla="*/ 3693200 h 3734405"/>
              <a:gd name="connsiteX22" fmla="*/ 2967852 w 5412222"/>
              <a:gd name="connsiteY22" fmla="*/ 3674679 h 3734405"/>
              <a:gd name="connsiteX23" fmla="*/ 2838321 w 5412222"/>
              <a:gd name="connsiteY23" fmla="*/ 3563556 h 3734405"/>
              <a:gd name="connsiteX24" fmla="*/ 2782808 w 5412222"/>
              <a:gd name="connsiteY24" fmla="*/ 3359829 h 3734405"/>
              <a:gd name="connsiteX25" fmla="*/ 2764304 w 5412222"/>
              <a:gd name="connsiteY25" fmla="*/ 3156103 h 3734405"/>
              <a:gd name="connsiteX26" fmla="*/ 2708791 w 5412222"/>
              <a:gd name="connsiteY26" fmla="*/ 2878295 h 3734405"/>
              <a:gd name="connsiteX27" fmla="*/ 2690286 w 5412222"/>
              <a:gd name="connsiteY27" fmla="*/ 2637527 h 3734405"/>
              <a:gd name="connsiteX28" fmla="*/ 2912339 w 5412222"/>
              <a:gd name="connsiteY28" fmla="*/ 2489363 h 3734405"/>
              <a:gd name="connsiteX29" fmla="*/ 2975080 w 5412222"/>
              <a:gd name="connsiteY29" fmla="*/ 2484443 h 3734405"/>
              <a:gd name="connsiteX30" fmla="*/ 4122198 w 5412222"/>
              <a:gd name="connsiteY30" fmla="*/ 1964873 h 3734405"/>
              <a:gd name="connsiteX31" fmla="*/ 4289154 w 5412222"/>
              <a:gd name="connsiteY31" fmla="*/ 2020607 h 3734405"/>
              <a:gd name="connsiteX32" fmla="*/ 4437557 w 5412222"/>
              <a:gd name="connsiteY32" fmla="*/ 2169233 h 3734405"/>
              <a:gd name="connsiteX33" fmla="*/ 4567411 w 5412222"/>
              <a:gd name="connsiteY33" fmla="*/ 2336436 h 3734405"/>
              <a:gd name="connsiteX34" fmla="*/ 4752916 w 5412222"/>
              <a:gd name="connsiteY34" fmla="*/ 2540795 h 3734405"/>
              <a:gd name="connsiteX35" fmla="*/ 4882769 w 5412222"/>
              <a:gd name="connsiteY35" fmla="*/ 2763733 h 3734405"/>
              <a:gd name="connsiteX36" fmla="*/ 4771467 w 5412222"/>
              <a:gd name="connsiteY36" fmla="*/ 2986671 h 3734405"/>
              <a:gd name="connsiteX37" fmla="*/ 4567411 w 5412222"/>
              <a:gd name="connsiteY37" fmla="*/ 3060983 h 3734405"/>
              <a:gd name="connsiteX38" fmla="*/ 4474659 w 5412222"/>
              <a:gd name="connsiteY38" fmla="*/ 3042405 h 3734405"/>
              <a:gd name="connsiteX39" fmla="*/ 4344804 w 5412222"/>
              <a:gd name="connsiteY39" fmla="*/ 2949514 h 3734405"/>
              <a:gd name="connsiteX40" fmla="*/ 3955244 w 5412222"/>
              <a:gd name="connsiteY40" fmla="*/ 2466483 h 3734405"/>
              <a:gd name="connsiteX41" fmla="*/ 3862491 w 5412222"/>
              <a:gd name="connsiteY41" fmla="*/ 2280701 h 3734405"/>
              <a:gd name="connsiteX42" fmla="*/ 3881042 w 5412222"/>
              <a:gd name="connsiteY42" fmla="*/ 2169233 h 3734405"/>
              <a:gd name="connsiteX43" fmla="*/ 3936693 w 5412222"/>
              <a:gd name="connsiteY43" fmla="*/ 2076342 h 3734405"/>
              <a:gd name="connsiteX44" fmla="*/ 3992345 w 5412222"/>
              <a:gd name="connsiteY44" fmla="*/ 2039186 h 3734405"/>
              <a:gd name="connsiteX45" fmla="*/ 4122198 w 5412222"/>
              <a:gd name="connsiteY45" fmla="*/ 1964873 h 3734405"/>
              <a:gd name="connsiteX46" fmla="*/ 146310 w 5412222"/>
              <a:gd name="connsiteY46" fmla="*/ 1953889 h 3734405"/>
              <a:gd name="connsiteX47" fmla="*/ 350366 w 5412222"/>
              <a:gd name="connsiteY47" fmla="*/ 2046733 h 3734405"/>
              <a:gd name="connsiteX48" fmla="*/ 443118 w 5412222"/>
              <a:gd name="connsiteY48" fmla="*/ 2232420 h 3734405"/>
              <a:gd name="connsiteX49" fmla="*/ 368916 w 5412222"/>
              <a:gd name="connsiteY49" fmla="*/ 2455245 h 3734405"/>
              <a:gd name="connsiteX50" fmla="*/ 55877 w 5412222"/>
              <a:gd name="connsiteY50" fmla="*/ 2823429 h 3734405"/>
              <a:gd name="connsiteX51" fmla="*/ 0 w 5412222"/>
              <a:gd name="connsiteY51" fmla="*/ 2890207 h 3734405"/>
              <a:gd name="connsiteX52" fmla="*/ 0 w 5412222"/>
              <a:gd name="connsiteY52" fmla="*/ 2010548 h 3734405"/>
              <a:gd name="connsiteX53" fmla="*/ 48920 w 5412222"/>
              <a:gd name="connsiteY53" fmla="*/ 1981743 h 3734405"/>
              <a:gd name="connsiteX54" fmla="*/ 146310 w 5412222"/>
              <a:gd name="connsiteY54" fmla="*/ 1953889 h 3734405"/>
              <a:gd name="connsiteX55" fmla="*/ 4987001 w 5412222"/>
              <a:gd name="connsiteY55" fmla="*/ 730996 h 3734405"/>
              <a:gd name="connsiteX56" fmla="*/ 5079441 w 5412222"/>
              <a:gd name="connsiteY56" fmla="*/ 730996 h 3734405"/>
              <a:gd name="connsiteX57" fmla="*/ 5338271 w 5412222"/>
              <a:gd name="connsiteY57" fmla="*/ 804801 h 3734405"/>
              <a:gd name="connsiteX58" fmla="*/ 5412222 w 5412222"/>
              <a:gd name="connsiteY58" fmla="*/ 970860 h 3734405"/>
              <a:gd name="connsiteX59" fmla="*/ 5412222 w 5412222"/>
              <a:gd name="connsiteY59" fmla="*/ 1100017 h 3734405"/>
              <a:gd name="connsiteX60" fmla="*/ 5338271 w 5412222"/>
              <a:gd name="connsiteY60" fmla="*/ 1266077 h 3734405"/>
              <a:gd name="connsiteX61" fmla="*/ 5171880 w 5412222"/>
              <a:gd name="connsiteY61" fmla="*/ 1339881 h 3734405"/>
              <a:gd name="connsiteX62" fmla="*/ 4913050 w 5412222"/>
              <a:gd name="connsiteY62" fmla="*/ 1339881 h 3734405"/>
              <a:gd name="connsiteX63" fmla="*/ 4580268 w 5412222"/>
              <a:gd name="connsiteY63" fmla="*/ 1339881 h 3734405"/>
              <a:gd name="connsiteX64" fmla="*/ 4413877 w 5412222"/>
              <a:gd name="connsiteY64" fmla="*/ 1321430 h 3734405"/>
              <a:gd name="connsiteX65" fmla="*/ 4247486 w 5412222"/>
              <a:gd name="connsiteY65" fmla="*/ 1247626 h 3734405"/>
              <a:gd name="connsiteX66" fmla="*/ 4192022 w 5412222"/>
              <a:gd name="connsiteY66" fmla="*/ 1118468 h 3734405"/>
              <a:gd name="connsiteX67" fmla="*/ 4192022 w 5412222"/>
              <a:gd name="connsiteY67" fmla="*/ 1026213 h 3734405"/>
              <a:gd name="connsiteX68" fmla="*/ 4247486 w 5412222"/>
              <a:gd name="connsiteY68" fmla="*/ 860154 h 3734405"/>
              <a:gd name="connsiteX69" fmla="*/ 4395389 w 5412222"/>
              <a:gd name="connsiteY69" fmla="*/ 786350 h 3734405"/>
              <a:gd name="connsiteX70" fmla="*/ 4617243 w 5412222"/>
              <a:gd name="connsiteY70" fmla="*/ 767899 h 3734405"/>
              <a:gd name="connsiteX71" fmla="*/ 4987001 w 5412222"/>
              <a:gd name="connsiteY71" fmla="*/ 730996 h 3734405"/>
              <a:gd name="connsiteX72" fmla="*/ 3807960 w 5412222"/>
              <a:gd name="connsiteY72" fmla="*/ 0 h 3734405"/>
              <a:gd name="connsiteX73" fmla="*/ 4404064 w 5412222"/>
              <a:gd name="connsiteY73" fmla="*/ 0 h 3734405"/>
              <a:gd name="connsiteX74" fmla="*/ 4368291 w 5412222"/>
              <a:gd name="connsiteY74" fmla="*/ 41360 h 3734405"/>
              <a:gd name="connsiteX75" fmla="*/ 4329548 w 5412222"/>
              <a:gd name="connsiteY75" fmla="*/ 87787 h 3734405"/>
              <a:gd name="connsiteX76" fmla="*/ 4107495 w 5412222"/>
              <a:gd name="connsiteY76" fmla="*/ 198776 h 3734405"/>
              <a:gd name="connsiteX77" fmla="*/ 3885443 w 5412222"/>
              <a:gd name="connsiteY77" fmla="*/ 106285 h 3734405"/>
              <a:gd name="connsiteX78" fmla="*/ 3818365 w 5412222"/>
              <a:gd name="connsiteY78" fmla="*/ 23043 h 373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5412222" h="3734405">
                <a:moveTo>
                  <a:pt x="1441992" y="2504513"/>
                </a:moveTo>
                <a:cubicBezTo>
                  <a:pt x="1478883" y="2504513"/>
                  <a:pt x="1520385" y="2509143"/>
                  <a:pt x="1566499" y="2518404"/>
                </a:cubicBezTo>
                <a:cubicBezTo>
                  <a:pt x="1658726" y="2536924"/>
                  <a:pt x="1732509" y="2573965"/>
                  <a:pt x="1750954" y="2629527"/>
                </a:cubicBezTo>
                <a:cubicBezTo>
                  <a:pt x="1787845" y="2703609"/>
                  <a:pt x="1714063" y="3296268"/>
                  <a:pt x="1714063" y="3370350"/>
                </a:cubicBezTo>
                <a:cubicBezTo>
                  <a:pt x="1695617" y="3555556"/>
                  <a:pt x="1658726" y="3666679"/>
                  <a:pt x="1548053" y="3703720"/>
                </a:cubicBezTo>
                <a:cubicBezTo>
                  <a:pt x="1492717" y="3740761"/>
                  <a:pt x="1418935" y="3740761"/>
                  <a:pt x="1345153" y="3722241"/>
                </a:cubicBezTo>
                <a:cubicBezTo>
                  <a:pt x="1252925" y="3722241"/>
                  <a:pt x="1179143" y="3685199"/>
                  <a:pt x="1142252" y="3611117"/>
                </a:cubicBezTo>
                <a:cubicBezTo>
                  <a:pt x="1123807" y="3555556"/>
                  <a:pt x="1105361" y="3481473"/>
                  <a:pt x="1123807" y="3388870"/>
                </a:cubicBezTo>
                <a:cubicBezTo>
                  <a:pt x="1123807" y="3388870"/>
                  <a:pt x="1160697" y="3055500"/>
                  <a:pt x="1160697" y="3018459"/>
                </a:cubicBezTo>
                <a:cubicBezTo>
                  <a:pt x="1160697" y="2962897"/>
                  <a:pt x="1179143" y="2870294"/>
                  <a:pt x="1179143" y="2851774"/>
                </a:cubicBezTo>
                <a:cubicBezTo>
                  <a:pt x="1197589" y="2722130"/>
                  <a:pt x="1197589" y="2722130"/>
                  <a:pt x="1197589" y="2722130"/>
                </a:cubicBezTo>
                <a:cubicBezTo>
                  <a:pt x="1234480" y="2611007"/>
                  <a:pt x="1289816" y="2555445"/>
                  <a:pt x="1345153" y="2518404"/>
                </a:cubicBezTo>
                <a:cubicBezTo>
                  <a:pt x="1372821" y="2509143"/>
                  <a:pt x="1405101" y="2504513"/>
                  <a:pt x="1441992" y="2504513"/>
                </a:cubicBezTo>
                <a:close/>
                <a:moveTo>
                  <a:pt x="2975080" y="2484443"/>
                </a:moveTo>
                <a:cubicBezTo>
                  <a:pt x="3031460" y="2487048"/>
                  <a:pt x="3069626" y="2507883"/>
                  <a:pt x="3097382" y="2507883"/>
                </a:cubicBezTo>
                <a:cubicBezTo>
                  <a:pt x="3134391" y="2526404"/>
                  <a:pt x="3152895" y="2544924"/>
                  <a:pt x="3189904" y="2581966"/>
                </a:cubicBezTo>
                <a:cubicBezTo>
                  <a:pt x="3208409" y="2619007"/>
                  <a:pt x="3226913" y="2656048"/>
                  <a:pt x="3263922" y="2730130"/>
                </a:cubicBezTo>
                <a:cubicBezTo>
                  <a:pt x="3282426" y="2804212"/>
                  <a:pt x="3356443" y="3322788"/>
                  <a:pt x="3356443" y="3322788"/>
                </a:cubicBezTo>
                <a:cubicBezTo>
                  <a:pt x="3374948" y="3433912"/>
                  <a:pt x="3356443" y="3507994"/>
                  <a:pt x="3337939" y="3545035"/>
                </a:cubicBezTo>
                <a:cubicBezTo>
                  <a:pt x="3319435" y="3582076"/>
                  <a:pt x="3300930" y="3619117"/>
                  <a:pt x="3282426" y="3637638"/>
                </a:cubicBezTo>
                <a:cubicBezTo>
                  <a:pt x="3245417" y="3656158"/>
                  <a:pt x="3208409" y="3656158"/>
                  <a:pt x="3171400" y="3674679"/>
                </a:cubicBezTo>
                <a:cubicBezTo>
                  <a:pt x="3152895" y="3674679"/>
                  <a:pt x="3134391" y="3693200"/>
                  <a:pt x="3115887" y="3693200"/>
                </a:cubicBezTo>
                <a:cubicBezTo>
                  <a:pt x="3060374" y="3711720"/>
                  <a:pt x="3004860" y="3711720"/>
                  <a:pt x="2967852" y="3674679"/>
                </a:cubicBezTo>
                <a:cubicBezTo>
                  <a:pt x="2912339" y="3656158"/>
                  <a:pt x="2875330" y="3619117"/>
                  <a:pt x="2838321" y="3563556"/>
                </a:cubicBezTo>
                <a:cubicBezTo>
                  <a:pt x="2801312" y="3507994"/>
                  <a:pt x="2782808" y="3433912"/>
                  <a:pt x="2782808" y="3359829"/>
                </a:cubicBezTo>
                <a:cubicBezTo>
                  <a:pt x="2764304" y="3156103"/>
                  <a:pt x="2764304" y="3156103"/>
                  <a:pt x="2764304" y="3156103"/>
                </a:cubicBezTo>
                <a:cubicBezTo>
                  <a:pt x="2708791" y="2878295"/>
                  <a:pt x="2708791" y="2878295"/>
                  <a:pt x="2708791" y="2878295"/>
                </a:cubicBezTo>
                <a:cubicBezTo>
                  <a:pt x="2671782" y="2767171"/>
                  <a:pt x="2671782" y="2693089"/>
                  <a:pt x="2690286" y="2637527"/>
                </a:cubicBezTo>
                <a:cubicBezTo>
                  <a:pt x="2727295" y="2563445"/>
                  <a:pt x="2801312" y="2489363"/>
                  <a:pt x="2912339" y="2489363"/>
                </a:cubicBezTo>
                <a:cubicBezTo>
                  <a:pt x="2935469" y="2484733"/>
                  <a:pt x="2956286" y="2483575"/>
                  <a:pt x="2975080" y="2484443"/>
                </a:cubicBezTo>
                <a:close/>
                <a:moveTo>
                  <a:pt x="4122198" y="1964873"/>
                </a:moveTo>
                <a:cubicBezTo>
                  <a:pt x="4177850" y="1964873"/>
                  <a:pt x="4233502" y="1983451"/>
                  <a:pt x="4289154" y="2020607"/>
                </a:cubicBezTo>
                <a:cubicBezTo>
                  <a:pt x="4344804" y="2039186"/>
                  <a:pt x="4400456" y="2094920"/>
                  <a:pt x="4437557" y="2169233"/>
                </a:cubicBezTo>
                <a:cubicBezTo>
                  <a:pt x="4567411" y="2336436"/>
                  <a:pt x="4567411" y="2336436"/>
                  <a:pt x="4567411" y="2336436"/>
                </a:cubicBezTo>
                <a:cubicBezTo>
                  <a:pt x="4752916" y="2540795"/>
                  <a:pt x="4752916" y="2540795"/>
                  <a:pt x="4752916" y="2540795"/>
                </a:cubicBezTo>
                <a:cubicBezTo>
                  <a:pt x="4827118" y="2633686"/>
                  <a:pt x="4864220" y="2707999"/>
                  <a:pt x="4882769" y="2763733"/>
                </a:cubicBezTo>
                <a:cubicBezTo>
                  <a:pt x="4882769" y="2838046"/>
                  <a:pt x="4864220" y="2930936"/>
                  <a:pt x="4771467" y="2986671"/>
                </a:cubicBezTo>
                <a:cubicBezTo>
                  <a:pt x="4697264" y="3042405"/>
                  <a:pt x="4623063" y="3060983"/>
                  <a:pt x="4567411" y="3060983"/>
                </a:cubicBezTo>
                <a:cubicBezTo>
                  <a:pt x="4548860" y="3060983"/>
                  <a:pt x="4511759" y="3060983"/>
                  <a:pt x="4474659" y="3042405"/>
                </a:cubicBezTo>
                <a:cubicBezTo>
                  <a:pt x="4437557" y="3023827"/>
                  <a:pt x="4400456" y="2986671"/>
                  <a:pt x="4344804" y="2949514"/>
                </a:cubicBezTo>
                <a:cubicBezTo>
                  <a:pt x="4289154" y="2893780"/>
                  <a:pt x="3955244" y="2466483"/>
                  <a:pt x="3955244" y="2466483"/>
                </a:cubicBezTo>
                <a:cubicBezTo>
                  <a:pt x="3899592" y="2392170"/>
                  <a:pt x="3862491" y="2317858"/>
                  <a:pt x="3862491" y="2280701"/>
                </a:cubicBezTo>
                <a:cubicBezTo>
                  <a:pt x="3862491" y="2224967"/>
                  <a:pt x="3862491" y="2187811"/>
                  <a:pt x="3881042" y="2169233"/>
                </a:cubicBezTo>
                <a:cubicBezTo>
                  <a:pt x="3899592" y="2132076"/>
                  <a:pt x="3918143" y="2113498"/>
                  <a:pt x="3936693" y="2076342"/>
                </a:cubicBezTo>
                <a:cubicBezTo>
                  <a:pt x="3973794" y="2057764"/>
                  <a:pt x="3992345" y="2039186"/>
                  <a:pt x="3992345" y="2039186"/>
                </a:cubicBezTo>
                <a:cubicBezTo>
                  <a:pt x="4029446" y="2002029"/>
                  <a:pt x="4085097" y="1983451"/>
                  <a:pt x="4122198" y="1964873"/>
                </a:cubicBezTo>
                <a:close/>
                <a:moveTo>
                  <a:pt x="146310" y="1953889"/>
                </a:moveTo>
                <a:cubicBezTo>
                  <a:pt x="201962" y="1953889"/>
                  <a:pt x="276164" y="1991027"/>
                  <a:pt x="350366" y="2046733"/>
                </a:cubicBezTo>
                <a:cubicBezTo>
                  <a:pt x="424568" y="2102439"/>
                  <a:pt x="443118" y="2176714"/>
                  <a:pt x="443118" y="2232420"/>
                </a:cubicBezTo>
                <a:cubicBezTo>
                  <a:pt x="443118" y="2288126"/>
                  <a:pt x="424568" y="2362401"/>
                  <a:pt x="368916" y="2455245"/>
                </a:cubicBezTo>
                <a:cubicBezTo>
                  <a:pt x="368916" y="2455245"/>
                  <a:pt x="181092" y="2674589"/>
                  <a:pt x="55877" y="2823429"/>
                </a:cubicBezTo>
                <a:lnTo>
                  <a:pt x="0" y="2890207"/>
                </a:lnTo>
                <a:lnTo>
                  <a:pt x="0" y="2010548"/>
                </a:lnTo>
                <a:lnTo>
                  <a:pt x="48920" y="1981743"/>
                </a:lnTo>
                <a:cubicBezTo>
                  <a:pt x="86021" y="1963174"/>
                  <a:pt x="118485" y="1953889"/>
                  <a:pt x="146310" y="1953889"/>
                </a:cubicBezTo>
                <a:close/>
                <a:moveTo>
                  <a:pt x="4987001" y="730996"/>
                </a:moveTo>
                <a:cubicBezTo>
                  <a:pt x="5079441" y="730996"/>
                  <a:pt x="5079441" y="730996"/>
                  <a:pt x="5079441" y="730996"/>
                </a:cubicBezTo>
                <a:cubicBezTo>
                  <a:pt x="5190368" y="749448"/>
                  <a:pt x="5282808" y="786350"/>
                  <a:pt x="5338271" y="804801"/>
                </a:cubicBezTo>
                <a:cubicBezTo>
                  <a:pt x="5393734" y="841703"/>
                  <a:pt x="5412222" y="897056"/>
                  <a:pt x="5412222" y="970860"/>
                </a:cubicBezTo>
                <a:cubicBezTo>
                  <a:pt x="5412222" y="1007762"/>
                  <a:pt x="5412222" y="1044664"/>
                  <a:pt x="5412222" y="1100017"/>
                </a:cubicBezTo>
                <a:cubicBezTo>
                  <a:pt x="5393734" y="1155371"/>
                  <a:pt x="5375246" y="1210724"/>
                  <a:pt x="5338271" y="1266077"/>
                </a:cubicBezTo>
                <a:cubicBezTo>
                  <a:pt x="5301295" y="1302979"/>
                  <a:pt x="5245832" y="1321430"/>
                  <a:pt x="5171880" y="1339881"/>
                </a:cubicBezTo>
                <a:cubicBezTo>
                  <a:pt x="5060954" y="1339881"/>
                  <a:pt x="5171880" y="1358332"/>
                  <a:pt x="4913050" y="1339881"/>
                </a:cubicBezTo>
                <a:cubicBezTo>
                  <a:pt x="4635731" y="1339881"/>
                  <a:pt x="4580268" y="1339881"/>
                  <a:pt x="4580268" y="1339881"/>
                </a:cubicBezTo>
                <a:cubicBezTo>
                  <a:pt x="4413877" y="1321430"/>
                  <a:pt x="4413877" y="1321430"/>
                  <a:pt x="4413877" y="1321430"/>
                </a:cubicBezTo>
                <a:cubicBezTo>
                  <a:pt x="4321437" y="1302979"/>
                  <a:pt x="4265974" y="1284528"/>
                  <a:pt x="4247486" y="1247626"/>
                </a:cubicBezTo>
                <a:cubicBezTo>
                  <a:pt x="4210510" y="1210724"/>
                  <a:pt x="4192022" y="1173821"/>
                  <a:pt x="4192022" y="1118468"/>
                </a:cubicBezTo>
                <a:cubicBezTo>
                  <a:pt x="4192022" y="1118468"/>
                  <a:pt x="4192022" y="1081566"/>
                  <a:pt x="4192022" y="1026213"/>
                </a:cubicBezTo>
                <a:cubicBezTo>
                  <a:pt x="4192022" y="970860"/>
                  <a:pt x="4210510" y="915507"/>
                  <a:pt x="4247486" y="860154"/>
                </a:cubicBezTo>
                <a:cubicBezTo>
                  <a:pt x="4265974" y="823252"/>
                  <a:pt x="4321437" y="786350"/>
                  <a:pt x="4395389" y="786350"/>
                </a:cubicBezTo>
                <a:cubicBezTo>
                  <a:pt x="4487828" y="767899"/>
                  <a:pt x="4561780" y="767899"/>
                  <a:pt x="4617243" y="767899"/>
                </a:cubicBezTo>
                <a:cubicBezTo>
                  <a:pt x="4783634" y="749448"/>
                  <a:pt x="4876074" y="730996"/>
                  <a:pt x="4987001" y="730996"/>
                </a:cubicBezTo>
                <a:close/>
                <a:moveTo>
                  <a:pt x="3807960" y="0"/>
                </a:moveTo>
                <a:lnTo>
                  <a:pt x="4404064" y="0"/>
                </a:lnTo>
                <a:lnTo>
                  <a:pt x="4368291" y="41360"/>
                </a:lnTo>
                <a:cubicBezTo>
                  <a:pt x="4352100" y="60329"/>
                  <a:pt x="4338800" y="76226"/>
                  <a:pt x="4329548" y="87787"/>
                </a:cubicBezTo>
                <a:cubicBezTo>
                  <a:pt x="4255530" y="161780"/>
                  <a:pt x="4181513" y="198776"/>
                  <a:pt x="4107495" y="198776"/>
                </a:cubicBezTo>
                <a:cubicBezTo>
                  <a:pt x="4033478" y="217275"/>
                  <a:pt x="3959460" y="180278"/>
                  <a:pt x="3885443" y="106285"/>
                </a:cubicBezTo>
                <a:cubicBezTo>
                  <a:pt x="3857687" y="78538"/>
                  <a:pt x="3834556" y="50790"/>
                  <a:pt x="3818365" y="230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solidFill>
                <a:schemeClr val="accent3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F6CEBA-3442-A263-32EB-ADFB9DA78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0327" y="864421"/>
            <a:ext cx="2741761" cy="664059"/>
          </a:xfrm>
        </p:spPr>
        <p:txBody>
          <a:bodyPr>
            <a:normAutofit fontScale="90000"/>
          </a:bodyPr>
          <a:lstStyle/>
          <a:p>
            <a:r>
              <a:rPr lang="en-US" u="sng" dirty="0"/>
              <a:t>My Job: Part II</a:t>
            </a:r>
            <a:br>
              <a:rPr lang="en-US" u="sng" dirty="0"/>
            </a:br>
            <a:endParaRPr lang="en-US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47E7F64D-F17A-D63E-3CF6-AEA32794D2C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10790" y="1867202"/>
                <a:ext cx="5982641" cy="2695653"/>
              </a:xfrm>
            </p:spPr>
            <p:txBody>
              <a:bodyPr>
                <a:normAutofit/>
              </a:bodyPr>
              <a:lstStyle/>
              <a:p>
                <a:pPr fontAlgn="base"/>
                <a:r>
                  <a:rPr lang="en-US" dirty="0">
                    <a:solidFill>
                      <a:schemeClr val="tx1">
                        <a:lumMod val="95000"/>
                      </a:schemeClr>
                    </a:solidFill>
                  </a:rPr>
                  <a:t>In the second part, I will develop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b="0" i="1" smtClean="0">
                        <a:solidFill>
                          <a:schemeClr val="tx1">
                            <a:lumMod val="95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sSubSup>
                      <m:sSubSup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chemeClr val="tx1">
                        <a:lumMod val="95000"/>
                      </a:schemeClr>
                    </a:solidFill>
                  </a:rPr>
                  <a:t> selection and I will develop a simultaneous fit to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>
                        <a:lumMod val="95000"/>
                      </a:schemeClr>
                    </a:solidFill>
                  </a:rPr>
                  <a:t> mass and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>
                            <a:lumMod val="95000"/>
                          </a:schemeClr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solidFill>
                          <a:schemeClr val="tx1">
                            <a:lumMod val="95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dirty="0">
                    <a:solidFill>
                      <a:schemeClr val="tx1">
                        <a:lumMod val="95000"/>
                      </a:schemeClr>
                    </a:solidFill>
                  </a:rPr>
                  <a:t> where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>
                        <a:lumMod val="95000"/>
                      </a:schemeClr>
                    </a:solidFill>
                  </a:rPr>
                  <a:t> decays into 3 </a:t>
                </a:r>
                <a:r>
                  <a:rPr lang="en-US" dirty="0" err="1">
                    <a:solidFill>
                      <a:schemeClr val="tx1">
                        <a:lumMod val="95000"/>
                      </a:schemeClr>
                    </a:solidFill>
                  </a:rPr>
                  <a:t>pions</a:t>
                </a:r>
                <a:r>
                  <a:rPr lang="en-US" dirty="0">
                    <a:solidFill>
                      <a:schemeClr val="tx1">
                        <a:lumMod val="95000"/>
                      </a:schemeClr>
                    </a:solidFill>
                  </a:rPr>
                  <a:t>.</a:t>
                </a:r>
                <a:endParaRPr lang="en-US" b="1" dirty="0">
                  <a:solidFill>
                    <a:schemeClr val="tx1">
                      <a:lumMod val="9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47E7F64D-F17A-D63E-3CF6-AEA32794D2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10790" y="1867202"/>
                <a:ext cx="5982641" cy="2695653"/>
              </a:xfrm>
              <a:blipFill>
                <a:blip r:embed="rId2"/>
                <a:stretch>
                  <a:fillRect l="-2648" t="-1810" r="-19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97394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B5F26-29F5-9ED3-1A0D-E10130957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584" y="228582"/>
            <a:ext cx="4340272" cy="650307"/>
          </a:xfrm>
        </p:spPr>
        <p:txBody>
          <a:bodyPr>
            <a:normAutofit/>
          </a:bodyPr>
          <a:lstStyle/>
          <a:p>
            <a:r>
              <a:rPr lang="en-US" dirty="0"/>
              <a:t>Obtaining Bearings</a:t>
            </a:r>
          </a:p>
        </p:txBody>
      </p:sp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99F9D3E5-947C-2F38-41F0-63C19E9E9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584" y="984994"/>
            <a:ext cx="1270538" cy="2263765"/>
          </a:xfrm>
          <a:prstGeom prst="rect">
            <a:avLst/>
          </a:prstGeom>
        </p:spPr>
      </p:pic>
      <p:pic>
        <p:nvPicPr>
          <p:cNvPr id="19" name="Picture 18" descr="Chart, histogram&#10;&#10;Description automatically generated">
            <a:extLst>
              <a:ext uri="{FF2B5EF4-FFF2-40B4-BE49-F238E27FC236}">
                <a16:creationId xmlns:a16="http://schemas.microsoft.com/office/drawing/2014/main" id="{1EEB7CB3-F36D-7DE2-873B-FB6545B46F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9859" y="984994"/>
            <a:ext cx="3319555" cy="226376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739C9CD-0AE4-E17B-CD04-D18EA71CA7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584" y="770750"/>
            <a:ext cx="7597140" cy="1447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8E7E5F4-39D7-934C-5AA6-9B2E22157202}"/>
                  </a:ext>
                </a:extLst>
              </p:cNvPr>
              <p:cNvSpPr txBox="1"/>
              <p:nvPr/>
            </p:nvSpPr>
            <p:spPr>
              <a:xfrm>
                <a:off x="950819" y="3322041"/>
                <a:ext cx="3434750" cy="2576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50" dirty="0"/>
                  <a:t>Confirmation that </a:t>
                </a:r>
                <a14:m>
                  <m:oMath xmlns:m="http://schemas.openxmlformats.org/officeDocument/2006/math">
                    <m:r>
                      <a:rPr lang="en-US" sz="1050" b="0" i="0" smtClean="0">
                        <a:latin typeface="Cambria Math" panose="02040503050406030204" pitchFamily="18" charset="0"/>
                      </a:rPr>
                      <m:t>2500≤</m:t>
                    </m:r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n-US" sz="105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05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sz="1050" b="0" i="0" smtClean="0">
                                <a:latin typeface="Cambria Math" panose="02040503050406030204" pitchFamily="18" charset="0"/>
                              </a:rPr>
                              <m:t>Λ</m:t>
                            </m:r>
                          </m:e>
                          <m:sub>
                            <m:r>
                              <a:rPr lang="en-US" sz="1050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sz="105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  <m:r>
                          <a:rPr lang="en-US" sz="1050" b="0" i="1" smtClean="0">
                            <a:latin typeface="Cambria Math" panose="02040503050406030204" pitchFamily="18" charset="0"/>
                          </a:rPr>
                          <m:t>𝜋𝜋𝜋</m:t>
                        </m:r>
                      </m:e>
                    </m:d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≤5900 </m:t>
                    </m:r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𝑀𝑒𝑉</m:t>
                    </m:r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sz="105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05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sz="105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105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8E7E5F4-39D7-934C-5AA6-9B2E221572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819" y="3322041"/>
                <a:ext cx="3434750" cy="257635"/>
              </a:xfrm>
              <a:prstGeom prst="rect">
                <a:avLst/>
              </a:prstGeom>
              <a:blipFill>
                <a:blip r:embed="rId5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35A065BB-113C-E2F4-C783-69FA5BC2E2A3}"/>
              </a:ext>
            </a:extLst>
          </p:cNvPr>
          <p:cNvSpPr txBox="1"/>
          <p:nvPr/>
        </p:nvSpPr>
        <p:spPr>
          <a:xfrm>
            <a:off x="169584" y="3764132"/>
            <a:ext cx="48898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Confirmed other variables given in the 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Completed a summary of a thesis</a:t>
            </a:r>
          </a:p>
          <a:p>
            <a:endParaRPr lang="en-US" dirty="0"/>
          </a:p>
        </p:txBody>
      </p:sp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EC62573C-6189-0A89-8E7F-AD0614FD8CC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5576797"/>
              </p:ext>
            </p:extLst>
          </p:nvPr>
        </p:nvGraphicFramePr>
        <p:xfrm>
          <a:off x="7575258" y="984994"/>
          <a:ext cx="4321175" cy="294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6" imgW="4320447" imgH="2948691" progId="Acrobat.Document.DC">
                  <p:embed/>
                </p:oleObj>
              </mc:Choice>
              <mc:Fallback>
                <p:oleObj name="Acrobat Document" r:id="rId6" imgW="4320447" imgH="2948691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575258" y="984994"/>
                        <a:ext cx="4321175" cy="2947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>
            <a:extLst>
              <a:ext uri="{FF2B5EF4-FFF2-40B4-BE49-F238E27FC236}">
                <a16:creationId xmlns:a16="http://schemas.microsoft.com/office/drawing/2014/main" id="{E1CD19B3-78D7-65D9-04A1-D910263775EA}"/>
              </a:ext>
            </a:extLst>
          </p:cNvPr>
          <p:cNvSpPr txBox="1"/>
          <p:nvPr/>
        </p:nvSpPr>
        <p:spPr>
          <a:xfrm>
            <a:off x="7563775" y="4154750"/>
            <a:ext cx="4252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Practice generating distributions and other plots; overall practice with ROOT.</a:t>
            </a:r>
          </a:p>
        </p:txBody>
      </p:sp>
    </p:spTree>
    <p:extLst>
      <p:ext uri="{BB962C8B-B14F-4D97-AF65-F5344CB8AC3E}">
        <p14:creationId xmlns:p14="http://schemas.microsoft.com/office/powerpoint/2010/main" val="1973038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E852C-4ABE-BCA0-5DD4-ACCF13109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319" y="86540"/>
            <a:ext cx="3576792" cy="469825"/>
          </a:xfrm>
        </p:spPr>
        <p:txBody>
          <a:bodyPr>
            <a:normAutofit fontScale="90000"/>
          </a:bodyPr>
          <a:lstStyle/>
          <a:p>
            <a:r>
              <a:rPr lang="en-US" dirty="0"/>
              <a:t>Weekend Outings</a:t>
            </a:r>
          </a:p>
        </p:txBody>
      </p:sp>
      <p:pic>
        <p:nvPicPr>
          <p:cNvPr id="5" name="Content Placeholder 4" descr="A picture containing outdoor&#10;&#10;Description automatically generated">
            <a:extLst>
              <a:ext uri="{FF2B5EF4-FFF2-40B4-BE49-F238E27FC236}">
                <a16:creationId xmlns:a16="http://schemas.microsoft.com/office/drawing/2014/main" id="{B9E1163D-136D-5F46-B344-C1A3F8945F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68663" y="1090967"/>
            <a:ext cx="3225800" cy="2419350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FE2543-FA73-AA3C-5017-7CD4008C7C9C}"/>
              </a:ext>
            </a:extLst>
          </p:cNvPr>
          <p:cNvSpPr txBox="1"/>
          <p:nvPr/>
        </p:nvSpPr>
        <p:spPr>
          <a:xfrm>
            <a:off x="2245295" y="4044916"/>
            <a:ext cx="1855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Annecy, France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348854-B4E4-897C-881A-BB763D5594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2916838" y="1090966"/>
            <a:ext cx="3225799" cy="24193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D4AA21-63E1-7111-CC3C-F8F6E9ED14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7356" y="782470"/>
            <a:ext cx="2419349" cy="322579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3D70EDA-DCFE-EB1E-F159-F1ED4AB1368A}"/>
              </a:ext>
            </a:extLst>
          </p:cNvPr>
          <p:cNvSpPr txBox="1"/>
          <p:nvPr/>
        </p:nvSpPr>
        <p:spPr>
          <a:xfrm>
            <a:off x="7658393" y="4008268"/>
            <a:ext cx="2410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Geneva, Switzerland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344445"/>
      </p:ext>
    </p:extLst>
  </p:cSld>
  <p:clrMapOvr>
    <a:masterClrMapping/>
  </p:clrMapOvr>
</p:sld>
</file>

<file path=ppt/theme/theme1.xml><?xml version="1.0" encoding="utf-8"?>
<a:theme xmlns:a="http://schemas.openxmlformats.org/drawingml/2006/main" name="BlobVTI">
  <a:themeElements>
    <a:clrScheme name="Blob V2">
      <a:dk1>
        <a:sysClr val="windowText" lastClr="000000"/>
      </a:dk1>
      <a:lt1>
        <a:sysClr val="window" lastClr="FFFFFF"/>
      </a:lt1>
      <a:dk2>
        <a:srgbClr val="0B2827"/>
      </a:dk2>
      <a:lt2>
        <a:srgbClr val="DAE3E3"/>
      </a:lt2>
      <a:accent1>
        <a:srgbClr val="B495C2"/>
      </a:accent1>
      <a:accent2>
        <a:srgbClr val="767E37"/>
      </a:accent2>
      <a:accent3>
        <a:srgbClr val="8FA3A3"/>
      </a:accent3>
      <a:accent4>
        <a:srgbClr val="CE7F01"/>
      </a:accent4>
      <a:accent5>
        <a:srgbClr val="D15A29"/>
      </a:accent5>
      <a:accent6>
        <a:srgbClr val="B88470"/>
      </a:accent6>
      <a:hlink>
        <a:srgbClr val="B57001"/>
      </a:hlink>
      <a:folHlink>
        <a:srgbClr val="996209"/>
      </a:folHlink>
    </a:clrScheme>
    <a:fontScheme name="Blob">
      <a:majorFont>
        <a:latin typeface="Sagona Book"/>
        <a:ea typeface=""/>
        <a:cs typeface=""/>
      </a:majorFont>
      <a:minorFont>
        <a:latin typeface="Avenir Next LT Pr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obVTI" id="{06D3AACF-B619-4265-899F-5E2FB3A445D5}" vid="{F5918863-BA1A-4735-81A8-3E7BFBDA847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 Trail]]</Template>
  <TotalTime>534</TotalTime>
  <Words>677</Words>
  <Application>Microsoft Office PowerPoint</Application>
  <PresentationFormat>Widescreen</PresentationFormat>
  <Paragraphs>51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Avenir Next LT Pro</vt:lpstr>
      <vt:lpstr>Calibri</vt:lpstr>
      <vt:lpstr>Cambria Math</vt:lpstr>
      <vt:lpstr>Sagona Book</vt:lpstr>
      <vt:lpstr>The Hand Extrablack</vt:lpstr>
      <vt:lpstr>BlobVTI</vt:lpstr>
      <vt:lpstr>Acrobat Document</vt:lpstr>
      <vt:lpstr>Towards a New Lepton Flavor Universality Test with Baryons</vt:lpstr>
      <vt:lpstr>Experiment I Am Working On</vt:lpstr>
      <vt:lpstr>Supervisors</vt:lpstr>
      <vt:lpstr>A Taste of Lepton Flavor Universality</vt:lpstr>
      <vt:lpstr>A New Test</vt:lpstr>
      <vt:lpstr>My Job: Part I </vt:lpstr>
      <vt:lpstr>My Job: Part II </vt:lpstr>
      <vt:lpstr>Obtaining Bearings</vt:lpstr>
      <vt:lpstr>Weekend Outings</vt:lpstr>
      <vt:lpstr>References: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</dc:title>
  <dc:creator>Sebastian Rocks</dc:creator>
  <cp:lastModifiedBy>sebastian rocks</cp:lastModifiedBy>
  <cp:revision>100</cp:revision>
  <dcterms:created xsi:type="dcterms:W3CDTF">2022-06-23T07:55:54Z</dcterms:created>
  <dcterms:modified xsi:type="dcterms:W3CDTF">2022-06-24T14:31:25Z</dcterms:modified>
</cp:coreProperties>
</file>