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61" r:id="rId2"/>
    <p:sldId id="257" r:id="rId3"/>
    <p:sldId id="258" r:id="rId4"/>
    <p:sldId id="259" r:id="rId5"/>
    <p:sldId id="263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BE1B26-7167-482B-9C79-9E4F31DDF5CE}" v="424" dt="2022-06-24T14:45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0FDCB-C8D0-462F-AE8A-22F536C3BFE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7301B9-248C-474C-A970-E0B7FFD98D11}">
      <dgm:prSet/>
      <dgm:spPr/>
      <dgm:t>
        <a:bodyPr/>
        <a:lstStyle/>
        <a:p>
          <a:pPr algn="just"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Dr.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Nello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Bruscino’s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project focuses on the analysis of the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H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rPr>
            <a:t>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bb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decay mode from the </a:t>
          </a:r>
          <a:r>
            <a:rPr lang="en-US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tHq</a:t>
          </a:r>
          <a:r>
            <a:rPr lang="en-US" i="1" dirty="0">
              <a:latin typeface="Times New Roman" panose="02020603050405020304" pitchFamily="18" charset="0"/>
              <a:cs typeface="Times New Roman" panose="02020603050405020304" pitchFamily="18" charset="0"/>
            </a:rPr>
            <a:t>(bb)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channel.</a:t>
          </a:r>
        </a:p>
      </dgm:t>
    </dgm:pt>
    <dgm:pt modelId="{4B4C2C57-95D1-472B-909B-04E29B61B637}" type="parTrans" cxnId="{6557BF80-7FE7-4CF7-AD3A-3DCBA147BDBC}">
      <dgm:prSet/>
      <dgm:spPr/>
      <dgm:t>
        <a:bodyPr/>
        <a:lstStyle/>
        <a:p>
          <a:endParaRPr lang="en-US"/>
        </a:p>
      </dgm:t>
    </dgm:pt>
    <dgm:pt modelId="{96FBF3A6-8B0B-4479-8B9F-DB3E03818F07}" type="sibTrans" cxnId="{6557BF80-7FE7-4CF7-AD3A-3DCBA147BDBC}">
      <dgm:prSet/>
      <dgm:spPr/>
      <dgm:t>
        <a:bodyPr/>
        <a:lstStyle/>
        <a:p>
          <a:endParaRPr lang="en-US"/>
        </a:p>
      </dgm:t>
    </dgm:pt>
    <dgm:pt modelId="{A8CCF5AD-CBEC-4FBE-9FAF-2A81CAF12271}">
      <dgm:prSet/>
      <dgm:spPr/>
      <dgm:t>
        <a:bodyPr/>
        <a:lstStyle/>
        <a:p>
          <a:pPr algn="just"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The goal is to measure the strength of this specific signal, which can be a very difficult task due the large background coming from other decays channels.</a:t>
          </a:r>
        </a:p>
      </dgm:t>
    </dgm:pt>
    <dgm:pt modelId="{DC0604E4-8E2F-47CA-BA8A-6D9EE88C17DB}" type="parTrans" cxnId="{9BC9C9CC-668A-43C5-8D40-048603E920AA}">
      <dgm:prSet/>
      <dgm:spPr/>
      <dgm:t>
        <a:bodyPr/>
        <a:lstStyle/>
        <a:p>
          <a:endParaRPr lang="en-US"/>
        </a:p>
      </dgm:t>
    </dgm:pt>
    <dgm:pt modelId="{1BB73849-8A1A-45F3-98B2-E3924AE53456}" type="sibTrans" cxnId="{9BC9C9CC-668A-43C5-8D40-048603E920AA}">
      <dgm:prSet/>
      <dgm:spPr/>
      <dgm:t>
        <a:bodyPr/>
        <a:lstStyle/>
        <a:p>
          <a:endParaRPr lang="en-US"/>
        </a:p>
      </dgm:t>
    </dgm:pt>
    <dgm:pt modelId="{FF48BD2E-40A8-4002-80DF-F5828D7434D3}">
      <dgm:prSet/>
      <dgm:spPr/>
      <dgm:t>
        <a:bodyPr/>
        <a:lstStyle/>
        <a:p>
          <a:pPr algn="just"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The main intention behind this research is to increase our knowledge of how the Yukawa Coupling behaves through the improvement of ML techniques . </a:t>
          </a:r>
        </a:p>
      </dgm:t>
    </dgm:pt>
    <dgm:pt modelId="{BA60CDC9-BD96-43D9-B86C-6C1FD6FF1EC7}" type="parTrans" cxnId="{8D4049C2-CEAC-4EBE-A2B0-F5DD933CF69E}">
      <dgm:prSet/>
      <dgm:spPr/>
      <dgm:t>
        <a:bodyPr/>
        <a:lstStyle/>
        <a:p>
          <a:endParaRPr lang="en-US"/>
        </a:p>
      </dgm:t>
    </dgm:pt>
    <dgm:pt modelId="{823B26AE-EDAE-4CD1-9CC4-66135F0739AE}" type="sibTrans" cxnId="{8D4049C2-CEAC-4EBE-A2B0-F5DD933CF69E}">
      <dgm:prSet/>
      <dgm:spPr/>
      <dgm:t>
        <a:bodyPr/>
        <a:lstStyle/>
        <a:p>
          <a:endParaRPr lang="en-US"/>
        </a:p>
      </dgm:t>
    </dgm:pt>
    <dgm:pt modelId="{F9EDAA9C-42C1-4A98-9DED-31C7E5AFB838}" type="pres">
      <dgm:prSet presAssocID="{5CC0FDCB-C8D0-462F-AE8A-22F536C3BFEF}" presName="root" presStyleCnt="0">
        <dgm:presLayoutVars>
          <dgm:dir/>
          <dgm:resizeHandles val="exact"/>
        </dgm:presLayoutVars>
      </dgm:prSet>
      <dgm:spPr/>
    </dgm:pt>
    <dgm:pt modelId="{1CB819EB-2654-41F2-9505-16EE656B3D23}" type="pres">
      <dgm:prSet presAssocID="{EC7301B9-248C-474C-A970-E0B7FFD98D11}" presName="compNode" presStyleCnt="0"/>
      <dgm:spPr/>
    </dgm:pt>
    <dgm:pt modelId="{DC573365-40B9-4486-9BFB-E81EF3D1AB92}" type="pres">
      <dgm:prSet presAssocID="{EC7301B9-248C-474C-A970-E0B7FFD98D11}" presName="bgRect" presStyleLbl="bgShp" presStyleIdx="0" presStyleCnt="3"/>
      <dgm:spPr/>
    </dgm:pt>
    <dgm:pt modelId="{ACC5BDD9-0905-4735-BEB9-E886FCC5FC39}" type="pres">
      <dgm:prSet presAssocID="{EC7301B9-248C-474C-A970-E0B7FFD98D1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uation Cap"/>
        </a:ext>
      </dgm:extLst>
    </dgm:pt>
    <dgm:pt modelId="{0FAFBEA3-FA8B-4158-B563-7E619BA641AE}" type="pres">
      <dgm:prSet presAssocID="{EC7301B9-248C-474C-A970-E0B7FFD98D11}" presName="spaceRect" presStyleCnt="0"/>
      <dgm:spPr/>
    </dgm:pt>
    <dgm:pt modelId="{8B76C759-241A-46A8-9D25-10C38AEABB78}" type="pres">
      <dgm:prSet presAssocID="{EC7301B9-248C-474C-A970-E0B7FFD98D11}" presName="parTx" presStyleLbl="revTx" presStyleIdx="0" presStyleCnt="3">
        <dgm:presLayoutVars>
          <dgm:chMax val="0"/>
          <dgm:chPref val="0"/>
        </dgm:presLayoutVars>
      </dgm:prSet>
      <dgm:spPr/>
    </dgm:pt>
    <dgm:pt modelId="{96E8382E-CD72-4CB3-B27A-DACE639F2F62}" type="pres">
      <dgm:prSet presAssocID="{96FBF3A6-8B0B-4479-8B9F-DB3E03818F07}" presName="sibTrans" presStyleCnt="0"/>
      <dgm:spPr/>
    </dgm:pt>
    <dgm:pt modelId="{EE600CCA-0D6C-44BF-ADC1-7BDFF0DCCB40}" type="pres">
      <dgm:prSet presAssocID="{A8CCF5AD-CBEC-4FBE-9FAF-2A81CAF12271}" presName="compNode" presStyleCnt="0"/>
      <dgm:spPr/>
    </dgm:pt>
    <dgm:pt modelId="{22BAA844-FAA1-4B85-9083-5345AAC55556}" type="pres">
      <dgm:prSet presAssocID="{A8CCF5AD-CBEC-4FBE-9FAF-2A81CAF12271}" presName="bgRect" presStyleLbl="bgShp" presStyleIdx="1" presStyleCnt="3"/>
      <dgm:spPr/>
    </dgm:pt>
    <dgm:pt modelId="{9720B9C1-5073-4649-B236-BBCBC055E1F3}" type="pres">
      <dgm:prSet presAssocID="{A8CCF5AD-CBEC-4FBE-9FAF-2A81CAF1227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1A80A1DE-9F33-44C3-8ECC-1FB55362B48F}" type="pres">
      <dgm:prSet presAssocID="{A8CCF5AD-CBEC-4FBE-9FAF-2A81CAF12271}" presName="spaceRect" presStyleCnt="0"/>
      <dgm:spPr/>
    </dgm:pt>
    <dgm:pt modelId="{8700D2F7-09B2-46B0-9BDB-58E97EDBD574}" type="pres">
      <dgm:prSet presAssocID="{A8CCF5AD-CBEC-4FBE-9FAF-2A81CAF12271}" presName="parTx" presStyleLbl="revTx" presStyleIdx="1" presStyleCnt="3">
        <dgm:presLayoutVars>
          <dgm:chMax val="0"/>
          <dgm:chPref val="0"/>
        </dgm:presLayoutVars>
      </dgm:prSet>
      <dgm:spPr/>
    </dgm:pt>
    <dgm:pt modelId="{2969C13A-DB15-4920-8AE9-E58CB5D3CABC}" type="pres">
      <dgm:prSet presAssocID="{1BB73849-8A1A-45F3-98B2-E3924AE53456}" presName="sibTrans" presStyleCnt="0"/>
      <dgm:spPr/>
    </dgm:pt>
    <dgm:pt modelId="{65B0B677-1CEF-4488-9DFE-C4E99D0E08D6}" type="pres">
      <dgm:prSet presAssocID="{FF48BD2E-40A8-4002-80DF-F5828D7434D3}" presName="compNode" presStyleCnt="0"/>
      <dgm:spPr/>
    </dgm:pt>
    <dgm:pt modelId="{3A92B82D-C934-4D91-BAB5-56FEA62AFA76}" type="pres">
      <dgm:prSet presAssocID="{FF48BD2E-40A8-4002-80DF-F5828D7434D3}" presName="bgRect" presStyleLbl="bgShp" presStyleIdx="2" presStyleCnt="3"/>
      <dgm:spPr/>
    </dgm:pt>
    <dgm:pt modelId="{7288CCFA-A97E-4DD0-AC5A-C386D2ED55B8}" type="pres">
      <dgm:prSet presAssocID="{FF48BD2E-40A8-4002-80DF-F5828D7434D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921CD01-E55C-4414-83AF-EAEA81AC961A}" type="pres">
      <dgm:prSet presAssocID="{FF48BD2E-40A8-4002-80DF-F5828D7434D3}" presName="spaceRect" presStyleCnt="0"/>
      <dgm:spPr/>
    </dgm:pt>
    <dgm:pt modelId="{59126BEA-EE7E-4260-8F7E-67F42458EBB3}" type="pres">
      <dgm:prSet presAssocID="{FF48BD2E-40A8-4002-80DF-F5828D7434D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97A8A0F-8B17-45EC-8A81-C7505EE1601F}" type="presOf" srcId="{5CC0FDCB-C8D0-462F-AE8A-22F536C3BFEF}" destId="{F9EDAA9C-42C1-4A98-9DED-31C7E5AFB838}" srcOrd="0" destOrd="0" presId="urn:microsoft.com/office/officeart/2018/2/layout/IconVerticalSolidList"/>
    <dgm:cxn modelId="{F5B5EF20-D027-4EED-8DCC-07240B21D0C3}" type="presOf" srcId="{FF48BD2E-40A8-4002-80DF-F5828D7434D3}" destId="{59126BEA-EE7E-4260-8F7E-67F42458EBB3}" srcOrd="0" destOrd="0" presId="urn:microsoft.com/office/officeart/2018/2/layout/IconVerticalSolidList"/>
    <dgm:cxn modelId="{6557BF80-7FE7-4CF7-AD3A-3DCBA147BDBC}" srcId="{5CC0FDCB-C8D0-462F-AE8A-22F536C3BFEF}" destId="{EC7301B9-248C-474C-A970-E0B7FFD98D11}" srcOrd="0" destOrd="0" parTransId="{4B4C2C57-95D1-472B-909B-04E29B61B637}" sibTransId="{96FBF3A6-8B0B-4479-8B9F-DB3E03818F07}"/>
    <dgm:cxn modelId="{4BD6049F-F38D-4649-ADDE-8DC364566680}" type="presOf" srcId="{A8CCF5AD-CBEC-4FBE-9FAF-2A81CAF12271}" destId="{8700D2F7-09B2-46B0-9BDB-58E97EDBD574}" srcOrd="0" destOrd="0" presId="urn:microsoft.com/office/officeart/2018/2/layout/IconVerticalSolidList"/>
    <dgm:cxn modelId="{7F8420AF-C6B6-4297-80FC-627A79C7012F}" type="presOf" srcId="{EC7301B9-248C-474C-A970-E0B7FFD98D11}" destId="{8B76C759-241A-46A8-9D25-10C38AEABB78}" srcOrd="0" destOrd="0" presId="urn:microsoft.com/office/officeart/2018/2/layout/IconVerticalSolidList"/>
    <dgm:cxn modelId="{8D4049C2-CEAC-4EBE-A2B0-F5DD933CF69E}" srcId="{5CC0FDCB-C8D0-462F-AE8A-22F536C3BFEF}" destId="{FF48BD2E-40A8-4002-80DF-F5828D7434D3}" srcOrd="2" destOrd="0" parTransId="{BA60CDC9-BD96-43D9-B86C-6C1FD6FF1EC7}" sibTransId="{823B26AE-EDAE-4CD1-9CC4-66135F0739AE}"/>
    <dgm:cxn modelId="{9BC9C9CC-668A-43C5-8D40-048603E920AA}" srcId="{5CC0FDCB-C8D0-462F-AE8A-22F536C3BFEF}" destId="{A8CCF5AD-CBEC-4FBE-9FAF-2A81CAF12271}" srcOrd="1" destOrd="0" parTransId="{DC0604E4-8E2F-47CA-BA8A-6D9EE88C17DB}" sibTransId="{1BB73849-8A1A-45F3-98B2-E3924AE53456}"/>
    <dgm:cxn modelId="{1BCB3300-2F71-4D16-9010-FFBFE3446B98}" type="presParOf" srcId="{F9EDAA9C-42C1-4A98-9DED-31C7E5AFB838}" destId="{1CB819EB-2654-41F2-9505-16EE656B3D23}" srcOrd="0" destOrd="0" presId="urn:microsoft.com/office/officeart/2018/2/layout/IconVerticalSolidList"/>
    <dgm:cxn modelId="{57FF8DD7-AB6D-4D45-8BAE-D1D2E7F09C4A}" type="presParOf" srcId="{1CB819EB-2654-41F2-9505-16EE656B3D23}" destId="{DC573365-40B9-4486-9BFB-E81EF3D1AB92}" srcOrd="0" destOrd="0" presId="urn:microsoft.com/office/officeart/2018/2/layout/IconVerticalSolidList"/>
    <dgm:cxn modelId="{660D65B3-0E66-4477-AE9C-96CA46F9708A}" type="presParOf" srcId="{1CB819EB-2654-41F2-9505-16EE656B3D23}" destId="{ACC5BDD9-0905-4735-BEB9-E886FCC5FC39}" srcOrd="1" destOrd="0" presId="urn:microsoft.com/office/officeart/2018/2/layout/IconVerticalSolidList"/>
    <dgm:cxn modelId="{6C7CF4C8-0AA4-43E9-805E-2DC7E2A84AD3}" type="presParOf" srcId="{1CB819EB-2654-41F2-9505-16EE656B3D23}" destId="{0FAFBEA3-FA8B-4158-B563-7E619BA641AE}" srcOrd="2" destOrd="0" presId="urn:microsoft.com/office/officeart/2018/2/layout/IconVerticalSolidList"/>
    <dgm:cxn modelId="{30E7681B-BAF2-4D8E-98EB-236A10C37CAB}" type="presParOf" srcId="{1CB819EB-2654-41F2-9505-16EE656B3D23}" destId="{8B76C759-241A-46A8-9D25-10C38AEABB78}" srcOrd="3" destOrd="0" presId="urn:microsoft.com/office/officeart/2018/2/layout/IconVerticalSolidList"/>
    <dgm:cxn modelId="{C1198DC4-1894-43D4-BC12-A36FFB20EACB}" type="presParOf" srcId="{F9EDAA9C-42C1-4A98-9DED-31C7E5AFB838}" destId="{96E8382E-CD72-4CB3-B27A-DACE639F2F62}" srcOrd="1" destOrd="0" presId="urn:microsoft.com/office/officeart/2018/2/layout/IconVerticalSolidList"/>
    <dgm:cxn modelId="{1DB31BB6-5A76-4CD8-9D7D-FFC1E55A87E8}" type="presParOf" srcId="{F9EDAA9C-42C1-4A98-9DED-31C7E5AFB838}" destId="{EE600CCA-0D6C-44BF-ADC1-7BDFF0DCCB40}" srcOrd="2" destOrd="0" presId="urn:microsoft.com/office/officeart/2018/2/layout/IconVerticalSolidList"/>
    <dgm:cxn modelId="{0E6A89F1-06D0-4DDF-98E7-C8CD383D5360}" type="presParOf" srcId="{EE600CCA-0D6C-44BF-ADC1-7BDFF0DCCB40}" destId="{22BAA844-FAA1-4B85-9083-5345AAC55556}" srcOrd="0" destOrd="0" presId="urn:microsoft.com/office/officeart/2018/2/layout/IconVerticalSolidList"/>
    <dgm:cxn modelId="{E4C98E30-6478-471E-AF7C-A40753F08B64}" type="presParOf" srcId="{EE600CCA-0D6C-44BF-ADC1-7BDFF0DCCB40}" destId="{9720B9C1-5073-4649-B236-BBCBC055E1F3}" srcOrd="1" destOrd="0" presId="urn:microsoft.com/office/officeart/2018/2/layout/IconVerticalSolidList"/>
    <dgm:cxn modelId="{DBF0E322-0346-4370-AEC8-7FC81F8999C4}" type="presParOf" srcId="{EE600CCA-0D6C-44BF-ADC1-7BDFF0DCCB40}" destId="{1A80A1DE-9F33-44C3-8ECC-1FB55362B48F}" srcOrd="2" destOrd="0" presId="urn:microsoft.com/office/officeart/2018/2/layout/IconVerticalSolidList"/>
    <dgm:cxn modelId="{D3A86E21-4E78-4B65-B880-851E606C4B40}" type="presParOf" srcId="{EE600CCA-0D6C-44BF-ADC1-7BDFF0DCCB40}" destId="{8700D2F7-09B2-46B0-9BDB-58E97EDBD574}" srcOrd="3" destOrd="0" presId="urn:microsoft.com/office/officeart/2018/2/layout/IconVerticalSolidList"/>
    <dgm:cxn modelId="{44308CE6-DF28-42F6-8855-026B5C88588F}" type="presParOf" srcId="{F9EDAA9C-42C1-4A98-9DED-31C7E5AFB838}" destId="{2969C13A-DB15-4920-8AE9-E58CB5D3CABC}" srcOrd="3" destOrd="0" presId="urn:microsoft.com/office/officeart/2018/2/layout/IconVerticalSolidList"/>
    <dgm:cxn modelId="{31D71783-E14D-4EBF-94A7-754CF9FDCB5C}" type="presParOf" srcId="{F9EDAA9C-42C1-4A98-9DED-31C7E5AFB838}" destId="{65B0B677-1CEF-4488-9DFE-C4E99D0E08D6}" srcOrd="4" destOrd="0" presId="urn:microsoft.com/office/officeart/2018/2/layout/IconVerticalSolidList"/>
    <dgm:cxn modelId="{7BCA28DA-97DC-45FA-98DA-33938F275A88}" type="presParOf" srcId="{65B0B677-1CEF-4488-9DFE-C4E99D0E08D6}" destId="{3A92B82D-C934-4D91-BAB5-56FEA62AFA76}" srcOrd="0" destOrd="0" presId="urn:microsoft.com/office/officeart/2018/2/layout/IconVerticalSolidList"/>
    <dgm:cxn modelId="{14770A4E-1F0F-4FA9-BA2A-36B491FBAADC}" type="presParOf" srcId="{65B0B677-1CEF-4488-9DFE-C4E99D0E08D6}" destId="{7288CCFA-A97E-4DD0-AC5A-C386D2ED55B8}" srcOrd="1" destOrd="0" presId="urn:microsoft.com/office/officeart/2018/2/layout/IconVerticalSolidList"/>
    <dgm:cxn modelId="{AEA8991C-F53B-449D-A9AA-8FA982E438F3}" type="presParOf" srcId="{65B0B677-1CEF-4488-9DFE-C4E99D0E08D6}" destId="{E921CD01-E55C-4414-83AF-EAEA81AC961A}" srcOrd="2" destOrd="0" presId="urn:microsoft.com/office/officeart/2018/2/layout/IconVerticalSolidList"/>
    <dgm:cxn modelId="{0417C7C2-6A4F-4F66-8BAE-4A0DAB59B769}" type="presParOf" srcId="{65B0B677-1CEF-4488-9DFE-C4E99D0E08D6}" destId="{59126BEA-EE7E-4260-8F7E-67F42458EBB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73365-40B9-4486-9BFB-E81EF3D1AB92}">
      <dsp:nvSpPr>
        <dsp:cNvPr id="0" name=""/>
        <dsp:cNvSpPr/>
      </dsp:nvSpPr>
      <dsp:spPr>
        <a:xfrm>
          <a:off x="0" y="536"/>
          <a:ext cx="5242981" cy="12551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5BDD9-0905-4735-BEB9-E886FCC5FC39}">
      <dsp:nvSpPr>
        <dsp:cNvPr id="0" name=""/>
        <dsp:cNvSpPr/>
      </dsp:nvSpPr>
      <dsp:spPr>
        <a:xfrm>
          <a:off x="379672" y="282937"/>
          <a:ext cx="690314" cy="6903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6C759-241A-46A8-9D25-10C38AEABB78}">
      <dsp:nvSpPr>
        <dsp:cNvPr id="0" name=""/>
        <dsp:cNvSpPr/>
      </dsp:nvSpPr>
      <dsp:spPr>
        <a:xfrm>
          <a:off x="1449660" y="536"/>
          <a:ext cx="3793320" cy="1255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833" tIns="132833" rIns="132833" bIns="132833" numCol="1" spcCol="1270" anchor="ctr" anchorCtr="0">
          <a:noAutofit/>
        </a:bodyPr>
        <a:lstStyle/>
        <a:p>
          <a:pPr marL="0"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Dr. 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Nello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Bruscino’s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project focuses on the analysis of the 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rPr>
            <a:t>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bb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decay mode from the </a:t>
          </a:r>
          <a:r>
            <a:rPr lang="en-US" sz="1600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tHq</a:t>
          </a:r>
          <a:r>
            <a:rPr lang="en-US" sz="16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(bb)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channel.</a:t>
          </a:r>
        </a:p>
      </dsp:txBody>
      <dsp:txXfrm>
        <a:off x="1449660" y="536"/>
        <a:ext cx="3793320" cy="1255116"/>
      </dsp:txXfrm>
    </dsp:sp>
    <dsp:sp modelId="{22BAA844-FAA1-4B85-9083-5345AAC55556}">
      <dsp:nvSpPr>
        <dsp:cNvPr id="0" name=""/>
        <dsp:cNvSpPr/>
      </dsp:nvSpPr>
      <dsp:spPr>
        <a:xfrm>
          <a:off x="0" y="1569432"/>
          <a:ext cx="5242981" cy="12551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0B9C1-5073-4649-B236-BBCBC055E1F3}">
      <dsp:nvSpPr>
        <dsp:cNvPr id="0" name=""/>
        <dsp:cNvSpPr/>
      </dsp:nvSpPr>
      <dsp:spPr>
        <a:xfrm>
          <a:off x="379672" y="1851833"/>
          <a:ext cx="690314" cy="6903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00D2F7-09B2-46B0-9BDB-58E97EDBD574}">
      <dsp:nvSpPr>
        <dsp:cNvPr id="0" name=""/>
        <dsp:cNvSpPr/>
      </dsp:nvSpPr>
      <dsp:spPr>
        <a:xfrm>
          <a:off x="1449660" y="1569432"/>
          <a:ext cx="3793320" cy="1255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833" tIns="132833" rIns="132833" bIns="132833" numCol="1" spcCol="1270" anchor="ctr" anchorCtr="0">
          <a:noAutofit/>
        </a:bodyPr>
        <a:lstStyle/>
        <a:p>
          <a:pPr marL="0"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goal is to measure the strength of this specific signal, which can be a very difficult task due the large background coming from other decays channels.</a:t>
          </a:r>
        </a:p>
      </dsp:txBody>
      <dsp:txXfrm>
        <a:off x="1449660" y="1569432"/>
        <a:ext cx="3793320" cy="1255116"/>
      </dsp:txXfrm>
    </dsp:sp>
    <dsp:sp modelId="{3A92B82D-C934-4D91-BAB5-56FEA62AFA76}">
      <dsp:nvSpPr>
        <dsp:cNvPr id="0" name=""/>
        <dsp:cNvSpPr/>
      </dsp:nvSpPr>
      <dsp:spPr>
        <a:xfrm>
          <a:off x="0" y="3138328"/>
          <a:ext cx="5242981" cy="12551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88CCFA-A97E-4DD0-AC5A-C386D2ED55B8}">
      <dsp:nvSpPr>
        <dsp:cNvPr id="0" name=""/>
        <dsp:cNvSpPr/>
      </dsp:nvSpPr>
      <dsp:spPr>
        <a:xfrm>
          <a:off x="379672" y="3420730"/>
          <a:ext cx="690314" cy="6903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26BEA-EE7E-4260-8F7E-67F42458EBB3}">
      <dsp:nvSpPr>
        <dsp:cNvPr id="0" name=""/>
        <dsp:cNvSpPr/>
      </dsp:nvSpPr>
      <dsp:spPr>
        <a:xfrm>
          <a:off x="1449660" y="3138328"/>
          <a:ext cx="3793320" cy="1255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833" tIns="132833" rIns="132833" bIns="132833" numCol="1" spcCol="1270" anchor="ctr" anchorCtr="0">
          <a:noAutofit/>
        </a:bodyPr>
        <a:lstStyle/>
        <a:p>
          <a:pPr marL="0"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main intention behind this research is to increase our knowledge of how the Yukawa Coupling behaves through the improvement of ML techniques . </a:t>
          </a:r>
        </a:p>
      </dsp:txBody>
      <dsp:txXfrm>
        <a:off x="1449660" y="3138328"/>
        <a:ext cx="3793320" cy="1255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639E0-1D19-A19B-49B2-24D184767F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0023F-929C-F31E-3D86-D41ADF8EF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7542E-7C6B-A186-A053-A57049086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0916F-BF97-1A8E-558F-495773FCD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C71BF-71EA-1AE3-4332-FBDF5E30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9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02E84-7FCC-73B5-A16F-F1031A1F9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226BD-246E-01B4-5D23-01D7072E7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8FEC8-C762-98D4-6B45-F9D1BDC9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3ECC5-4E7B-9240-7921-285ABCC8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E1C3E-1C4A-9043-55E6-DBEE8059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9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C9E2D0-B5D5-D355-7101-1133794AA9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D1B04-B4D4-DED5-1BB2-41751EE45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765FB-857D-DD74-B74A-9C550F3E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2CE6D-F7F4-2610-4A05-F2A1CCA7E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1E7C5-5E1E-2D49-80D2-864FA5C67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597D7-19CD-DDBA-2C4C-51B337C43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000BD-D0FF-5DD3-2AB5-C56D50D97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AC3FD-4686-7A51-CA2F-1F6EFFFCC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1CD76-2F34-8CAB-21D2-5A1008B36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F6B79-E3BB-B2C9-8A78-74891B2FD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7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52839-B87A-AAE7-2286-E08A00B8B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F3282-0DB6-49E5-3379-E93012762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4C725-F084-7BA4-AAF9-6C021EA1E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2B4FC-4B5D-9985-C809-79B88C25E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BCEBF-49EA-FBC2-7F0D-FE52972C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0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067F5-41CC-C98D-085D-79CD754E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F75D6-B086-7365-0F39-B812D039AF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968C0-AA15-4CCF-8C07-DFB6B0BAB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4E100-821B-6916-AB34-92D6FB33F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99097B-1D75-E801-5B74-A01675A22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1AEEA-F777-D1E8-F578-7F0E4B4A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3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5B44F-3CD2-892B-6B13-20D5B564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1483A-6B69-835D-A363-119726488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97A76-8C83-FA70-D458-524AD8A50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9DC261-CF5A-5831-F5DF-24A703D6F4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5E9033-9D82-9038-4DB8-3062173CAF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02292-FDD5-5B3A-F71D-D12A67F9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B4A07C-541A-0D6B-AF8E-CF8E8016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40796B-8A43-EA9C-B878-A01341978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8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BEFBE-500D-4FD7-31EF-67355CE2F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8A0E0-B996-7137-6111-864F2547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3DA1A3-FC6D-B692-5581-13A6D4A8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AF6FD-0ADA-1879-8FB0-3C1E346E5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4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F3C712-03DB-12BF-AB6A-DC826A09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B60502-2511-77B4-5051-C8E2FCDD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C5881-9B39-4D1B-C0E0-FF6873D8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2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FCD6-70DD-BFE5-89F6-79CAB6358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2143F-A060-336E-092C-03C924193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FE4E2-2FE7-8698-AFFE-D0159E56F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598F8-B0A0-9DFF-857C-B38EBA821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0EBF1-AD72-3963-3F3E-4FCE7CE98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BC29C-608D-F1E8-FB54-9B6E54026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6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E3124-8E8C-44AC-95BC-3DD178C49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B4005F-C9D2-A853-DCE4-FF846491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7EA02-25C7-D9ED-0F59-C19ABABFF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8BDE0-7FF0-F26B-AE95-BB89DF85E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1C4BA-6DB0-8F8A-CA82-845152BEA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211CA-8EF1-FAA0-33ED-966614E56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8253B9-7080-6ACF-BF96-9B1617E5F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BE4CD-2E24-E7A1-E83B-FDCB6EECF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14175-9AD1-9E54-5E4D-9456F7622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022E-39FB-4C05-99F6-4BD052B812D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0D64F-ADDA-27FA-0EF9-62E5E024D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BF5B0-4B76-0DE0-7597-7DF07BD5D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D5FD5-3362-4D42-BF0A-3CCB420F6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D9EF25-4C49-5AAD-785F-F859E1372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 for production of a Higgs boson and a single-top quark in the </a:t>
            </a:r>
            <a:r>
              <a:rPr lang="en-US" sz="36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tHq</a:t>
            </a:r>
            <a:r>
              <a:rPr lang="en-US" sz="3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(bb)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channel using ML</a:t>
            </a: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A0EC6C10-201F-D2ED-341C-576281689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6096" y="5068732"/>
            <a:ext cx="1419808" cy="357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Arthur Alves</a:t>
            </a:r>
          </a:p>
        </p:txBody>
      </p:sp>
    </p:spTree>
    <p:extLst>
      <p:ext uri="{BB962C8B-B14F-4D97-AF65-F5344CB8AC3E}">
        <p14:creationId xmlns:p14="http://schemas.microsoft.com/office/powerpoint/2010/main" val="278288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Rectangle 107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190F3A-F1D5-B95F-9AA4-BF9F18B93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Project</a:t>
            </a:r>
          </a:p>
        </p:txBody>
      </p:sp>
      <p:graphicFrame>
        <p:nvGraphicFramePr>
          <p:cNvPr id="1087" name="Content Placeholder 2">
            <a:extLst>
              <a:ext uri="{FF2B5EF4-FFF2-40B4-BE49-F238E27FC236}">
                <a16:creationId xmlns:a16="http://schemas.microsoft.com/office/drawing/2014/main" id="{630F16D5-D431-101E-5652-AD46220CCA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166999"/>
              </p:ext>
            </p:extLst>
          </p:nvPr>
        </p:nvGraphicFramePr>
        <p:xfrm>
          <a:off x="643468" y="1782981"/>
          <a:ext cx="5242981" cy="439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73" name="Group 1072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074" name="Isosceles Triangle 1073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8" name="Picture 4" descr="ATLAS Logo - CERN Document Server">
            <a:extLst>
              <a:ext uri="{FF2B5EF4-FFF2-40B4-BE49-F238E27FC236}">
                <a16:creationId xmlns:a16="http://schemas.microsoft.com/office/drawing/2014/main" id="{C64703E5-1105-34AE-5734-B0F1C0DD3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8831" y="442252"/>
            <a:ext cx="5662083" cy="298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77" name="Group 1076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078" name="Rectangle 1077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Isosceles Triangle 1078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1714FBC-7433-09F4-FC94-C804405167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5897" y="3979972"/>
            <a:ext cx="5346655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9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1C1B6-BA78-0967-F23D-EC7F478F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B4759-8D2C-FEC2-AFBF-61F3397E0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way to filter the desired information from the background is to train a machine to do this task for us.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Boosted Decision Tree will be to used to distinguish the different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tHq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decays. During the training section, a total of 26 variables with different weights are considered, leading to an overall very complex system.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approach decided by the group was to use the Deep Graph Library (DGL) to help us deal with the data.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DGL is a library with algorithms that focuses mainly on Graph Convolutional Networks (GCN)</a:t>
            </a:r>
          </a:p>
        </p:txBody>
      </p:sp>
      <p:sp>
        <p:nvSpPr>
          <p:cNvPr id="2055" name="Rectangle 205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456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Oval 205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38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Deep Graph Library">
            <a:extLst>
              <a:ext uri="{FF2B5EF4-FFF2-40B4-BE49-F238E27FC236}">
                <a16:creationId xmlns:a16="http://schemas.microsoft.com/office/drawing/2014/main" id="{13ECB092-79EA-538B-840F-C996E4D41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4442" y="3240756"/>
            <a:ext cx="1462088" cy="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48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41FE-E348-D413-D9A6-CEF09183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role on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2D90E-E02A-4A44-971F-8C6DAC9A2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705" y="1779204"/>
            <a:ext cx="5072153" cy="4393982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features DGL offers us to improve the identification of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tHq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(bb) decay channel.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our new system with GCNs to the previous one with only the BDT.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end of the summer, I hope to have a better understanding about the Higgs boson, ROOT, ML in general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Pytorch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DGL) and Neural Networks.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" descr="Search for tHq with Hb - A test of Higgs couplings">
            <a:extLst>
              <a:ext uri="{FF2B5EF4-FFF2-40B4-BE49-F238E27FC236}">
                <a16:creationId xmlns:a16="http://schemas.microsoft.com/office/drawing/2014/main" id="{346930EB-C067-F70B-C764-DF1BF079E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6072" y="2244164"/>
            <a:ext cx="3362314" cy="266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3F16CCB-34B6-093B-A2A8-63A9AA00DEA9}"/>
              </a:ext>
            </a:extLst>
          </p:cNvPr>
          <p:cNvSpPr txBox="1"/>
          <p:nvPr/>
        </p:nvSpPr>
        <p:spPr>
          <a:xfrm>
            <a:off x="7891156" y="5397921"/>
            <a:ext cx="286723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1200" dirty="0"/>
              <a:t>https://www.kceta.kit.edu/grk1694/downloads/poster/cboeser_GK-workshop.pdf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8499EC-193D-C99D-1FAB-873D8B9173FE}"/>
              </a:ext>
            </a:extLst>
          </p:cNvPr>
          <p:cNvSpPr/>
          <p:nvPr/>
        </p:nvSpPr>
        <p:spPr>
          <a:xfrm>
            <a:off x="7396071" y="1870938"/>
            <a:ext cx="1599925" cy="74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2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261104-6BA0-6655-4631-A074EFF7B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91" y="-39171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Two Weeks here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AB8F5D4-8C30-1D59-AF4D-75FA2D37E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449" y="1135737"/>
            <a:ext cx="3507293" cy="4676390"/>
          </a:xfrm>
          <a:prstGeom prst="rect">
            <a:avLst/>
          </a:prstGeom>
        </p:spPr>
      </p:pic>
      <p:sp>
        <p:nvSpPr>
          <p:cNvPr id="7" name="AutoShape 8">
            <a:extLst>
              <a:ext uri="{FF2B5EF4-FFF2-40B4-BE49-F238E27FC236}">
                <a16:creationId xmlns:a16="http://schemas.microsoft.com/office/drawing/2014/main" id="{83B9D537-F2D9-DD84-F0C0-0B8D06201D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A grassy area with trees and a body of water in the background&#10;&#10;Description automatically generated">
            <a:extLst>
              <a:ext uri="{FF2B5EF4-FFF2-40B4-BE49-F238E27FC236}">
                <a16:creationId xmlns:a16="http://schemas.microsoft.com/office/drawing/2014/main" id="{45C1535F-0964-5DA7-778E-7ED1FC0D0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856" y="1245728"/>
            <a:ext cx="3524250" cy="4699000"/>
          </a:xfrm>
          <a:prstGeom prst="rect">
            <a:avLst/>
          </a:prstGeom>
        </p:spPr>
      </p:pic>
      <p:pic>
        <p:nvPicPr>
          <p:cNvPr id="17" name="Picture 16" descr="A group of people posing for a photo with a body of water in the background&#10;&#10;Description automatically generated">
            <a:extLst>
              <a:ext uri="{FF2B5EF4-FFF2-40B4-BE49-F238E27FC236}">
                <a16:creationId xmlns:a16="http://schemas.microsoft.com/office/drawing/2014/main" id="{E4F58C72-C9FA-9855-8EEC-3DDAB8EE8D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140" y="3425762"/>
            <a:ext cx="4421716" cy="3316287"/>
          </a:xfrm>
          <a:prstGeom prst="rect">
            <a:avLst/>
          </a:prstGeom>
        </p:spPr>
      </p:pic>
      <p:pic>
        <p:nvPicPr>
          <p:cNvPr id="23" name="Picture 22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81CFBB41-916C-FE85-6AAF-4A31F2F58C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942" y="726433"/>
            <a:ext cx="4408914" cy="271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1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E30E0-8F55-D18B-5C6A-5EFEC1255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9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</TotalTime>
  <Words>306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Search for production of a Higgs boson and a single-top quark in the tHq(bb) channel using ML</vt:lpstr>
      <vt:lpstr>Overall Project</vt:lpstr>
      <vt:lpstr>Machine Learning</vt:lpstr>
      <vt:lpstr>My role on the project</vt:lpstr>
      <vt:lpstr>First Two Weeks here 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Arthur Monteiro</dc:creator>
  <cp:lastModifiedBy>Arthur Monteiro</cp:lastModifiedBy>
  <cp:revision>2</cp:revision>
  <dcterms:created xsi:type="dcterms:W3CDTF">2022-06-23T10:33:27Z</dcterms:created>
  <dcterms:modified xsi:type="dcterms:W3CDTF">2022-06-24T15:00:09Z</dcterms:modified>
</cp:coreProperties>
</file>