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Caveat Medium" panose="020B0604020202020204" charset="0"/>
      <p:regular r:id="rId12"/>
      <p:bold r:id="rId13"/>
    </p:embeddedFont>
    <p:embeddedFont>
      <p:font typeface="Comfortaa" panose="020B0604020202020204" charset="0"/>
      <p:regular r:id="rId14"/>
      <p:bold r:id="rId15"/>
    </p:embeddedFont>
    <p:embeddedFont>
      <p:font typeface="Raleway" pitchFamily="2" charset="0"/>
      <p:regular r:id="rId16"/>
      <p:bold r:id="rId17"/>
      <p:italic r:id="rId18"/>
      <p:boldItalic r:id="rId19"/>
    </p:embeddedFont>
    <p:embeddedFont>
      <p:font typeface="Raleway Light" pitchFamily="2" charset="0"/>
      <p:regular r:id="rId20"/>
      <p:bold r:id="rId21"/>
      <p:italic r:id="rId22"/>
      <p:boldItalic r:id="rId23"/>
    </p:embeddedFont>
    <p:embeddedFont>
      <p:font typeface="Roboto Light" panose="02000000000000000000" pitchFamily="2" charset="0"/>
      <p:regular r:id="rId24"/>
      <p:bold r:id="rId25"/>
      <p:italic r:id="rId26"/>
      <p:boldItalic r:id="rId27"/>
    </p:embeddedFont>
    <p:embeddedFont>
      <p:font typeface="Satisfy" panose="020B0604020202020204" charset="0"/>
      <p:regular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font" Target="fonts/font15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font" Target="fonts/font16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0175b82eb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20175b82eb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0175b82e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0175b82e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0175b82eb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20175b82eb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0175b82eb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0175b82eb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0175b82e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0175b82e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8644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855300" y="848825"/>
            <a:ext cx="5850900" cy="1715100"/>
          </a:xfrm>
          <a:prstGeom prst="rect">
            <a:avLst/>
          </a:prstGeom>
          <a:effectLst>
            <a:outerShdw blurRad="14288" dist="28575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mplete" type="blank">
  <p:cSld name="BLANK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10800000" flipH="1"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lateral">
  <p:cSld name="BLANK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6282" y="0"/>
            <a:ext cx="48577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0" scaled="0"/>
        </a:gra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855300" y="344225"/>
            <a:ext cx="7433400" cy="1159800"/>
          </a:xfrm>
          <a:prstGeom prst="rect">
            <a:avLst/>
          </a:prstGeom>
          <a:effectLst>
            <a:outerShdw blurRad="14288" dist="19050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855300" y="1600929"/>
            <a:ext cx="74334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2000"/>
              <a:buNone/>
              <a:defRPr>
                <a:solidFill>
                  <a:srgbClr val="9283C0"/>
                </a:solidFill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2pPr>
            <a:lvl3pPr lvl="2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3pPr>
            <a:lvl4pPr lvl="3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4pPr>
            <a:lvl5pPr lvl="4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5pPr>
            <a:lvl6pPr lvl="5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6pPr>
            <a:lvl7pPr lvl="6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7pPr>
            <a:lvl8pPr lvl="7" rtl="0">
              <a:spcBef>
                <a:spcPts val="600"/>
              </a:spcBef>
              <a:spcAft>
                <a:spcPts val="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8pPr>
            <a:lvl9pPr lvl="8" rtl="0">
              <a:spcBef>
                <a:spcPts val="600"/>
              </a:spcBef>
              <a:spcAft>
                <a:spcPts val="600"/>
              </a:spcAft>
              <a:buClr>
                <a:srgbClr val="9283C0"/>
              </a:buClr>
              <a:buSzPts val="3000"/>
              <a:buNone/>
              <a:defRPr sz="3000">
                <a:solidFill>
                  <a:srgbClr val="9283C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6282" y="0"/>
            <a:ext cx="4857726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400000" y="880900"/>
            <a:ext cx="4601400" cy="3387600"/>
          </a:xfrm>
          <a:prstGeom prst="rect">
            <a:avLst/>
          </a:prstGeom>
          <a:effectLst>
            <a:outerShdw blurRad="14288" dist="19050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44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Satisfy"/>
              <a:buChar char="𖤓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1pPr>
            <a:lvl2pPr marL="914400" lvl="1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𖡼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2pPr>
            <a:lvl3pPr marL="1371600" lvl="2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𖡼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3pPr>
            <a:lvl4pPr marL="1828800" lvl="3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●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4pPr>
            <a:lvl5pPr marL="2286000" lvl="4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○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5pPr>
            <a:lvl6pPr marL="2743200" lvl="5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■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6pPr>
            <a:lvl7pPr marL="3200400" lvl="6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●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7pPr>
            <a:lvl8pPr marL="3657600" lvl="7" indent="-4572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atisfy"/>
              <a:buChar char="○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8pPr>
            <a:lvl9pPr marL="4114800" lvl="8" indent="-457200" rtl="0"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3600"/>
              <a:buFont typeface="Satisfy"/>
              <a:buChar char="■"/>
              <a:defRPr sz="3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855300" y="491069"/>
            <a:ext cx="1957200" cy="653700"/>
          </a:xfrm>
          <a:prstGeom prst="rect">
            <a:avLst/>
          </a:prstGeom>
          <a:noFill/>
          <a:ln>
            <a:noFill/>
          </a:ln>
          <a:effectLst>
            <a:outerShdw blurRad="14288" dist="19050" dir="2700000" algn="bl" rotWithShape="0">
              <a:srgbClr val="655A87">
                <a:alpha val="2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lt1"/>
                </a:solidFill>
                <a:latin typeface="Satisfy"/>
                <a:ea typeface="Satisfy"/>
                <a:cs typeface="Satisfy"/>
                <a:sym typeface="Satisfy"/>
              </a:rPr>
              <a:t>“</a:t>
            </a:r>
            <a:endParaRPr sz="9600">
              <a:solidFill>
                <a:schemeClr val="lt1"/>
              </a:solidFill>
              <a:latin typeface="Satisfy"/>
              <a:ea typeface="Satisfy"/>
              <a:cs typeface="Satisfy"/>
              <a:sym typeface="Satisfy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1"/>
                </a:solidFill>
              </a:defRPr>
            </a:lvl1pPr>
            <a:lvl2pPr lvl="1" rtl="0">
              <a:buNone/>
              <a:defRPr>
                <a:solidFill>
                  <a:schemeClr val="accent1"/>
                </a:solidFill>
              </a:defRPr>
            </a:lvl2pPr>
            <a:lvl3pPr lvl="2" rtl="0">
              <a:buNone/>
              <a:defRPr>
                <a:solidFill>
                  <a:schemeClr val="accent1"/>
                </a:solidFill>
              </a:defRPr>
            </a:lvl3pPr>
            <a:lvl4pPr lvl="3" rtl="0">
              <a:buNone/>
              <a:defRPr>
                <a:solidFill>
                  <a:schemeClr val="accent1"/>
                </a:solidFill>
              </a:defRPr>
            </a:lvl4pPr>
            <a:lvl5pPr lvl="4" rtl="0">
              <a:buNone/>
              <a:defRPr>
                <a:solidFill>
                  <a:schemeClr val="accent1"/>
                </a:solidFill>
              </a:defRPr>
            </a:lvl5pPr>
            <a:lvl6pPr lvl="5" rtl="0">
              <a:buNone/>
              <a:defRPr>
                <a:solidFill>
                  <a:schemeClr val="accent1"/>
                </a:solidFill>
              </a:defRPr>
            </a:lvl6pPr>
            <a:lvl7pPr lvl="6" rtl="0">
              <a:buNone/>
              <a:defRPr>
                <a:solidFill>
                  <a:schemeClr val="accent1"/>
                </a:solidFill>
              </a:defRPr>
            </a:lvl7pPr>
            <a:lvl8pPr lvl="7" rtl="0">
              <a:buNone/>
              <a:defRPr>
                <a:solidFill>
                  <a:schemeClr val="accent1"/>
                </a:solidFill>
              </a:defRPr>
            </a:lvl8pPr>
            <a:lvl9pPr lvl="8" rtl="0">
              <a:buNone/>
              <a:defRPr>
                <a:solidFill>
                  <a:schemeClr val="accen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855300" y="1506350"/>
            <a:ext cx="6110100" cy="283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𖤓"/>
              <a:defRPr/>
            </a:lvl1pPr>
            <a:lvl2pPr marL="914400" lvl="1" indent="-368300" rtl="0">
              <a:spcBef>
                <a:spcPts val="600"/>
              </a:spcBef>
              <a:spcAft>
                <a:spcPts val="0"/>
              </a:spcAft>
              <a:buSzPts val="2200"/>
              <a:buChar char="𖡼"/>
              <a:defRPr/>
            </a:lvl2pPr>
            <a:lvl3pPr marL="1371600" lvl="2" indent="-368300" rtl="0">
              <a:spcBef>
                <a:spcPts val="600"/>
              </a:spcBef>
              <a:spcAft>
                <a:spcPts val="0"/>
              </a:spcAft>
              <a:buSzPts val="2200"/>
              <a:buChar char="𖡼"/>
              <a:defRPr/>
            </a:lvl3pPr>
            <a:lvl4pPr marL="1828800" lvl="3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/>
            </a:lvl4pPr>
            <a:lvl5pPr marL="2286000" lvl="4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/>
            </a:lvl5pPr>
            <a:lvl6pPr marL="2743200" lvl="5" indent="-368300" rtl="0">
              <a:spcBef>
                <a:spcPts val="600"/>
              </a:spcBef>
              <a:spcAft>
                <a:spcPts val="0"/>
              </a:spcAft>
              <a:buSzPts val="2200"/>
              <a:buChar char="■"/>
              <a:defRPr/>
            </a:lvl6pPr>
            <a:lvl7pPr marL="3200400" lvl="6" indent="-368300" rtl="0">
              <a:spcBef>
                <a:spcPts val="600"/>
              </a:spcBef>
              <a:spcAft>
                <a:spcPts val="0"/>
              </a:spcAft>
              <a:buSzPts val="2200"/>
              <a:buChar char="●"/>
              <a:defRPr/>
            </a:lvl7pPr>
            <a:lvl8pPr marL="3657600" lvl="7" indent="-368300" rtl="0">
              <a:spcBef>
                <a:spcPts val="600"/>
              </a:spcBef>
              <a:spcAft>
                <a:spcPts val="0"/>
              </a:spcAft>
              <a:buSzPts val="2200"/>
              <a:buChar char="○"/>
              <a:defRPr/>
            </a:lvl8pPr>
            <a:lvl9pPr marL="4114800" lvl="8" indent="-368300" rtl="0">
              <a:spcBef>
                <a:spcPts val="600"/>
              </a:spcBef>
              <a:spcAft>
                <a:spcPts val="600"/>
              </a:spcAft>
              <a:buSzPts val="22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55275" y="1506350"/>
            <a:ext cx="28548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𖤓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110568" y="1506350"/>
            <a:ext cx="28548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𖤓"/>
              <a:defRPr sz="1800"/>
            </a:lvl1pPr>
            <a:lvl2pPr marL="914400" lvl="1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2pPr>
            <a:lvl3pPr marL="1371600" lvl="2" indent="-342900" rtl="0">
              <a:spcBef>
                <a:spcPts val="600"/>
              </a:spcBef>
              <a:spcAft>
                <a:spcPts val="0"/>
              </a:spcAft>
              <a:buSzPts val="1800"/>
              <a:buChar char="𖡼"/>
              <a:defRPr sz="1800"/>
            </a:lvl3pPr>
            <a:lvl4pPr marL="1828800" lvl="3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823225" y="1506350"/>
            <a:ext cx="21375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𖤓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185438" y="1506350"/>
            <a:ext cx="21375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𖤓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547650" y="1506350"/>
            <a:ext cx="2137500" cy="3113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𖤓"/>
              <a:defRPr sz="1600"/>
            </a:lvl1pPr>
            <a:lvl2pPr marL="914400" lvl="1" indent="-3302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2pPr>
            <a:lvl3pPr marL="1371600" lvl="2" indent="-330200" rtl="0">
              <a:spcBef>
                <a:spcPts val="600"/>
              </a:spcBef>
              <a:spcAft>
                <a:spcPts val="0"/>
              </a:spcAft>
              <a:buSzPts val="1600"/>
              <a:buChar char="𖡼"/>
              <a:defRPr sz="1600"/>
            </a:lvl3pPr>
            <a:lvl4pPr marL="1828800" lvl="3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6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6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6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600"/>
              </a:spcBef>
              <a:spcAft>
                <a:spcPts val="60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compact">
  <p:cSld name="TITLE_ONLY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>
            <a:off x="0" y="50"/>
            <a:ext cx="6373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5" name="Google Shape;45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04175" y="0"/>
            <a:ext cx="51398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/>
          <p:nvPr/>
        </p:nvSpPr>
        <p:spPr>
          <a:xfrm>
            <a:off x="0" y="50"/>
            <a:ext cx="63735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0" name="Google Shape;5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04175" y="0"/>
            <a:ext cx="51398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855300" y="4330100"/>
            <a:ext cx="74334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60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283C0"/>
              </a:buClr>
              <a:buSzPts val="3200"/>
              <a:buFont typeface="Satisfy"/>
              <a:buNone/>
              <a:defRPr sz="3200">
                <a:solidFill>
                  <a:srgbClr val="9283C0"/>
                </a:solidFill>
                <a:latin typeface="Satisfy"/>
                <a:ea typeface="Satisfy"/>
                <a:cs typeface="Satisfy"/>
                <a:sym typeface="Satisf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55300" y="1506350"/>
            <a:ext cx="6110100" cy="28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DFD6EF"/>
              </a:buClr>
              <a:buSzPts val="2000"/>
              <a:buFont typeface="Raleway Light"/>
              <a:buChar char="𖤓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Raleway Light"/>
              <a:buChar char="𖡼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Raleway Light"/>
              <a:buChar char="𖡼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●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○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■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3200400" lvl="6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●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3657600" lvl="7" indent="-3683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aleway Light"/>
              <a:buChar char="○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4114800" lvl="8" indent="-368300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200"/>
              <a:buFont typeface="Raleway Light"/>
              <a:buChar char="■"/>
              <a:defRPr sz="220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lvl="2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lvl="3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lvl="4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lvl="5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lvl="6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lvl="7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lvl="8" algn="r" rtl="0">
              <a:buNone/>
              <a:defRPr sz="1500">
                <a:solidFill>
                  <a:schemeClr val="lt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855299" y="968650"/>
            <a:ext cx="7664858" cy="1715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Comfortaa"/>
                <a:ea typeface="Comfortaa"/>
                <a:cs typeface="Comfortaa"/>
                <a:sym typeface="Comfortaa"/>
              </a:rPr>
              <a:t>Improving the SND Online System</a:t>
            </a:r>
            <a:endParaRPr sz="4800" dirty="0"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855300" y="2843550"/>
            <a:ext cx="57528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55A87"/>
                </a:solidFill>
                <a:latin typeface="Raleway"/>
                <a:ea typeface="Raleway"/>
                <a:cs typeface="Raleway"/>
                <a:sym typeface="Raleway"/>
              </a:rPr>
              <a:t>Rebecca Osar</a:t>
            </a:r>
            <a:endParaRPr sz="1700">
              <a:solidFill>
                <a:srgbClr val="655A87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655A87"/>
                </a:solidFill>
                <a:latin typeface="Raleway"/>
                <a:ea typeface="Raleway"/>
                <a:cs typeface="Raleway"/>
                <a:sym typeface="Raleway"/>
              </a:rPr>
              <a:t>Supervisor: Federico Cindolo</a:t>
            </a:r>
            <a:endParaRPr sz="1700">
              <a:solidFill>
                <a:srgbClr val="655A87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855299" y="836000"/>
            <a:ext cx="8097785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omfortaa" panose="020B0604020202020204" charset="0"/>
                <a:cs typeface="Arial" panose="020B0604020202020204" pitchFamily="34" charset="0"/>
              </a:rPr>
              <a:t>Scattering and Neutrino Detector (SND)</a:t>
            </a:r>
            <a:endParaRPr sz="3000" dirty="0">
              <a:latin typeface="Comfortaa" panose="020B0604020202020204" charset="0"/>
              <a:cs typeface="Arial" panose="020B0604020202020204" pitchFamily="34" charset="0"/>
            </a:endParaRPr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>
            <a:off x="855300" y="1506350"/>
            <a:ext cx="7723800" cy="1011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latin typeface="Roboto Light"/>
                <a:ea typeface="Roboto Light"/>
                <a:cs typeface="Roboto Light"/>
                <a:sym typeface="Roboto Light"/>
              </a:rPr>
              <a:t>New apparatus located 480m from the Atlas collision site</a:t>
            </a:r>
            <a:endParaRPr sz="2100">
              <a:latin typeface="Roboto Light"/>
              <a:ea typeface="Roboto Light"/>
              <a:cs typeface="Roboto Light"/>
              <a:sym typeface="Roboto Light"/>
            </a:endParaRPr>
          </a:p>
          <a:p>
            <a:pPr marL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" sz="2100">
                <a:latin typeface="Roboto Light"/>
                <a:ea typeface="Roboto Light"/>
                <a:cs typeface="Roboto Light"/>
                <a:sym typeface="Roboto Light"/>
              </a:rPr>
              <a:t>Detects and identifies all three neutrino flavors</a:t>
            </a:r>
            <a:endParaRPr sz="21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0199" y="2677425"/>
            <a:ext cx="6310149" cy="220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body" idx="1"/>
          </p:nvPr>
        </p:nvSpPr>
        <p:spPr>
          <a:xfrm>
            <a:off x="540000" y="1627500"/>
            <a:ext cx="8039978" cy="39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dirty="0"/>
              <a:t>Detector Setup			Emulsion Target</a:t>
            </a:r>
            <a:endParaRPr dirty="0"/>
          </a:p>
        </p:txBody>
      </p:sp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79" name="Google Shape;79;p15"/>
          <p:cNvGrpSpPr/>
          <p:nvPr/>
        </p:nvGrpSpPr>
        <p:grpSpPr>
          <a:xfrm>
            <a:off x="0" y="2023800"/>
            <a:ext cx="4724400" cy="3119700"/>
            <a:chOff x="0" y="1750400"/>
            <a:chExt cx="4724400" cy="3119700"/>
          </a:xfrm>
        </p:grpSpPr>
        <p:sp>
          <p:nvSpPr>
            <p:cNvPr id="80" name="Google Shape;80;p15"/>
            <p:cNvSpPr/>
            <p:nvPr/>
          </p:nvSpPr>
          <p:spPr>
            <a:xfrm>
              <a:off x="0" y="1750400"/>
              <a:ext cx="4724400" cy="311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81" name="Google Shape;81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6050" y="1831925"/>
              <a:ext cx="4532300" cy="295665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2" name="Google Shape;82;p15"/>
          <p:cNvGrpSpPr/>
          <p:nvPr/>
        </p:nvGrpSpPr>
        <p:grpSpPr>
          <a:xfrm>
            <a:off x="4804071" y="2023647"/>
            <a:ext cx="4339789" cy="3119599"/>
            <a:chOff x="4853875" y="1751500"/>
            <a:chExt cx="4594800" cy="3315900"/>
          </a:xfrm>
        </p:grpSpPr>
        <p:sp>
          <p:nvSpPr>
            <p:cNvPr id="83" name="Google Shape;83;p15"/>
            <p:cNvSpPr/>
            <p:nvPr/>
          </p:nvSpPr>
          <p:spPr>
            <a:xfrm>
              <a:off x="4853875" y="1751500"/>
              <a:ext cx="4594800" cy="3315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84" name="Google Shape;84;p15"/>
            <p:cNvPicPr preferRelativeResize="0"/>
            <p:nvPr/>
          </p:nvPicPr>
          <p:blipFill rotWithShape="1">
            <a:blip r:embed="rId4">
              <a:alphaModFix/>
            </a:blip>
            <a:srcRect l="43553"/>
            <a:stretch/>
          </p:blipFill>
          <p:spPr>
            <a:xfrm>
              <a:off x="4933688" y="1864000"/>
              <a:ext cx="4419675" cy="31197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8097784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omfortaa" panose="020B0604020202020204" charset="0"/>
              </a:rPr>
              <a:t>Scattering and Neutrino Detector (SND)</a:t>
            </a:r>
            <a:endParaRPr sz="3000" dirty="0">
              <a:latin typeface="Comfortaa" panose="020B06040202020202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omfortaa" panose="020B0604020202020204" charset="0"/>
              </a:rPr>
              <a:t>The Monitor System</a:t>
            </a:r>
            <a:endParaRPr sz="3000" dirty="0">
              <a:latin typeface="Comfortaa" panose="020B0604020202020204" charset="0"/>
            </a:endParaRPr>
          </a:p>
        </p:txBody>
      </p:sp>
      <p:sp>
        <p:nvSpPr>
          <p:cNvPr id="91" name="Google Shape;91;p16"/>
          <p:cNvSpPr txBox="1">
            <a:spLocks noGrp="1"/>
          </p:cNvSpPr>
          <p:nvPr>
            <p:ph type="body" idx="1"/>
          </p:nvPr>
        </p:nvSpPr>
        <p:spPr>
          <a:xfrm>
            <a:off x="595625" y="1506350"/>
            <a:ext cx="3868800" cy="250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>
                <a:latin typeface="Roboto Light"/>
                <a:ea typeface="Roboto Light"/>
                <a:cs typeface="Roboto Light"/>
                <a:sym typeface="Roboto Light"/>
              </a:rPr>
              <a:t>Monitors detector elements and data quality</a:t>
            </a:r>
            <a:endParaRPr sz="2000"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>
                <a:latin typeface="Roboto Light"/>
                <a:ea typeface="Roboto Light"/>
                <a:cs typeface="Roboto Light"/>
                <a:sym typeface="Roboto Light"/>
              </a:rPr>
              <a:t>Initiates response protocols</a:t>
            </a:r>
            <a:endParaRPr sz="2000"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>
                <a:latin typeface="Roboto Light"/>
                <a:ea typeface="Roboto Light"/>
                <a:cs typeface="Roboto Light"/>
                <a:sym typeface="Roboto Light"/>
              </a:rPr>
              <a:t>Notifies shifters if a problem occurs</a:t>
            </a:r>
            <a:endParaRPr sz="200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92" name="Google Shape;92;p16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6740" y="1016950"/>
            <a:ext cx="4156835" cy="3853313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>
            <a:spLocks noGrp="1"/>
          </p:cNvSpPr>
          <p:nvPr>
            <p:ph type="body" idx="1"/>
          </p:nvPr>
        </p:nvSpPr>
        <p:spPr>
          <a:xfrm>
            <a:off x="5031000" y="4854413"/>
            <a:ext cx="38688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600"/>
              </a:spcAft>
              <a:buNone/>
            </a:pPr>
            <a:r>
              <a:rPr lang="en" sz="1500" dirty="0">
                <a:latin typeface="Roboto Light"/>
                <a:ea typeface="Roboto Light"/>
                <a:cs typeface="Roboto Light"/>
                <a:sym typeface="Roboto Light"/>
              </a:rPr>
              <a:t>Electronic Control System (ECS) GUI</a:t>
            </a:r>
            <a:endParaRPr sz="150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650" y="1016550"/>
            <a:ext cx="7932700" cy="376739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 txBox="1">
            <a:spLocks noGrp="1"/>
          </p:cNvSpPr>
          <p:nvPr>
            <p:ph type="ctrTitle" idx="4294967295"/>
          </p:nvPr>
        </p:nvSpPr>
        <p:spPr>
          <a:xfrm>
            <a:off x="473225" y="189775"/>
            <a:ext cx="2996100" cy="64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omfortaa" panose="020B0604020202020204" charset="0"/>
                <a:cs typeface="Arial" panose="020B0604020202020204" pitchFamily="34" charset="0"/>
              </a:rPr>
              <a:t>SND Online</a:t>
            </a:r>
            <a:endParaRPr dirty="0">
              <a:latin typeface="Comfortaa" panose="020B0604020202020204" charset="0"/>
              <a:cs typeface="Arial" panose="020B0604020202020204" pitchFamily="34" charset="0"/>
            </a:endParaRPr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cxnSp>
        <p:nvCxnSpPr>
          <p:cNvPr id="102" name="Google Shape;102;p17"/>
          <p:cNvCxnSpPr/>
          <p:nvPr/>
        </p:nvCxnSpPr>
        <p:spPr>
          <a:xfrm flipH="1">
            <a:off x="7171000" y="650475"/>
            <a:ext cx="449400" cy="822900"/>
          </a:xfrm>
          <a:prstGeom prst="straightConnector1">
            <a:avLst/>
          </a:prstGeom>
          <a:noFill/>
          <a:ln w="38100" cap="flat" cmpd="sng">
            <a:solidFill>
              <a:srgbClr val="741B47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103" name="Google Shape;103;p17"/>
          <p:cNvSpPr txBox="1"/>
          <p:nvPr/>
        </p:nvSpPr>
        <p:spPr>
          <a:xfrm>
            <a:off x="6586675" y="239700"/>
            <a:ext cx="2162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Updates in real time :)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0219" y="1064788"/>
            <a:ext cx="7782708" cy="3687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>
            <a:spLocks noGrp="1"/>
          </p:cNvSpPr>
          <p:nvPr>
            <p:ph type="ctrTitle" idx="4294967295"/>
          </p:nvPr>
        </p:nvSpPr>
        <p:spPr>
          <a:xfrm>
            <a:off x="493049" y="189775"/>
            <a:ext cx="5617193" cy="64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omfortaa" panose="020B0604020202020204" charset="0"/>
              </a:rPr>
              <a:t>SND Online - Monitoring</a:t>
            </a:r>
            <a:endParaRPr dirty="0">
              <a:latin typeface="Comfortaa" panose="020B0604020202020204" charset="0"/>
            </a:endParaRPr>
          </a:p>
        </p:txBody>
      </p:sp>
      <p:sp>
        <p:nvSpPr>
          <p:cNvPr id="110" name="Google Shape;110;p1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cxnSp>
        <p:nvCxnSpPr>
          <p:cNvPr id="111" name="Google Shape;111;p18"/>
          <p:cNvCxnSpPr>
            <a:stCxn id="112" idx="0"/>
          </p:cNvCxnSpPr>
          <p:nvPr/>
        </p:nvCxnSpPr>
        <p:spPr>
          <a:xfrm rot="10800000" flipH="1">
            <a:off x="696600" y="1617900"/>
            <a:ext cx="591900" cy="400200"/>
          </a:xfrm>
          <a:prstGeom prst="straightConnector1">
            <a:avLst/>
          </a:prstGeom>
          <a:noFill/>
          <a:ln w="38100" cap="flat" cmpd="sng">
            <a:solidFill>
              <a:srgbClr val="741B47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112" name="Google Shape;112;p18"/>
          <p:cNvSpPr txBox="1"/>
          <p:nvPr/>
        </p:nvSpPr>
        <p:spPr>
          <a:xfrm>
            <a:off x="0" y="2018100"/>
            <a:ext cx="1393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Choose a run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  <p:cxnSp>
        <p:nvCxnSpPr>
          <p:cNvPr id="113" name="Google Shape;113;p18"/>
          <p:cNvCxnSpPr/>
          <p:nvPr/>
        </p:nvCxnSpPr>
        <p:spPr>
          <a:xfrm rot="10800000" flipH="1">
            <a:off x="1008725" y="3515400"/>
            <a:ext cx="579300" cy="1078800"/>
          </a:xfrm>
          <a:prstGeom prst="straightConnector1">
            <a:avLst/>
          </a:prstGeom>
          <a:noFill/>
          <a:ln w="38100" cap="flat" cmpd="sng">
            <a:solidFill>
              <a:srgbClr val="741B47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114" name="Google Shape;114;p18"/>
          <p:cNvSpPr txBox="1"/>
          <p:nvPr/>
        </p:nvSpPr>
        <p:spPr>
          <a:xfrm>
            <a:off x="0" y="4751850"/>
            <a:ext cx="390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 Light"/>
                <a:ea typeface="Roboto Light"/>
                <a:cs typeface="Roboto Light"/>
                <a:sym typeface="Roboto Light"/>
              </a:rPr>
              <a:t>Choose detector histograms to view</a:t>
            </a:r>
            <a:endParaRPr>
              <a:latin typeface="Roboto Light"/>
              <a:ea typeface="Roboto Light"/>
              <a:cs typeface="Roboto Light"/>
              <a:sym typeface="Robot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611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latin typeface="Comfortaa" panose="020B0604020202020204" charset="0"/>
              </a:rPr>
              <a:t>My Project Goals:</a:t>
            </a:r>
            <a:endParaRPr sz="3000" dirty="0">
              <a:latin typeface="Comfortaa" panose="020B0604020202020204" charset="0"/>
            </a:endParaRPr>
          </a:p>
        </p:txBody>
      </p:sp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855300" y="1506350"/>
            <a:ext cx="7634100" cy="3447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Write histograms with real-time analysis to the SND webpage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○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luminosity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○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background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○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event rate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Implement data quality monitoring in the ECS GUI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Help assemble emulsion walls for the replacement in late July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Font typeface="Roboto Light"/>
              <a:buChar char="●"/>
            </a:pPr>
            <a:r>
              <a:rPr lang="en" sz="2000" dirty="0">
                <a:latin typeface="Roboto Light"/>
                <a:ea typeface="Roboto Light"/>
                <a:cs typeface="Roboto Light"/>
                <a:sym typeface="Roboto Light"/>
              </a:rPr>
              <a:t>Help develop emulsion films from current runs</a:t>
            </a:r>
            <a:endParaRPr sz="2000" dirty="0"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21" name="Google Shape;121;p19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100000">
              <a:schemeClr val="accent1"/>
            </a:gs>
          </a:gsLst>
          <a:lin ang="16200038" scaled="0"/>
        </a:gra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8</a:t>
            </a:fld>
            <a:endParaRPr>
              <a:solidFill>
                <a:schemeClr val="accent1"/>
              </a:solidFill>
            </a:endParaRPr>
          </a:p>
        </p:txBody>
      </p:sp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4200" y="1418200"/>
            <a:ext cx="2738000" cy="364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675" y="2447600"/>
            <a:ext cx="3491700" cy="261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7675" y="52425"/>
            <a:ext cx="2876525" cy="2158099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0"/>
          <p:cNvSpPr txBox="1">
            <a:spLocks noGrp="1"/>
          </p:cNvSpPr>
          <p:nvPr>
            <p:ph type="ctrTitle" idx="4294967295"/>
          </p:nvPr>
        </p:nvSpPr>
        <p:spPr>
          <a:xfrm>
            <a:off x="189725" y="1048675"/>
            <a:ext cx="2996100" cy="64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solidFill>
                  <a:schemeClr val="lt1"/>
                </a:solidFill>
                <a:latin typeface="Caveat Medium"/>
                <a:ea typeface="Caveat Medium"/>
                <a:cs typeface="Caveat Medium"/>
                <a:sym typeface="Caveat Medium"/>
              </a:rPr>
              <a:t>~Excursions~</a:t>
            </a:r>
            <a:endParaRPr sz="4800" dirty="0">
              <a:solidFill>
                <a:schemeClr val="lt1"/>
              </a:solidFill>
              <a:latin typeface="Caveat Medium"/>
              <a:ea typeface="Caveat Medium"/>
              <a:cs typeface="Caveat Medium"/>
              <a:sym typeface="Caveat Medium"/>
            </a:endParaRPr>
          </a:p>
        </p:txBody>
      </p:sp>
      <p:pic>
        <p:nvPicPr>
          <p:cNvPr id="131" name="Google Shape;131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49175" y="2260475"/>
            <a:ext cx="2333527" cy="175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/>
          <p:cNvPicPr preferRelativeResize="0"/>
          <p:nvPr/>
        </p:nvPicPr>
        <p:blipFill rotWithShape="1">
          <a:blip r:embed="rId7">
            <a:alphaModFix/>
          </a:blip>
          <a:srcRect t="50850"/>
          <a:stretch/>
        </p:blipFill>
        <p:spPr>
          <a:xfrm>
            <a:off x="4123100" y="4061150"/>
            <a:ext cx="1585676" cy="103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9</a:t>
            </a:fld>
            <a:endParaRPr>
              <a:solidFill>
                <a:schemeClr val="accent1"/>
              </a:solidFill>
            </a:endParaRPr>
          </a:p>
        </p:txBody>
      </p:sp>
      <p:sp>
        <p:nvSpPr>
          <p:cNvPr id="130" name="Google Shape;130;p20"/>
          <p:cNvSpPr txBox="1">
            <a:spLocks noGrp="1"/>
          </p:cNvSpPr>
          <p:nvPr>
            <p:ph type="ctrTitle" idx="4294967295"/>
          </p:nvPr>
        </p:nvSpPr>
        <p:spPr>
          <a:xfrm>
            <a:off x="625560" y="1048675"/>
            <a:ext cx="2996100" cy="64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Comfortaa" panose="020B0604020202020204" charset="0"/>
                <a:ea typeface="Caveat Medium"/>
                <a:cs typeface="Caveat Medium"/>
                <a:sym typeface="Caveat Medium"/>
              </a:rPr>
              <a:t>Questions?</a:t>
            </a:r>
            <a:endParaRPr dirty="0">
              <a:solidFill>
                <a:schemeClr val="lt1"/>
              </a:solidFill>
              <a:latin typeface="Comfortaa" panose="020B0604020202020204" charset="0"/>
              <a:ea typeface="Caveat Medium"/>
              <a:cs typeface="Caveat Medium"/>
              <a:sym typeface="Caveat Medium"/>
            </a:endParaRPr>
          </a:p>
        </p:txBody>
      </p:sp>
    </p:spTree>
    <p:extLst>
      <p:ext uri="{BB962C8B-B14F-4D97-AF65-F5344CB8AC3E}">
        <p14:creationId xmlns:p14="http://schemas.microsoft.com/office/powerpoint/2010/main" val="253667160"/>
      </p:ext>
    </p:extLst>
  </p:cSld>
  <p:clrMapOvr>
    <a:masterClrMapping/>
  </p:clrMapOvr>
</p:sld>
</file>

<file path=ppt/theme/theme1.xml><?xml version="1.0" encoding="utf-8"?>
<a:theme xmlns:a="http://schemas.openxmlformats.org/drawingml/2006/main" name="SlidesCarnival base template">
  <a:themeElements>
    <a:clrScheme name="Custom 347">
      <a:dk1>
        <a:srgbClr val="322B3A"/>
      </a:dk1>
      <a:lt1>
        <a:srgbClr val="FFFFFF"/>
      </a:lt1>
      <a:dk2>
        <a:srgbClr val="B6B4BE"/>
      </a:dk2>
      <a:lt2>
        <a:srgbClr val="F1ECEE"/>
      </a:lt2>
      <a:accent1>
        <a:srgbClr val="ECA3BD"/>
      </a:accent1>
      <a:accent2>
        <a:srgbClr val="B9A9E9"/>
      </a:accent2>
      <a:accent3>
        <a:srgbClr val="A1CAF3"/>
      </a:accent3>
      <a:accent4>
        <a:srgbClr val="A9E9D5"/>
      </a:accent4>
      <a:accent5>
        <a:srgbClr val="C3E299"/>
      </a:accent5>
      <a:accent6>
        <a:srgbClr val="F7DDAD"/>
      </a:accent6>
      <a:hlink>
        <a:srgbClr val="55406D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147</Words>
  <Application>Microsoft Office PowerPoint</Application>
  <PresentationFormat>On-screen Show (16:9)</PresentationFormat>
  <Paragraphs>36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Roboto Light</vt:lpstr>
      <vt:lpstr>Comfortaa</vt:lpstr>
      <vt:lpstr>Raleway Light</vt:lpstr>
      <vt:lpstr>Satisfy</vt:lpstr>
      <vt:lpstr>Caveat Medium</vt:lpstr>
      <vt:lpstr>Raleway</vt:lpstr>
      <vt:lpstr>Arial</vt:lpstr>
      <vt:lpstr>SlidesCarnival base template</vt:lpstr>
      <vt:lpstr>Improving the SND Online System</vt:lpstr>
      <vt:lpstr>Scattering and Neutrino Detector (SND)</vt:lpstr>
      <vt:lpstr>Scattering and Neutrino Detector (SND)</vt:lpstr>
      <vt:lpstr>The Monitor System</vt:lpstr>
      <vt:lpstr>SND Online</vt:lpstr>
      <vt:lpstr>SND Online - Monitoring</vt:lpstr>
      <vt:lpstr>My Project Goals:</vt:lpstr>
      <vt:lpstr>~Excursions~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the SND Online Monitor System</dc:title>
  <cp:lastModifiedBy>Becca</cp:lastModifiedBy>
  <cp:revision>4</cp:revision>
  <dcterms:modified xsi:type="dcterms:W3CDTF">2022-06-24T21:18:43Z</dcterms:modified>
</cp:coreProperties>
</file>