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obo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bold.fntdata"/><Relationship Id="rId12" Type="http://schemas.openxmlformats.org/officeDocument/2006/relationships/font" Target="fonts/Robot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boldItalic.fntdata"/><Relationship Id="rId14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348e505476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348e505476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349e7be8f5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349e7be8f5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349e7be8f5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1349e7be8f5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349e7be8f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1349e7be8f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349e7be8f5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1349e7be8f5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dk1"/>
        </a:solid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3" name="Google Shape;13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29598" y="532588"/>
            <a:ext cx="1492817" cy="147781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/>
          <p:nvPr>
            <p:ph type="ctrTitle"/>
          </p:nvPr>
        </p:nvSpPr>
        <p:spPr>
          <a:xfrm>
            <a:off x="305990" y="2571750"/>
            <a:ext cx="8532000" cy="16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Arial"/>
              <a:buNone/>
              <a:defRPr sz="3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305991" y="4275189"/>
            <a:ext cx="8532000" cy="6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b="0" sz="1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" type="body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74" name="Google Shape;74;p11"/>
          <p:cNvSpPr txBox="1"/>
          <p:nvPr>
            <p:ph idx="2" type="body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75" name="Google Shape;75;p11"/>
          <p:cNvSpPr/>
          <p:nvPr>
            <p:ph idx="3" type="pic"/>
          </p:nvPr>
        </p:nvSpPr>
        <p:spPr>
          <a:xfrm>
            <a:off x="305991" y="1815703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6" name="Google Shape;76;p11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9" name="Google Shape;79;p11"/>
          <p:cNvSpPr/>
          <p:nvPr>
            <p:ph idx="4" type="pic"/>
          </p:nvPr>
        </p:nvSpPr>
        <p:spPr>
          <a:xfrm>
            <a:off x="4629150" y="1815703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" type="body"/>
          </p:nvPr>
        </p:nvSpPr>
        <p:spPr>
          <a:xfrm>
            <a:off x="305990" y="1198993"/>
            <a:ext cx="27813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indent="-317500" lvl="1" marL="9144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6" name="Google Shape;86;p12"/>
          <p:cNvSpPr/>
          <p:nvPr>
            <p:ph idx="2" type="pic"/>
          </p:nvPr>
        </p:nvSpPr>
        <p:spPr>
          <a:xfrm>
            <a:off x="6056710" y="1194197"/>
            <a:ext cx="2781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7" name="Google Shape;87;p12"/>
          <p:cNvSpPr/>
          <p:nvPr>
            <p:ph idx="3" type="pic"/>
          </p:nvPr>
        </p:nvSpPr>
        <p:spPr>
          <a:xfrm>
            <a:off x="6093511" y="297727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8" name="Google Shape;88;p12"/>
          <p:cNvSpPr/>
          <p:nvPr>
            <p:ph idx="4" type="pic"/>
          </p:nvPr>
        </p:nvSpPr>
        <p:spPr>
          <a:xfrm>
            <a:off x="3194447" y="119419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9" name="Google Shape;89;p12"/>
          <p:cNvSpPr/>
          <p:nvPr>
            <p:ph idx="5" type="pic"/>
          </p:nvPr>
        </p:nvSpPr>
        <p:spPr>
          <a:xfrm>
            <a:off x="3194447" y="2983511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13"/>
          <p:cNvSpPr txBox="1"/>
          <p:nvPr>
            <p:ph idx="1" type="body"/>
          </p:nvPr>
        </p:nvSpPr>
        <p:spPr>
          <a:xfrm>
            <a:off x="305990" y="1194197"/>
            <a:ext cx="27813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b="1" sz="16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93" name="Google Shape;93;p13"/>
          <p:cNvSpPr txBox="1"/>
          <p:nvPr>
            <p:ph idx="2" type="body"/>
          </p:nvPr>
        </p:nvSpPr>
        <p:spPr>
          <a:xfrm>
            <a:off x="6056709" y="1203725"/>
            <a:ext cx="27849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94" name="Google Shape;94;p13"/>
          <p:cNvSpPr/>
          <p:nvPr>
            <p:ph idx="3" type="pic"/>
          </p:nvPr>
        </p:nvSpPr>
        <p:spPr>
          <a:xfrm>
            <a:off x="305992" y="1815703"/>
            <a:ext cx="2781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5" name="Google Shape;95;p13"/>
          <p:cNvSpPr/>
          <p:nvPr>
            <p:ph idx="4" type="pic"/>
          </p:nvPr>
        </p:nvSpPr>
        <p:spPr>
          <a:xfrm>
            <a:off x="6056710" y="1812131"/>
            <a:ext cx="27849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6" name="Google Shape;96;p13"/>
          <p:cNvSpPr txBox="1"/>
          <p:nvPr>
            <p:ph idx="5" type="body"/>
          </p:nvPr>
        </p:nvSpPr>
        <p:spPr>
          <a:xfrm>
            <a:off x="3190385" y="1200920"/>
            <a:ext cx="27813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b="1" sz="16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97" name="Google Shape;97;p13"/>
          <p:cNvSpPr/>
          <p:nvPr>
            <p:ph idx="6" type="pic"/>
          </p:nvPr>
        </p:nvSpPr>
        <p:spPr>
          <a:xfrm>
            <a:off x="3190386" y="1822427"/>
            <a:ext cx="2781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8" name="Google Shape;98;p13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9" name="Google Shape;99;p13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0" name="Google Shape;100;p13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3" name="Google Shape;103;p14"/>
          <p:cNvSpPr txBox="1"/>
          <p:nvPr>
            <p:ph idx="1" type="body"/>
          </p:nvPr>
        </p:nvSpPr>
        <p:spPr>
          <a:xfrm>
            <a:off x="3087290" y="1201032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04" name="Google Shape;104;p14"/>
          <p:cNvSpPr/>
          <p:nvPr>
            <p:ph idx="2" type="pic"/>
          </p:nvPr>
        </p:nvSpPr>
        <p:spPr>
          <a:xfrm>
            <a:off x="3087290" y="20493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5" name="Google Shape;105;p14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6" name="Google Shape;106;p14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7" name="Google Shape;107;p14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8" name="Google Shape;108;p14"/>
          <p:cNvSpPr txBox="1"/>
          <p:nvPr>
            <p:ph idx="3" type="body"/>
          </p:nvPr>
        </p:nvSpPr>
        <p:spPr>
          <a:xfrm>
            <a:off x="2456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09" name="Google Shape;109;p14"/>
          <p:cNvSpPr/>
          <p:nvPr>
            <p:ph idx="4" type="pic"/>
          </p:nvPr>
        </p:nvSpPr>
        <p:spPr>
          <a:xfrm>
            <a:off x="3038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0" name="Google Shape;110;p14"/>
          <p:cNvSpPr txBox="1"/>
          <p:nvPr>
            <p:ph idx="5" type="body"/>
          </p:nvPr>
        </p:nvSpPr>
        <p:spPr>
          <a:xfrm>
            <a:off x="6174291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27000" lIns="27000" spcFirstLastPara="1" rIns="27000" wrap="square" tIns="27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11" name="Google Shape;111;p14"/>
          <p:cNvSpPr/>
          <p:nvPr>
            <p:ph idx="6" type="pic"/>
          </p:nvPr>
        </p:nvSpPr>
        <p:spPr>
          <a:xfrm>
            <a:off x="6174291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5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4" name="Google Shape;114;p15"/>
          <p:cNvSpPr/>
          <p:nvPr>
            <p:ph idx="2" type="pic"/>
          </p:nvPr>
        </p:nvSpPr>
        <p:spPr>
          <a:xfrm>
            <a:off x="309582" y="1194197"/>
            <a:ext cx="8532000" cy="1923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5" name="Google Shape;115;p15"/>
          <p:cNvSpPr txBox="1"/>
          <p:nvPr>
            <p:ph idx="1" type="body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" name="Google Shape;116;p15"/>
          <p:cNvSpPr txBox="1"/>
          <p:nvPr>
            <p:ph idx="3" type="body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7" name="Google Shape;117;p15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8" name="Google Shape;118;p15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9" name="Google Shape;119;p15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0" name="Google Shape;120;p15"/>
          <p:cNvSpPr txBox="1"/>
          <p:nvPr>
            <p:ph idx="4" type="body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3" name="Google Shape;123;p16"/>
          <p:cNvSpPr/>
          <p:nvPr>
            <p:ph idx="2" type="pic"/>
          </p:nvPr>
        </p:nvSpPr>
        <p:spPr>
          <a:xfrm>
            <a:off x="0" y="1194197"/>
            <a:ext cx="9144000" cy="22095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4" name="Google Shape;124;p16"/>
          <p:cNvSpPr txBox="1"/>
          <p:nvPr>
            <p:ph idx="1" type="body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54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indent="-31115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5" name="Google Shape;125;p16"/>
          <p:cNvSpPr txBox="1"/>
          <p:nvPr>
            <p:ph idx="3" type="body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54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indent="-31115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6" name="Google Shape;126;p16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7" name="Google Shape;127;p16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8" name="Google Shape;128;p16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9" name="Google Shape;129;p16"/>
          <p:cNvSpPr txBox="1"/>
          <p:nvPr>
            <p:ph idx="4" type="body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54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indent="-31115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 txBox="1"/>
          <p:nvPr>
            <p:ph type="title"/>
          </p:nvPr>
        </p:nvSpPr>
        <p:spPr>
          <a:xfrm>
            <a:off x="305990" y="1282303"/>
            <a:ext cx="85320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2" name="Google Shape;132;p17"/>
          <p:cNvSpPr txBox="1"/>
          <p:nvPr>
            <p:ph idx="1" type="body"/>
          </p:nvPr>
        </p:nvSpPr>
        <p:spPr>
          <a:xfrm>
            <a:off x="305990" y="3442097"/>
            <a:ext cx="85320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500"/>
              <a:buNone/>
              <a:defRPr sz="15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400"/>
              <a:buNone/>
              <a:defRPr sz="14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33" name="Google Shape;133;p17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4" name="Google Shape;134;p17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5" name="Google Shape;135;p17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8"/>
          <p:cNvSpPr txBox="1"/>
          <p:nvPr/>
        </p:nvSpPr>
        <p:spPr>
          <a:xfrm>
            <a:off x="305991" y="4647305"/>
            <a:ext cx="85320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8" name="Google Shape;138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923928" y="1683648"/>
            <a:ext cx="1296145" cy="12961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bg>
      <p:bgPr>
        <a:solidFill>
          <a:schemeClr val="dk1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40" name="Google Shape;140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27302" y="1626785"/>
            <a:ext cx="1890000" cy="1871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/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3" name="Google Shape;143;p20"/>
          <p:cNvSpPr txBox="1"/>
          <p:nvPr>
            <p:ph idx="1" type="subTitle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4" name="Google Shape;144;p20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5" name="Google Shape;145;p20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6" name="Google Shape;146;p20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idx="1" type="body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>
                <a:solidFill>
                  <a:schemeClr val="dk2"/>
                </a:solidFill>
              </a:defRPr>
            </a:lvl2pPr>
            <a:lvl3pPr indent="-3111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9" name="Google Shape;149;p21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0" name="Google Shape;150;p21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1" name="Google Shape;151;p21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4" name="Google Shape;154;p22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5" name="Google Shape;155;p22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>
                <a:solidFill>
                  <a:srgbClr val="171717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1" name="Google Shape;31;p5"/>
          <p:cNvSpPr txBox="1"/>
          <p:nvPr>
            <p:ph idx="2" type="body"/>
          </p:nvPr>
        </p:nvSpPr>
        <p:spPr>
          <a:xfrm>
            <a:off x="305990" y="1820465"/>
            <a:ext cx="4212300" cy="28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3" type="body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3" name="Google Shape;33;p5"/>
          <p:cNvSpPr txBox="1"/>
          <p:nvPr>
            <p:ph idx="4" type="body"/>
          </p:nvPr>
        </p:nvSpPr>
        <p:spPr>
          <a:xfrm>
            <a:off x="4629150" y="1820465"/>
            <a:ext cx="4209000" cy="28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305990" y="1194198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2" type="body"/>
          </p:nvPr>
        </p:nvSpPr>
        <p:spPr>
          <a:xfrm>
            <a:off x="4629149" y="1194198"/>
            <a:ext cx="42090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" name="Google Shape;49;p7"/>
          <p:cNvSpPr/>
          <p:nvPr>
            <p:ph idx="2" type="pic"/>
          </p:nvPr>
        </p:nvSpPr>
        <p:spPr>
          <a:xfrm>
            <a:off x="305991" y="1079897"/>
            <a:ext cx="8532000" cy="35706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/>
          <p:nvPr>
            <p:ph idx="2" type="pic"/>
          </p:nvPr>
        </p:nvSpPr>
        <p:spPr>
          <a:xfrm>
            <a:off x="0" y="-22485"/>
            <a:ext cx="9144000" cy="4763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2" name="Google Shape;52;p8"/>
          <p:cNvSpPr txBox="1"/>
          <p:nvPr>
            <p:ph idx="1" type="body"/>
          </p:nvPr>
        </p:nvSpPr>
        <p:spPr>
          <a:xfrm>
            <a:off x="6056709" y="-39349"/>
            <a:ext cx="3087300" cy="477810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35000" lIns="135000" spcFirstLastPara="1" rIns="135000" wrap="square" tIns="135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type="title"/>
          </p:nvPr>
        </p:nvSpPr>
        <p:spPr>
          <a:xfrm>
            <a:off x="305992" y="280195"/>
            <a:ext cx="42123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1" type="body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9" name="Google Shape;59;p9"/>
          <p:cNvSpPr/>
          <p:nvPr>
            <p:ph idx="2" type="pic"/>
          </p:nvPr>
        </p:nvSpPr>
        <p:spPr>
          <a:xfrm>
            <a:off x="4625579" y="0"/>
            <a:ext cx="4518300" cy="47385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0" name="Google Shape;60;p9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/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5" name="Google Shape;65;p10"/>
          <p:cNvSpPr txBox="1"/>
          <p:nvPr>
            <p:ph idx="1" type="body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9" name="Google Shape;69;p10"/>
          <p:cNvSpPr/>
          <p:nvPr>
            <p:ph idx="2" type="pic"/>
          </p:nvPr>
        </p:nvSpPr>
        <p:spPr>
          <a:xfrm>
            <a:off x="4625579" y="119419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0" name="Google Shape;70;p10"/>
          <p:cNvSpPr/>
          <p:nvPr>
            <p:ph idx="3" type="pic"/>
          </p:nvPr>
        </p:nvSpPr>
        <p:spPr>
          <a:xfrm>
            <a:off x="4625579" y="297727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0.xml"/><Relationship Id="rId22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23" Type="http://schemas.openxmlformats.org/officeDocument/2006/relationships/theme" Target="../theme/theme2.xml"/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slideLayout" Target="../slideLayouts/slideLayout18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1" i="0" sz="2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pic>
        <p:nvPicPr>
          <p:cNvPr id="7" name="Google Shape;7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736999"/>
            <a:ext cx="9144003" cy="40650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>
            <p:ph idx="1" type="body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  <a:defRPr b="1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115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0" type="dt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" name="Google Shape;11;p1"/>
          <p:cNvSpPr txBox="1"/>
          <p:nvPr>
            <p:ph idx="11" type="ftr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74">
          <p15:clr>
            <a:srgbClr val="F26B43"/>
          </p15:clr>
        </p15:guide>
        <p15:guide id="2" pos="2880">
          <p15:clr>
            <a:srgbClr val="F26B43"/>
          </p15:clr>
        </p15:guide>
        <p15:guide id="3" pos="5567">
          <p15:clr>
            <a:srgbClr val="F26B43"/>
          </p15:clr>
        </p15:guide>
        <p15:guide id="4" pos="193">
          <p15:clr>
            <a:srgbClr val="F26B43"/>
          </p15:clr>
        </p15:guide>
        <p15:guide id="5" pos="2846">
          <p15:clr>
            <a:srgbClr val="F26B43"/>
          </p15:clr>
        </p15:guide>
        <p15:guide id="6" pos="2914">
          <p15:clr>
            <a:srgbClr val="F26B43"/>
          </p15:clr>
        </p15:guide>
        <p15:guide id="7" pos="3815">
          <p15:clr>
            <a:srgbClr val="F26B43"/>
          </p15:clr>
        </p15:guide>
        <p15:guide id="8" pos="3748">
          <p15:clr>
            <a:srgbClr val="F26B43"/>
          </p15:clr>
        </p15:guide>
        <p15:guide id="9" pos="2012">
          <p15:clr>
            <a:srgbClr val="F26B43"/>
          </p15:clr>
        </p15:guide>
        <p15:guide id="10" pos="1945">
          <p15:clr>
            <a:srgbClr val="F26B43"/>
          </p15:clr>
        </p15:guide>
        <p15:guide id="11" orient="horz" pos="2929">
          <p15:clr>
            <a:srgbClr val="F26B43"/>
          </p15:clr>
        </p15:guide>
        <p15:guide id="12" orient="horz" pos="1807">
          <p15:clr>
            <a:srgbClr val="F26B43"/>
          </p15:clr>
        </p15:guide>
        <p15:guide id="13" orient="horz" pos="685">
          <p15:clr>
            <a:srgbClr val="F26B43"/>
          </p15:clr>
        </p15:guide>
        <p15:guide id="14" orient="horz" pos="752">
          <p15:clr>
            <a:srgbClr val="F26B43"/>
          </p15:clr>
        </p15:guide>
        <p15:guide id="15" orient="horz" pos="1875">
          <p15:clr>
            <a:srgbClr val="F26B43"/>
          </p15:clr>
        </p15:guide>
        <p15:guide id="16" pos="4734">
          <p15:clr>
            <a:srgbClr val="F26B43"/>
          </p15:clr>
        </p15:guide>
        <p15:guide id="17" pos="46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hyperlink" Target="http://alanstonebraker.com/" TargetMode="External"/><Relationship Id="rId5" Type="http://schemas.openxmlformats.org/officeDocument/2006/relationships/image" Target="../media/image13.png"/><Relationship Id="rId6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1.png"/><Relationship Id="rId4" Type="http://schemas.openxmlformats.org/officeDocument/2006/relationships/image" Target="../media/image17.png"/><Relationship Id="rId5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Relationship Id="rId4" Type="http://schemas.openxmlformats.org/officeDocument/2006/relationships/image" Target="../media/image16.jpg"/><Relationship Id="rId5" Type="http://schemas.openxmlformats.org/officeDocument/2006/relationships/image" Target="../media/image20.png"/><Relationship Id="rId6" Type="http://schemas.openxmlformats.org/officeDocument/2006/relationships/image" Target="../media/image10.jpg"/><Relationship Id="rId7" Type="http://schemas.openxmlformats.org/officeDocument/2006/relationships/image" Target="../media/image18.jpg"/><Relationship Id="rId8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76225"/>
            <a:ext cx="3490708" cy="2186525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3"/>
          <p:cNvSpPr txBox="1"/>
          <p:nvPr>
            <p:ph type="ctrTitle"/>
          </p:nvPr>
        </p:nvSpPr>
        <p:spPr>
          <a:xfrm>
            <a:off x="2577150" y="389197"/>
            <a:ext cx="6858000" cy="1790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1A63A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Adiabatic Focusing in Low Density Plasmas in AWAKE</a:t>
            </a:r>
            <a:endParaRPr sz="3600"/>
          </a:p>
        </p:txBody>
      </p:sp>
      <p:sp>
        <p:nvSpPr>
          <p:cNvPr id="162" name="Google Shape;162;p23"/>
          <p:cNvSpPr txBox="1"/>
          <p:nvPr>
            <p:ph idx="1" type="subTitle"/>
          </p:nvPr>
        </p:nvSpPr>
        <p:spPr>
          <a:xfrm>
            <a:off x="-559900" y="2919527"/>
            <a:ext cx="6733500" cy="706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rPr>
              <a:t>University of Michigan CERN REU</a:t>
            </a:r>
            <a:endParaRPr sz="2000">
              <a:solidFill>
                <a:schemeClr val="accent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Morgan Cole - University of California, Berkeley</a:t>
            </a:r>
            <a:endParaRPr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Supervisors: Livio Verra &amp; Edda Gschwendtner</a:t>
            </a:r>
            <a:endParaRPr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3" name="Google Shape;16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65798" y="3066200"/>
            <a:ext cx="3098875" cy="158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4"/>
          <p:cNvSpPr txBox="1"/>
          <p:nvPr>
            <p:ph type="ctrTitle"/>
          </p:nvPr>
        </p:nvSpPr>
        <p:spPr>
          <a:xfrm>
            <a:off x="1143000" y="230448"/>
            <a:ext cx="6858000" cy="627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What is AWAKE?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9" name="Google Shape;16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312" y="1814542"/>
            <a:ext cx="3834015" cy="2836034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/>
          <p:nvPr/>
        </p:nvSpPr>
        <p:spPr>
          <a:xfrm rot="5696560">
            <a:off x="3479487" y="2283775"/>
            <a:ext cx="797365" cy="334414"/>
          </a:xfrm>
          <a:prstGeom prst="rightArrow">
            <a:avLst>
              <a:gd fmla="val 50000" name="adj1"/>
              <a:gd fmla="val 57550" name="adj2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4"/>
          <p:cNvSpPr txBox="1"/>
          <p:nvPr/>
        </p:nvSpPr>
        <p:spPr>
          <a:xfrm>
            <a:off x="7708529" y="2484479"/>
            <a:ext cx="1129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222222"/>
                </a:solidFill>
                <a:highlight>
                  <a:srgbClr val="FFFFFF"/>
                </a:highlight>
              </a:rPr>
              <a:t>APS/</a:t>
            </a:r>
            <a:r>
              <a:rPr lang="en" sz="700">
                <a:solidFill>
                  <a:srgbClr val="470A68"/>
                </a:solidFill>
                <a:highlight>
                  <a:srgbClr val="FFFFFF"/>
                </a:highlight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Alan Stonebraker</a:t>
            </a:r>
            <a:endParaRPr/>
          </a:p>
        </p:txBody>
      </p:sp>
      <p:pic>
        <p:nvPicPr>
          <p:cNvPr id="172" name="Google Shape;172;p24"/>
          <p:cNvPicPr preferRelativeResize="0"/>
          <p:nvPr/>
        </p:nvPicPr>
        <p:blipFill rotWithShape="1">
          <a:blip r:embed="rId5">
            <a:alphaModFix/>
          </a:blip>
          <a:srcRect b="48822" l="0" r="5544" t="0"/>
          <a:stretch/>
        </p:blipFill>
        <p:spPr>
          <a:xfrm>
            <a:off x="5003925" y="1194200"/>
            <a:ext cx="3711406" cy="1360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4"/>
          <p:cNvPicPr preferRelativeResize="0"/>
          <p:nvPr/>
        </p:nvPicPr>
        <p:blipFill rotWithShape="1">
          <a:blip r:embed="rId6">
            <a:alphaModFix/>
          </a:blip>
          <a:srcRect b="0" l="13082" r="13127" t="31600"/>
          <a:stretch/>
        </p:blipFill>
        <p:spPr>
          <a:xfrm>
            <a:off x="5003926" y="2820492"/>
            <a:ext cx="3711408" cy="1568183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4"/>
          <p:cNvSpPr txBox="1"/>
          <p:nvPr/>
        </p:nvSpPr>
        <p:spPr>
          <a:xfrm>
            <a:off x="-136200" y="900175"/>
            <a:ext cx="52353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A63A0"/>
              </a:buClr>
              <a:buSzPts val="1600"/>
              <a:buChar char="●"/>
            </a:pPr>
            <a:r>
              <a:rPr b="1" lang="en" sz="1600">
                <a:solidFill>
                  <a:srgbClr val="1A63A0"/>
                </a:solidFill>
              </a:rPr>
              <a:t>Advanced WAKEfield Experiment</a:t>
            </a:r>
            <a:endParaRPr b="1" sz="1600">
              <a:solidFill>
                <a:srgbClr val="1A63A0"/>
              </a:solidFill>
            </a:endParaRPr>
          </a:p>
          <a:p>
            <a:pPr indent="-330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A63A0"/>
              </a:buClr>
              <a:buSzPts val="1600"/>
              <a:buChar char="●"/>
            </a:pPr>
            <a:r>
              <a:rPr b="1" lang="en" sz="1600">
                <a:solidFill>
                  <a:srgbClr val="1A63A0"/>
                </a:solidFill>
              </a:rPr>
              <a:t>Plasma field (water), driving bunch of protons (boat), witness electron bunch (surfer)</a:t>
            </a:r>
            <a:endParaRPr b="1" sz="1600">
              <a:solidFill>
                <a:srgbClr val="1A63A0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5988" y="1195138"/>
            <a:ext cx="4269137" cy="1201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5"/>
          <p:cNvPicPr preferRelativeResize="0"/>
          <p:nvPr/>
        </p:nvPicPr>
        <p:blipFill rotWithShape="1">
          <a:blip r:embed="rId4">
            <a:alphaModFix/>
          </a:blip>
          <a:srcRect b="0" l="8277" r="5678" t="13043"/>
          <a:stretch/>
        </p:blipFill>
        <p:spPr>
          <a:xfrm>
            <a:off x="4963067" y="2911945"/>
            <a:ext cx="3758476" cy="1436617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5"/>
          <p:cNvSpPr txBox="1"/>
          <p:nvPr>
            <p:ph type="ctrTitle"/>
          </p:nvPr>
        </p:nvSpPr>
        <p:spPr>
          <a:xfrm>
            <a:off x="752375" y="-278175"/>
            <a:ext cx="7532100" cy="1108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Self-Modulation Instability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82" name="Google Shape;182;p25"/>
          <p:cNvPicPr preferRelativeResize="0"/>
          <p:nvPr/>
        </p:nvPicPr>
        <p:blipFill rotWithShape="1">
          <a:blip r:embed="rId5">
            <a:alphaModFix/>
          </a:blip>
          <a:srcRect b="0" l="0" r="0" t="2543"/>
          <a:stretch/>
        </p:blipFill>
        <p:spPr>
          <a:xfrm>
            <a:off x="236675" y="2038900"/>
            <a:ext cx="4054399" cy="2611669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5"/>
          <p:cNvSpPr/>
          <p:nvPr/>
        </p:nvSpPr>
        <p:spPr>
          <a:xfrm>
            <a:off x="6737114" y="2110210"/>
            <a:ext cx="463500" cy="8016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5"/>
          <p:cNvSpPr txBox="1"/>
          <p:nvPr/>
        </p:nvSpPr>
        <p:spPr>
          <a:xfrm>
            <a:off x="4291075" y="1194188"/>
            <a:ext cx="351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Proton Bunch - No plasma</a:t>
            </a:r>
            <a:endParaRPr/>
          </a:p>
        </p:txBody>
      </p:sp>
      <p:sp>
        <p:nvSpPr>
          <p:cNvPr id="185" name="Google Shape;185;p25"/>
          <p:cNvSpPr txBox="1"/>
          <p:nvPr/>
        </p:nvSpPr>
        <p:spPr>
          <a:xfrm>
            <a:off x="4309400" y="2669616"/>
            <a:ext cx="2603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SMI - High-density plasma</a:t>
            </a:r>
            <a:endParaRPr/>
          </a:p>
        </p:txBody>
      </p:sp>
      <p:sp>
        <p:nvSpPr>
          <p:cNvPr id="186" name="Google Shape;186;p25"/>
          <p:cNvSpPr txBox="1"/>
          <p:nvPr/>
        </p:nvSpPr>
        <p:spPr>
          <a:xfrm>
            <a:off x="4725" y="899825"/>
            <a:ext cx="45183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Plasma wave focusing &amp; defocusing regions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b="1"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High-density plasma → SMI (micro-bunches)</a:t>
            </a:r>
            <a:endParaRPr b="1"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6"/>
          <p:cNvSpPr txBox="1"/>
          <p:nvPr>
            <p:ph type="ctrTitle"/>
          </p:nvPr>
        </p:nvSpPr>
        <p:spPr>
          <a:xfrm>
            <a:off x="1503900" y="166975"/>
            <a:ext cx="6136200" cy="775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Adiabatic Focusing</a:t>
            </a:r>
            <a:r>
              <a:rPr lang="en"/>
              <a:t> </a:t>
            </a:r>
            <a:endParaRPr/>
          </a:p>
        </p:txBody>
      </p:sp>
      <p:pic>
        <p:nvPicPr>
          <p:cNvPr id="192" name="Google Shape;19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7925" y="2105575"/>
            <a:ext cx="7103376" cy="205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6"/>
          <p:cNvSpPr/>
          <p:nvPr/>
        </p:nvSpPr>
        <p:spPr>
          <a:xfrm>
            <a:off x="712350" y="1707525"/>
            <a:ext cx="796200" cy="775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6"/>
          <p:cNvSpPr/>
          <p:nvPr/>
        </p:nvSpPr>
        <p:spPr>
          <a:xfrm>
            <a:off x="7914800" y="1790700"/>
            <a:ext cx="796200" cy="775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26"/>
          <p:cNvSpPr txBox="1"/>
          <p:nvPr/>
        </p:nvSpPr>
        <p:spPr>
          <a:xfrm>
            <a:off x="208850" y="1194200"/>
            <a:ext cx="6422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●"/>
            </a:pPr>
            <a:r>
              <a:rPr b="1"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Dominant effect in low density plasma</a:t>
            </a:r>
            <a:endParaRPr b="1"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●"/>
            </a:pPr>
            <a:r>
              <a:rPr b="1"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Proton beam “focuses itself” with magnetic field</a:t>
            </a:r>
            <a:endParaRPr b="1"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7"/>
          <p:cNvSpPr txBox="1"/>
          <p:nvPr>
            <p:ph type="ctrTitle"/>
          </p:nvPr>
        </p:nvSpPr>
        <p:spPr>
          <a:xfrm>
            <a:off x="242175" y="0"/>
            <a:ext cx="7876500" cy="796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latin typeface="Roboto"/>
                <a:ea typeface="Roboto"/>
                <a:cs typeface="Roboto"/>
                <a:sym typeface="Roboto"/>
              </a:rPr>
              <a:t>Plans for Upcoming Experiment</a:t>
            </a:r>
            <a:endParaRPr sz="42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1" name="Google Shape;201;p27"/>
          <p:cNvPicPr preferRelativeResize="0"/>
          <p:nvPr/>
        </p:nvPicPr>
        <p:blipFill rotWithShape="1">
          <a:blip r:embed="rId3">
            <a:alphaModFix/>
          </a:blip>
          <a:srcRect b="-1540" l="17705" r="31636" t="7591"/>
          <a:stretch/>
        </p:blipFill>
        <p:spPr>
          <a:xfrm rot="5400000">
            <a:off x="845912" y="1426660"/>
            <a:ext cx="1790438" cy="2990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7"/>
          <p:cNvPicPr preferRelativeResize="0"/>
          <p:nvPr/>
        </p:nvPicPr>
        <p:blipFill rotWithShape="1">
          <a:blip r:embed="rId4">
            <a:alphaModFix/>
          </a:blip>
          <a:srcRect b="0" l="8221" r="8562" t="13329"/>
          <a:stretch/>
        </p:blipFill>
        <p:spPr>
          <a:xfrm rot="5400000">
            <a:off x="3830454" y="1445977"/>
            <a:ext cx="1794960" cy="29520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7"/>
          <p:cNvPicPr preferRelativeResize="0"/>
          <p:nvPr/>
        </p:nvPicPr>
        <p:blipFill rotWithShape="1">
          <a:blip r:embed="rId5">
            <a:alphaModFix/>
          </a:blip>
          <a:srcRect b="3973" l="12969" r="9185" t="9077"/>
          <a:stretch/>
        </p:blipFill>
        <p:spPr>
          <a:xfrm rot="5400000">
            <a:off x="6705718" y="1532438"/>
            <a:ext cx="1806479" cy="2779085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7"/>
          <p:cNvSpPr/>
          <p:nvPr/>
        </p:nvSpPr>
        <p:spPr>
          <a:xfrm>
            <a:off x="3898870" y="1307024"/>
            <a:ext cx="4770900" cy="6072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27"/>
          <p:cNvSpPr txBox="1"/>
          <p:nvPr/>
        </p:nvSpPr>
        <p:spPr>
          <a:xfrm>
            <a:off x="5046253" y="1392388"/>
            <a:ext cx="2687700" cy="3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Increasing Plasma Density</a:t>
            </a:r>
            <a:endParaRPr/>
          </a:p>
        </p:txBody>
      </p:sp>
      <p:sp>
        <p:nvSpPr>
          <p:cNvPr id="206" name="Google Shape;206;p27"/>
          <p:cNvSpPr txBox="1"/>
          <p:nvPr/>
        </p:nvSpPr>
        <p:spPr>
          <a:xfrm>
            <a:off x="129800" y="1194200"/>
            <a:ext cx="3769200" cy="6279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Time-averaged streak camera images of proton bunch</a:t>
            </a:r>
            <a:endParaRPr b="1"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7" name="Google Shape;207;p27"/>
          <p:cNvSpPr/>
          <p:nvPr/>
        </p:nvSpPr>
        <p:spPr>
          <a:xfrm rot="5400000">
            <a:off x="6927783" y="2753892"/>
            <a:ext cx="207300" cy="11649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7"/>
          <p:cNvSpPr txBox="1"/>
          <p:nvPr/>
        </p:nvSpPr>
        <p:spPr>
          <a:xfrm>
            <a:off x="438989" y="3329694"/>
            <a:ext cx="129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No plasma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9" name="Google Shape;209;p27"/>
          <p:cNvSpPr txBox="1"/>
          <p:nvPr/>
        </p:nvSpPr>
        <p:spPr>
          <a:xfrm>
            <a:off x="6249639" y="3440110"/>
            <a:ext cx="2265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Self Modulation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0" name="Google Shape;210;p27"/>
          <p:cNvSpPr txBox="1"/>
          <p:nvPr/>
        </p:nvSpPr>
        <p:spPr>
          <a:xfrm>
            <a:off x="3329208" y="3329694"/>
            <a:ext cx="129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w/Plasma 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8"/>
          <p:cNvSpPr txBox="1"/>
          <p:nvPr>
            <p:ph type="ctrTitle"/>
          </p:nvPr>
        </p:nvSpPr>
        <p:spPr>
          <a:xfrm>
            <a:off x="-911375" y="19800"/>
            <a:ext cx="4283400" cy="594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Pictures</a:t>
            </a:r>
            <a:r>
              <a:rPr lang="en" sz="3100"/>
              <a:t> :)</a:t>
            </a:r>
            <a:endParaRPr sz="3100"/>
          </a:p>
        </p:txBody>
      </p:sp>
      <p:pic>
        <p:nvPicPr>
          <p:cNvPr id="216" name="Google Shape;216;p28"/>
          <p:cNvPicPr preferRelativeResize="0"/>
          <p:nvPr/>
        </p:nvPicPr>
        <p:blipFill rotWithShape="1">
          <a:blip r:embed="rId3">
            <a:alphaModFix/>
          </a:blip>
          <a:srcRect b="10042" l="0" r="0" t="34930"/>
          <a:stretch/>
        </p:blipFill>
        <p:spPr>
          <a:xfrm>
            <a:off x="306713" y="2868225"/>
            <a:ext cx="2433206" cy="178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8"/>
          <p:cNvPicPr preferRelativeResize="0"/>
          <p:nvPr/>
        </p:nvPicPr>
        <p:blipFill rotWithShape="1">
          <a:blip r:embed="rId4">
            <a:alphaModFix/>
          </a:blip>
          <a:srcRect b="0" l="0" r="0" t="23971"/>
          <a:stretch/>
        </p:blipFill>
        <p:spPr>
          <a:xfrm>
            <a:off x="5596200" y="301563"/>
            <a:ext cx="3130849" cy="1785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55638" y="160950"/>
            <a:ext cx="1824851" cy="2968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71275" y="2303550"/>
            <a:ext cx="2980700" cy="223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9075" y="701875"/>
            <a:ext cx="2771825" cy="207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28"/>
          <p:cNvPicPr preferRelativeResize="0"/>
          <p:nvPr/>
        </p:nvPicPr>
        <p:blipFill rotWithShape="1">
          <a:blip r:embed="rId8">
            <a:alphaModFix/>
          </a:blip>
          <a:srcRect b="11689" l="0" r="0" t="4028"/>
          <a:stretch/>
        </p:blipFill>
        <p:spPr>
          <a:xfrm>
            <a:off x="3111480" y="3222875"/>
            <a:ext cx="2263319" cy="143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