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84" r:id="rId3"/>
    <p:sldId id="279" r:id="rId4"/>
    <p:sldId id="280" r:id="rId5"/>
    <p:sldId id="283" r:id="rId6"/>
    <p:sldId id="282" r:id="rId7"/>
    <p:sldId id="28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78C7"/>
    <a:srgbClr val="00A19F"/>
    <a:srgbClr val="C1C1E8"/>
    <a:srgbClr val="04D1D0"/>
    <a:srgbClr val="1833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20" autoAdjust="0"/>
  </p:normalViewPr>
  <p:slideViewPr>
    <p:cSldViewPr snapToGrid="0">
      <p:cViewPr varScale="1">
        <p:scale>
          <a:sx n="108" d="100"/>
          <a:sy n="108" d="100"/>
        </p:scale>
        <p:origin x="2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3994D-8901-449E-846D-98F0A349DD36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72B2D2-6D4A-47A5-B18F-7A13AB23B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776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0AEC8-0898-5625-0F00-602C805474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26F0CA-17D4-FECF-007E-47BC2A7ABA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C08FE-3CF1-A268-0E49-48F5DAA88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2931-83B1-47E4-BC3A-DAE1C56AED8C}" type="datetime1">
              <a:rPr lang="en-US" smtClean="0"/>
              <a:t>9/14/2022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1BC775-BF95-2CF0-C0E0-4062DC71F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m.bajdel@gsi.de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2A736-797A-FDED-5498-7BEFD06AE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E4F-78AD-4FD8-96BB-16F17B07A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81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9A035-5AF3-B639-B7B7-A33722EE1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6811D7-9936-BA3E-93E5-EA7FF38A7B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0156B-3203-A50C-8CDD-1F06184F8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FFD1F-E7F6-426D-A899-6EBA1D75DB32}" type="datetime1">
              <a:rPr lang="en-US" smtClean="0"/>
              <a:t>9/14/2022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5BD2F7-5CE8-FE3C-01AB-04C6FBDFD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m.bajdel@gsi.de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31B12A-7AAE-105E-870F-C9CE2273C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E4F-78AD-4FD8-96BB-16F17B07A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376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7DCD1EC-F223-7486-29CF-C7220F6588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E06D54-5319-42E2-060A-F2521E8835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15A311-77B6-9589-A481-30107D69D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F753C-B4C8-469C-9DD4-11DA2CBD3E6B}" type="datetime1">
              <a:rPr lang="en-US" smtClean="0"/>
              <a:t>9/14/2022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7C42A2-278E-A02A-433D-41A9939F9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m.bajdel@gsi.de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C97720-6689-2F42-A0EB-E73CD8690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E4F-78AD-4FD8-96BB-16F17B07A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4039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328840" y="2671851"/>
            <a:ext cx="6031600" cy="154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-8033" y="4902016"/>
            <a:ext cx="122160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Google Shape;12;p2"/>
          <p:cNvSpPr/>
          <p:nvPr/>
        </p:nvSpPr>
        <p:spPr>
          <a:xfrm>
            <a:off x="1490600" y="4524000"/>
            <a:ext cx="756000" cy="756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040898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C7499-F725-0B8D-D906-53D33464F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BEFC03-3F11-61D3-B81C-6AA8123D68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D5C41-633D-2C4C-0DE1-1AA286190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8BF2-6B7E-425C-8B23-F27A4D20EAC8}" type="datetime1">
              <a:rPr lang="en-US" smtClean="0"/>
              <a:t>9/14/2022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0C0D5-7C2A-988E-6376-EDF4CB63C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m.bajdel@gsi.de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72746F-3DB9-EB4E-5FCC-6A645F171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E4F-78AD-4FD8-96BB-16F17B07A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586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FBB7A-E766-F4E4-65DE-5ABAF19A2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6FDE34-B6AD-20D8-5743-929F06F65F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8A159-9DC4-2FD9-1B44-C80CCBBC8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D8B84-58EF-4F5D-AA0B-BBFC8A35F3D8}" type="datetime1">
              <a:rPr lang="en-US" smtClean="0"/>
              <a:t>9/14/2022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2F0E68-B3D9-01EB-0483-645F2A773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m.bajdel@gsi.de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42D14-5124-6E53-10C1-B9B86C0A0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E4F-78AD-4FD8-96BB-16F17B07A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633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B6DDC-E352-CF6D-FD98-BE89934F0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34B997-BF4D-408F-E06F-03246B3576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415587-276A-FAD3-69AB-9F846CEBB3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DE8F4C-4BA0-A252-4769-3A8B4EA50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C1596-079A-4F35-92F9-6084C78531E2}" type="datetime1">
              <a:rPr lang="en-US" smtClean="0"/>
              <a:t>9/14/2022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C3DB70-375B-0DFA-9472-4719FBCFA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m.bajdel@gsi.de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48EC3E-5B68-C042-9D71-6F8B6F073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E4F-78AD-4FD8-96BB-16F17B07A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691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00C4C-B1B3-1AF0-A5C9-B6F2C4371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D3927-A768-7808-0045-6C2B49FC7C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E29EE7-E680-17D6-47D8-BB9BB28017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2EE7FA-B8D9-A0E6-267B-090392C388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BA4257-E9AE-E0BE-3437-F624C9D59C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63F2AC-806F-12A8-3C2B-B79ABBD4C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7E3E0-D723-4FF1-A5B5-5D038E16D143}" type="datetime1">
              <a:rPr lang="en-US" smtClean="0"/>
              <a:t>9/14/2022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1F3BAB-9A03-1ACB-B802-C8751D746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m.bajdel@gsi.de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6D8725-0A54-5B44-1E7D-FE7DE7030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E4F-78AD-4FD8-96BB-16F17B07A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997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F762E-E2A7-6D87-509D-ADEB09B19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676F1F-B9AF-5CCC-7AAB-C08DFF802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9D331-F81C-433C-B214-623F4DBE47BA}" type="datetime1">
              <a:rPr lang="en-US" smtClean="0"/>
              <a:t>9/14/2022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ABD6C1-BD6E-38A4-9712-41412D105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m.bajdel@gsi.de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3ED10F-2CF1-71D2-5D41-76A5FC65B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E4F-78AD-4FD8-96BB-16F17B07A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39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56946D-23B3-D4A5-0666-97DF19194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764C-BBC2-4B13-975E-F43654C93707}" type="datetime1">
              <a:rPr lang="en-US" smtClean="0"/>
              <a:t>9/14/2022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335DEA-374A-F65A-25A4-5178DF224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m.bajdel@gsi.de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B598B0-0622-6F3C-1302-96EC6D91C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E4F-78AD-4FD8-96BB-16F17B07A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978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0F0E4-14E3-7171-7D1D-05CAC061E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C5251B-9B8B-FC2F-4FE2-BEA85A201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1A74C4-9A11-719A-63A9-8FC6B0FB77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6E6C2E-791E-D1E6-6775-9D7735ABC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FAF36-AFAB-4D82-B0FB-B66610FEDCB3}" type="datetime1">
              <a:rPr lang="en-US" smtClean="0"/>
              <a:t>9/14/2022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050F29-CF00-FC6E-7D14-876999BB3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m.bajdel@gsi.de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4D08FB-BB66-A935-9F51-5D366CD41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E4F-78AD-4FD8-96BB-16F17B07A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836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93BCF-2552-EDE1-F70F-3354DB9A2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D2737E-A87C-D9D5-BE03-AD4B3BEBC8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9F8663-D165-F5AB-8049-726153CAD4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C93987-91FC-16F1-8880-BC8DF211D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D4C71-2683-4553-B479-7A90DCEB58B2}" type="datetime1">
              <a:rPr lang="en-US" smtClean="0"/>
              <a:t>9/14/2022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2DF5CD-14AE-D043-9DBA-394907B61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m.bajdel@gsi.de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93260A-F994-6330-E5D3-BD6AD4693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E4F-78AD-4FD8-96BB-16F17B07A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716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7E08E4-299B-F991-9F3F-429A1CA29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50AB03-FC4B-B9E8-6904-218DDFE7DB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B432FB-AFF7-40AC-AFAF-D100A379D7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3A6AE-B30E-47FD-B51B-942E535258CE}" type="datetime1">
              <a:rPr lang="en-US" smtClean="0"/>
              <a:t>9/14/2022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43D651-7DDD-A1FA-24D9-D842EDB414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m.bajdel@gsi.de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84B4F-1A97-528C-117A-ADB92656E3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21E4F-78AD-4FD8-96BB-16F17B07A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749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6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g"/><Relationship Id="rId4" Type="http://schemas.openxmlformats.org/officeDocument/2006/relationships/image" Target="../media/image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6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5.png"/><Relationship Id="rId7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2"/>
          <p:cNvSpPr txBox="1">
            <a:spLocks noGrp="1"/>
          </p:cNvSpPr>
          <p:nvPr>
            <p:ph type="ctrTitle"/>
          </p:nvPr>
        </p:nvSpPr>
        <p:spPr>
          <a:xfrm>
            <a:off x="715696" y="486004"/>
            <a:ext cx="10760609" cy="1198522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pPr algn="ctr"/>
            <a:r>
              <a:rPr lang="en-US" sz="3200" b="1" noProof="0" dirty="0">
                <a:latin typeface="Quattrocento Sans" panose="020B0502050000020003" pitchFamily="34" charset="0"/>
              </a:rPr>
              <a:t>Containerized EPICS-based Detector Control System for the mini-Compressed Baryonic Matter</a:t>
            </a:r>
            <a:r>
              <a:rPr lang="pl-PL" sz="3200" b="1" noProof="0" dirty="0">
                <a:latin typeface="Quattrocento Sans" panose="020B0502050000020003" pitchFamily="34" charset="0"/>
              </a:rPr>
              <a:t> </a:t>
            </a:r>
            <a:r>
              <a:rPr lang="en-US" sz="3200" b="1" noProof="0" dirty="0">
                <a:latin typeface="Quattrocento Sans" panose="020B0502050000020003" pitchFamily="34" charset="0"/>
              </a:rPr>
              <a:t>(</a:t>
            </a:r>
            <a:r>
              <a:rPr lang="en-US" sz="3200" b="1" noProof="0" dirty="0" err="1">
                <a:latin typeface="Quattrocento Sans" panose="020B0502050000020003" pitchFamily="34" charset="0"/>
              </a:rPr>
              <a:t>mCBM</a:t>
            </a:r>
            <a:r>
              <a:rPr lang="en-US" sz="3200" b="1" noProof="0" dirty="0">
                <a:latin typeface="Quattrocento Sans" panose="020B0502050000020003" pitchFamily="34" charset="0"/>
              </a:rPr>
              <a:t>) experiment</a:t>
            </a:r>
          </a:p>
        </p:txBody>
      </p:sp>
      <p:sp>
        <p:nvSpPr>
          <p:cNvPr id="19" name="Subtitle 4">
            <a:extLst>
              <a:ext uri="{FF2B5EF4-FFF2-40B4-BE49-F238E27FC236}">
                <a16:creationId xmlns:a16="http://schemas.microsoft.com/office/drawing/2014/main" id="{D39E0DA6-9BC0-4793-B97D-C78A7C8F8464}"/>
              </a:ext>
            </a:extLst>
          </p:cNvPr>
          <p:cNvSpPr txBox="1">
            <a:spLocks/>
          </p:cNvSpPr>
          <p:nvPr/>
        </p:nvSpPr>
        <p:spPr>
          <a:xfrm>
            <a:off x="3065894" y="1951941"/>
            <a:ext cx="6060212" cy="54221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pl-PL" sz="2000" u="sng" dirty="0">
                <a:solidFill>
                  <a:schemeClr val="accent1"/>
                </a:solidFill>
                <a:latin typeface="Quattrocento Sans" panose="020B0502050000020003" pitchFamily="34" charset="0"/>
                <a:cs typeface="Calibri" panose="020F0502020204030204" pitchFamily="34" charset="0"/>
              </a:rPr>
              <a:t>Marcel Bajdel</a:t>
            </a:r>
            <a:r>
              <a:rPr lang="pl-PL" sz="2000" u="sng" baseline="30000" dirty="0">
                <a:solidFill>
                  <a:schemeClr val="accent1"/>
                </a:solidFill>
                <a:latin typeface="Quattrocento Sans" panose="020B0502050000020003" pitchFamily="34" charset="0"/>
                <a:cs typeface="Calibri" panose="020F0502020204030204" pitchFamily="34" charset="0"/>
              </a:rPr>
              <a:t>1,2</a:t>
            </a:r>
            <a:r>
              <a:rPr lang="pl-PL" sz="2000" dirty="0">
                <a:solidFill>
                  <a:schemeClr val="accent1"/>
                </a:solidFill>
                <a:latin typeface="Quattrocento Sans" panose="020B0502050000020003" pitchFamily="34" charset="0"/>
                <a:cs typeface="Calibri" panose="020F0502020204030204" pitchFamily="34" charset="0"/>
              </a:rPr>
              <a:t>, Florian Feldbauer</a:t>
            </a:r>
            <a:r>
              <a:rPr lang="pl-PL" sz="2000" baseline="30000" dirty="0">
                <a:solidFill>
                  <a:schemeClr val="accent1"/>
                </a:solidFill>
                <a:latin typeface="Quattrocento Sans" panose="020B0502050000020003" pitchFamily="34" charset="0"/>
                <a:cs typeface="Calibri" panose="020F0502020204030204" pitchFamily="34" charset="0"/>
              </a:rPr>
              <a:t>3</a:t>
            </a:r>
            <a:r>
              <a:rPr lang="pl-PL" sz="2000" dirty="0">
                <a:solidFill>
                  <a:schemeClr val="accent1"/>
                </a:solidFill>
                <a:latin typeface="Quattrocento Sans" panose="020B0502050000020003" pitchFamily="34" charset="0"/>
                <a:cs typeface="Calibri" panose="020F0502020204030204" pitchFamily="34" charset="0"/>
              </a:rPr>
              <a:t>, Peter Zumbruch</a:t>
            </a:r>
            <a:r>
              <a:rPr lang="pl-PL" sz="2000" baseline="30000" dirty="0">
                <a:solidFill>
                  <a:schemeClr val="accent1"/>
                </a:solidFill>
                <a:latin typeface="Quattrocento Sans" panose="020B0502050000020003" pitchFamily="34" charset="0"/>
                <a:cs typeface="Calibri" panose="020F0502020204030204" pitchFamily="34" charset="0"/>
              </a:rPr>
              <a:t>1</a:t>
            </a:r>
            <a:endParaRPr lang="pl-PL" sz="2000" dirty="0">
              <a:solidFill>
                <a:schemeClr val="accent1"/>
              </a:solidFill>
              <a:latin typeface="Quattrocento Sans" panose="020B0502050000020003" pitchFamily="34" charset="0"/>
              <a:cs typeface="Calibri" panose="020F0502020204030204" pitchFamily="34" charset="0"/>
            </a:endParaRPr>
          </a:p>
        </p:txBody>
      </p:sp>
      <p:sp>
        <p:nvSpPr>
          <p:cNvPr id="2" name="AutoShape 2" descr="Department of Physics - StudyInFocus">
            <a:extLst>
              <a:ext uri="{FF2B5EF4-FFF2-40B4-BE49-F238E27FC236}">
                <a16:creationId xmlns:a16="http://schemas.microsoft.com/office/drawing/2014/main" id="{23EBE39C-D578-45D0-8B0D-0F4733039F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2" descr="Department of Physics - StudyInFocus">
            <a:extLst>
              <a:ext uri="{FF2B5EF4-FFF2-40B4-BE49-F238E27FC236}">
                <a16:creationId xmlns:a16="http://schemas.microsoft.com/office/drawing/2014/main" id="{B6AB3DE2-1351-18EA-F9AD-60D82C274FC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078734" y="418394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096D58B-12B6-0D1A-6C87-8199F4DB0BA9}"/>
              </a:ext>
            </a:extLst>
          </p:cNvPr>
          <p:cNvGrpSpPr/>
          <p:nvPr/>
        </p:nvGrpSpPr>
        <p:grpSpPr>
          <a:xfrm>
            <a:off x="201104" y="3276600"/>
            <a:ext cx="11484992" cy="3017316"/>
            <a:chOff x="175543" y="3581400"/>
            <a:chExt cx="11484992" cy="3017316"/>
          </a:xfrm>
        </p:grpSpPr>
        <p:pic>
          <p:nvPicPr>
            <p:cNvPr id="4" name="Picture 6">
              <a:extLst>
                <a:ext uri="{FF2B5EF4-FFF2-40B4-BE49-F238E27FC236}">
                  <a16:creationId xmlns:a16="http://schemas.microsoft.com/office/drawing/2014/main" id="{7A977BC7-D310-1376-0C7A-29E7BD5830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6485" y="3581400"/>
              <a:ext cx="4139031" cy="30173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6F42AA3-E4F7-A1CD-2177-C65B29F94A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5543" y="4706838"/>
              <a:ext cx="1676404" cy="1397003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D2F3107-8A23-636A-CB5D-8D1700B799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2265" y="4768988"/>
              <a:ext cx="2067258" cy="1126656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4F4CD1E-2FC7-7F99-E8C2-D3B1835F2D14}"/>
                </a:ext>
              </a:extLst>
            </p:cNvPr>
            <p:cNvGrpSpPr/>
            <p:nvPr/>
          </p:nvGrpSpPr>
          <p:grpSpPr>
            <a:xfrm>
              <a:off x="8303865" y="4695965"/>
              <a:ext cx="3356670" cy="1272702"/>
              <a:chOff x="8390893" y="4695965"/>
              <a:chExt cx="3356670" cy="1272702"/>
            </a:xfrm>
          </p:grpSpPr>
          <p:pic>
            <p:nvPicPr>
              <p:cNvPr id="14" name="sts.logo.no.electron.png">
                <a:extLst>
                  <a:ext uri="{FF2B5EF4-FFF2-40B4-BE49-F238E27FC236}">
                    <a16:creationId xmlns:a16="http://schemas.microsoft.com/office/drawing/2014/main" id="{A38DE39C-E24E-05D6-9F14-630F23257C5F}"/>
                  </a:ext>
                </a:extLst>
              </p:cNvPr>
              <p:cNvPicPr/>
              <p:nvPr/>
            </p:nvPicPr>
            <p:blipFill>
              <a:blip r:embed="rId6"/>
              <a:stretch/>
            </p:blipFill>
            <p:spPr>
              <a:xfrm>
                <a:off x="8390893" y="4695965"/>
                <a:ext cx="1217839" cy="1272702"/>
              </a:xfrm>
              <a:prstGeom prst="rect">
                <a:avLst/>
              </a:prstGeom>
              <a:ln w="12600">
                <a:noFill/>
              </a:ln>
            </p:spPr>
          </p:pic>
          <p:pic>
            <p:nvPicPr>
              <p:cNvPr id="18" name="Graphic 17">
                <a:extLst>
                  <a:ext uri="{FF2B5EF4-FFF2-40B4-BE49-F238E27FC236}">
                    <a16:creationId xmlns:a16="http://schemas.microsoft.com/office/drawing/2014/main" id="{8D7D917B-98A1-FEBF-07E5-B4FF1A809C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9789050" y="4788019"/>
                <a:ext cx="1958513" cy="1034602"/>
              </a:xfrm>
              <a:prstGeom prst="rect">
                <a:avLst/>
              </a:prstGeom>
            </p:spPr>
          </p:pic>
        </p:grpSp>
      </p:grpSp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3917A4B4-1444-0EAD-576E-99FC2D4FC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2EE0F-FF98-40EF-830C-512136FBFDBB}" type="datetime1">
              <a:rPr lang="en-US" smtClean="0"/>
              <a:t>9/14/2022</a:t>
            </a:fld>
            <a:endParaRPr lang="en-US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63E85AC7-F663-595D-8881-1E5BE6FFC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m.bajdel@gsi.de</a:t>
            </a:r>
            <a:endParaRPr lang="en-US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29410E25-D66A-1693-4C36-688E85ACE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21E4F-78AD-4FD8-96BB-16F17B07ABDA}" type="slidenum">
              <a:rPr lang="en-US" smtClean="0"/>
              <a:t>1</a:t>
            </a:fld>
            <a:endParaRPr lang="en-US"/>
          </a:p>
        </p:txBody>
      </p:sp>
      <p:sp>
        <p:nvSpPr>
          <p:cNvPr id="3" name="Subtitle 4">
            <a:extLst>
              <a:ext uri="{FF2B5EF4-FFF2-40B4-BE49-F238E27FC236}">
                <a16:creationId xmlns:a16="http://schemas.microsoft.com/office/drawing/2014/main" id="{10C1C48F-7EDA-C34D-91F3-844498D59536}"/>
              </a:ext>
            </a:extLst>
          </p:cNvPr>
          <p:cNvSpPr txBox="1">
            <a:spLocks/>
          </p:cNvSpPr>
          <p:nvPr/>
        </p:nvSpPr>
        <p:spPr>
          <a:xfrm>
            <a:off x="1709508" y="2681869"/>
            <a:ext cx="8772984" cy="1126656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pl-PL" sz="2000" baseline="30000" dirty="0">
                <a:solidFill>
                  <a:schemeClr val="accent1"/>
                </a:solidFill>
                <a:latin typeface="Quattrocento Sans" panose="020B0502050000020003" pitchFamily="34" charset="0"/>
                <a:cs typeface="Calibri" panose="020F0502020204030204" pitchFamily="34" charset="0"/>
              </a:rPr>
              <a:t>1</a:t>
            </a:r>
            <a:r>
              <a:rPr lang="pl-PL" sz="2000" dirty="0">
                <a:solidFill>
                  <a:schemeClr val="accent1"/>
                </a:solidFill>
                <a:latin typeface="Quattrocento Sans" panose="020B0502050000020003" pitchFamily="34" charset="0"/>
                <a:cs typeface="Calibri" panose="020F0502020204030204" pitchFamily="34" charset="0"/>
              </a:rPr>
              <a:t> </a:t>
            </a:r>
            <a:r>
              <a:rPr lang="en-US" sz="2000" b="1" i="0" dirty="0">
                <a:solidFill>
                  <a:srgbClr val="202122"/>
                </a:solidFill>
                <a:effectLst/>
                <a:latin typeface="Quattrocento Sans" panose="020B0502050000020003" pitchFamily="34" charset="0"/>
              </a:rPr>
              <a:t>GSI Helmholtz Centre for Heavy Ion Research</a:t>
            </a:r>
            <a:r>
              <a:rPr lang="pl-PL" sz="2000" b="1" i="0" dirty="0">
                <a:solidFill>
                  <a:srgbClr val="202122"/>
                </a:solidFill>
                <a:effectLst/>
                <a:latin typeface="Quattrocento Sans" panose="020B0502050000020003" pitchFamily="34" charset="0"/>
              </a:rPr>
              <a:t>, Darmstadt, Germany, </a:t>
            </a:r>
            <a:r>
              <a:rPr lang="pl-PL" sz="2000" baseline="30000" dirty="0">
                <a:solidFill>
                  <a:schemeClr val="accent1"/>
                </a:solidFill>
                <a:latin typeface="Quattrocento Sans" panose="020B0502050000020003" pitchFamily="34" charset="0"/>
                <a:cs typeface="Calibri" panose="020F0502020204030204" pitchFamily="34" charset="0"/>
              </a:rPr>
              <a:t>2</a:t>
            </a:r>
            <a:r>
              <a:rPr lang="pl-PL" sz="2000" dirty="0">
                <a:solidFill>
                  <a:schemeClr val="accent1"/>
                </a:solidFill>
                <a:latin typeface="Quattrocento Sans" panose="020B0502050000020003" pitchFamily="34" charset="0"/>
                <a:cs typeface="Calibri" panose="020F0502020204030204" pitchFamily="34" charset="0"/>
              </a:rPr>
              <a:t> </a:t>
            </a:r>
            <a:r>
              <a:rPr lang="pl-PL" sz="2000" b="1" dirty="0">
                <a:latin typeface="Quattrocento Sans" panose="020B0502050000020003" pitchFamily="34" charset="0"/>
                <a:cs typeface="Calibri" panose="020F0502020204030204" pitchFamily="34" charset="0"/>
              </a:rPr>
              <a:t>Goethe-</a:t>
            </a:r>
            <a:r>
              <a:rPr lang="pl-PL" sz="2000" b="1" dirty="0" err="1">
                <a:latin typeface="Quattrocento Sans" panose="020B0502050000020003" pitchFamily="34" charset="0"/>
                <a:cs typeface="Calibri" panose="020F0502020204030204" pitchFamily="34" charset="0"/>
              </a:rPr>
              <a:t>Universität</a:t>
            </a:r>
            <a:r>
              <a:rPr lang="pl-PL" sz="2000" b="1" dirty="0">
                <a:latin typeface="Quattrocento Sans" panose="020B0502050000020003" pitchFamily="34" charset="0"/>
                <a:cs typeface="Calibri" panose="020F0502020204030204" pitchFamily="34" charset="0"/>
              </a:rPr>
              <a:t> Frankfurt </a:t>
            </a:r>
            <a:r>
              <a:rPr lang="pl-PL" sz="2000" b="1" dirty="0" err="1">
                <a:latin typeface="Quattrocento Sans" panose="020B0502050000020003" pitchFamily="34" charset="0"/>
                <a:cs typeface="Calibri" panose="020F0502020204030204" pitchFamily="34" charset="0"/>
              </a:rPr>
              <a:t>am</a:t>
            </a:r>
            <a:r>
              <a:rPr lang="pl-PL" sz="2000" b="1" dirty="0">
                <a:latin typeface="Quattrocento Sans" panose="020B0502050000020003" pitchFamily="34" charset="0"/>
                <a:cs typeface="Calibri" panose="020F0502020204030204" pitchFamily="34" charset="0"/>
              </a:rPr>
              <a:t> </a:t>
            </a:r>
            <a:r>
              <a:rPr lang="pl-PL" sz="2000" b="1" dirty="0" err="1">
                <a:latin typeface="Quattrocento Sans" panose="020B0502050000020003" pitchFamily="34" charset="0"/>
                <a:cs typeface="Calibri" panose="020F0502020204030204" pitchFamily="34" charset="0"/>
              </a:rPr>
              <a:t>Main</a:t>
            </a:r>
            <a:endParaRPr lang="pl-PL" sz="2000" b="1" dirty="0">
              <a:latin typeface="Quattrocento Sans" panose="020B0502050000020003" pitchFamily="34" charset="0"/>
              <a:cs typeface="Calibri" panose="020F0502020204030204" pitchFamily="34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pl-PL" sz="2000" b="1" baseline="30000" dirty="0">
                <a:solidFill>
                  <a:srgbClr val="4C78C7"/>
                </a:solidFill>
                <a:latin typeface="Quattrocento Sans" panose="020B0502050000020003" pitchFamily="34" charset="0"/>
              </a:rPr>
              <a:t>3</a:t>
            </a:r>
            <a:r>
              <a:rPr lang="pl-PL" sz="2000" b="1" dirty="0">
                <a:latin typeface="Quattrocento Sans" panose="020B0502050000020003" pitchFamily="34" charset="0"/>
              </a:rPr>
              <a:t> Ruhr-</a:t>
            </a:r>
            <a:r>
              <a:rPr lang="pl-PL" sz="2000" b="1" dirty="0" err="1">
                <a:latin typeface="Quattrocento Sans" panose="020B0502050000020003" pitchFamily="34" charset="0"/>
              </a:rPr>
              <a:t>Universität</a:t>
            </a:r>
            <a:r>
              <a:rPr lang="pl-PL" sz="2000" b="1" dirty="0">
                <a:latin typeface="Quattrocento Sans" panose="020B0502050000020003" pitchFamily="34" charset="0"/>
              </a:rPr>
              <a:t> </a:t>
            </a:r>
            <a:r>
              <a:rPr lang="pl-PL" sz="2000" b="1" dirty="0" err="1">
                <a:latin typeface="Quattrocento Sans" panose="020B0502050000020003" pitchFamily="34" charset="0"/>
              </a:rPr>
              <a:t>Bochum</a:t>
            </a:r>
            <a:endParaRPr lang="en-US" sz="2000" b="1" baseline="30000" dirty="0">
              <a:latin typeface="Quattrocento Sans" panose="020B0502050000020003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pl-PL" sz="2000" dirty="0">
                <a:solidFill>
                  <a:schemeClr val="accent1"/>
                </a:solidFill>
                <a:latin typeface="Quattrocento Sans" panose="020B0502050000020003" pitchFamily="34" charset="0"/>
                <a:cs typeface="Calibri" panose="020F0502020204030204" pitchFamily="34" charset="0"/>
              </a:rPr>
              <a:t> </a:t>
            </a:r>
            <a:endParaRPr lang="pl-PL" sz="2000" baseline="30000" dirty="0">
              <a:solidFill>
                <a:schemeClr val="accent1"/>
              </a:solidFill>
              <a:latin typeface="Quattrocento Sans" panose="020B0502050000020003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F5C874D-7AB5-CB36-DE3A-947794C2E5A4}"/>
              </a:ext>
            </a:extLst>
          </p:cNvPr>
          <p:cNvSpPr/>
          <p:nvPr/>
        </p:nvSpPr>
        <p:spPr>
          <a:xfrm>
            <a:off x="6977849" y="4464188"/>
            <a:ext cx="594803" cy="304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E2962B0-44FA-4714-A4F2-A51DA5F7C979}"/>
              </a:ext>
            </a:extLst>
          </p:cNvPr>
          <p:cNvSpPr txBox="1">
            <a:spLocks/>
          </p:cNvSpPr>
          <p:nvPr/>
        </p:nvSpPr>
        <p:spPr>
          <a:xfrm>
            <a:off x="3956054" y="325598"/>
            <a:ext cx="4279893" cy="9144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 err="1">
                <a:latin typeface="Quattrocento Sans" panose="020B0502050000020003" pitchFamily="34" charset="0"/>
              </a:rPr>
              <a:t>mSTS</a:t>
            </a:r>
            <a:r>
              <a:rPr lang="en-US" sz="1800" b="1" dirty="0">
                <a:latin typeface="Quattrocento Sans" panose="020B0502050000020003" pitchFamily="34" charset="0"/>
              </a:rPr>
              <a:t> as the DCS pathfinder for the STS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FB527E-FBB4-4788-A280-CA0BD15F0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7135-C0E9-40DD-9EAC-673188B8ACCC}" type="datetime1">
              <a:rPr lang="en-US" smtClean="0"/>
              <a:t>9/14/2022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CAD82A-9FD3-442B-8D43-E2E2F1EEA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m.bajdel@gsi.de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1596F2-0A48-4B9D-A602-C37426B79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804C5-6C5B-48FC-A5D4-95F015E90EF7}" type="slidenum">
              <a:rPr lang="en-US" smtClean="0"/>
              <a:t>2</a:t>
            </a:fld>
            <a:endParaRPr lang="en-US" dirty="0"/>
          </a:p>
        </p:txBody>
      </p:sp>
      <p:cxnSp>
        <p:nvCxnSpPr>
          <p:cNvPr id="8" name="Google Shape;325;p30">
            <a:extLst>
              <a:ext uri="{FF2B5EF4-FFF2-40B4-BE49-F238E27FC236}">
                <a16:creationId xmlns:a16="http://schemas.microsoft.com/office/drawing/2014/main" id="{5D041507-2EEF-44B6-96D5-68C246B4DC2F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0" y="782798"/>
            <a:ext cx="3960000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Google Shape;325;p30">
            <a:extLst>
              <a:ext uri="{FF2B5EF4-FFF2-40B4-BE49-F238E27FC236}">
                <a16:creationId xmlns:a16="http://schemas.microsoft.com/office/drawing/2014/main" id="{7BFC8014-2E0F-454D-B8B5-38996EDB47C5}"/>
              </a:ext>
            </a:extLst>
          </p:cNvPr>
          <p:cNvCxnSpPr>
            <a:cxnSpLocks/>
          </p:cNvCxnSpPr>
          <p:nvPr/>
        </p:nvCxnSpPr>
        <p:spPr>
          <a:xfrm>
            <a:off x="8232000" y="782798"/>
            <a:ext cx="3960000" cy="0"/>
          </a:xfrm>
          <a:prstGeom prst="straightConnector1">
            <a:avLst/>
          </a:prstGeom>
          <a:ln>
            <a:solidFill>
              <a:srgbClr val="18334B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FC5A1D3-4311-4569-9DA7-482040B4D930}"/>
              </a:ext>
            </a:extLst>
          </p:cNvPr>
          <p:cNvGrpSpPr/>
          <p:nvPr/>
        </p:nvGrpSpPr>
        <p:grpSpPr>
          <a:xfrm>
            <a:off x="627758" y="282868"/>
            <a:ext cx="1060508" cy="999859"/>
            <a:chOff x="10264900" y="282868"/>
            <a:chExt cx="1060508" cy="99985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63E22A5-D811-4752-BC13-CC348DC6F0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39259" y="394603"/>
              <a:ext cx="745346" cy="771048"/>
            </a:xfrm>
            <a:prstGeom prst="rect">
              <a:avLst/>
            </a:prstGeom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DACDB8-FA6B-416A-A5AF-A769BD143E27}"/>
                </a:ext>
              </a:extLst>
            </p:cNvPr>
            <p:cNvSpPr/>
            <p:nvPr/>
          </p:nvSpPr>
          <p:spPr>
            <a:xfrm>
              <a:off x="10264900" y="282868"/>
              <a:ext cx="1060508" cy="999859"/>
            </a:xfrm>
            <a:prstGeom prst="ellipse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Graphic 10">
            <a:extLst>
              <a:ext uri="{FF2B5EF4-FFF2-40B4-BE49-F238E27FC236}">
                <a16:creationId xmlns:a16="http://schemas.microsoft.com/office/drawing/2014/main" id="{4DF9918C-3F4D-021F-D46B-B44385D6C9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14989" y="414740"/>
            <a:ext cx="1393476" cy="736116"/>
          </a:xfrm>
          <a:prstGeom prst="rect">
            <a:avLst/>
          </a:prstGeom>
        </p:spPr>
      </p:pic>
      <p:grpSp>
        <p:nvGrpSpPr>
          <p:cNvPr id="3072" name="Group 3071">
            <a:extLst>
              <a:ext uri="{FF2B5EF4-FFF2-40B4-BE49-F238E27FC236}">
                <a16:creationId xmlns:a16="http://schemas.microsoft.com/office/drawing/2014/main" id="{992E00D2-729B-8840-1D61-01B6200DB4F1}"/>
              </a:ext>
            </a:extLst>
          </p:cNvPr>
          <p:cNvGrpSpPr/>
          <p:nvPr/>
        </p:nvGrpSpPr>
        <p:grpSpPr>
          <a:xfrm>
            <a:off x="5802583" y="2044552"/>
            <a:ext cx="5729509" cy="2867030"/>
            <a:chOff x="6389364" y="2908902"/>
            <a:chExt cx="5551216" cy="268401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13C43F9-AD8C-F037-51E6-2BEF7EEEA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9364" y="2908902"/>
              <a:ext cx="5551216" cy="2684013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ECA3AD9-76A0-A191-95FA-B5E565209D26}"/>
                </a:ext>
              </a:extLst>
            </p:cNvPr>
            <p:cNvSpPr/>
            <p:nvPr/>
          </p:nvSpPr>
          <p:spPr>
            <a:xfrm>
              <a:off x="8312178" y="5072943"/>
              <a:ext cx="640935" cy="21567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99" name="TextBox 3098">
            <a:extLst>
              <a:ext uri="{FF2B5EF4-FFF2-40B4-BE49-F238E27FC236}">
                <a16:creationId xmlns:a16="http://schemas.microsoft.com/office/drawing/2014/main" id="{00E4A6AA-AB23-31B4-FCA8-79D753D396D2}"/>
              </a:ext>
            </a:extLst>
          </p:cNvPr>
          <p:cNvSpPr txBox="1"/>
          <p:nvPr/>
        </p:nvSpPr>
        <p:spPr>
          <a:xfrm>
            <a:off x="3775902" y="4947805"/>
            <a:ext cx="99241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Quattrocento Sans" panose="020B0502050000020003" pitchFamily="34" charset="0"/>
              </a:rPr>
              <a:t>The Compressed Baryonic Matter (CBM) Experiment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EEF35FD-8AED-7FE3-3814-6690E849C0BF}"/>
              </a:ext>
            </a:extLst>
          </p:cNvPr>
          <p:cNvGrpSpPr/>
          <p:nvPr/>
        </p:nvGrpSpPr>
        <p:grpSpPr>
          <a:xfrm>
            <a:off x="838200" y="1602418"/>
            <a:ext cx="4044518" cy="3653164"/>
            <a:chOff x="1355951" y="1298098"/>
            <a:chExt cx="3716806" cy="3382220"/>
          </a:xfrm>
        </p:grpSpPr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B2384F58-CF09-2BEF-E57A-EC9CC16C343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613"/>
            <a:stretch/>
          </p:blipFill>
          <p:spPr bwMode="auto">
            <a:xfrm>
              <a:off x="1355951" y="1298098"/>
              <a:ext cx="3716806" cy="3169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2FA0E02-C4D4-BE59-9A57-A5E1C58A151C}"/>
                </a:ext>
              </a:extLst>
            </p:cNvPr>
            <p:cNvSpPr txBox="1"/>
            <p:nvPr/>
          </p:nvSpPr>
          <p:spPr>
            <a:xfrm>
              <a:off x="1425526" y="4372541"/>
              <a:ext cx="357765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chemeClr val="accent1"/>
                  </a:solidFill>
                  <a:latin typeface="Quattrocento Sans" panose="020B0502050000020003" pitchFamily="34" charset="0"/>
                </a:rPr>
                <a:t>Silicon Tracking </a:t>
              </a:r>
              <a:r>
                <a:rPr lang="pl-PL" sz="1400" b="1" dirty="0">
                  <a:solidFill>
                    <a:schemeClr val="accent1"/>
                  </a:solidFill>
                  <a:latin typeface="Quattrocento Sans" panose="020B0502050000020003" pitchFamily="34" charset="0"/>
                </a:rPr>
                <a:t>System</a:t>
              </a:r>
              <a:r>
                <a:rPr lang="en-US" sz="1400" b="1" dirty="0">
                  <a:solidFill>
                    <a:schemeClr val="accent1"/>
                  </a:solidFill>
                  <a:latin typeface="Quattrocento Sans" panose="020B0502050000020003" pitchFamily="34" charset="0"/>
                </a:rPr>
                <a:t> </a:t>
              </a:r>
              <a:r>
                <a:rPr lang="pl-PL" sz="1400" b="1" dirty="0">
                  <a:solidFill>
                    <a:schemeClr val="accent1"/>
                  </a:solidFill>
                  <a:latin typeface="Quattrocento Sans" panose="020B0502050000020003" pitchFamily="34" charset="0"/>
                </a:rPr>
                <a:t>(STS) </a:t>
              </a:r>
              <a:r>
                <a:rPr lang="en-US" sz="1400" b="1" dirty="0">
                  <a:solidFill>
                    <a:schemeClr val="accent1"/>
                  </a:solidFill>
                  <a:latin typeface="Quattrocento Sans" panose="020B0502050000020003" pitchFamily="34" charset="0"/>
                </a:rPr>
                <a:t>– 876 modules </a:t>
              </a:r>
              <a:endParaRPr lang="en-US" sz="1400" dirty="0"/>
            </a:p>
          </p:txBody>
        </p:sp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EBF807A-2BB5-8877-46D3-104B0440070F}"/>
              </a:ext>
            </a:extLst>
          </p:cNvPr>
          <p:cNvCxnSpPr>
            <a:cxnSpLocks/>
          </p:cNvCxnSpPr>
          <p:nvPr/>
        </p:nvCxnSpPr>
        <p:spPr>
          <a:xfrm>
            <a:off x="4347586" y="3353956"/>
            <a:ext cx="3377812" cy="98525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BEBFE1B-38DD-8E4A-D67E-EFC854EE9E58}"/>
              </a:ext>
            </a:extLst>
          </p:cNvPr>
          <p:cNvSpPr txBox="1"/>
          <p:nvPr/>
        </p:nvSpPr>
        <p:spPr>
          <a:xfrm>
            <a:off x="1196646" y="5185656"/>
            <a:ext cx="29999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Quattrocento Sans" panose="020B0502050000020003" pitchFamily="34" charset="0"/>
              </a:rPr>
              <a:t>(up to 500 000 PVs)</a:t>
            </a:r>
          </a:p>
        </p:txBody>
      </p:sp>
    </p:spTree>
    <p:extLst>
      <p:ext uri="{BB962C8B-B14F-4D97-AF65-F5344CB8AC3E}">
        <p14:creationId xmlns:p14="http://schemas.microsoft.com/office/powerpoint/2010/main" val="3104120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5" name="Group 3074">
            <a:extLst>
              <a:ext uri="{FF2B5EF4-FFF2-40B4-BE49-F238E27FC236}">
                <a16:creationId xmlns:a16="http://schemas.microsoft.com/office/drawing/2014/main" id="{A59864F9-B5AA-6F0A-7CDE-107B3C5B4D83}"/>
              </a:ext>
            </a:extLst>
          </p:cNvPr>
          <p:cNvGrpSpPr/>
          <p:nvPr/>
        </p:nvGrpSpPr>
        <p:grpSpPr>
          <a:xfrm>
            <a:off x="243081" y="1939276"/>
            <a:ext cx="5311648" cy="3321924"/>
            <a:chOff x="428184" y="1682248"/>
            <a:chExt cx="5311648" cy="3321924"/>
          </a:xfrm>
        </p:grpSpPr>
        <p:pic>
          <p:nvPicPr>
            <p:cNvPr id="3073" name="Picture 3072">
              <a:extLst>
                <a:ext uri="{FF2B5EF4-FFF2-40B4-BE49-F238E27FC236}">
                  <a16:creationId xmlns:a16="http://schemas.microsoft.com/office/drawing/2014/main" id="{5F14BBBF-ED2E-6399-C9A1-C1A7820DB9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8184" y="1682248"/>
              <a:ext cx="5311648" cy="3022831"/>
            </a:xfrm>
            <a:prstGeom prst="rect">
              <a:avLst/>
            </a:prstGeom>
          </p:spPr>
        </p:pic>
        <p:sp>
          <p:nvSpPr>
            <p:cNvPr id="3104" name="TextBox 3103">
              <a:extLst>
                <a:ext uri="{FF2B5EF4-FFF2-40B4-BE49-F238E27FC236}">
                  <a16:creationId xmlns:a16="http://schemas.microsoft.com/office/drawing/2014/main" id="{B774CD1A-484A-1B33-2B92-84E788124669}"/>
                </a:ext>
              </a:extLst>
            </p:cNvPr>
            <p:cNvSpPr txBox="1"/>
            <p:nvPr/>
          </p:nvSpPr>
          <p:spPr>
            <a:xfrm>
              <a:off x="875203" y="4696395"/>
              <a:ext cx="441761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accent1"/>
                  </a:solidFill>
                  <a:latin typeface="Quattrocento Sans" panose="020B0502050000020003" pitchFamily="34" charset="0"/>
                </a:rPr>
                <a:t>mini – STS - 11 modules</a:t>
              </a:r>
            </a:p>
          </p:txBody>
        </p:sp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EE2962B0-44FA-4714-A4F2-A51DA5F7C979}"/>
              </a:ext>
            </a:extLst>
          </p:cNvPr>
          <p:cNvSpPr txBox="1">
            <a:spLocks/>
          </p:cNvSpPr>
          <p:nvPr/>
        </p:nvSpPr>
        <p:spPr>
          <a:xfrm>
            <a:off x="3956054" y="325598"/>
            <a:ext cx="4279893" cy="9144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 dirty="0" err="1">
                <a:latin typeface="Quattrocento Sans" panose="020B0502050000020003" pitchFamily="34" charset="0"/>
              </a:rPr>
              <a:t>mSTS</a:t>
            </a:r>
            <a:r>
              <a:rPr lang="en-US" sz="1800" b="1" dirty="0">
                <a:latin typeface="Quattrocento Sans" panose="020B0502050000020003" pitchFamily="34" charset="0"/>
              </a:rPr>
              <a:t> as the DCS pathfinder for the STS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FB527E-FBB4-4788-A280-CA0BD15F0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A7135-C0E9-40DD-9EAC-673188B8ACCC}" type="datetime1">
              <a:rPr lang="en-US" smtClean="0"/>
              <a:t>9/14/2022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CAD82A-9FD3-442B-8D43-E2E2F1EEA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m.bajdel@gsi.de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1596F2-0A48-4B9D-A602-C37426B79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804C5-6C5B-48FC-A5D4-95F015E90EF7}" type="slidenum">
              <a:rPr lang="en-US" smtClean="0"/>
              <a:t>3</a:t>
            </a:fld>
            <a:endParaRPr lang="en-US" dirty="0"/>
          </a:p>
        </p:txBody>
      </p:sp>
      <p:cxnSp>
        <p:nvCxnSpPr>
          <p:cNvPr id="8" name="Google Shape;325;p30">
            <a:extLst>
              <a:ext uri="{FF2B5EF4-FFF2-40B4-BE49-F238E27FC236}">
                <a16:creationId xmlns:a16="http://schemas.microsoft.com/office/drawing/2014/main" id="{5D041507-2EEF-44B6-96D5-68C246B4DC2F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0" y="782798"/>
            <a:ext cx="3960000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Google Shape;325;p30">
            <a:extLst>
              <a:ext uri="{FF2B5EF4-FFF2-40B4-BE49-F238E27FC236}">
                <a16:creationId xmlns:a16="http://schemas.microsoft.com/office/drawing/2014/main" id="{7BFC8014-2E0F-454D-B8B5-38996EDB47C5}"/>
              </a:ext>
            </a:extLst>
          </p:cNvPr>
          <p:cNvCxnSpPr>
            <a:cxnSpLocks/>
          </p:cNvCxnSpPr>
          <p:nvPr/>
        </p:nvCxnSpPr>
        <p:spPr>
          <a:xfrm>
            <a:off x="8232000" y="782798"/>
            <a:ext cx="3960000" cy="0"/>
          </a:xfrm>
          <a:prstGeom prst="straightConnector1">
            <a:avLst/>
          </a:prstGeom>
          <a:ln>
            <a:solidFill>
              <a:srgbClr val="18334B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FC5A1D3-4311-4569-9DA7-482040B4D930}"/>
              </a:ext>
            </a:extLst>
          </p:cNvPr>
          <p:cNvGrpSpPr/>
          <p:nvPr/>
        </p:nvGrpSpPr>
        <p:grpSpPr>
          <a:xfrm>
            <a:off x="627758" y="282868"/>
            <a:ext cx="1060508" cy="999859"/>
            <a:chOff x="10264900" y="282868"/>
            <a:chExt cx="1060508" cy="99985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63E22A5-D811-4752-BC13-CC348DC6F0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39259" y="394603"/>
              <a:ext cx="745346" cy="771048"/>
            </a:xfrm>
            <a:prstGeom prst="rect">
              <a:avLst/>
            </a:prstGeom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DACDB8-FA6B-416A-A5AF-A769BD143E27}"/>
                </a:ext>
              </a:extLst>
            </p:cNvPr>
            <p:cNvSpPr/>
            <p:nvPr/>
          </p:nvSpPr>
          <p:spPr>
            <a:xfrm>
              <a:off x="10264900" y="282868"/>
              <a:ext cx="1060508" cy="999859"/>
            </a:xfrm>
            <a:prstGeom prst="ellipse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Graphic 10">
            <a:extLst>
              <a:ext uri="{FF2B5EF4-FFF2-40B4-BE49-F238E27FC236}">
                <a16:creationId xmlns:a16="http://schemas.microsoft.com/office/drawing/2014/main" id="{4DF9918C-3F4D-021F-D46B-B44385D6C9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14989" y="414740"/>
            <a:ext cx="1393476" cy="736116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9ECA3AD9-76A0-A191-95FA-B5E565209D26}"/>
              </a:ext>
            </a:extLst>
          </p:cNvPr>
          <p:cNvSpPr/>
          <p:nvPr/>
        </p:nvSpPr>
        <p:spPr>
          <a:xfrm>
            <a:off x="8228133" y="5666789"/>
            <a:ext cx="528507" cy="176169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80" name="Picture 3079">
            <a:extLst>
              <a:ext uri="{FF2B5EF4-FFF2-40B4-BE49-F238E27FC236}">
                <a16:creationId xmlns:a16="http://schemas.microsoft.com/office/drawing/2014/main" id="{3B8EBD25-C0A3-8E0B-1D82-779931C035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2124" y="2232468"/>
            <a:ext cx="4112020" cy="2735540"/>
          </a:xfrm>
          <a:prstGeom prst="rect">
            <a:avLst/>
          </a:prstGeom>
        </p:spPr>
      </p:pic>
      <p:pic>
        <p:nvPicPr>
          <p:cNvPr id="3086" name="Picture 3085">
            <a:extLst>
              <a:ext uri="{FF2B5EF4-FFF2-40B4-BE49-F238E27FC236}">
                <a16:creationId xmlns:a16="http://schemas.microsoft.com/office/drawing/2014/main" id="{9D89E569-744F-A861-F0EF-BD28D15897E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11682" y="2512851"/>
            <a:ext cx="2899699" cy="2174775"/>
          </a:xfrm>
          <a:prstGeom prst="rect">
            <a:avLst/>
          </a:prstGeom>
        </p:spPr>
      </p:pic>
      <p:sp>
        <p:nvSpPr>
          <p:cNvPr id="3102" name="TextBox 3101">
            <a:extLst>
              <a:ext uri="{FF2B5EF4-FFF2-40B4-BE49-F238E27FC236}">
                <a16:creationId xmlns:a16="http://schemas.microsoft.com/office/drawing/2014/main" id="{E5C2549C-2A56-811E-9562-79765BD60F91}"/>
              </a:ext>
            </a:extLst>
          </p:cNvPr>
          <p:cNvSpPr txBox="1"/>
          <p:nvPr/>
        </p:nvSpPr>
        <p:spPr>
          <a:xfrm>
            <a:off x="6176917" y="4953423"/>
            <a:ext cx="517688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Quattrocento Sans" panose="020B0502050000020003" pitchFamily="34" charset="0"/>
              </a:rPr>
              <a:t>mini – CBM</a:t>
            </a:r>
            <a:r>
              <a:rPr lang="pl-PL" sz="1400" b="1" dirty="0">
                <a:solidFill>
                  <a:schemeClr val="accent1"/>
                </a:solidFill>
                <a:latin typeface="Quattrocento Sans" panose="020B0502050000020003" pitchFamily="34" charset="0"/>
              </a:rPr>
              <a:t> Experiment</a:t>
            </a:r>
            <a:endParaRPr lang="en-US" sz="1400" b="1" dirty="0">
              <a:solidFill>
                <a:schemeClr val="accent1"/>
              </a:solidFill>
              <a:latin typeface="Quattrocento Sans" panose="020B0502050000020003" pitchFamily="34" charset="0"/>
            </a:endParaRPr>
          </a:p>
        </p:txBody>
      </p:sp>
      <p:cxnSp>
        <p:nvCxnSpPr>
          <p:cNvPr id="3094" name="Straight Arrow Connector 3093">
            <a:extLst>
              <a:ext uri="{FF2B5EF4-FFF2-40B4-BE49-F238E27FC236}">
                <a16:creationId xmlns:a16="http://schemas.microsoft.com/office/drawing/2014/main" id="{B9EB983C-692E-D583-CF6F-877D0F797246}"/>
              </a:ext>
            </a:extLst>
          </p:cNvPr>
          <p:cNvCxnSpPr>
            <a:cxnSpLocks/>
          </p:cNvCxnSpPr>
          <p:nvPr/>
        </p:nvCxnSpPr>
        <p:spPr>
          <a:xfrm flipV="1">
            <a:off x="5310231" y="3120705"/>
            <a:ext cx="3783435" cy="72320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079" name="TextBox 3078">
            <a:extLst>
              <a:ext uri="{FF2B5EF4-FFF2-40B4-BE49-F238E27FC236}">
                <a16:creationId xmlns:a16="http://schemas.microsoft.com/office/drawing/2014/main" id="{A6B7D8D0-4278-4012-B7AC-A114E0A2D295}"/>
              </a:ext>
            </a:extLst>
          </p:cNvPr>
          <p:cNvSpPr txBox="1"/>
          <p:nvPr/>
        </p:nvSpPr>
        <p:spPr>
          <a:xfrm>
            <a:off x="1280536" y="5232682"/>
            <a:ext cx="29999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Quattrocento Sans" panose="020B0502050000020003" pitchFamily="34" charset="0"/>
              </a:rPr>
              <a:t>About 5000 PVs</a:t>
            </a:r>
          </a:p>
        </p:txBody>
      </p:sp>
    </p:spTree>
    <p:extLst>
      <p:ext uri="{BB962C8B-B14F-4D97-AF65-F5344CB8AC3E}">
        <p14:creationId xmlns:p14="http://schemas.microsoft.com/office/powerpoint/2010/main" val="2799741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E2962B0-44FA-4714-A4F2-A51DA5F7C979}"/>
              </a:ext>
            </a:extLst>
          </p:cNvPr>
          <p:cNvSpPr txBox="1">
            <a:spLocks/>
          </p:cNvSpPr>
          <p:nvPr/>
        </p:nvSpPr>
        <p:spPr>
          <a:xfrm>
            <a:off x="3956054" y="325598"/>
            <a:ext cx="4279893" cy="9144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latin typeface="Quattrocento Sans" panose="020B0502050000020003" pitchFamily="34" charset="0"/>
              </a:rPr>
              <a:t>Objectives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FB527E-FBB4-4788-A280-CA0BD15F0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0C993-ED02-49FE-93C2-053D2B18E32B}" type="datetime1">
              <a:rPr lang="en-US" smtClean="0"/>
              <a:t>9/14/2022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CAD82A-9FD3-442B-8D43-E2E2F1EEA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m.bajdel@gsi.de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1596F2-0A48-4B9D-A602-C37426B79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804C5-6C5B-48FC-A5D4-95F015E90EF7}" type="slidenum">
              <a:rPr lang="en-US" smtClean="0"/>
              <a:t>4</a:t>
            </a:fld>
            <a:endParaRPr lang="en-US"/>
          </a:p>
        </p:txBody>
      </p:sp>
      <p:cxnSp>
        <p:nvCxnSpPr>
          <p:cNvPr id="8" name="Google Shape;325;p30">
            <a:extLst>
              <a:ext uri="{FF2B5EF4-FFF2-40B4-BE49-F238E27FC236}">
                <a16:creationId xmlns:a16="http://schemas.microsoft.com/office/drawing/2014/main" id="{5D041507-2EEF-44B6-96D5-68C246B4DC2F}"/>
              </a:ext>
            </a:extLst>
          </p:cNvPr>
          <p:cNvCxnSpPr/>
          <p:nvPr/>
        </p:nvCxnSpPr>
        <p:spPr>
          <a:xfrm>
            <a:off x="0" y="782798"/>
            <a:ext cx="3960000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Google Shape;325;p30">
            <a:extLst>
              <a:ext uri="{FF2B5EF4-FFF2-40B4-BE49-F238E27FC236}">
                <a16:creationId xmlns:a16="http://schemas.microsoft.com/office/drawing/2014/main" id="{7BFC8014-2E0F-454D-B8B5-38996EDB47C5}"/>
              </a:ext>
            </a:extLst>
          </p:cNvPr>
          <p:cNvCxnSpPr>
            <a:cxnSpLocks/>
          </p:cNvCxnSpPr>
          <p:nvPr/>
        </p:nvCxnSpPr>
        <p:spPr>
          <a:xfrm>
            <a:off x="8235947" y="780127"/>
            <a:ext cx="3960000" cy="0"/>
          </a:xfrm>
          <a:prstGeom prst="straightConnector1">
            <a:avLst/>
          </a:prstGeom>
          <a:ln>
            <a:solidFill>
              <a:srgbClr val="18334B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FC5A1D3-4311-4569-9DA7-482040B4D930}"/>
              </a:ext>
            </a:extLst>
          </p:cNvPr>
          <p:cNvGrpSpPr/>
          <p:nvPr/>
        </p:nvGrpSpPr>
        <p:grpSpPr>
          <a:xfrm>
            <a:off x="627758" y="282868"/>
            <a:ext cx="1060508" cy="999859"/>
            <a:chOff x="10264900" y="282868"/>
            <a:chExt cx="1060508" cy="99985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63E22A5-D811-4752-BC13-CC348DC6F0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39259" y="394603"/>
              <a:ext cx="745346" cy="771048"/>
            </a:xfrm>
            <a:prstGeom prst="rect">
              <a:avLst/>
            </a:prstGeom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DACDB8-FA6B-416A-A5AF-A769BD143E27}"/>
                </a:ext>
              </a:extLst>
            </p:cNvPr>
            <p:cNvSpPr/>
            <p:nvPr/>
          </p:nvSpPr>
          <p:spPr>
            <a:xfrm>
              <a:off x="10264900" y="282868"/>
              <a:ext cx="1060508" cy="999859"/>
            </a:xfrm>
            <a:prstGeom prst="ellipse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Graphic 10">
            <a:extLst>
              <a:ext uri="{FF2B5EF4-FFF2-40B4-BE49-F238E27FC236}">
                <a16:creationId xmlns:a16="http://schemas.microsoft.com/office/drawing/2014/main" id="{4DF9918C-3F4D-021F-D46B-B44385D6C9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14989" y="414740"/>
            <a:ext cx="1393476" cy="73611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9351915-8CC9-21BE-D6E5-DF567D03DE6E}"/>
              </a:ext>
            </a:extLst>
          </p:cNvPr>
          <p:cNvSpPr txBox="1"/>
          <p:nvPr/>
        </p:nvSpPr>
        <p:spPr>
          <a:xfrm>
            <a:off x="8035997" y="2582488"/>
            <a:ext cx="4359900" cy="2273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accent1"/>
                </a:solidFill>
                <a:latin typeface="Quattrocento Sans" panose="020B0502050000020003" pitchFamily="34" charset="0"/>
              </a:rPr>
              <a:t>Requirements</a:t>
            </a:r>
            <a:r>
              <a:rPr lang="pl-PL" sz="1600" dirty="0">
                <a:solidFill>
                  <a:schemeClr val="accent1"/>
                </a:solidFill>
                <a:latin typeface="Quattrocento Sans" panose="020B0502050000020003" pitchFamily="34" charset="0"/>
              </a:rPr>
              <a:t>:</a:t>
            </a:r>
            <a:r>
              <a:rPr lang="pl-PL" sz="1600" dirty="0">
                <a:latin typeface="Quattrocento Sans" panose="020B0502050000020003" pitchFamily="34" charset="0"/>
              </a:rPr>
              <a:t> </a:t>
            </a:r>
            <a:endParaRPr lang="en-US" sz="1600" dirty="0">
              <a:latin typeface="Quattrocento Sans" panose="020B0502050000020003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Quattrocento Sans" panose="020B0502050000020003" pitchFamily="34" charset="0"/>
              </a:rPr>
              <a:t>Easy and fast to implement and maintain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Quattrocento Sans" panose="020B0502050000020003" pitchFamily="34" charset="0"/>
              </a:rPr>
              <a:t>cross-platform compatible (mostly Unix based machines)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latin typeface="Quattrocento Sans" panose="020B0502050000020003" pitchFamily="34" charset="0"/>
              </a:rPr>
              <a:t>easily scalable EPICS related applications stack</a:t>
            </a:r>
          </a:p>
        </p:txBody>
      </p:sp>
      <p:grpSp>
        <p:nvGrpSpPr>
          <p:cNvPr id="3075" name="Group 3074">
            <a:extLst>
              <a:ext uri="{FF2B5EF4-FFF2-40B4-BE49-F238E27FC236}">
                <a16:creationId xmlns:a16="http://schemas.microsoft.com/office/drawing/2014/main" id="{202029B4-A40C-4E0E-2891-3A23414924F8}"/>
              </a:ext>
            </a:extLst>
          </p:cNvPr>
          <p:cNvGrpSpPr/>
          <p:nvPr/>
        </p:nvGrpSpPr>
        <p:grpSpPr>
          <a:xfrm>
            <a:off x="608275" y="1562799"/>
            <a:ext cx="6501260" cy="4937416"/>
            <a:chOff x="609716" y="1685417"/>
            <a:chExt cx="6501260" cy="4937416"/>
          </a:xfrm>
        </p:grpSpPr>
        <p:grpSp>
          <p:nvGrpSpPr>
            <p:cNvPr id="3074" name="Group 3073">
              <a:extLst>
                <a:ext uri="{FF2B5EF4-FFF2-40B4-BE49-F238E27FC236}">
                  <a16:creationId xmlns:a16="http://schemas.microsoft.com/office/drawing/2014/main" id="{5D38BFD6-EF5B-AE9D-8687-BCCCD2D7086B}"/>
                </a:ext>
              </a:extLst>
            </p:cNvPr>
            <p:cNvGrpSpPr/>
            <p:nvPr/>
          </p:nvGrpSpPr>
          <p:grpSpPr>
            <a:xfrm>
              <a:off x="609716" y="1685417"/>
              <a:ext cx="6501260" cy="4658981"/>
              <a:chOff x="609716" y="1685417"/>
              <a:chExt cx="6501260" cy="4658981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A0856CC1-C0B5-39B8-B490-891369D307D0}"/>
                  </a:ext>
                </a:extLst>
              </p:cNvPr>
              <p:cNvGrpSpPr/>
              <p:nvPr/>
            </p:nvGrpSpPr>
            <p:grpSpPr>
              <a:xfrm>
                <a:off x="609716" y="1685417"/>
                <a:ext cx="6501260" cy="1960390"/>
                <a:chOff x="608275" y="1728785"/>
                <a:chExt cx="6501260" cy="1960390"/>
              </a:xfrm>
            </p:grpSpPr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CAFED41A-59B8-6A0B-61A9-E5E46755E308}"/>
                    </a:ext>
                  </a:extLst>
                </p:cNvPr>
                <p:cNvGrpSpPr/>
                <p:nvPr/>
              </p:nvGrpSpPr>
              <p:grpSpPr>
                <a:xfrm>
                  <a:off x="608275" y="1835150"/>
                  <a:ext cx="3147507" cy="1638670"/>
                  <a:chOff x="112507" y="1561119"/>
                  <a:chExt cx="3485865" cy="1869526"/>
                </a:xfrm>
              </p:grpSpPr>
              <p:pic>
                <p:nvPicPr>
                  <p:cNvPr id="13" name="Picture 12">
                    <a:extLst>
                      <a:ext uri="{FF2B5EF4-FFF2-40B4-BE49-F238E27FC236}">
                        <a16:creationId xmlns:a16="http://schemas.microsoft.com/office/drawing/2014/main" id="{3538C463-324D-AAFD-E4D7-901CD4F53FD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12507" y="1561119"/>
                    <a:ext cx="3467629" cy="1571060"/>
                  </a:xfrm>
                  <a:prstGeom prst="rect">
                    <a:avLst/>
                  </a:prstGeom>
                </p:spPr>
              </p:pic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3E8AB924-AD35-96BF-581D-BE708BEDC3C2}"/>
                      </a:ext>
                    </a:extLst>
                  </p:cNvPr>
                  <p:cNvSpPr txBox="1"/>
                  <p:nvPr/>
                </p:nvSpPr>
                <p:spPr>
                  <a:xfrm>
                    <a:off x="275966" y="3132179"/>
                    <a:ext cx="3322406" cy="29846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100" dirty="0">
                        <a:latin typeface="Quattrocento Sans" panose="020B0502050000020003" pitchFamily="34" charset="0"/>
                      </a:rPr>
                      <a:t>RH + T Fiber Optic Sensors testing (100 PVs)</a:t>
                    </a:r>
                  </a:p>
                </p:txBody>
              </p:sp>
            </p:grpSp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97C75344-755C-C106-089D-52FB7183586F}"/>
                    </a:ext>
                  </a:extLst>
                </p:cNvPr>
                <p:cNvGrpSpPr/>
                <p:nvPr/>
              </p:nvGrpSpPr>
              <p:grpSpPr>
                <a:xfrm>
                  <a:off x="4109621" y="1728785"/>
                  <a:ext cx="2999914" cy="1960390"/>
                  <a:chOff x="4109621" y="1728785"/>
                  <a:chExt cx="2999914" cy="1960390"/>
                </a:xfrm>
              </p:grpSpPr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A86C2D34-0DBF-C2EF-BA02-4A4C7E351E1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2644" r="7284"/>
                  <a:stretch/>
                </p:blipFill>
                <p:spPr>
                  <a:xfrm>
                    <a:off x="4425630" y="1728785"/>
                    <a:ext cx="2367896" cy="1520649"/>
                  </a:xfrm>
                  <a:prstGeom prst="rect">
                    <a:avLst/>
                  </a:prstGeom>
                </p:spPr>
              </p:pic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1CAAD1FD-ABD8-725C-1610-7D0B3D385A9F}"/>
                      </a:ext>
                    </a:extLst>
                  </p:cNvPr>
                  <p:cNvSpPr txBox="1"/>
                  <p:nvPr/>
                </p:nvSpPr>
                <p:spPr>
                  <a:xfrm>
                    <a:off x="4109621" y="3258288"/>
                    <a:ext cx="2999914" cy="430887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sz="1100" dirty="0">
                        <a:latin typeface="Quattrocento Sans" panose="020B0502050000020003" pitchFamily="34" charset="0"/>
                      </a:rPr>
                      <a:t>Readout and Thermal cycling of the Front-End Boards and detector modules (up to 1000PVs)</a:t>
                    </a:r>
                  </a:p>
                </p:txBody>
              </p:sp>
            </p:grpSp>
          </p:grpSp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8A20F806-E7E5-1446-1B43-27C3460C444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b="19102"/>
              <a:stretch/>
            </p:blipFill>
            <p:spPr>
              <a:xfrm>
                <a:off x="938027" y="3675391"/>
                <a:ext cx="2474420" cy="2669007"/>
              </a:xfrm>
              <a:prstGeom prst="rect">
                <a:avLst/>
              </a:prstGeom>
            </p:spPr>
          </p:pic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C1CD9E4-5D17-E93B-C9C5-918273381CE5}"/>
                </a:ext>
              </a:extLst>
            </p:cNvPr>
            <p:cNvSpPr txBox="1"/>
            <p:nvPr/>
          </p:nvSpPr>
          <p:spPr>
            <a:xfrm>
              <a:off x="629199" y="6345834"/>
              <a:ext cx="299991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latin typeface="Quattrocento Sans" panose="020B0502050000020003" pitchFamily="34" charset="0"/>
                </a:rPr>
                <a:t>The </a:t>
              </a:r>
              <a:r>
                <a:rPr lang="en-US" sz="1200" dirty="0" err="1">
                  <a:latin typeface="Quattrocento Sans" panose="020B0502050000020003" pitchFamily="34" charset="0"/>
                </a:rPr>
                <a:t>mSTS</a:t>
              </a:r>
              <a:r>
                <a:rPr lang="en-US" sz="1200" dirty="0">
                  <a:latin typeface="Quattrocento Sans" panose="020B0502050000020003" pitchFamily="34" charset="0"/>
                </a:rPr>
                <a:t> (up to 5000 PVs)</a:t>
              </a:r>
            </a:p>
          </p:txBody>
        </p:sp>
      </p:grpSp>
      <p:sp>
        <p:nvSpPr>
          <p:cNvPr id="6" name="Arrow: U-Turn 5">
            <a:extLst>
              <a:ext uri="{FF2B5EF4-FFF2-40B4-BE49-F238E27FC236}">
                <a16:creationId xmlns:a16="http://schemas.microsoft.com/office/drawing/2014/main" id="{5875FA55-1E7A-4191-231B-115ECC7DE56F}"/>
              </a:ext>
            </a:extLst>
          </p:cNvPr>
          <p:cNvSpPr/>
          <p:nvPr/>
        </p:nvSpPr>
        <p:spPr>
          <a:xfrm rot="5400000" flipH="1" flipV="1">
            <a:off x="4595569" y="2867368"/>
            <a:ext cx="2456081" cy="3957285"/>
          </a:xfrm>
          <a:prstGeom prst="uturnArrow">
            <a:avLst>
              <a:gd name="adj1" fmla="val 2660"/>
              <a:gd name="adj2" fmla="val 11367"/>
              <a:gd name="adj3" fmla="val 22369"/>
              <a:gd name="adj4" fmla="val 36522"/>
              <a:gd name="adj5" fmla="val 10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A19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F75AC3E-51F6-82C2-50A3-C3D361F176BB}"/>
              </a:ext>
            </a:extLst>
          </p:cNvPr>
          <p:cNvSpPr/>
          <p:nvPr/>
        </p:nvSpPr>
        <p:spPr>
          <a:xfrm>
            <a:off x="4887212" y="5738872"/>
            <a:ext cx="3893784" cy="6174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Quattrocento Sans" panose="020B0502050000020003" pitchFamily="34" charset="0"/>
              </a:rPr>
              <a:t>Many small setups/medium setups</a:t>
            </a:r>
          </a:p>
        </p:txBody>
      </p:sp>
    </p:spTree>
    <p:extLst>
      <p:ext uri="{BB962C8B-B14F-4D97-AF65-F5344CB8AC3E}">
        <p14:creationId xmlns:p14="http://schemas.microsoft.com/office/powerpoint/2010/main" val="2579963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2A0913D-B2D0-29E8-45AA-222D94AB9DCC}"/>
              </a:ext>
            </a:extLst>
          </p:cNvPr>
          <p:cNvCxnSpPr>
            <a:cxnSpLocks/>
          </p:cNvCxnSpPr>
          <p:nvPr/>
        </p:nvCxnSpPr>
        <p:spPr>
          <a:xfrm flipH="1">
            <a:off x="3087677" y="4291171"/>
            <a:ext cx="346230" cy="426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EE2962B0-44FA-4714-A4F2-A51DA5F7C979}"/>
              </a:ext>
            </a:extLst>
          </p:cNvPr>
          <p:cNvSpPr txBox="1">
            <a:spLocks/>
          </p:cNvSpPr>
          <p:nvPr/>
        </p:nvSpPr>
        <p:spPr>
          <a:xfrm>
            <a:off x="3728458" y="325598"/>
            <a:ext cx="4279893" cy="9144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3600" b="1" dirty="0">
                <a:latin typeface="Quattrocento Sans" panose="020B0502050000020003" pitchFamily="34" charset="0"/>
              </a:rPr>
              <a:t>Architecture</a:t>
            </a:r>
            <a:endParaRPr lang="en-US" sz="3600" b="1" dirty="0">
              <a:latin typeface="Quattrocento Sans" panose="020B0502050000020003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FB527E-FBB4-4788-A280-CA0BD15F0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CDE03-EFAE-4A36-A6BC-B70DB5906D5C}" type="datetime1">
              <a:rPr lang="en-US" smtClean="0"/>
              <a:t>9/14/2022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CAD82A-9FD3-442B-8D43-E2E2F1EEA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m.bajdel@gsi.de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1596F2-0A48-4B9D-A602-C37426B79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804C5-6C5B-48FC-A5D4-95F015E90EF7}" type="slidenum">
              <a:rPr lang="en-US" smtClean="0"/>
              <a:t>5</a:t>
            </a:fld>
            <a:endParaRPr lang="en-US" dirty="0"/>
          </a:p>
        </p:txBody>
      </p:sp>
      <p:cxnSp>
        <p:nvCxnSpPr>
          <p:cNvPr id="8" name="Google Shape;325;p30">
            <a:extLst>
              <a:ext uri="{FF2B5EF4-FFF2-40B4-BE49-F238E27FC236}">
                <a16:creationId xmlns:a16="http://schemas.microsoft.com/office/drawing/2014/main" id="{5D041507-2EEF-44B6-96D5-68C246B4DC2F}"/>
              </a:ext>
            </a:extLst>
          </p:cNvPr>
          <p:cNvCxnSpPr/>
          <p:nvPr/>
        </p:nvCxnSpPr>
        <p:spPr>
          <a:xfrm>
            <a:off x="0" y="782798"/>
            <a:ext cx="3960000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Google Shape;325;p30">
            <a:extLst>
              <a:ext uri="{FF2B5EF4-FFF2-40B4-BE49-F238E27FC236}">
                <a16:creationId xmlns:a16="http://schemas.microsoft.com/office/drawing/2014/main" id="{7BFC8014-2E0F-454D-B8B5-38996EDB47C5}"/>
              </a:ext>
            </a:extLst>
          </p:cNvPr>
          <p:cNvCxnSpPr>
            <a:cxnSpLocks/>
          </p:cNvCxnSpPr>
          <p:nvPr/>
        </p:nvCxnSpPr>
        <p:spPr>
          <a:xfrm>
            <a:off x="8232000" y="782798"/>
            <a:ext cx="3960000" cy="0"/>
          </a:xfrm>
          <a:prstGeom prst="straightConnector1">
            <a:avLst/>
          </a:prstGeom>
          <a:ln>
            <a:solidFill>
              <a:srgbClr val="18334B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FC5A1D3-4311-4569-9DA7-482040B4D930}"/>
              </a:ext>
            </a:extLst>
          </p:cNvPr>
          <p:cNvGrpSpPr/>
          <p:nvPr/>
        </p:nvGrpSpPr>
        <p:grpSpPr>
          <a:xfrm>
            <a:off x="627758" y="282868"/>
            <a:ext cx="1060508" cy="999859"/>
            <a:chOff x="10264900" y="282868"/>
            <a:chExt cx="1060508" cy="99985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63E22A5-D811-4752-BC13-CC348DC6F0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39259" y="394603"/>
              <a:ext cx="745346" cy="771048"/>
            </a:xfrm>
            <a:prstGeom prst="rect">
              <a:avLst/>
            </a:prstGeom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DACDB8-FA6B-416A-A5AF-A769BD143E27}"/>
                </a:ext>
              </a:extLst>
            </p:cNvPr>
            <p:cNvSpPr/>
            <p:nvPr/>
          </p:nvSpPr>
          <p:spPr>
            <a:xfrm>
              <a:off x="10264900" y="282868"/>
              <a:ext cx="1060508" cy="999859"/>
            </a:xfrm>
            <a:prstGeom prst="ellipse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Graphic 10">
            <a:extLst>
              <a:ext uri="{FF2B5EF4-FFF2-40B4-BE49-F238E27FC236}">
                <a16:creationId xmlns:a16="http://schemas.microsoft.com/office/drawing/2014/main" id="{4DF9918C-3F4D-021F-D46B-B44385D6C9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14989" y="414740"/>
            <a:ext cx="1393476" cy="7361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F87FDB-8312-7C12-465C-6827BC2922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652" y="1647434"/>
            <a:ext cx="4651813" cy="394208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A7594277-299C-277F-00FD-6F903DEDC3BC}"/>
              </a:ext>
            </a:extLst>
          </p:cNvPr>
          <p:cNvGrpSpPr/>
          <p:nvPr/>
        </p:nvGrpSpPr>
        <p:grpSpPr>
          <a:xfrm>
            <a:off x="802117" y="1398836"/>
            <a:ext cx="4874335" cy="3659203"/>
            <a:chOff x="1367491" y="1392398"/>
            <a:chExt cx="4874335" cy="365920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94B8F09-C778-1964-FA30-D9E4264BB7F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7491" y="2496003"/>
              <a:ext cx="4874335" cy="255559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B5A2C8A-B48C-D710-FB03-75B2FD01C2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111" b="20780"/>
            <a:stretch/>
          </p:blipFill>
          <p:spPr>
            <a:xfrm>
              <a:off x="1369420" y="1392398"/>
              <a:ext cx="4055745" cy="1623695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ACE1C22-F823-E3B1-824C-0DA1DF7B4A66}"/>
              </a:ext>
            </a:extLst>
          </p:cNvPr>
          <p:cNvGrpSpPr/>
          <p:nvPr/>
        </p:nvGrpSpPr>
        <p:grpSpPr>
          <a:xfrm>
            <a:off x="1266824" y="4776864"/>
            <a:ext cx="3373296" cy="1446550"/>
            <a:chOff x="1367492" y="4750962"/>
            <a:chExt cx="3373296" cy="144655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1939E32-6F0D-49EE-A276-2B7507264620}"/>
                </a:ext>
              </a:extLst>
            </p:cNvPr>
            <p:cNvSpPr txBox="1"/>
            <p:nvPr/>
          </p:nvSpPr>
          <p:spPr>
            <a:xfrm>
              <a:off x="1431738" y="5120294"/>
              <a:ext cx="2520883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l-PL" sz="1600" dirty="0" err="1">
                  <a:latin typeface="Quattrocento Sans" panose="020B0502050000020003" pitchFamily="34" charset="0"/>
                </a:rPr>
                <a:t>Custom</a:t>
              </a:r>
              <a:r>
                <a:rPr lang="pl-PL" sz="1600" dirty="0">
                  <a:latin typeface="Quattrocento Sans" panose="020B0502050000020003" pitchFamily="34" charset="0"/>
                </a:rPr>
                <a:t> </a:t>
              </a:r>
              <a:r>
                <a:rPr lang="en-US" sz="1600" dirty="0">
                  <a:latin typeface="Quattrocento Sans" panose="020B0502050000020003" pitchFamily="34" charset="0"/>
                </a:rPr>
                <a:t>st.cmd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Quattrocento Sans" panose="020B0502050000020003" pitchFamily="34" charset="0"/>
                </a:rPr>
                <a:t>Protocol file (if needed)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Quattrocento Sans" panose="020B0502050000020003" pitchFamily="34" charset="0"/>
                </a:rPr>
                <a:t>Database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Quattrocento Sans" panose="020B0502050000020003" pitchFamily="34" charset="0"/>
                </a:rPr>
                <a:t>Other…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B1DC884-1975-2C15-22C4-8BE7622D9581}"/>
                </a:ext>
              </a:extLst>
            </p:cNvPr>
            <p:cNvSpPr txBox="1"/>
            <p:nvPr/>
          </p:nvSpPr>
          <p:spPr>
            <a:xfrm>
              <a:off x="1367492" y="4750962"/>
              <a:ext cx="33732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Quattrocento Sans" panose="020B0502050000020003" pitchFamily="34" charset="0"/>
                </a:rPr>
                <a:t>Hardware</a:t>
              </a:r>
              <a:r>
                <a:rPr lang="pl-PL" sz="1600" dirty="0">
                  <a:latin typeface="Quattrocento Sans" panose="020B0502050000020003" pitchFamily="34" charset="0"/>
                </a:rPr>
                <a:t> and </a:t>
              </a:r>
              <a:r>
                <a:rPr lang="en-US" sz="1600" dirty="0">
                  <a:latin typeface="Quattrocento Sans" panose="020B0502050000020003" pitchFamily="34" charset="0"/>
                </a:rPr>
                <a:t>bus specific</a:t>
              </a:r>
              <a:r>
                <a:rPr lang="pl-PL" sz="1600" dirty="0">
                  <a:latin typeface="Quattrocento Sans" panose="020B0502050000020003" pitchFamily="34" charset="0"/>
                </a:rPr>
                <a:t> </a:t>
              </a:r>
              <a:r>
                <a:rPr lang="en-US" sz="1600" dirty="0">
                  <a:latin typeface="Quattrocento Sans" panose="020B0502050000020003" pitchFamily="34" charset="0"/>
                </a:rPr>
                <a:t>changes:</a:t>
              </a:r>
            </a:p>
          </p:txBody>
        </p:sp>
      </p:grpSp>
      <p:sp>
        <p:nvSpPr>
          <p:cNvPr id="22" name="Title 1">
            <a:extLst>
              <a:ext uri="{FF2B5EF4-FFF2-40B4-BE49-F238E27FC236}">
                <a16:creationId xmlns:a16="http://schemas.microsoft.com/office/drawing/2014/main" id="{B8E17404-19D0-5C16-5BB0-56B4C2A8FC8A}"/>
              </a:ext>
            </a:extLst>
          </p:cNvPr>
          <p:cNvSpPr txBox="1">
            <a:spLocks/>
          </p:cNvSpPr>
          <p:nvPr/>
        </p:nvSpPr>
        <p:spPr>
          <a:xfrm>
            <a:off x="3880858" y="477998"/>
            <a:ext cx="4279893" cy="9144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3600" b="1" dirty="0">
              <a:latin typeface="Quattrocento Sans" panose="020B05020500000200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1F6E6B5-003A-E58A-BCFF-9DD0C5499BF2}"/>
              </a:ext>
            </a:extLst>
          </p:cNvPr>
          <p:cNvSpPr txBox="1"/>
          <p:nvPr/>
        </p:nvSpPr>
        <p:spPr>
          <a:xfrm>
            <a:off x="8153400" y="5566607"/>
            <a:ext cx="18073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latin typeface="Quattrocento Sans" panose="020B0502050000020003" pitchFamily="34" charset="0"/>
              </a:rPr>
              <a:t>mSTS</a:t>
            </a:r>
            <a:r>
              <a:rPr lang="en-US" sz="1600" dirty="0">
                <a:latin typeface="Quattrocento Sans" panose="020B0502050000020003" pitchFamily="34" charset="0"/>
              </a:rPr>
              <a:t> architecture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FD2CD9D-7BFD-4CCB-AA5F-DEEBB009C8AC}"/>
              </a:ext>
            </a:extLst>
          </p:cNvPr>
          <p:cNvCxnSpPr/>
          <p:nvPr/>
        </p:nvCxnSpPr>
        <p:spPr>
          <a:xfrm flipH="1">
            <a:off x="2323750" y="4291171"/>
            <a:ext cx="385894" cy="4856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4196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E2962B0-44FA-4714-A4F2-A51DA5F7C979}"/>
              </a:ext>
            </a:extLst>
          </p:cNvPr>
          <p:cNvSpPr txBox="1">
            <a:spLocks/>
          </p:cNvSpPr>
          <p:nvPr/>
        </p:nvSpPr>
        <p:spPr>
          <a:xfrm>
            <a:off x="3728458" y="325598"/>
            <a:ext cx="4279893" cy="9144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latin typeface="Quattrocento Sans" panose="020B0502050000020003" pitchFamily="34" charset="0"/>
              </a:rPr>
              <a:t>Detector Control System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FB527E-FBB4-4788-A280-CA0BD15F0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A6C67-DADD-4BFD-8D96-ADDE7EDE4995}" type="datetime1">
              <a:rPr lang="en-US" smtClean="0"/>
              <a:t>9/14/2022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CAD82A-9FD3-442B-8D43-E2E2F1EEA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m.bajdel@gsi.de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1596F2-0A48-4B9D-A602-C37426B79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804C5-6C5B-48FC-A5D4-95F015E90EF7}" type="slidenum">
              <a:rPr lang="en-US" smtClean="0"/>
              <a:t>6</a:t>
            </a:fld>
            <a:endParaRPr lang="en-US"/>
          </a:p>
        </p:txBody>
      </p:sp>
      <p:cxnSp>
        <p:nvCxnSpPr>
          <p:cNvPr id="8" name="Google Shape;325;p30">
            <a:extLst>
              <a:ext uri="{FF2B5EF4-FFF2-40B4-BE49-F238E27FC236}">
                <a16:creationId xmlns:a16="http://schemas.microsoft.com/office/drawing/2014/main" id="{5D041507-2EEF-44B6-96D5-68C246B4DC2F}"/>
              </a:ext>
            </a:extLst>
          </p:cNvPr>
          <p:cNvCxnSpPr/>
          <p:nvPr/>
        </p:nvCxnSpPr>
        <p:spPr>
          <a:xfrm>
            <a:off x="0" y="782798"/>
            <a:ext cx="3960000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Google Shape;325;p30">
            <a:extLst>
              <a:ext uri="{FF2B5EF4-FFF2-40B4-BE49-F238E27FC236}">
                <a16:creationId xmlns:a16="http://schemas.microsoft.com/office/drawing/2014/main" id="{7BFC8014-2E0F-454D-B8B5-38996EDB47C5}"/>
              </a:ext>
            </a:extLst>
          </p:cNvPr>
          <p:cNvCxnSpPr>
            <a:cxnSpLocks/>
          </p:cNvCxnSpPr>
          <p:nvPr/>
        </p:nvCxnSpPr>
        <p:spPr>
          <a:xfrm>
            <a:off x="8210500" y="782798"/>
            <a:ext cx="3960000" cy="0"/>
          </a:xfrm>
          <a:prstGeom prst="straightConnector1">
            <a:avLst/>
          </a:prstGeom>
          <a:ln>
            <a:solidFill>
              <a:srgbClr val="18334B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FC5A1D3-4311-4569-9DA7-482040B4D930}"/>
              </a:ext>
            </a:extLst>
          </p:cNvPr>
          <p:cNvGrpSpPr/>
          <p:nvPr/>
        </p:nvGrpSpPr>
        <p:grpSpPr>
          <a:xfrm>
            <a:off x="627758" y="282868"/>
            <a:ext cx="1060508" cy="999859"/>
            <a:chOff x="10264900" y="282868"/>
            <a:chExt cx="1060508" cy="99985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63E22A5-D811-4752-BC13-CC348DC6F0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39259" y="394603"/>
              <a:ext cx="745346" cy="771048"/>
            </a:xfrm>
            <a:prstGeom prst="rect">
              <a:avLst/>
            </a:prstGeom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DACDB8-FA6B-416A-A5AF-A769BD143E27}"/>
                </a:ext>
              </a:extLst>
            </p:cNvPr>
            <p:cNvSpPr/>
            <p:nvPr/>
          </p:nvSpPr>
          <p:spPr>
            <a:xfrm>
              <a:off x="10264900" y="282868"/>
              <a:ext cx="1060508" cy="999859"/>
            </a:xfrm>
            <a:prstGeom prst="ellipse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Graphic 10">
            <a:extLst>
              <a:ext uri="{FF2B5EF4-FFF2-40B4-BE49-F238E27FC236}">
                <a16:creationId xmlns:a16="http://schemas.microsoft.com/office/drawing/2014/main" id="{4DF9918C-3F4D-021F-D46B-B44385D6C9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14989" y="414740"/>
            <a:ext cx="1393476" cy="73611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ECAF259-DC18-2C2B-CC6C-FD545A455FD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667544"/>
            <a:ext cx="3862751" cy="2396962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098976B7-C7BA-3922-AF96-E2D63BAD26D5}"/>
              </a:ext>
            </a:extLst>
          </p:cNvPr>
          <p:cNvGrpSpPr/>
          <p:nvPr/>
        </p:nvGrpSpPr>
        <p:grpSpPr>
          <a:xfrm>
            <a:off x="4732881" y="1539453"/>
            <a:ext cx="1130374" cy="895116"/>
            <a:chOff x="2490357" y="2974870"/>
            <a:chExt cx="1130374" cy="895116"/>
          </a:xfrm>
        </p:grpSpPr>
        <p:pic>
          <p:nvPicPr>
            <p:cNvPr id="18" name="Picture 4" descr="Container - Kostenlose transport Icons">
              <a:extLst>
                <a:ext uri="{FF2B5EF4-FFF2-40B4-BE49-F238E27FC236}">
                  <a16:creationId xmlns:a16="http://schemas.microsoft.com/office/drawing/2014/main" id="{C0521B1D-AFD0-016B-B01D-C2906E199E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9377" y="2974870"/>
              <a:ext cx="763480" cy="763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C6C3A7E-65EA-D4CE-BC7C-A8DAED0E68D5}"/>
                </a:ext>
              </a:extLst>
            </p:cNvPr>
            <p:cNvSpPr txBox="1"/>
            <p:nvPr/>
          </p:nvSpPr>
          <p:spPr>
            <a:xfrm>
              <a:off x="2490357" y="3562209"/>
              <a:ext cx="11303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/>
                <a:t>A</a:t>
              </a:r>
              <a:r>
                <a:rPr lang="en-US" sz="1400" dirty="0" err="1"/>
                <a:t>larm</a:t>
              </a:r>
              <a:r>
                <a:rPr lang="en-US" sz="1400" dirty="0"/>
                <a:t> </a:t>
              </a:r>
              <a:r>
                <a:rPr lang="pl-PL" sz="1400" dirty="0"/>
                <a:t>S</a:t>
              </a:r>
              <a:r>
                <a:rPr lang="en-US" sz="1400" dirty="0" err="1"/>
                <a:t>erver</a:t>
              </a:r>
              <a:endParaRPr lang="en-US" sz="1400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1A2F688-A30B-83F8-AC40-6D68C3A54442}"/>
              </a:ext>
            </a:extLst>
          </p:cNvPr>
          <p:cNvGrpSpPr/>
          <p:nvPr/>
        </p:nvGrpSpPr>
        <p:grpSpPr>
          <a:xfrm>
            <a:off x="6380883" y="2398764"/>
            <a:ext cx="1154675" cy="895116"/>
            <a:chOff x="2490357" y="2974870"/>
            <a:chExt cx="1154675" cy="895116"/>
          </a:xfrm>
        </p:grpSpPr>
        <p:pic>
          <p:nvPicPr>
            <p:cNvPr id="27" name="Picture 4" descr="Container - Kostenlose transport Icons">
              <a:extLst>
                <a:ext uri="{FF2B5EF4-FFF2-40B4-BE49-F238E27FC236}">
                  <a16:creationId xmlns:a16="http://schemas.microsoft.com/office/drawing/2014/main" id="{125E42CA-330D-4D19-D5E2-430FEB91AF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9377" y="2974870"/>
              <a:ext cx="763480" cy="763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E76870A-0C57-DA33-0135-6EDAE6DBC396}"/>
                </a:ext>
              </a:extLst>
            </p:cNvPr>
            <p:cNvSpPr txBox="1"/>
            <p:nvPr/>
          </p:nvSpPr>
          <p:spPr>
            <a:xfrm>
              <a:off x="2490357" y="3562209"/>
              <a:ext cx="11546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/>
                <a:t>A</a:t>
              </a:r>
              <a:r>
                <a:rPr lang="en-US" sz="1400" dirty="0" err="1"/>
                <a:t>larm</a:t>
              </a:r>
              <a:r>
                <a:rPr lang="en-US" sz="1400" dirty="0"/>
                <a:t> </a:t>
              </a:r>
              <a:r>
                <a:rPr lang="pl-PL" sz="1400" dirty="0" err="1"/>
                <a:t>Logger</a:t>
              </a:r>
              <a:endParaRPr lang="en-US" sz="140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D8D5DDB-6F60-F6F1-DFD6-95F0020252A5}"/>
              </a:ext>
            </a:extLst>
          </p:cNvPr>
          <p:cNvGrpSpPr/>
          <p:nvPr/>
        </p:nvGrpSpPr>
        <p:grpSpPr>
          <a:xfrm>
            <a:off x="6035562" y="3184272"/>
            <a:ext cx="816249" cy="898603"/>
            <a:chOff x="2615616" y="2974870"/>
            <a:chExt cx="816249" cy="898603"/>
          </a:xfrm>
        </p:grpSpPr>
        <p:pic>
          <p:nvPicPr>
            <p:cNvPr id="31" name="Picture 4" descr="Container - Kostenlose transport Icons">
              <a:extLst>
                <a:ext uri="{FF2B5EF4-FFF2-40B4-BE49-F238E27FC236}">
                  <a16:creationId xmlns:a16="http://schemas.microsoft.com/office/drawing/2014/main" id="{D7D14353-D9D1-3E0B-36DE-2716854BCD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9377" y="2974870"/>
              <a:ext cx="763480" cy="763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68" name="TextBox 7167">
              <a:extLst>
                <a:ext uri="{FF2B5EF4-FFF2-40B4-BE49-F238E27FC236}">
                  <a16:creationId xmlns:a16="http://schemas.microsoft.com/office/drawing/2014/main" id="{96C7C1CA-F523-3091-6A6C-F0A8EA8E5BD2}"/>
                </a:ext>
              </a:extLst>
            </p:cNvPr>
            <p:cNvSpPr txBox="1"/>
            <p:nvPr/>
          </p:nvSpPr>
          <p:spPr>
            <a:xfrm>
              <a:off x="2615616" y="3565696"/>
              <a:ext cx="8162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 err="1"/>
                <a:t>Phoebus</a:t>
              </a:r>
              <a:endParaRPr lang="en-US" sz="1400" dirty="0"/>
            </a:p>
          </p:txBody>
        </p:sp>
      </p:grpSp>
      <p:grpSp>
        <p:nvGrpSpPr>
          <p:cNvPr id="7169" name="Group 7168">
            <a:extLst>
              <a:ext uri="{FF2B5EF4-FFF2-40B4-BE49-F238E27FC236}">
                <a16:creationId xmlns:a16="http://schemas.microsoft.com/office/drawing/2014/main" id="{C62E961B-C17C-A8E7-76FD-5D03BE8F384E}"/>
              </a:ext>
            </a:extLst>
          </p:cNvPr>
          <p:cNvGrpSpPr/>
          <p:nvPr/>
        </p:nvGrpSpPr>
        <p:grpSpPr>
          <a:xfrm>
            <a:off x="6991685" y="3264075"/>
            <a:ext cx="957313" cy="876310"/>
            <a:chOff x="2562460" y="2974870"/>
            <a:chExt cx="957313" cy="876310"/>
          </a:xfrm>
        </p:grpSpPr>
        <p:pic>
          <p:nvPicPr>
            <p:cNvPr id="7171" name="Picture 4" descr="Container - Kostenlose transport Icons">
              <a:extLst>
                <a:ext uri="{FF2B5EF4-FFF2-40B4-BE49-F238E27FC236}">
                  <a16:creationId xmlns:a16="http://schemas.microsoft.com/office/drawing/2014/main" id="{A134DEEB-6D8F-A8B7-7082-375E4F337F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9377" y="2974870"/>
              <a:ext cx="763480" cy="763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73" name="TextBox 7172">
              <a:extLst>
                <a:ext uri="{FF2B5EF4-FFF2-40B4-BE49-F238E27FC236}">
                  <a16:creationId xmlns:a16="http://schemas.microsoft.com/office/drawing/2014/main" id="{CA0CD17E-017B-B494-E4E6-546F844A9A2B}"/>
                </a:ext>
              </a:extLst>
            </p:cNvPr>
            <p:cNvSpPr txBox="1"/>
            <p:nvPr/>
          </p:nvSpPr>
          <p:spPr>
            <a:xfrm>
              <a:off x="2562460" y="3543403"/>
              <a:ext cx="9573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 err="1"/>
                <a:t>Sequencer</a:t>
              </a:r>
              <a:endParaRPr lang="en-US" sz="1400" dirty="0"/>
            </a:p>
          </p:txBody>
        </p:sp>
      </p:grpSp>
      <p:grpSp>
        <p:nvGrpSpPr>
          <p:cNvPr id="7175" name="Group 7174">
            <a:extLst>
              <a:ext uri="{FF2B5EF4-FFF2-40B4-BE49-F238E27FC236}">
                <a16:creationId xmlns:a16="http://schemas.microsoft.com/office/drawing/2014/main" id="{7BF3EB9D-522F-BE5D-EFA6-6304B413B286}"/>
              </a:ext>
            </a:extLst>
          </p:cNvPr>
          <p:cNvGrpSpPr/>
          <p:nvPr/>
        </p:nvGrpSpPr>
        <p:grpSpPr>
          <a:xfrm>
            <a:off x="6880708" y="4015372"/>
            <a:ext cx="763480" cy="912542"/>
            <a:chOff x="4945098" y="4578286"/>
            <a:chExt cx="763480" cy="912542"/>
          </a:xfrm>
        </p:grpSpPr>
        <p:pic>
          <p:nvPicPr>
            <p:cNvPr id="17" name="Picture 4" descr="Container - Kostenlose transport Icons">
              <a:extLst>
                <a:ext uri="{FF2B5EF4-FFF2-40B4-BE49-F238E27FC236}">
                  <a16:creationId xmlns:a16="http://schemas.microsoft.com/office/drawing/2014/main" id="{B2E9C5D3-EB14-0170-C3AB-74C96C6C06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5098" y="4578286"/>
              <a:ext cx="763480" cy="763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74" name="TextBox 7173">
              <a:extLst>
                <a:ext uri="{FF2B5EF4-FFF2-40B4-BE49-F238E27FC236}">
                  <a16:creationId xmlns:a16="http://schemas.microsoft.com/office/drawing/2014/main" id="{174306E2-D317-E73D-8A8D-2A0788F05480}"/>
                </a:ext>
              </a:extLst>
            </p:cNvPr>
            <p:cNvSpPr txBox="1"/>
            <p:nvPr/>
          </p:nvSpPr>
          <p:spPr>
            <a:xfrm>
              <a:off x="5069395" y="5183051"/>
              <a:ext cx="5148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 err="1"/>
                <a:t>IOCs</a:t>
              </a:r>
              <a:endParaRPr lang="en-US" sz="1400" dirty="0"/>
            </a:p>
          </p:txBody>
        </p:sp>
      </p:grpSp>
      <p:grpSp>
        <p:nvGrpSpPr>
          <p:cNvPr id="7176" name="Group 7175">
            <a:extLst>
              <a:ext uri="{FF2B5EF4-FFF2-40B4-BE49-F238E27FC236}">
                <a16:creationId xmlns:a16="http://schemas.microsoft.com/office/drawing/2014/main" id="{234E6A56-BF7F-4BFD-58A5-0AED4B5E1274}"/>
              </a:ext>
            </a:extLst>
          </p:cNvPr>
          <p:cNvGrpSpPr/>
          <p:nvPr/>
        </p:nvGrpSpPr>
        <p:grpSpPr>
          <a:xfrm>
            <a:off x="5749596" y="4001384"/>
            <a:ext cx="956993" cy="898603"/>
            <a:chOff x="2615616" y="2974870"/>
            <a:chExt cx="956993" cy="898603"/>
          </a:xfrm>
        </p:grpSpPr>
        <p:pic>
          <p:nvPicPr>
            <p:cNvPr id="7177" name="Picture 4" descr="Container - Kostenlose transport Icons">
              <a:extLst>
                <a:ext uri="{FF2B5EF4-FFF2-40B4-BE49-F238E27FC236}">
                  <a16:creationId xmlns:a16="http://schemas.microsoft.com/office/drawing/2014/main" id="{EEB09ABA-4059-9777-2C9B-1D0DC4DEAD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9377" y="2974870"/>
              <a:ext cx="763480" cy="763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78" name="TextBox 7177">
              <a:extLst>
                <a:ext uri="{FF2B5EF4-FFF2-40B4-BE49-F238E27FC236}">
                  <a16:creationId xmlns:a16="http://schemas.microsoft.com/office/drawing/2014/main" id="{081AC769-0EDF-5BE6-41D5-D96F4742B504}"/>
                </a:ext>
              </a:extLst>
            </p:cNvPr>
            <p:cNvSpPr txBox="1"/>
            <p:nvPr/>
          </p:nvSpPr>
          <p:spPr>
            <a:xfrm>
              <a:off x="2615616" y="3565696"/>
              <a:ext cx="9569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 err="1"/>
                <a:t>Zookeeper</a:t>
              </a:r>
              <a:endParaRPr lang="en-US" sz="1400" dirty="0"/>
            </a:p>
          </p:txBody>
        </p:sp>
      </p:grpSp>
      <p:grpSp>
        <p:nvGrpSpPr>
          <p:cNvPr id="7179" name="Group 7178">
            <a:extLst>
              <a:ext uri="{FF2B5EF4-FFF2-40B4-BE49-F238E27FC236}">
                <a16:creationId xmlns:a16="http://schemas.microsoft.com/office/drawing/2014/main" id="{32A34317-BDBA-0A4C-15BF-11DF4926CF86}"/>
              </a:ext>
            </a:extLst>
          </p:cNvPr>
          <p:cNvGrpSpPr/>
          <p:nvPr/>
        </p:nvGrpSpPr>
        <p:grpSpPr>
          <a:xfrm>
            <a:off x="4956943" y="3159156"/>
            <a:ext cx="792653" cy="898603"/>
            <a:chOff x="2644790" y="2974870"/>
            <a:chExt cx="792653" cy="898603"/>
          </a:xfrm>
        </p:grpSpPr>
        <p:pic>
          <p:nvPicPr>
            <p:cNvPr id="7180" name="Picture 4" descr="Container - Kostenlose transport Icons">
              <a:extLst>
                <a:ext uri="{FF2B5EF4-FFF2-40B4-BE49-F238E27FC236}">
                  <a16:creationId xmlns:a16="http://schemas.microsoft.com/office/drawing/2014/main" id="{CD692E09-80EB-B851-C521-9B5D7E6D0C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9377" y="2974870"/>
              <a:ext cx="763480" cy="763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81" name="TextBox 7180">
              <a:extLst>
                <a:ext uri="{FF2B5EF4-FFF2-40B4-BE49-F238E27FC236}">
                  <a16:creationId xmlns:a16="http://schemas.microsoft.com/office/drawing/2014/main" id="{3C07E997-7627-F2A0-89C9-B42B9F2C1682}"/>
                </a:ext>
              </a:extLst>
            </p:cNvPr>
            <p:cNvSpPr txBox="1"/>
            <p:nvPr/>
          </p:nvSpPr>
          <p:spPr>
            <a:xfrm>
              <a:off x="2644790" y="3565696"/>
              <a:ext cx="7926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 err="1"/>
                <a:t>Archiver</a:t>
              </a:r>
              <a:endParaRPr lang="en-US" sz="1400" dirty="0"/>
            </a:p>
          </p:txBody>
        </p:sp>
      </p:grpSp>
      <p:grpSp>
        <p:nvGrpSpPr>
          <p:cNvPr id="7182" name="Group 7181">
            <a:extLst>
              <a:ext uri="{FF2B5EF4-FFF2-40B4-BE49-F238E27FC236}">
                <a16:creationId xmlns:a16="http://schemas.microsoft.com/office/drawing/2014/main" id="{BEDB835D-3881-35F3-3EEB-1582CF81B10E}"/>
              </a:ext>
            </a:extLst>
          </p:cNvPr>
          <p:cNvGrpSpPr/>
          <p:nvPr/>
        </p:nvGrpSpPr>
        <p:grpSpPr>
          <a:xfrm>
            <a:off x="3876450" y="3155483"/>
            <a:ext cx="763480" cy="893326"/>
            <a:chOff x="2659377" y="2974870"/>
            <a:chExt cx="763480" cy="893326"/>
          </a:xfrm>
        </p:grpSpPr>
        <p:pic>
          <p:nvPicPr>
            <p:cNvPr id="7183" name="Picture 4" descr="Container - Kostenlose transport Icons">
              <a:extLst>
                <a:ext uri="{FF2B5EF4-FFF2-40B4-BE49-F238E27FC236}">
                  <a16:creationId xmlns:a16="http://schemas.microsoft.com/office/drawing/2014/main" id="{C6F9827D-6C4A-6B2C-94C6-002F4A6B4D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9377" y="2974870"/>
              <a:ext cx="763480" cy="763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84" name="TextBox 7183">
              <a:extLst>
                <a:ext uri="{FF2B5EF4-FFF2-40B4-BE49-F238E27FC236}">
                  <a16:creationId xmlns:a16="http://schemas.microsoft.com/office/drawing/2014/main" id="{5F60ECBD-CA75-4643-9AB4-DF1DDEEA4D52}"/>
                </a:ext>
              </a:extLst>
            </p:cNvPr>
            <p:cNvSpPr txBox="1"/>
            <p:nvPr/>
          </p:nvSpPr>
          <p:spPr>
            <a:xfrm>
              <a:off x="2751133" y="3560419"/>
              <a:ext cx="5799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/>
                <a:t>Kafka</a:t>
              </a:r>
              <a:endParaRPr lang="en-US" sz="1400" dirty="0"/>
            </a:p>
          </p:txBody>
        </p:sp>
      </p:grpSp>
      <p:grpSp>
        <p:nvGrpSpPr>
          <p:cNvPr id="7185" name="Group 7184">
            <a:extLst>
              <a:ext uri="{FF2B5EF4-FFF2-40B4-BE49-F238E27FC236}">
                <a16:creationId xmlns:a16="http://schemas.microsoft.com/office/drawing/2014/main" id="{C9591975-40A9-2A46-B8A0-B7044F21B547}"/>
              </a:ext>
            </a:extLst>
          </p:cNvPr>
          <p:cNvGrpSpPr/>
          <p:nvPr/>
        </p:nvGrpSpPr>
        <p:grpSpPr>
          <a:xfrm>
            <a:off x="5562094" y="2398202"/>
            <a:ext cx="763480" cy="911170"/>
            <a:chOff x="2659377" y="2974870"/>
            <a:chExt cx="763480" cy="911170"/>
          </a:xfrm>
        </p:grpSpPr>
        <p:pic>
          <p:nvPicPr>
            <p:cNvPr id="7186" name="Picture 4" descr="Container - Kostenlose transport Icons">
              <a:extLst>
                <a:ext uri="{FF2B5EF4-FFF2-40B4-BE49-F238E27FC236}">
                  <a16:creationId xmlns:a16="http://schemas.microsoft.com/office/drawing/2014/main" id="{1F590506-3D34-1D1A-89B4-8CF8C0239A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9377" y="2974870"/>
              <a:ext cx="763480" cy="763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87" name="TextBox 7186">
              <a:extLst>
                <a:ext uri="{FF2B5EF4-FFF2-40B4-BE49-F238E27FC236}">
                  <a16:creationId xmlns:a16="http://schemas.microsoft.com/office/drawing/2014/main" id="{FCB809DC-C41D-08DE-3623-B0EEF0AA801D}"/>
                </a:ext>
              </a:extLst>
            </p:cNvPr>
            <p:cNvSpPr txBox="1"/>
            <p:nvPr/>
          </p:nvSpPr>
          <p:spPr>
            <a:xfrm>
              <a:off x="2741260" y="3578263"/>
              <a:ext cx="6815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 err="1"/>
                <a:t>Kibana</a:t>
              </a:r>
              <a:endParaRPr lang="en-US" sz="1400" dirty="0"/>
            </a:p>
          </p:txBody>
        </p:sp>
      </p:grpSp>
      <p:grpSp>
        <p:nvGrpSpPr>
          <p:cNvPr id="7188" name="Group 7187">
            <a:extLst>
              <a:ext uri="{FF2B5EF4-FFF2-40B4-BE49-F238E27FC236}">
                <a16:creationId xmlns:a16="http://schemas.microsoft.com/office/drawing/2014/main" id="{DF4616E9-03BA-5368-7459-D0FB0AD2B0D4}"/>
              </a:ext>
            </a:extLst>
          </p:cNvPr>
          <p:cNvGrpSpPr/>
          <p:nvPr/>
        </p:nvGrpSpPr>
        <p:grpSpPr>
          <a:xfrm>
            <a:off x="4639199" y="3946765"/>
            <a:ext cx="794547" cy="896496"/>
            <a:chOff x="2659377" y="2974870"/>
            <a:chExt cx="794547" cy="896496"/>
          </a:xfrm>
        </p:grpSpPr>
        <p:pic>
          <p:nvPicPr>
            <p:cNvPr id="7189" name="Picture 4" descr="Container - Kostenlose transport Icons">
              <a:extLst>
                <a:ext uri="{FF2B5EF4-FFF2-40B4-BE49-F238E27FC236}">
                  <a16:creationId xmlns:a16="http://schemas.microsoft.com/office/drawing/2014/main" id="{0B493A8C-A84C-905D-B0A9-53A7845BDB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9377" y="2974870"/>
              <a:ext cx="763480" cy="763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90" name="TextBox 7189">
              <a:extLst>
                <a:ext uri="{FF2B5EF4-FFF2-40B4-BE49-F238E27FC236}">
                  <a16:creationId xmlns:a16="http://schemas.microsoft.com/office/drawing/2014/main" id="{7D5B619F-EACE-8A0D-EE12-CCCF30CDA9AC}"/>
                </a:ext>
              </a:extLst>
            </p:cNvPr>
            <p:cNvSpPr txBox="1"/>
            <p:nvPr/>
          </p:nvSpPr>
          <p:spPr>
            <a:xfrm>
              <a:off x="2689291" y="3563589"/>
              <a:ext cx="7646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 err="1"/>
                <a:t>Jupyter</a:t>
              </a:r>
              <a:r>
                <a:rPr lang="pl-PL" sz="1400" dirty="0"/>
                <a:t> </a:t>
              </a:r>
              <a:endParaRPr lang="en-US" sz="1400" dirty="0"/>
            </a:p>
          </p:txBody>
        </p:sp>
      </p:grpSp>
      <p:grpSp>
        <p:nvGrpSpPr>
          <p:cNvPr id="7191" name="Group 7190">
            <a:extLst>
              <a:ext uri="{FF2B5EF4-FFF2-40B4-BE49-F238E27FC236}">
                <a16:creationId xmlns:a16="http://schemas.microsoft.com/office/drawing/2014/main" id="{C7C68310-FEB4-99B0-A1E6-3BFECA16E517}"/>
              </a:ext>
            </a:extLst>
          </p:cNvPr>
          <p:cNvGrpSpPr/>
          <p:nvPr/>
        </p:nvGrpSpPr>
        <p:grpSpPr>
          <a:xfrm>
            <a:off x="4520350" y="2383553"/>
            <a:ext cx="824328" cy="910327"/>
            <a:chOff x="2630150" y="2974870"/>
            <a:chExt cx="824328" cy="910327"/>
          </a:xfrm>
        </p:grpSpPr>
        <p:pic>
          <p:nvPicPr>
            <p:cNvPr id="7192" name="Picture 4" descr="Container - Kostenlose transport Icons">
              <a:extLst>
                <a:ext uri="{FF2B5EF4-FFF2-40B4-BE49-F238E27FC236}">
                  <a16:creationId xmlns:a16="http://schemas.microsoft.com/office/drawing/2014/main" id="{6443AD27-0AE0-B132-EA82-A188DA34DA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9377" y="2974870"/>
              <a:ext cx="763480" cy="763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93" name="TextBox 7192">
              <a:extLst>
                <a:ext uri="{FF2B5EF4-FFF2-40B4-BE49-F238E27FC236}">
                  <a16:creationId xmlns:a16="http://schemas.microsoft.com/office/drawing/2014/main" id="{6B02B372-5935-3311-E247-56D0221BE95C}"/>
                </a:ext>
              </a:extLst>
            </p:cNvPr>
            <p:cNvSpPr txBox="1"/>
            <p:nvPr/>
          </p:nvSpPr>
          <p:spPr>
            <a:xfrm>
              <a:off x="2630150" y="3577420"/>
              <a:ext cx="8243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 err="1"/>
                <a:t>Redis</a:t>
              </a:r>
              <a:r>
                <a:rPr lang="pl-PL" sz="1400" dirty="0"/>
                <a:t> DB</a:t>
              </a:r>
              <a:endParaRPr lang="en-US" sz="1400" dirty="0"/>
            </a:p>
          </p:txBody>
        </p:sp>
      </p:grpSp>
      <p:grpSp>
        <p:nvGrpSpPr>
          <p:cNvPr id="7194" name="Group 7193">
            <a:extLst>
              <a:ext uri="{FF2B5EF4-FFF2-40B4-BE49-F238E27FC236}">
                <a16:creationId xmlns:a16="http://schemas.microsoft.com/office/drawing/2014/main" id="{783474AD-1A93-811A-F8AF-E9A3552F508E}"/>
              </a:ext>
            </a:extLst>
          </p:cNvPr>
          <p:cNvGrpSpPr/>
          <p:nvPr/>
        </p:nvGrpSpPr>
        <p:grpSpPr>
          <a:xfrm>
            <a:off x="5943834" y="1537239"/>
            <a:ext cx="1124219" cy="910327"/>
            <a:chOff x="2533724" y="2974870"/>
            <a:chExt cx="1124219" cy="910327"/>
          </a:xfrm>
        </p:grpSpPr>
        <p:pic>
          <p:nvPicPr>
            <p:cNvPr id="7195" name="Picture 4" descr="Container - Kostenlose transport Icons">
              <a:extLst>
                <a:ext uri="{FF2B5EF4-FFF2-40B4-BE49-F238E27FC236}">
                  <a16:creationId xmlns:a16="http://schemas.microsoft.com/office/drawing/2014/main" id="{33BC016D-0E75-3B5C-4753-C433A0632B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9377" y="2974870"/>
              <a:ext cx="763480" cy="763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96" name="TextBox 7195">
              <a:extLst>
                <a:ext uri="{FF2B5EF4-FFF2-40B4-BE49-F238E27FC236}">
                  <a16:creationId xmlns:a16="http://schemas.microsoft.com/office/drawing/2014/main" id="{80CE1444-E07E-DCAD-8533-47BA47A325E6}"/>
                </a:ext>
              </a:extLst>
            </p:cNvPr>
            <p:cNvSpPr txBox="1"/>
            <p:nvPr/>
          </p:nvSpPr>
          <p:spPr>
            <a:xfrm>
              <a:off x="2533724" y="3577420"/>
              <a:ext cx="11242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400" dirty="0" err="1"/>
                <a:t>Elasticsearch</a:t>
              </a:r>
              <a:endParaRPr lang="en-US" sz="1400" dirty="0"/>
            </a:p>
          </p:txBody>
        </p:sp>
      </p:grpSp>
      <p:cxnSp>
        <p:nvCxnSpPr>
          <p:cNvPr id="7198" name="Straight Arrow Connector 7197">
            <a:extLst>
              <a:ext uri="{FF2B5EF4-FFF2-40B4-BE49-F238E27FC236}">
                <a16:creationId xmlns:a16="http://schemas.microsoft.com/office/drawing/2014/main" id="{73B1A28A-3764-4E0D-F32E-D39A53928D95}"/>
              </a:ext>
            </a:extLst>
          </p:cNvPr>
          <p:cNvCxnSpPr>
            <a:cxnSpLocks/>
          </p:cNvCxnSpPr>
          <p:nvPr/>
        </p:nvCxnSpPr>
        <p:spPr>
          <a:xfrm flipV="1">
            <a:off x="7948998" y="3508093"/>
            <a:ext cx="520926" cy="13772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01" name="Title 1">
            <a:extLst>
              <a:ext uri="{FF2B5EF4-FFF2-40B4-BE49-F238E27FC236}">
                <a16:creationId xmlns:a16="http://schemas.microsoft.com/office/drawing/2014/main" id="{B3665A9C-EC1B-AB94-C4FB-91F2FC097BDA}"/>
              </a:ext>
            </a:extLst>
          </p:cNvPr>
          <p:cNvSpPr txBox="1">
            <a:spLocks/>
          </p:cNvSpPr>
          <p:nvPr/>
        </p:nvSpPr>
        <p:spPr>
          <a:xfrm>
            <a:off x="282511" y="1501909"/>
            <a:ext cx="3706069" cy="54265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latin typeface="Quattrocento Sans" panose="020B0502050000020003" pitchFamily="34" charset="0"/>
              </a:rPr>
              <a:t>Compose your services</a:t>
            </a:r>
          </a:p>
        </p:txBody>
      </p:sp>
      <p:sp>
        <p:nvSpPr>
          <p:cNvPr id="7202" name="TextBox 7201">
            <a:extLst>
              <a:ext uri="{FF2B5EF4-FFF2-40B4-BE49-F238E27FC236}">
                <a16:creationId xmlns:a16="http://schemas.microsoft.com/office/drawing/2014/main" id="{8B9BCA86-105C-7978-02DA-AF42D22D54BC}"/>
              </a:ext>
            </a:extLst>
          </p:cNvPr>
          <p:cNvSpPr txBox="1"/>
          <p:nvPr/>
        </p:nvSpPr>
        <p:spPr>
          <a:xfrm>
            <a:off x="282511" y="1910751"/>
            <a:ext cx="3756090" cy="2324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Quattrocento Sans" panose="020B0502050000020003" pitchFamily="34" charset="0"/>
              </a:rPr>
              <a:t>Quick and easy configuration </a:t>
            </a:r>
            <a:r>
              <a:rPr lang="pl-PL" sz="1400" dirty="0">
                <a:latin typeface="Quattrocento Sans" panose="020B0502050000020003" pitchFamily="34" charset="0"/>
              </a:rPr>
              <a:t>– p</a:t>
            </a:r>
            <a:r>
              <a:rPr lang="en-US" sz="1400" dirty="0">
                <a:latin typeface="Quattrocento Sans" panose="020B0502050000020003" pitchFamily="34" charset="0"/>
              </a:rPr>
              <a:t>roper</a:t>
            </a:r>
            <a:r>
              <a:rPr lang="pl-PL" sz="1400" dirty="0">
                <a:latin typeface="Quattrocento Sans" panose="020B0502050000020003" pitchFamily="34" charset="0"/>
              </a:rPr>
              <a:t> </a:t>
            </a:r>
            <a:r>
              <a:rPr lang="en-US" sz="1400" dirty="0" err="1">
                <a:latin typeface="Quattrocento Sans" panose="020B0502050000020003" pitchFamily="34" charset="0"/>
              </a:rPr>
              <a:t>yml</a:t>
            </a:r>
            <a:r>
              <a:rPr lang="en-US" sz="1400" dirty="0">
                <a:latin typeface="Quattrocento Sans" panose="020B0502050000020003" pitchFamily="34" charset="0"/>
              </a:rPr>
              <a:t> file configuration to connect containers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Quattrocento Sans" panose="020B0502050000020003" pitchFamily="34" charset="0"/>
              </a:rPr>
              <a:t>Single host deployment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Quattrocento Sans" panose="020B0502050000020003" pitchFamily="34" charset="0"/>
              </a:rPr>
              <a:t>High productivity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Quattrocento Sans" panose="020B0502050000020003" pitchFamily="34" charset="0"/>
              </a:rPr>
              <a:t>User-defined volumes to store data and ensure persistency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400" dirty="0">
                <a:latin typeface="Quattrocento Sans" panose="020B0502050000020003" pitchFamily="34" charset="0"/>
              </a:rPr>
              <a:t>Restart </a:t>
            </a:r>
            <a:r>
              <a:rPr lang="en-US" sz="1400" dirty="0">
                <a:latin typeface="Quattrocento Sans" panose="020B0502050000020003" pitchFamily="34" charset="0"/>
              </a:rPr>
              <a:t>mechanisms</a:t>
            </a:r>
          </a:p>
        </p:txBody>
      </p:sp>
      <p:pic>
        <p:nvPicPr>
          <p:cNvPr id="7203" name="Picture 6" descr="A few tricks on how to set up related Docker images with docker-compose -  Event-Driven.io">
            <a:extLst>
              <a:ext uri="{FF2B5EF4-FFF2-40B4-BE49-F238E27FC236}">
                <a16:creationId xmlns:a16="http://schemas.microsoft.com/office/drawing/2014/main" id="{8249C77E-CF42-332F-3C6A-0351BBFA4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874" y="4686167"/>
            <a:ext cx="2551186" cy="1762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205" name="Connector: Curved 7204">
            <a:extLst>
              <a:ext uri="{FF2B5EF4-FFF2-40B4-BE49-F238E27FC236}">
                <a16:creationId xmlns:a16="http://schemas.microsoft.com/office/drawing/2014/main" id="{5675BF49-6C5D-123A-68A5-B5D8FBFCD3E3}"/>
              </a:ext>
            </a:extLst>
          </p:cNvPr>
          <p:cNvCxnSpPr>
            <a:cxnSpLocks/>
            <a:stCxn id="7178" idx="2"/>
          </p:cNvCxnSpPr>
          <p:nvPr/>
        </p:nvCxnSpPr>
        <p:spPr>
          <a:xfrm rot="5400000">
            <a:off x="4956730" y="4463612"/>
            <a:ext cx="834988" cy="1707739"/>
          </a:xfrm>
          <a:prstGeom prst="curvedConnector2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07" name="Picture 8">
            <a:extLst>
              <a:ext uri="{FF2B5EF4-FFF2-40B4-BE49-F238E27FC236}">
                <a16:creationId xmlns:a16="http://schemas.microsoft.com/office/drawing/2014/main" id="{CE48F9FF-C7F1-B119-B579-14EA7A7D4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6687" y="4319617"/>
            <a:ext cx="376176" cy="50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10" name="TextBox 7209">
            <a:extLst>
              <a:ext uri="{FF2B5EF4-FFF2-40B4-BE49-F238E27FC236}">
                <a16:creationId xmlns:a16="http://schemas.microsoft.com/office/drawing/2014/main" id="{88C50822-A1E7-0FDA-590C-839078D8F88A}"/>
              </a:ext>
            </a:extLst>
          </p:cNvPr>
          <p:cNvSpPr txBox="1"/>
          <p:nvPr/>
        </p:nvSpPr>
        <p:spPr>
          <a:xfrm>
            <a:off x="8573573" y="4702246"/>
            <a:ext cx="3022404" cy="897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latin typeface="Quattrocento Sans" panose="020B0502050000020003" pitchFamily="34" charset="0"/>
              </a:rPr>
              <a:t>Software interlock to prohibit operation if the ambient temperature is too close to the dew point</a:t>
            </a:r>
          </a:p>
        </p:txBody>
      </p:sp>
    </p:spTree>
    <p:extLst>
      <p:ext uri="{BB962C8B-B14F-4D97-AF65-F5344CB8AC3E}">
        <p14:creationId xmlns:p14="http://schemas.microsoft.com/office/powerpoint/2010/main" val="1773857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E2962B0-44FA-4714-A4F2-A51DA5F7C979}"/>
              </a:ext>
            </a:extLst>
          </p:cNvPr>
          <p:cNvSpPr txBox="1">
            <a:spLocks/>
          </p:cNvSpPr>
          <p:nvPr/>
        </p:nvSpPr>
        <p:spPr>
          <a:xfrm>
            <a:off x="3956054" y="325598"/>
            <a:ext cx="4279893" cy="9144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3200" b="1" dirty="0">
                <a:latin typeface="Quattrocento Sans" panose="020B0502050000020003" pitchFamily="34" charset="0"/>
              </a:rPr>
              <a:t>Monitoring and </a:t>
            </a:r>
            <a:r>
              <a:rPr lang="pl-PL" sz="3200" b="1" dirty="0" err="1">
                <a:latin typeface="Quattrocento Sans" panose="020B0502050000020003" pitchFamily="34" charset="0"/>
              </a:rPr>
              <a:t>outlook</a:t>
            </a:r>
            <a:endParaRPr lang="en-US" sz="3200" b="1" dirty="0">
              <a:latin typeface="Quattrocento Sans" panose="020B0502050000020003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FB527E-FBB4-4788-A280-CA0BD15F0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CDE03-EFAE-4A36-A6BC-B70DB5906D5C}" type="datetime1">
              <a:rPr lang="en-US" smtClean="0"/>
              <a:t>9/14/2022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CAD82A-9FD3-442B-8D43-E2E2F1EEA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m.bajdel@gsi.de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1596F2-0A48-4B9D-A602-C37426B79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804C5-6C5B-48FC-A5D4-95F015E90EF7}" type="slidenum">
              <a:rPr lang="en-US" smtClean="0"/>
              <a:t>7</a:t>
            </a:fld>
            <a:endParaRPr lang="en-US"/>
          </a:p>
        </p:txBody>
      </p:sp>
      <p:cxnSp>
        <p:nvCxnSpPr>
          <p:cNvPr id="8" name="Google Shape;325;p30">
            <a:extLst>
              <a:ext uri="{FF2B5EF4-FFF2-40B4-BE49-F238E27FC236}">
                <a16:creationId xmlns:a16="http://schemas.microsoft.com/office/drawing/2014/main" id="{5D041507-2EEF-44B6-96D5-68C246B4DC2F}"/>
              </a:ext>
            </a:extLst>
          </p:cNvPr>
          <p:cNvCxnSpPr/>
          <p:nvPr/>
        </p:nvCxnSpPr>
        <p:spPr>
          <a:xfrm>
            <a:off x="-3946" y="818976"/>
            <a:ext cx="3960000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Google Shape;325;p30">
            <a:extLst>
              <a:ext uri="{FF2B5EF4-FFF2-40B4-BE49-F238E27FC236}">
                <a16:creationId xmlns:a16="http://schemas.microsoft.com/office/drawing/2014/main" id="{7BFC8014-2E0F-454D-B8B5-38996EDB47C5}"/>
              </a:ext>
            </a:extLst>
          </p:cNvPr>
          <p:cNvCxnSpPr>
            <a:cxnSpLocks/>
          </p:cNvCxnSpPr>
          <p:nvPr/>
        </p:nvCxnSpPr>
        <p:spPr>
          <a:xfrm>
            <a:off x="8232000" y="782798"/>
            <a:ext cx="3960000" cy="0"/>
          </a:xfrm>
          <a:prstGeom prst="straightConnector1">
            <a:avLst/>
          </a:prstGeom>
          <a:ln>
            <a:solidFill>
              <a:srgbClr val="18334B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FC5A1D3-4311-4569-9DA7-482040B4D930}"/>
              </a:ext>
            </a:extLst>
          </p:cNvPr>
          <p:cNvGrpSpPr/>
          <p:nvPr/>
        </p:nvGrpSpPr>
        <p:grpSpPr>
          <a:xfrm>
            <a:off x="627758" y="282868"/>
            <a:ext cx="1060508" cy="999859"/>
            <a:chOff x="10264900" y="282868"/>
            <a:chExt cx="1060508" cy="99985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63E22A5-D811-4752-BC13-CC348DC6F0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39259" y="394603"/>
              <a:ext cx="745346" cy="771048"/>
            </a:xfrm>
            <a:prstGeom prst="rect">
              <a:avLst/>
            </a:prstGeom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5DACDB8-FA6B-416A-A5AF-A769BD143E27}"/>
                </a:ext>
              </a:extLst>
            </p:cNvPr>
            <p:cNvSpPr/>
            <p:nvPr/>
          </p:nvSpPr>
          <p:spPr>
            <a:xfrm>
              <a:off x="10264900" y="282868"/>
              <a:ext cx="1060508" cy="999859"/>
            </a:xfrm>
            <a:prstGeom prst="ellipse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Graphic 10">
            <a:extLst>
              <a:ext uri="{FF2B5EF4-FFF2-40B4-BE49-F238E27FC236}">
                <a16:creationId xmlns:a16="http://schemas.microsoft.com/office/drawing/2014/main" id="{4DF9918C-3F4D-021F-D46B-B44385D6C9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14989" y="414740"/>
            <a:ext cx="1393476" cy="736116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1441B830-3B07-97E8-227B-583F40ABE76D}"/>
              </a:ext>
            </a:extLst>
          </p:cNvPr>
          <p:cNvGrpSpPr/>
          <p:nvPr/>
        </p:nvGrpSpPr>
        <p:grpSpPr>
          <a:xfrm>
            <a:off x="6584492" y="1553846"/>
            <a:ext cx="4886420" cy="3846755"/>
            <a:chOff x="6522045" y="2103396"/>
            <a:chExt cx="4886420" cy="3846755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FEFD5916-E9E2-1F9A-BA92-C8C68F727B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22045" y="2103396"/>
              <a:ext cx="4886420" cy="3846755"/>
            </a:xfrm>
            <a:prstGeom prst="rect">
              <a:avLst/>
            </a:prstGeom>
          </p:spPr>
        </p:pic>
        <p:pic>
          <p:nvPicPr>
            <p:cNvPr id="37" name="Picture 2" descr="Weave Scope - kubedex.com">
              <a:extLst>
                <a:ext uri="{FF2B5EF4-FFF2-40B4-BE49-F238E27FC236}">
                  <a16:creationId xmlns:a16="http://schemas.microsoft.com/office/drawing/2014/main" id="{F26EC749-97DB-0ADD-0AEF-F863C012AA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93885" y="5131934"/>
              <a:ext cx="814580" cy="8182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265190D7-7AC3-8617-4EE6-55B41749C274}"/>
              </a:ext>
            </a:extLst>
          </p:cNvPr>
          <p:cNvSpPr txBox="1"/>
          <p:nvPr/>
        </p:nvSpPr>
        <p:spPr>
          <a:xfrm>
            <a:off x="627758" y="1409536"/>
            <a:ext cx="5510847" cy="10777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Quattrocento Sans" panose="020B0502050000020003" pitchFamily="34" charset="0"/>
              </a:rPr>
              <a:t>Containers</a:t>
            </a:r>
            <a:r>
              <a:rPr lang="pl-PL" sz="1600" b="1" dirty="0">
                <a:latin typeface="Quattrocento Sans" panose="020B0502050000020003" pitchFamily="34" charset="0"/>
              </a:rPr>
              <a:t> monitoring: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400" dirty="0">
                <a:latin typeface="Quattrocento Sans" panose="020B0502050000020003" pitchFamily="34" charset="0"/>
              </a:rPr>
              <a:t>   </a:t>
            </a:r>
            <a:r>
              <a:rPr lang="pl-PL" sz="1400" dirty="0" err="1">
                <a:latin typeface="Quattrocento Sans" panose="020B0502050000020003" pitchFamily="34" charset="0"/>
              </a:rPr>
              <a:t>Weavescope</a:t>
            </a:r>
            <a:r>
              <a:rPr lang="pl-PL" sz="1400" dirty="0">
                <a:latin typeface="Quattrocento Sans" panose="020B0502050000020003" pitchFamily="34" charset="0"/>
              </a:rPr>
              <a:t> - </a:t>
            </a:r>
            <a:r>
              <a:rPr lang="en-US" sz="1400" dirty="0">
                <a:latin typeface="Quattrocento Sans" panose="020B0502050000020003" pitchFamily="34" charset="0"/>
              </a:rPr>
              <a:t> Access, Control, Metrics, Metadata</a:t>
            </a:r>
            <a:r>
              <a:rPr lang="pl-PL" sz="1400" dirty="0">
                <a:latin typeface="Quattrocento Sans" panose="020B0502050000020003" pitchFamily="34" charset="0"/>
              </a:rPr>
              <a:t>, </a:t>
            </a:r>
            <a:r>
              <a:rPr lang="en-US" sz="1400" dirty="0">
                <a:latin typeface="Quattrocento Sans" panose="020B0502050000020003" pitchFamily="34" charset="0"/>
              </a:rPr>
              <a:t>Automatic topologies and intelligent grouping</a:t>
            </a:r>
          </a:p>
        </p:txBody>
      </p:sp>
      <p:sp>
        <p:nvSpPr>
          <p:cNvPr id="40" name="Title 1">
            <a:extLst>
              <a:ext uri="{FF2B5EF4-FFF2-40B4-BE49-F238E27FC236}">
                <a16:creationId xmlns:a16="http://schemas.microsoft.com/office/drawing/2014/main" id="{F1752E98-677F-3B1D-89CC-0C947B9717BC}"/>
              </a:ext>
            </a:extLst>
          </p:cNvPr>
          <p:cNvSpPr txBox="1">
            <a:spLocks/>
          </p:cNvSpPr>
          <p:nvPr/>
        </p:nvSpPr>
        <p:spPr>
          <a:xfrm>
            <a:off x="721088" y="2487332"/>
            <a:ext cx="4310390" cy="200108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1600" b="1" dirty="0">
                <a:latin typeface="Quattrocento Sans" panose="020B0502050000020003" pitchFamily="34" charset="0"/>
              </a:rPr>
              <a:t>IOC monitoring: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400" dirty="0" err="1">
                <a:latin typeface="Quattrocento Sans" panose="020B0502050000020003" pitchFamily="34" charset="0"/>
              </a:rPr>
              <a:t>Pimo</a:t>
            </a:r>
            <a:r>
              <a:rPr lang="pl-PL" sz="1400" dirty="0">
                <a:latin typeface="Quattrocento Sans" panose="020B0502050000020003" pitchFamily="34" charset="0"/>
              </a:rPr>
              <a:t> IOC (ping monitor) - </a:t>
            </a:r>
            <a:r>
              <a:rPr lang="en-US" sz="1400" dirty="0">
                <a:latin typeface="Quattrocento Sans" panose="020B0502050000020003" pitchFamily="34" charset="0"/>
              </a:rPr>
              <a:t>scripts for regular checking via ping the network status </a:t>
            </a:r>
            <a:r>
              <a:rPr lang="pl-PL" sz="1400" dirty="0">
                <a:latin typeface="Quattrocento Sans" panose="020B0502050000020003" pitchFamily="34" charset="0"/>
              </a:rPr>
              <a:t>of </a:t>
            </a:r>
            <a:r>
              <a:rPr lang="en-US" sz="1400" dirty="0">
                <a:latin typeface="Quattrocento Sans" panose="020B0502050000020003" pitchFamily="34" charset="0"/>
              </a:rPr>
              <a:t>DCS related network devices</a:t>
            </a:r>
            <a:r>
              <a:rPr lang="pl-PL" sz="1400" dirty="0">
                <a:latin typeface="Quattrocento Sans" panose="020B0502050000020003" pitchFamily="34" charset="0"/>
              </a:rPr>
              <a:t>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400" dirty="0">
                <a:latin typeface="Quattrocento Sans" panose="020B0502050000020003" pitchFamily="34" charset="0"/>
              </a:rPr>
              <a:t>   </a:t>
            </a:r>
            <a:r>
              <a:rPr lang="en-US" sz="1400" dirty="0">
                <a:latin typeface="Quattrocento Sans" panose="020B0502050000020003" pitchFamily="34" charset="0"/>
              </a:rPr>
              <a:t>IOC </a:t>
            </a:r>
            <a:r>
              <a:rPr lang="en-US" sz="1400" dirty="0" err="1">
                <a:latin typeface="Quattrocento Sans" panose="020B0502050000020003" pitchFamily="34" charset="0"/>
              </a:rPr>
              <a:t>heartbea</a:t>
            </a:r>
            <a:r>
              <a:rPr lang="pl-PL" sz="1400" dirty="0">
                <a:latin typeface="Quattrocento Sans" panose="020B0502050000020003" pitchFamily="34" charset="0"/>
              </a:rPr>
              <a:t>t</a:t>
            </a:r>
          </a:p>
          <a:p>
            <a:endParaRPr lang="pl-PL" sz="1400" b="1" dirty="0">
              <a:latin typeface="Quattrocento Sans" panose="020B0502050000020003" pitchFamily="34" charset="0"/>
            </a:endParaRPr>
          </a:p>
          <a:p>
            <a:endParaRPr lang="pl-PL" sz="1400" b="1" dirty="0">
              <a:latin typeface="Quattrocento Sans" panose="020B0502050000020003" pitchFamily="34" charset="0"/>
            </a:endParaRPr>
          </a:p>
          <a:p>
            <a:endParaRPr lang="en-US" sz="1400" b="1" dirty="0">
              <a:latin typeface="Quattrocento Sans" panose="020B0502050000020003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3D391C-82C7-2E5C-D34E-943039E0EFBE}"/>
              </a:ext>
            </a:extLst>
          </p:cNvPr>
          <p:cNvSpPr txBox="1"/>
          <p:nvPr/>
        </p:nvSpPr>
        <p:spPr>
          <a:xfrm>
            <a:off x="627758" y="4044526"/>
            <a:ext cx="5510847" cy="754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l-PL" sz="1600" b="1" dirty="0">
                <a:latin typeface="Quattrocento Sans" panose="020B0502050000020003" pitchFamily="34" charset="0"/>
              </a:rPr>
              <a:t>Outlook: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400" dirty="0">
                <a:latin typeface="Quattrocento Sans" panose="020B0502050000020003" pitchFamily="34" charset="0"/>
              </a:rPr>
              <a:t>   Full </a:t>
            </a:r>
            <a:r>
              <a:rPr lang="en-US" sz="1400" dirty="0">
                <a:latin typeface="Quattrocento Sans" panose="020B0502050000020003" pitchFamily="34" charset="0"/>
              </a:rPr>
              <a:t>orchestration</a:t>
            </a:r>
            <a:r>
              <a:rPr lang="pl-PL" sz="1400" dirty="0">
                <a:latin typeface="Quattrocento Sans" panose="020B0502050000020003" pitchFamily="34" charset="0"/>
              </a:rPr>
              <a:t> for the </a:t>
            </a:r>
            <a:r>
              <a:rPr lang="en-US" sz="1400" dirty="0">
                <a:latin typeface="Quattrocento Sans" panose="020B0502050000020003" pitchFamily="34" charset="0"/>
              </a:rPr>
              <a:t>entire</a:t>
            </a:r>
            <a:r>
              <a:rPr lang="pl-PL" sz="1400" dirty="0">
                <a:latin typeface="Quattrocento Sans" panose="020B0502050000020003" pitchFamily="34" charset="0"/>
              </a:rPr>
              <a:t> CBM </a:t>
            </a:r>
            <a:r>
              <a:rPr lang="en-US" sz="1400" dirty="0">
                <a:latin typeface="Quattrocento Sans" panose="020B0502050000020003" pitchFamily="34" charset="0"/>
              </a:rPr>
              <a:t>experiment</a:t>
            </a:r>
          </a:p>
        </p:txBody>
      </p:sp>
    </p:spTree>
    <p:extLst>
      <p:ext uri="{BB962C8B-B14F-4D97-AF65-F5344CB8AC3E}">
        <p14:creationId xmlns:p14="http://schemas.microsoft.com/office/powerpoint/2010/main" val="144042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7347</TotalTime>
  <Words>375</Words>
  <Application>Microsoft Office PowerPoint</Application>
  <PresentationFormat>Widescreen</PresentationFormat>
  <Paragraphs>79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Quattrocento Sans</vt:lpstr>
      <vt:lpstr>Office Theme</vt:lpstr>
      <vt:lpstr>Containerized EPICS-based Detector Control System for the mini-Compressed Baryonic Matter (mCBM) experiment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Marcel Bajdel</dc:creator>
  <cp:lastModifiedBy>Marcel Bajdel</cp:lastModifiedBy>
  <cp:revision>29</cp:revision>
  <dcterms:created xsi:type="dcterms:W3CDTF">2022-09-08T08:19:39Z</dcterms:created>
  <dcterms:modified xsi:type="dcterms:W3CDTF">2022-09-14T17:39:16Z</dcterms:modified>
</cp:coreProperties>
</file>