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  <p:sldId id="259" r:id="rId6"/>
    <p:sldId id="257" r:id="rId7"/>
    <p:sldId id="260" r:id="rId8"/>
    <p:sldId id="266" r:id="rId9"/>
    <p:sldId id="265" r:id="rId10"/>
    <p:sldId id="262" r:id="rId11"/>
    <p:sldId id="263" r:id="rId12"/>
    <p:sldId id="264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8B706-68CE-2244-A7D4-A7CBDC94BAA3}" v="32" dt="2022-09-21T07:44:01.008"/>
    <p1510:client id="{9F94C5F1-CEE6-1C49-A752-BDAE3790FE0E}" v="6" dt="2022-09-20T16:59:38.5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50"/>
    <p:restoredTop sz="96654"/>
  </p:normalViewPr>
  <p:slideViewPr>
    <p:cSldViewPr snapToGrid="0" snapToObjects="1">
      <p:cViewPr varScale="1">
        <p:scale>
          <a:sx n="137" d="100"/>
          <a:sy n="137" d="100"/>
        </p:scale>
        <p:origin x="224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2" y="6180408"/>
            <a:ext cx="1263383" cy="365125"/>
          </a:xfrm>
        </p:spPr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12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2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1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1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4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5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2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8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D56066-B700-9C41-B9FA-B834435A4C7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18784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C36D-A734-B041-BD16-08361CD43950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43746" y="61804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0892" y="6187843"/>
            <a:ext cx="1717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8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45ED3-14E5-EE7A-5CEA-3328A8C51E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Diamond Control Systems Status and plans for the Diamond-II upgrade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0609DD-1D3A-F636-BCBB-450AB203D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3784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EPICS Collaboration Meeting, September 2022</a:t>
            </a:r>
          </a:p>
          <a:p>
            <a:endParaRPr lang="en-US" dirty="0"/>
          </a:p>
          <a:p>
            <a:r>
              <a:rPr lang="en-US" dirty="0" err="1"/>
              <a:t>Ulrik</a:t>
            </a:r>
            <a:r>
              <a:rPr lang="en-US" dirty="0"/>
              <a:t> Pedersen</a:t>
            </a:r>
          </a:p>
          <a:p>
            <a:r>
              <a:rPr lang="en-US" dirty="0"/>
              <a:t>Head of Beamline Controls, Diamond Light Source</a:t>
            </a:r>
          </a:p>
        </p:txBody>
      </p:sp>
    </p:spTree>
    <p:extLst>
      <p:ext uri="{BB962C8B-B14F-4D97-AF65-F5344CB8AC3E}">
        <p14:creationId xmlns:p14="http://schemas.microsoft.com/office/powerpoint/2010/main" val="100290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687F54-B3B2-4C37-BA23-31BBE4252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listening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F7FFEB3-6D85-CF67-ED04-D8FB7AC92F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582526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F0D-F6AA-F70D-9926-C2CAB35B3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Diamond Light Source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F38C3-E7F4-77BA-E518-4CFE409660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/>
              <a:t>Operational Since 2007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Gen. Storage Ring</a:t>
            </a:r>
          </a:p>
          <a:p>
            <a:pPr lvl="1"/>
            <a:r>
              <a:rPr lang="en-US" dirty="0"/>
              <a:t>3GeV</a:t>
            </a:r>
          </a:p>
          <a:p>
            <a:pPr lvl="1"/>
            <a:r>
              <a:rPr lang="en-US" dirty="0"/>
              <a:t>0.8mA to 300mA</a:t>
            </a:r>
          </a:p>
          <a:p>
            <a:r>
              <a:rPr lang="en-US" dirty="0"/>
              <a:t>33 beamlines</a:t>
            </a:r>
          </a:p>
          <a:p>
            <a:pPr lvl="1"/>
            <a:r>
              <a:rPr lang="en-US" dirty="0"/>
              <a:t>&gt;33 end-stations</a:t>
            </a:r>
          </a:p>
          <a:p>
            <a:endParaRPr lang="en-US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91055BF-A445-5B7A-129D-99C2A4A27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94729"/>
            <a:ext cx="3141233" cy="196327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8C37751-A231-8DBE-C716-531815052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476" y="1344707"/>
            <a:ext cx="7069489" cy="467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451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DLS Control Systems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8031"/>
            <a:ext cx="10515600" cy="466725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Currently based on EPICS R3.14.12</a:t>
            </a:r>
          </a:p>
          <a:p>
            <a:pPr lvl="1"/>
            <a:r>
              <a:rPr lang="en-US" dirty="0" err="1"/>
              <a:t>PVAccess</a:t>
            </a:r>
            <a:r>
              <a:rPr lang="en-US" dirty="0"/>
              <a:t> adopted in a few areas – primarily to transfer area detector data</a:t>
            </a:r>
          </a:p>
          <a:p>
            <a:r>
              <a:rPr lang="en-US" dirty="0"/>
              <a:t>IOC target platforms</a:t>
            </a:r>
          </a:p>
          <a:p>
            <a:pPr lvl="1"/>
            <a:r>
              <a:rPr lang="en-US" dirty="0"/>
              <a:t>VME/VxWorks: 430</a:t>
            </a:r>
          </a:p>
          <a:p>
            <a:pPr lvl="1"/>
            <a:r>
              <a:rPr lang="en-US" dirty="0"/>
              <a:t>RHEL7 Linux soft-</a:t>
            </a:r>
            <a:r>
              <a:rPr lang="en-US" dirty="0" err="1"/>
              <a:t>iocs</a:t>
            </a:r>
            <a:r>
              <a:rPr lang="en-US" dirty="0"/>
              <a:t>: 1568</a:t>
            </a:r>
          </a:p>
          <a:p>
            <a:pPr lvl="1"/>
            <a:r>
              <a:rPr lang="en-US" dirty="0"/>
              <a:t>Windows soft-</a:t>
            </a:r>
            <a:r>
              <a:rPr lang="en-US" dirty="0" err="1"/>
              <a:t>iocs</a:t>
            </a:r>
            <a:r>
              <a:rPr lang="en-US" dirty="0"/>
              <a:t>: 55</a:t>
            </a:r>
          </a:p>
          <a:p>
            <a:r>
              <a:rPr lang="en-US" dirty="0"/>
              <a:t>Display managers:</a:t>
            </a:r>
          </a:p>
          <a:p>
            <a:pPr lvl="1"/>
            <a:r>
              <a:rPr lang="en-US" dirty="0"/>
              <a:t>EDM: initially deployed everywhere</a:t>
            </a:r>
          </a:p>
          <a:p>
            <a:pPr lvl="1"/>
            <a:r>
              <a:rPr lang="en-US" dirty="0"/>
              <a:t>CSS: Machine operator screens have been transferred from EDM + around 5 beamlines</a:t>
            </a:r>
          </a:p>
          <a:p>
            <a:r>
              <a:rPr lang="en-US" dirty="0"/>
              <a:t>Build System anno. 2006</a:t>
            </a:r>
          </a:p>
          <a:p>
            <a:pPr lvl="1"/>
            <a:r>
              <a:rPr lang="en-US" dirty="0"/>
              <a:t>A dedicated build server and build user</a:t>
            </a:r>
          </a:p>
          <a:p>
            <a:pPr lvl="2"/>
            <a:r>
              <a:rPr lang="en-US" dirty="0"/>
              <a:t>Production file system (NFS) is read-only to all except the build server/user</a:t>
            </a:r>
          </a:p>
          <a:p>
            <a:pPr lvl="1"/>
            <a:r>
              <a:rPr lang="en-US" dirty="0"/>
              <a:t>Gitlab DVCS – tags used to identify releases</a:t>
            </a:r>
          </a:p>
          <a:p>
            <a:pPr lvl="1"/>
            <a:r>
              <a:rPr lang="en-US" dirty="0"/>
              <a:t>Homegrown Bash scripts automate the build processes</a:t>
            </a:r>
          </a:p>
          <a:p>
            <a:pPr lvl="1"/>
            <a:r>
              <a:rPr lang="en-US" dirty="0"/>
              <a:t>Engineer in-the-loop to deploy new versions on the machine/beamline</a:t>
            </a:r>
          </a:p>
        </p:txBody>
      </p:sp>
    </p:spTree>
    <p:extLst>
      <p:ext uri="{BB962C8B-B14F-4D97-AF65-F5344CB8AC3E}">
        <p14:creationId xmlns:p14="http://schemas.microsoft.com/office/powerpoint/2010/main" val="121631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F4ECD-B1F2-C766-5B2B-052F60838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Diamond-II Facility Upgrade Project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0D15E72-09FD-66DD-24B4-90E3D0D9C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7207" y="1918447"/>
            <a:ext cx="7218297" cy="414591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055" name="Content Placeholder 2">
            <a:extLst>
              <a:ext uri="{FF2B5EF4-FFF2-40B4-BE49-F238E27FC236}">
                <a16:creationId xmlns:a16="http://schemas.microsoft.com/office/drawing/2014/main" id="{984C350F-E485-43BB-C716-3768D7A7EA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4729" y="1825625"/>
            <a:ext cx="5196079" cy="4351338"/>
          </a:xfrm>
        </p:spPr>
        <p:txBody>
          <a:bodyPr/>
          <a:lstStyle/>
          <a:p>
            <a:r>
              <a:rPr lang="en-US" dirty="0"/>
              <a:t>Replacing the entire accelerator!</a:t>
            </a:r>
          </a:p>
          <a:p>
            <a:r>
              <a:rPr lang="en-US" dirty="0"/>
              <a:t>Benefits</a:t>
            </a:r>
          </a:p>
          <a:p>
            <a:pPr lvl="1"/>
            <a:r>
              <a:rPr lang="en-US" dirty="0"/>
              <a:t>Low Emittance</a:t>
            </a:r>
          </a:p>
          <a:p>
            <a:pPr lvl="1"/>
            <a:r>
              <a:rPr lang="en-US" dirty="0"/>
              <a:t>Increased Capacity</a:t>
            </a:r>
          </a:p>
          <a:p>
            <a:pPr lvl="1"/>
            <a:r>
              <a:rPr lang="en-US" dirty="0"/>
              <a:t>Higher Energy</a:t>
            </a:r>
          </a:p>
          <a:p>
            <a:r>
              <a:rPr lang="en-US" dirty="0"/>
              <a:t>All bending magnet beamlines turn into insertion device beamlines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291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25A1E-6BDB-8B5A-C916-096197B6F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Diamond-II Brightness Gain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11DD46C-4F40-8ECD-C3D8-E575183D2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509" y="1825625"/>
            <a:ext cx="7368637" cy="421625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079" name="Content Placeholder 3">
            <a:extLst>
              <a:ext uri="{FF2B5EF4-FFF2-40B4-BE49-F238E27FC236}">
                <a16:creationId xmlns:a16="http://schemas.microsoft.com/office/drawing/2014/main" id="{C1CFD497-9865-3C0A-C217-19C0280A74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72471" y="1825625"/>
            <a:ext cx="4837020" cy="4351338"/>
          </a:xfrm>
        </p:spPr>
        <p:txBody>
          <a:bodyPr>
            <a:normAutofit/>
          </a:bodyPr>
          <a:lstStyle/>
          <a:p>
            <a:r>
              <a:rPr lang="en-US" sz="2600" dirty="0"/>
              <a:t>Exploit the improvements in photon-beam properties</a:t>
            </a:r>
          </a:p>
          <a:p>
            <a:pPr lvl="1"/>
            <a:r>
              <a:rPr lang="en-US" sz="2600" dirty="0"/>
              <a:t>Coherence</a:t>
            </a:r>
          </a:p>
          <a:p>
            <a:pPr lvl="1"/>
            <a:r>
              <a:rPr lang="en-US" sz="2600" dirty="0"/>
              <a:t>Brightness</a:t>
            </a:r>
          </a:p>
          <a:p>
            <a:r>
              <a:rPr lang="en-US" sz="2600" dirty="0"/>
              <a:t>Increased brightness means</a:t>
            </a:r>
          </a:p>
          <a:p>
            <a:pPr lvl="1"/>
            <a:r>
              <a:rPr lang="en-US" sz="2600" dirty="0"/>
              <a:t>Lower exposure time, higher detector framerate</a:t>
            </a:r>
          </a:p>
          <a:p>
            <a:pPr lvl="1"/>
            <a:r>
              <a:rPr lang="en-US" sz="2600" dirty="0"/>
              <a:t>Faster scans</a:t>
            </a:r>
          </a:p>
          <a:p>
            <a:pPr lvl="1"/>
            <a:r>
              <a:rPr lang="en-US" sz="2600" dirty="0"/>
              <a:t>Higher degree of scan synchronization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140229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5BF8C-BDB6-90E4-1620-1A30C5630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Diamond-II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E7005-4FBE-77C6-F092-A86434D30E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277723" cy="4351338"/>
          </a:xfrm>
        </p:spPr>
        <p:txBody>
          <a:bodyPr/>
          <a:lstStyle/>
          <a:p>
            <a:r>
              <a:rPr lang="en-US" dirty="0"/>
              <a:t>New Accelerator</a:t>
            </a:r>
          </a:p>
          <a:p>
            <a:pPr lvl="1"/>
            <a:r>
              <a:rPr lang="en-US" dirty="0"/>
              <a:t>But re-use many Controls components: VME I/O</a:t>
            </a:r>
          </a:p>
          <a:p>
            <a:r>
              <a:rPr lang="en-US" dirty="0"/>
              <a:t>Beamline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Critical Beamline Upgrades</a:t>
            </a:r>
          </a:p>
          <a:p>
            <a:pPr lvl="2"/>
            <a:r>
              <a:rPr lang="en-US" dirty="0"/>
              <a:t>Necessary changes to just work with the new machine (more Pb!)</a:t>
            </a:r>
          </a:p>
          <a:p>
            <a:pPr lvl="1"/>
            <a:r>
              <a:rPr lang="en-US" dirty="0"/>
              <a:t>5 new “Flagship Beamlines”</a:t>
            </a:r>
          </a:p>
          <a:p>
            <a:pPr lvl="2"/>
            <a:r>
              <a:rPr lang="en-US" dirty="0"/>
              <a:t>New world-class beamlines, taking full advantage of the new machine</a:t>
            </a:r>
          </a:p>
          <a:p>
            <a:pPr lvl="1"/>
            <a:r>
              <a:rPr lang="en-US" dirty="0"/>
              <a:t>Competitive Beamline Upgrades</a:t>
            </a:r>
          </a:p>
          <a:p>
            <a:pPr lvl="2"/>
            <a:r>
              <a:rPr lang="en-US" dirty="0"/>
              <a:t>Upgrades to exploit the improvement to the beam</a:t>
            </a:r>
          </a:p>
        </p:txBody>
      </p:sp>
    </p:spTree>
    <p:extLst>
      <p:ext uri="{BB962C8B-B14F-4D97-AF65-F5344CB8AC3E}">
        <p14:creationId xmlns:p14="http://schemas.microsoft.com/office/powerpoint/2010/main" val="75965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2E46F-F94B-790D-E447-1B2EAD0BC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Diamond-II Control Systems Updates</a:t>
            </a:r>
          </a:p>
        </p:txBody>
      </p:sp>
      <p:sp>
        <p:nvSpPr>
          <p:cNvPr id="4103" name="Content Placeholder 2">
            <a:extLst>
              <a:ext uri="{FF2B5EF4-FFF2-40B4-BE49-F238E27FC236}">
                <a16:creationId xmlns:a16="http://schemas.microsoft.com/office/drawing/2014/main" id="{B4661FDE-ADB8-D2AF-6DB7-EDF322CB3F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576" y="1825624"/>
            <a:ext cx="5562600" cy="4351338"/>
          </a:xfrm>
        </p:spPr>
        <p:txBody>
          <a:bodyPr/>
          <a:lstStyle/>
          <a:p>
            <a:r>
              <a:rPr lang="en-US" dirty="0"/>
              <a:t>EPICS Controls Systems are a part of a deep software stack</a:t>
            </a:r>
          </a:p>
          <a:p>
            <a:r>
              <a:rPr lang="en-US" dirty="0"/>
              <a:t>The entire stack is up for review and modernization</a:t>
            </a:r>
          </a:p>
          <a:p>
            <a:r>
              <a:rPr lang="en-US" dirty="0"/>
              <a:t>Opportunities to address obsolescence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34C8C2C-26D2-E3C2-2AE9-C0AD74BAD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83614" y="1305495"/>
            <a:ext cx="5904810" cy="4871467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865034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2E46F-F94B-790D-E447-1B2EAD0BC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Diamond-II Control Systems Updates</a:t>
            </a:r>
          </a:p>
        </p:txBody>
      </p:sp>
      <p:sp>
        <p:nvSpPr>
          <p:cNvPr id="4103" name="Content Placeholder 2">
            <a:extLst>
              <a:ext uri="{FF2B5EF4-FFF2-40B4-BE49-F238E27FC236}">
                <a16:creationId xmlns:a16="http://schemas.microsoft.com/office/drawing/2014/main" id="{B4661FDE-ADB8-D2AF-6DB7-EDF322CB3F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0447" y="1526583"/>
            <a:ext cx="5423115" cy="465038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Service-based architecture</a:t>
            </a:r>
          </a:p>
          <a:p>
            <a:pPr lvl="1"/>
            <a:r>
              <a:rPr lang="en-US" dirty="0"/>
              <a:t>All services built and deployed in containers on Kubernetes</a:t>
            </a:r>
          </a:p>
          <a:p>
            <a:r>
              <a:rPr lang="en-US" dirty="0"/>
              <a:t>Adopting BlueSky and </a:t>
            </a:r>
            <a:r>
              <a:rPr lang="en-US" dirty="0" err="1"/>
              <a:t>Ophyd</a:t>
            </a:r>
            <a:endParaRPr lang="en-US" dirty="0"/>
          </a:p>
          <a:p>
            <a:pPr lvl="1"/>
            <a:r>
              <a:rPr lang="en-US" dirty="0"/>
              <a:t>Replacing parts of GDA</a:t>
            </a:r>
          </a:p>
          <a:p>
            <a:pPr lvl="1"/>
            <a:r>
              <a:rPr lang="en-US" dirty="0"/>
              <a:t>Extending </a:t>
            </a:r>
            <a:r>
              <a:rPr lang="en-US" dirty="0" err="1"/>
              <a:t>Ophyd</a:t>
            </a:r>
            <a:r>
              <a:rPr lang="en-US" dirty="0"/>
              <a:t> with Malcolm functionality (</a:t>
            </a:r>
            <a:r>
              <a:rPr lang="en-US" dirty="0" err="1"/>
              <a:t>Ophyd</a:t>
            </a:r>
            <a:r>
              <a:rPr lang="en-US" dirty="0"/>
              <a:t> v2)</a:t>
            </a:r>
          </a:p>
          <a:p>
            <a:r>
              <a:rPr lang="en-US" dirty="0"/>
              <a:t>Adopting EPICS7</a:t>
            </a:r>
          </a:p>
          <a:p>
            <a:r>
              <a:rPr lang="en-US" dirty="0"/>
              <a:t>Obsolete VxWorks systems</a:t>
            </a:r>
          </a:p>
          <a:p>
            <a:pPr lvl="1"/>
            <a:r>
              <a:rPr lang="en-US" dirty="0"/>
              <a:t>Replace VME hardware with </a:t>
            </a:r>
            <a:r>
              <a:rPr lang="en-US" dirty="0" err="1"/>
              <a:t>EtherCat</a:t>
            </a:r>
            <a:r>
              <a:rPr lang="en-US" dirty="0"/>
              <a:t> and soft-IOCs where possible</a:t>
            </a:r>
          </a:p>
          <a:p>
            <a:pPr lvl="1"/>
            <a:r>
              <a:rPr lang="en-US" dirty="0"/>
              <a:t>Adopt RTEMS and port </a:t>
            </a:r>
            <a:r>
              <a:rPr lang="en-US"/>
              <a:t>existing VxWorks IOCs</a:t>
            </a:r>
            <a:endParaRPr lang="en-US" dirty="0"/>
          </a:p>
          <a:p>
            <a:r>
              <a:rPr lang="en-US" dirty="0"/>
              <a:t>Browser-based Web UIs</a:t>
            </a:r>
          </a:p>
          <a:p>
            <a:pPr lvl="1"/>
            <a:r>
              <a:rPr lang="en-US" dirty="0"/>
              <a:t>React-based frontend</a:t>
            </a:r>
          </a:p>
          <a:p>
            <a:pPr lvl="1"/>
            <a:r>
              <a:rPr lang="en-US" dirty="0"/>
              <a:t>Runtime PV access via </a:t>
            </a:r>
            <a:r>
              <a:rPr lang="en-US" dirty="0" err="1"/>
              <a:t>GraphQL</a:t>
            </a:r>
            <a:endParaRPr lang="en-US" dirty="0"/>
          </a:p>
          <a:p>
            <a:pPr lvl="1"/>
            <a:r>
              <a:rPr lang="en-US" dirty="0"/>
              <a:t>Screens designed in Phoebus .bob format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CFA25332-D293-EECC-5702-84810EEDF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53118" y="1329108"/>
            <a:ext cx="5858435" cy="4847855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576769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180A0-BFDE-CCE7-A759-B6BC9C877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Diamond-II: When? How much???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E1E99-7BF1-0C65-DA2A-E6D90FFA97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055813"/>
            <a:ext cx="10348245" cy="4437062"/>
          </a:xfrm>
        </p:spPr>
        <p:txBody>
          <a:bodyPr/>
          <a:lstStyle/>
          <a:p>
            <a:r>
              <a:rPr lang="en-US" dirty="0"/>
              <a:t>Plans and budgets…</a:t>
            </a:r>
          </a:p>
          <a:p>
            <a:pPr lvl="1"/>
            <a:r>
              <a:rPr lang="en-US" dirty="0"/>
              <a:t>Funding: approx. £500M over 8 years</a:t>
            </a:r>
          </a:p>
          <a:p>
            <a:pPr lvl="1"/>
            <a:r>
              <a:rPr lang="en-US" dirty="0"/>
              <a:t>Full Business Case (FBC) submitted to government towards end of 2022</a:t>
            </a:r>
          </a:p>
          <a:p>
            <a:pPr lvl="1"/>
            <a:r>
              <a:rPr lang="en-US" dirty="0"/>
              <a:t>Approvals expected 2023…</a:t>
            </a:r>
          </a:p>
          <a:p>
            <a:pPr lvl="1"/>
            <a:r>
              <a:rPr lang="en-US" dirty="0"/>
              <a:t>Around £81M has been approved for first phase</a:t>
            </a:r>
          </a:p>
          <a:p>
            <a:r>
              <a:rPr lang="en-US" dirty="0"/>
              <a:t>Planning an 18-month downtime/dark period around 2026</a:t>
            </a:r>
          </a:p>
          <a:p>
            <a:pPr lvl="1"/>
            <a:r>
              <a:rPr lang="en-US" dirty="0"/>
              <a:t>Critical Upgrades and 3 new Flagship Beamlines before dark period</a:t>
            </a:r>
          </a:p>
          <a:p>
            <a:pPr lvl="1"/>
            <a:r>
              <a:rPr lang="en-US" dirty="0"/>
              <a:t>2 Flagship Beamlines after dark period</a:t>
            </a:r>
          </a:p>
          <a:p>
            <a:pPr lvl="1"/>
            <a:r>
              <a:rPr lang="en-US" dirty="0"/>
              <a:t>Keep </a:t>
            </a:r>
            <a:r>
              <a:rPr lang="en-US" strike="sngStrike" dirty="0"/>
              <a:t>all</a:t>
            </a:r>
            <a:r>
              <a:rPr lang="en-US" dirty="0"/>
              <a:t> </a:t>
            </a:r>
            <a:r>
              <a:rPr lang="en-US"/>
              <a:t>most beamlines </a:t>
            </a:r>
            <a:r>
              <a:rPr lang="en-US" dirty="0"/>
              <a:t>operational until dark period</a:t>
            </a:r>
          </a:p>
        </p:txBody>
      </p:sp>
      <p:pic>
        <p:nvPicPr>
          <p:cNvPr id="6" name="Picture 5" descr="A clock on top of a stack of coins&#10;&#10;Description automatically generated with medium confidence">
            <a:extLst>
              <a:ext uri="{FF2B5EF4-FFF2-40B4-BE49-F238E27FC236}">
                <a16:creationId xmlns:a16="http://schemas.microsoft.com/office/drawing/2014/main" id="{0EEDF818-08CD-75E9-36C5-3A33CED6B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1119" y="0"/>
            <a:ext cx="3490881" cy="232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814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amond widescreen (white background)" id="{056EDD7C-3CB9-4641-8CDB-BD0B8C7CD551}" vid="{A9C17786-154C-8C4D-929A-2B90D6C71DA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A8A8B91A78D84A8E4E740900E5BBAE" ma:contentTypeVersion="14" ma:contentTypeDescription="Create a new document." ma:contentTypeScope="" ma:versionID="091b35bf1b639fbc49900cb416a38f3b">
  <xsd:schema xmlns:xsd="http://www.w3.org/2001/XMLSchema" xmlns:xs="http://www.w3.org/2001/XMLSchema" xmlns:p="http://schemas.microsoft.com/office/2006/metadata/properties" xmlns:ns2="4efff595-9748-44a8-a7f7-a5326e5a18d5" xmlns:ns3="b9e61a8e-ce37-4f6f-ab37-54558243974f" targetNamespace="http://schemas.microsoft.com/office/2006/metadata/properties" ma:root="true" ma:fieldsID="f6bad3525a1fac20860898d41a179a2a" ns2:_="" ns3:_="">
    <xsd:import namespace="4efff595-9748-44a8-a7f7-a5326e5a18d5"/>
    <xsd:import namespace="b9e61a8e-ce37-4f6f-ab37-5455824397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ink_x0028_test_x0029_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fff595-9748-44a8-a7f7-a5326e5a18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ink_x0028_test_x0029_" ma:index="20" nillable="true" ma:displayName="link (test)" ma:format="Hyperlink" ma:internalName="link_x0028_test_x0029_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61a8e-ce37-4f6f-ab37-54558243974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_x0028_test_x0029_ xmlns="4efff595-9748-44a8-a7f7-a5326e5a18d5">
      <Url xsi:nil="true"/>
      <Description xsi:nil="true"/>
    </link_x0028_test_x0029_>
  </documentManagement>
</p:properties>
</file>

<file path=customXml/itemProps1.xml><?xml version="1.0" encoding="utf-8"?>
<ds:datastoreItem xmlns:ds="http://schemas.openxmlformats.org/officeDocument/2006/customXml" ds:itemID="{27B9EE8B-AF86-4B5B-9A7A-74D8528F9F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B183A98-9825-4C29-95F7-E5F089A4B9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fff595-9748-44a8-a7f7-a5326e5a18d5"/>
    <ds:schemaRef ds:uri="b9e61a8e-ce37-4f6f-ab37-5455824397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3440920-8707-4BEF-9203-A5F303816824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4efff595-9748-44a8-a7f7-a5326e5a18d5"/>
    <ds:schemaRef ds:uri="http://schemas.microsoft.com/office/infopath/2007/PartnerControls"/>
    <ds:schemaRef ds:uri="http://purl.org/dc/terms/"/>
    <ds:schemaRef ds:uri="http://purl.org/dc/dcmitype/"/>
    <ds:schemaRef ds:uri="b9e61a8e-ce37-4f6f-ab37-54558243974f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</TotalTime>
  <Words>460</Words>
  <Application>Microsoft Macintosh PowerPoint</Application>
  <PresentationFormat>Widescreen</PresentationFormat>
  <Paragraphs>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Diamond Control Systems Status and plans for the Diamond-II upgrade</vt:lpstr>
      <vt:lpstr>Diamond Light Source Facility</vt:lpstr>
      <vt:lpstr>DLS Control Systems Today</vt:lpstr>
      <vt:lpstr>Diamond-II Facility Upgrade Project</vt:lpstr>
      <vt:lpstr>Diamond-II Brightness Gain</vt:lpstr>
      <vt:lpstr>Diamond-II Programme</vt:lpstr>
      <vt:lpstr>Diamond-II Control Systems Updates</vt:lpstr>
      <vt:lpstr>Diamond-II Control Systems Updates</vt:lpstr>
      <vt:lpstr>Diamond-II: When? How much???</vt:lpstr>
      <vt:lpstr>Thank you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Diamond Control Systems Status and plans for the Diamond-II upgrade</dc:title>
  <dc:creator>Pedersen, Ulrik (DLSLtd,RAL,LSCI)</dc:creator>
  <cp:lastModifiedBy>Pedersen, Ulrik (DLSLtd,RAL,LSCI)</cp:lastModifiedBy>
  <cp:revision>2</cp:revision>
  <dcterms:created xsi:type="dcterms:W3CDTF">2022-09-20T11:41:11Z</dcterms:created>
  <dcterms:modified xsi:type="dcterms:W3CDTF">2022-09-21T08:17:51Z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0x010100F1A8A8B91A78D84A8E4E740900E5BBAE</vt:lpwstr>
  </property>
</Properties>
</file>