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69" r:id="rId2"/>
    <p:sldId id="258" r:id="rId3"/>
    <p:sldId id="312" r:id="rId4"/>
    <p:sldId id="313" r:id="rId5"/>
    <p:sldId id="315" r:id="rId6"/>
    <p:sldId id="314" r:id="rId7"/>
    <p:sldId id="316" r:id="rId8"/>
    <p:sldId id="317" r:id="rId9"/>
    <p:sldId id="319" r:id="rId10"/>
    <p:sldId id="318" r:id="rId11"/>
    <p:sldId id="30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C6600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 autoAdjust="0"/>
    <p:restoredTop sz="96190" autoAdjust="0"/>
  </p:normalViewPr>
  <p:slideViewPr>
    <p:cSldViewPr snapToGrid="0" snapToObjects="1">
      <p:cViewPr varScale="1">
        <p:scale>
          <a:sx n="158" d="100"/>
          <a:sy n="158" d="100"/>
        </p:scale>
        <p:origin x="992" y="18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EEC7F-5964-46CA-9A1D-B0DE39ACDA7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5E155-6E86-448C-975F-4414EFB9E0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77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5E155-6E86-448C-975F-4414EFB9E01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79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31657" y="4762088"/>
            <a:ext cx="86225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27819" y="473692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76208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200" b="1"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noProof="0"/>
              <a:t>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162520B3-5EE2-AD41-8C1D-5409930522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0155" y="4769523"/>
            <a:ext cx="10156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E83C828-8B4F-AD46-BA77-A0C94FD27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3680" y="477791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3488E2D-8F44-7C4C-84B3-F255CD063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9383" y="476952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1C11CFD-9F5F-D04E-BA43-B0BD849B5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6788" y="4771783"/>
            <a:ext cx="101134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6E9D8D06-2A85-D941-8A86-4E57B827E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2917" y="477565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CD045DE-22BA-084F-8029-F70DE95E1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1688" y="475982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F6DE2C1F-3308-7B4E-B01A-5C11ECD6EC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2184" y="4728635"/>
            <a:ext cx="89655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6375BAD-DA98-BE4E-8569-542221AF0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28" y="473702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491D5F58-9D2F-AA43-80E2-42562EB13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252" y="4728635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C9D17D4E-7BF2-124C-B471-05A0ACACA7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2447" y="4736069"/>
            <a:ext cx="8843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0FC2C974-F89C-2E4F-BE75-5875D4133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5568" y="473606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C15760B8-0866-2D44-88E5-4997EF712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9385" y="473606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D50CFFA-CACB-5147-9A85-A0EA952BD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6536" y="4659327"/>
            <a:ext cx="104870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E0AE1216-FEA2-1745-B9C2-D7C013481C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3650" y="468449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C14622C0-C0A2-3D45-ACB9-8CC80895A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1424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81" r:id="rId3"/>
    <p:sldLayoutId id="2147483680" r:id="rId4"/>
    <p:sldLayoutId id="2147483679" r:id="rId5"/>
    <p:sldLayoutId id="2147483667" r:id="rId6"/>
    <p:sldLayoutId id="2147483668" r:id="rId7"/>
    <p:sldLayoutId id="2147483669" r:id="rId8"/>
    <p:sldLayoutId id="2147483674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833611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Training sessions on CERN financial processes:</a:t>
            </a:r>
            <a:br>
              <a:rPr lang="en-GB" sz="2400" dirty="0"/>
            </a:br>
            <a:r>
              <a:rPr lang="en-GB" sz="2400" dirty="0"/>
              <a:t>Part 1 CET tool - hands-on and practice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8FB6518-B31F-1747-BBFC-239C2E5B6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7" y="4762500"/>
            <a:ext cx="1038239" cy="273050"/>
          </a:xfr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341A58ED-2519-124F-B35C-4D8E2BD3A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7819" y="4736921"/>
            <a:ext cx="2895600" cy="273844"/>
          </a:xfr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C167986-481E-3D4D-9905-DBE5EF8C4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2576" y="4762088"/>
            <a:ext cx="501424" cy="273844"/>
          </a:xfr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05937B-1DFF-487C-8544-09DC185A135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170178" cy="314740"/>
          </a:xfrm>
        </p:spPr>
        <p:txBody>
          <a:bodyPr>
            <a:noAutofit/>
          </a:bodyPr>
          <a:lstStyle/>
          <a:p>
            <a:r>
              <a:rPr lang="en-US" dirty="0"/>
              <a:t>Julie Falcon FAP/ACC, Estelle Carneiro FAP/ACC and Luigi Scibile TE/HDO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180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7AD6-4FED-1448-971C-A890C5B8F7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17B62-2DDB-9B41-86A3-2EF181BF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CDE1D-31CC-104B-907F-47040AA1B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B4822C-3C87-4149-8368-8E88B38A17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8787" y="1668690"/>
            <a:ext cx="8226425" cy="70643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Thank you for your attention and participation!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1D235-5A97-DE41-95FD-16329903433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993775"/>
            <a:ext cx="8229600" cy="3203575"/>
          </a:xfrm>
        </p:spPr>
        <p:txBody>
          <a:bodyPr/>
          <a:lstStyle/>
          <a:p>
            <a:pPr marL="36576" indent="0">
              <a:buNone/>
            </a:pPr>
            <a:r>
              <a:rPr lang="en-CH" dirty="0"/>
              <a:t>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D9C9A39-6AD1-F54F-AD2E-FFE0A36B1532}"/>
              </a:ext>
            </a:extLst>
          </p:cNvPr>
          <p:cNvSpPr txBox="1">
            <a:spLocks/>
          </p:cNvSpPr>
          <p:nvPr/>
        </p:nvSpPr>
        <p:spPr>
          <a:xfrm>
            <a:off x="458786" y="3677105"/>
            <a:ext cx="8226425" cy="70643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/>
              <a:t>If you need further assistance, please do not hesitate to contact me.</a:t>
            </a:r>
            <a:endParaRPr lang="en-CH" sz="1800" dirty="0"/>
          </a:p>
        </p:txBody>
      </p:sp>
    </p:spTree>
    <p:extLst>
      <p:ext uri="{BB962C8B-B14F-4D97-AF65-F5344CB8AC3E}">
        <p14:creationId xmlns:p14="http://schemas.microsoft.com/office/powerpoint/2010/main" val="2765491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92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dirty="0"/>
              <a:t>Content/Organisation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994205"/>
            <a:ext cx="8466364" cy="3456414"/>
          </a:xfrm>
        </p:spPr>
        <p:txBody>
          <a:bodyPr>
            <a:normAutofit fontScale="62500" lnSpcReduction="20000"/>
          </a:bodyPr>
          <a:lstStyle/>
          <a:p>
            <a:pPr marL="550926" lvl="0" indent="-514350">
              <a:buFont typeface="+mj-lt"/>
              <a:buAutoNum type="arabicPeriod"/>
            </a:pPr>
            <a:r>
              <a:rPr lang="en-US" dirty="0"/>
              <a:t>Introduction</a:t>
            </a:r>
            <a:endParaRPr lang="en-CH" dirty="0"/>
          </a:p>
          <a:p>
            <a:pPr marL="550926" lvl="0" indent="-514350">
              <a:buFont typeface="+mj-lt"/>
              <a:buAutoNum type="arabicPeriod"/>
            </a:pPr>
            <a:endParaRPr lang="en-GB" dirty="0"/>
          </a:p>
          <a:p>
            <a:pPr marL="550926" lvl="0" indent="-514350">
              <a:buFont typeface="+mj-lt"/>
              <a:buAutoNum type="arabicPeriod"/>
            </a:pPr>
            <a:r>
              <a:rPr lang="en-GB" dirty="0"/>
              <a:t>Overview of CET for a typical section and important milestones in the financial processes.</a:t>
            </a:r>
          </a:p>
          <a:p>
            <a:pPr marL="550926" lvl="0" indent="-514350">
              <a:buFont typeface="+mj-lt"/>
              <a:buAutoNum type="arabicPeriod"/>
            </a:pPr>
            <a:endParaRPr lang="en-GB" dirty="0"/>
          </a:p>
          <a:p>
            <a:pPr marL="550926" lvl="0" indent="-514350">
              <a:buFont typeface="+mj-lt"/>
              <a:buAutoNum type="arabicPeriod"/>
            </a:pPr>
            <a:r>
              <a:rPr lang="en-GB" dirty="0"/>
              <a:t>CET basic usage:</a:t>
            </a:r>
          </a:p>
          <a:p>
            <a:pPr lvl="1"/>
            <a:r>
              <a:rPr lang="en-GB" dirty="0"/>
              <a:t>CET desktop</a:t>
            </a:r>
          </a:p>
          <a:p>
            <a:pPr lvl="1"/>
            <a:r>
              <a:rPr lang="en-GB" dirty="0"/>
              <a:t>Consultation of an ORDER </a:t>
            </a:r>
          </a:p>
          <a:p>
            <a:pPr lvl="1"/>
            <a:r>
              <a:rPr lang="en-GB" dirty="0"/>
              <a:t>Transaction by cost </a:t>
            </a:r>
            <a:r>
              <a:rPr lang="en-GB" dirty="0" err="1"/>
              <a:t>center</a:t>
            </a:r>
            <a:r>
              <a:rPr lang="en-GB" dirty="0"/>
              <a:t> </a:t>
            </a:r>
          </a:p>
          <a:p>
            <a:pPr lvl="1"/>
            <a:r>
              <a:rPr lang="en-GB" b="1" dirty="0"/>
              <a:t>Totals by cost </a:t>
            </a:r>
            <a:r>
              <a:rPr lang="en-GB" b="1" dirty="0" err="1"/>
              <a:t>center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Consultation of a BUDGET CODE </a:t>
            </a:r>
          </a:p>
          <a:p>
            <a:pPr lvl="1"/>
            <a:r>
              <a:rPr lang="en-GB" dirty="0"/>
              <a:t>Consultation of a CONTRACT </a:t>
            </a:r>
          </a:p>
          <a:p>
            <a:pPr lvl="1"/>
            <a:r>
              <a:rPr lang="en-GB" dirty="0"/>
              <a:t>Consultation of a sale invoice: RFF transactions</a:t>
            </a:r>
          </a:p>
          <a:p>
            <a:pPr lvl="1"/>
            <a:r>
              <a:rPr lang="en-CH" dirty="0"/>
              <a:t>Report creation</a:t>
            </a:r>
          </a:p>
          <a:p>
            <a:pPr lvl="1"/>
            <a:endParaRPr lang="en-CH" dirty="0"/>
          </a:p>
          <a:p>
            <a:pPr marL="550926" indent="-514350">
              <a:buFont typeface="+mj-lt"/>
              <a:buAutoNum type="arabicPeriod"/>
            </a:pPr>
            <a:r>
              <a:rPr lang="en-US" dirty="0"/>
              <a:t>Questions, Answers and Hands-on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B4DA9779-B58F-C94E-9E7F-5ECF50270E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0155" y="4769523"/>
            <a:ext cx="1015698" cy="273844"/>
          </a:xfr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95C568C6-DC99-3140-BE1C-8B063CD7B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3680" y="4777912"/>
            <a:ext cx="2895600" cy="273844"/>
          </a:xfr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6B0EC37A-DBD1-4349-8A3A-0AB120484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9383" y="4769523"/>
            <a:ext cx="501424" cy="273844"/>
          </a:xfr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9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4BDDC3-FB0F-D24F-AE01-347C10D6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8419763" cy="3203145"/>
          </a:xfrm>
        </p:spPr>
        <p:txBody>
          <a:bodyPr>
            <a:normAutofit fontScale="92500" lnSpcReduction="10000"/>
          </a:bodyPr>
          <a:lstStyle/>
          <a:p>
            <a:r>
              <a:rPr lang="en-CH" sz="2000" dirty="0"/>
              <a:t>The first part concerns the use of the CET tool: the basic usage and the specific usage for a Section Leader (your budget, your commitments, your revenues, etc).</a:t>
            </a:r>
          </a:p>
          <a:p>
            <a:endParaRPr lang="en-CH" sz="2000" dirty="0"/>
          </a:p>
          <a:p>
            <a:r>
              <a:rPr lang="en-CH" sz="2000" dirty="0"/>
              <a:t>The second part concerns the TE department budget processes on a financial year: </a:t>
            </a:r>
            <a:r>
              <a:rPr lang="en-GB" sz="2000" dirty="0"/>
              <a:t> the DPO office (Valeria Perez </a:t>
            </a:r>
            <a:r>
              <a:rPr lang="en-GB" sz="2000" dirty="0" err="1"/>
              <a:t>Reale</a:t>
            </a:r>
            <a:r>
              <a:rPr lang="en-GB" sz="2000" dirty="0"/>
              <a:t> and Macarena Gonzalez Torres) will present the budget processes and how to prepare and follow your budget envelope as SL (CET and APT as tools).</a:t>
            </a:r>
            <a:endParaRPr lang="en-CH" sz="2000" dirty="0"/>
          </a:p>
          <a:p>
            <a:endParaRPr lang="en-CH" sz="2000" dirty="0"/>
          </a:p>
          <a:p>
            <a:r>
              <a:rPr lang="en-CH" sz="2000" dirty="0"/>
              <a:t>T</a:t>
            </a:r>
            <a:r>
              <a:rPr lang="en-GB" sz="2000" dirty="0"/>
              <a:t>h</a:t>
            </a:r>
            <a:r>
              <a:rPr lang="en-CH" sz="2000" dirty="0"/>
              <a:t>is session is organised by Luigi Scibile TE/HDO (your link person), Julie Falcon and </a:t>
            </a:r>
            <a:r>
              <a:rPr lang="en-US" sz="2000" dirty="0"/>
              <a:t>Estelle Carneiro</a:t>
            </a:r>
            <a:r>
              <a:rPr lang="en-CH" sz="2000" dirty="0"/>
              <a:t> FAP/ACC.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B4DA9779-B58F-C94E-9E7F-5ECF50270E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0155" y="4769523"/>
            <a:ext cx="1015698" cy="273844"/>
          </a:xfr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95C568C6-DC99-3140-BE1C-8B063CD7B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3680" y="4777912"/>
            <a:ext cx="2895600" cy="273844"/>
          </a:xfr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6B0EC37A-DBD1-4349-8A3A-0AB120484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9383" y="4769523"/>
            <a:ext cx="501424" cy="273844"/>
          </a:xfr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43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6D15-F960-E94C-AF9E-6C6A6E0A3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CET for a typical section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17E10-752E-EF41-9185-2A0E116B4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My favourite -&gt; Totals by cost centers</a:t>
            </a:r>
          </a:p>
          <a:p>
            <a:r>
              <a:rPr lang="en-CH" dirty="0"/>
              <a:t>Why?</a:t>
            </a:r>
          </a:p>
          <a:p>
            <a:pPr lvl="1"/>
            <a:r>
              <a:rPr lang="en-CH" dirty="0"/>
              <a:t>It contains all the information you will need to discuss with your G</a:t>
            </a:r>
            <a:r>
              <a:rPr lang="en-GB" dirty="0"/>
              <a:t>L and with the DPO office.</a:t>
            </a:r>
          </a:p>
          <a:p>
            <a:pPr lvl="1"/>
            <a:r>
              <a:rPr lang="en-GB" dirty="0"/>
              <a:t>It is a dashboard/overview for all your budget/accounts.</a:t>
            </a:r>
          </a:p>
          <a:p>
            <a:pPr lvl="1"/>
            <a:r>
              <a:rPr lang="en-GB" dirty="0"/>
              <a:t>It allows to drill down a cost </a:t>
            </a:r>
            <a:r>
              <a:rPr lang="en-GB" dirty="0" err="1"/>
              <a:t>center</a:t>
            </a:r>
            <a:r>
              <a:rPr lang="en-GB" dirty="0"/>
              <a:t> (budget code) and jump to the transactions.</a:t>
            </a:r>
          </a:p>
          <a:p>
            <a:pPr lvl="1"/>
            <a:r>
              <a:rPr lang="en-GB" dirty="0"/>
              <a:t>It provides you with the </a:t>
            </a:r>
            <a:r>
              <a:rPr lang="en-GB" u="sng" dirty="0"/>
              <a:t>same view </a:t>
            </a:r>
            <a:r>
              <a:rPr lang="en-GB" dirty="0"/>
              <a:t>of what the others see of your budget/accounts.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F03B1-6B0F-3645-BF36-1E072D317C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87F25-66AF-C84A-B6B9-CBF958E81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03C13-D0BD-BB4F-9EB8-1E9DEC0CC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469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6D15-F960-E94C-AF9E-6C6A6E0A3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</a:t>
            </a:r>
            <a:r>
              <a:rPr lang="en-CH" dirty="0"/>
              <a:t>Totals by cost centers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17E10-752E-EF41-9185-2A0E116B4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F03B1-6B0F-3645-BF36-1E072D317C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87F25-66AF-C84A-B6B9-CBF958E81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03C13-D0BD-BB4F-9EB8-1E9DEC0CC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100B88-3830-524C-AD76-2E409DAB6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1" y="1836291"/>
            <a:ext cx="9144000" cy="241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9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6D15-F960-E94C-AF9E-6C6A6E0A3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</a:t>
            </a:r>
            <a:r>
              <a:rPr lang="en-CH" dirty="0"/>
              <a:t>Totals by cost centers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17E10-752E-EF41-9185-2A0E116B4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F03B1-6B0F-3645-BF36-1E072D317C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87F25-66AF-C84A-B6B9-CBF958E81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03C13-D0BD-BB4F-9EB8-1E9DEC0CC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100B88-3830-524C-AD76-2E409DAB6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1" y="1836291"/>
            <a:ext cx="9144000" cy="2410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3E48A3-973B-8F47-8329-7081053C3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22" y="1415962"/>
            <a:ext cx="2040259" cy="45613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A79A93-96AB-C04D-B15F-3D03205BD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775" y="2066358"/>
            <a:ext cx="1934258" cy="4573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EC78D4-D694-FF41-934B-D85F156B3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0285" y="3153987"/>
            <a:ext cx="2187627" cy="457300"/>
          </a:xfrm>
          <a:prstGeom prst="rect">
            <a:avLst/>
          </a:prstGeom>
          <a:ln w="38100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049197-7086-A84E-B9B9-3D17E03479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5014" y="867013"/>
            <a:ext cx="1625271" cy="4573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7B6E20-B0FF-B54E-A04C-D3066BD047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2837" y="3057696"/>
            <a:ext cx="2249426" cy="457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233114-CBDB-0E4E-992A-BC50E2D62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0298" y="2602462"/>
            <a:ext cx="1087368" cy="47612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6381E4-F3C2-BF4A-9A05-158153326A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86951" y="3199887"/>
            <a:ext cx="2169088" cy="457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F71B503-F8F6-6B4A-9EB8-53CE8BDDFD40}"/>
              </a:ext>
            </a:extLst>
          </p:cNvPr>
          <p:cNvSpPr/>
          <p:nvPr/>
        </p:nvSpPr>
        <p:spPr>
          <a:xfrm>
            <a:off x="526338" y="3746616"/>
            <a:ext cx="762743" cy="3282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Striped Right Arrow 15">
            <a:extLst>
              <a:ext uri="{FF2B5EF4-FFF2-40B4-BE49-F238E27FC236}">
                <a16:creationId xmlns:a16="http://schemas.microsoft.com/office/drawing/2014/main" id="{0C9AAE0C-ABD4-5A48-AACE-604C7C9EA15E}"/>
              </a:ext>
            </a:extLst>
          </p:cNvPr>
          <p:cNvSpPr/>
          <p:nvPr/>
        </p:nvSpPr>
        <p:spPr>
          <a:xfrm rot="5400000">
            <a:off x="-761323" y="2027896"/>
            <a:ext cx="2579260" cy="680148"/>
          </a:xfrm>
          <a:prstGeom prst="stripedRightArrow">
            <a:avLst>
              <a:gd name="adj1" fmla="val 4739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FF0000"/>
                </a:solidFill>
              </a:rPr>
              <a:t>Decreasing importance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E4E2E7-BD20-634B-8143-A86C0FE95FE1}"/>
              </a:ext>
            </a:extLst>
          </p:cNvPr>
          <p:cNvSpPr/>
          <p:nvPr/>
        </p:nvSpPr>
        <p:spPr>
          <a:xfrm>
            <a:off x="1275701" y="3742156"/>
            <a:ext cx="718138" cy="3282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835AAD-CFD1-3D46-AD8E-379521EF3F5B}"/>
              </a:ext>
            </a:extLst>
          </p:cNvPr>
          <p:cNvSpPr/>
          <p:nvPr/>
        </p:nvSpPr>
        <p:spPr>
          <a:xfrm>
            <a:off x="3348633" y="3737694"/>
            <a:ext cx="424378" cy="3282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EAA865-A971-0E41-B00C-ED401CD7FEB4}"/>
              </a:ext>
            </a:extLst>
          </p:cNvPr>
          <p:cNvSpPr/>
          <p:nvPr/>
        </p:nvSpPr>
        <p:spPr>
          <a:xfrm>
            <a:off x="2774425" y="3737694"/>
            <a:ext cx="579256" cy="3282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28A3CB-CB52-7847-ACD1-8B98E3902DC3}"/>
              </a:ext>
            </a:extLst>
          </p:cNvPr>
          <p:cNvSpPr txBox="1"/>
          <p:nvPr/>
        </p:nvSpPr>
        <p:spPr>
          <a:xfrm>
            <a:off x="4453553" y="931449"/>
            <a:ext cx="21867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THIS IS YOUR BUDGET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71A729-8058-674C-994E-9105B2ADD663}"/>
              </a:ext>
            </a:extLst>
          </p:cNvPr>
          <p:cNvSpPr txBox="1"/>
          <p:nvPr/>
        </p:nvSpPr>
        <p:spPr>
          <a:xfrm>
            <a:off x="2982922" y="1434547"/>
            <a:ext cx="608371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THIS IS </a:t>
            </a:r>
            <a:r>
              <a:rPr lang="en-GB" sz="1400" b="1" dirty="0">
                <a:solidFill>
                  <a:schemeClr val="accent1">
                    <a:lumMod val="10000"/>
                  </a:schemeClr>
                </a:solidFill>
              </a:rPr>
              <a:t>the amount CHARGED against your budget</a:t>
            </a:r>
          </a:p>
          <a:p>
            <a:r>
              <a:rPr lang="en-GB" sz="1400" b="1" dirty="0">
                <a:solidFill>
                  <a:schemeClr val="accent1">
                    <a:lumMod val="10000"/>
                  </a:schemeClr>
                </a:solidFill>
              </a:rPr>
              <a:t>(amount debited from your budget code</a:t>
            </a:r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 and no longer in your accout)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EE7551-5E58-104A-8D94-BAE6DB78FBCC}"/>
              </a:ext>
            </a:extLst>
          </p:cNvPr>
          <p:cNvSpPr txBox="1"/>
          <p:nvPr/>
        </p:nvSpPr>
        <p:spPr>
          <a:xfrm>
            <a:off x="3306909" y="2119021"/>
            <a:ext cx="54468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THIS IS WHAT you have already ORDERED (difficult to UNDO)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A8012E-4767-AC4E-A089-57237C97647D}"/>
              </a:ext>
            </a:extLst>
          </p:cNvPr>
          <p:cNvSpPr txBox="1"/>
          <p:nvPr/>
        </p:nvSpPr>
        <p:spPr>
          <a:xfrm>
            <a:off x="4052633" y="2633926"/>
            <a:ext cx="439197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THIS IS WHAT is in the process TO BE ORDERED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3C6D79-5020-6E4C-A21A-100CC64D26DB}"/>
              </a:ext>
            </a:extLst>
          </p:cNvPr>
          <p:cNvSpPr txBox="1"/>
          <p:nvPr/>
        </p:nvSpPr>
        <p:spPr>
          <a:xfrm>
            <a:off x="1114124" y="3255363"/>
            <a:ext cx="33505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THESE are derived from the previous</a:t>
            </a:r>
          </a:p>
        </p:txBody>
      </p:sp>
    </p:spTree>
    <p:extLst>
      <p:ext uri="{BB962C8B-B14F-4D97-AF65-F5344CB8AC3E}">
        <p14:creationId xmlns:p14="http://schemas.microsoft.com/office/powerpoint/2010/main" val="65485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6D15-F960-E94C-AF9E-6C6A6E0A3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Important milestones for </a:t>
            </a:r>
            <a:r>
              <a:rPr lang="en-GB" sz="2800" dirty="0"/>
              <a:t>financial processes</a:t>
            </a:r>
            <a:r>
              <a:rPr lang="en-US" sz="2800" dirty="0"/>
              <a:t> </a:t>
            </a:r>
            <a:endParaRPr lang="en-CH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F03B1-6B0F-3645-BF36-1E072D317C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87F25-66AF-C84A-B6B9-CBF958E81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03C13-D0BD-BB4F-9EB8-1E9DEC0CC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7CF91861-AC14-294C-B3B1-396F74AE8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85" y="894963"/>
            <a:ext cx="4901189" cy="2617822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96324B3-882B-6148-917E-AE194D19BD43}"/>
              </a:ext>
            </a:extLst>
          </p:cNvPr>
          <p:cNvGrpSpPr/>
          <p:nvPr/>
        </p:nvGrpSpPr>
        <p:grpSpPr>
          <a:xfrm>
            <a:off x="261458" y="3805272"/>
            <a:ext cx="6184437" cy="698601"/>
            <a:chOff x="1246173" y="1344967"/>
            <a:chExt cx="6184437" cy="69860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755BBC-6724-134C-92AB-99CA5B35786B}"/>
                </a:ext>
              </a:extLst>
            </p:cNvPr>
            <p:cNvSpPr txBox="1"/>
            <p:nvPr/>
          </p:nvSpPr>
          <p:spPr>
            <a:xfrm>
              <a:off x="2086252" y="1674236"/>
              <a:ext cx="104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  <a:r>
                <a:rPr lang="en-CH" dirty="0"/>
                <a:t>ear n-1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E993A6-5132-8841-9459-E8BDF9597ECE}"/>
                </a:ext>
              </a:extLst>
            </p:cNvPr>
            <p:cNvSpPr txBox="1"/>
            <p:nvPr/>
          </p:nvSpPr>
          <p:spPr>
            <a:xfrm>
              <a:off x="3893357" y="1674236"/>
              <a:ext cx="84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  <a:r>
                <a:rPr lang="en-CH" dirty="0"/>
                <a:t>ear 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CA0676-F23F-1D48-8BD5-4B2398983112}"/>
                </a:ext>
              </a:extLst>
            </p:cNvPr>
            <p:cNvSpPr txBox="1"/>
            <p:nvPr/>
          </p:nvSpPr>
          <p:spPr>
            <a:xfrm>
              <a:off x="5495277" y="1674236"/>
              <a:ext cx="1106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  <a:r>
                <a:rPr lang="en-CH" dirty="0"/>
                <a:t>ear n+1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5C22C13-E492-7F45-BA0A-82F4F177A530}"/>
                </a:ext>
              </a:extLst>
            </p:cNvPr>
            <p:cNvGrpSpPr/>
            <p:nvPr/>
          </p:nvGrpSpPr>
          <p:grpSpPr>
            <a:xfrm>
              <a:off x="1246173" y="1344967"/>
              <a:ext cx="6184437" cy="213064"/>
              <a:chOff x="1246173" y="1344967"/>
              <a:chExt cx="6184437" cy="213064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3745A3F1-4BF0-5847-9C42-122CBDC475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6173" y="1464658"/>
                <a:ext cx="6184437" cy="0"/>
              </a:xfrm>
              <a:prstGeom prst="straightConnector1">
                <a:avLst/>
              </a:prstGeom>
              <a:ln w="28575">
                <a:solidFill>
                  <a:schemeClr val="accent1">
                    <a:lumMod val="10000"/>
                  </a:schemeClr>
                </a:solidFill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78EAE3A-6864-DE43-A779-8EC256AA43BF}"/>
                  </a:ext>
                </a:extLst>
              </p:cNvPr>
              <p:cNvGrpSpPr/>
              <p:nvPr/>
            </p:nvGrpSpPr>
            <p:grpSpPr>
              <a:xfrm>
                <a:off x="1748900" y="1344967"/>
                <a:ext cx="5113538" cy="213064"/>
                <a:chOff x="1748900" y="1344967"/>
                <a:chExt cx="5113538" cy="213064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6F94390A-A4F8-9E4F-B6B2-C0F46A0BAB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8900" y="1344967"/>
                  <a:ext cx="0" cy="21306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10000"/>
                    </a:schemeClr>
                  </a:solidFill>
                  <a:tailEnd type="none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5B5BAE16-7B1C-444C-ABFD-5595FB65CD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53413" y="1344967"/>
                  <a:ext cx="0" cy="21306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10000"/>
                    </a:schemeClr>
                  </a:solidFill>
                  <a:tailEnd type="none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FBBFA7E3-8940-3E45-8CAF-8D69833579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7926" y="1344967"/>
                  <a:ext cx="0" cy="21306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10000"/>
                    </a:schemeClr>
                  </a:solidFill>
                  <a:tailEnd type="none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1D63D90C-2939-154A-B331-1C79F99D2E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62438" y="1344967"/>
                  <a:ext cx="0" cy="21306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10000"/>
                    </a:schemeClr>
                  </a:solidFill>
                  <a:tailEnd type="none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804177-503F-9E4A-B7D7-786B10902756}"/>
                </a:ext>
              </a:extLst>
            </p:cNvPr>
            <p:cNvSpPr txBox="1"/>
            <p:nvPr/>
          </p:nvSpPr>
          <p:spPr>
            <a:xfrm>
              <a:off x="4023842" y="1509230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2022</a:t>
              </a:r>
              <a:endParaRPr lang="en-CH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2C6B792-3DCB-3647-AA0E-B6E5A32A49BA}"/>
                </a:ext>
              </a:extLst>
            </p:cNvPr>
            <p:cNvSpPr txBox="1"/>
            <p:nvPr/>
          </p:nvSpPr>
          <p:spPr>
            <a:xfrm>
              <a:off x="2319329" y="1509230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2021</a:t>
              </a:r>
              <a:endParaRPr lang="en-CH" sz="14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A52E89-3D41-0745-B673-88A5D6D2C55B}"/>
                </a:ext>
              </a:extLst>
            </p:cNvPr>
            <p:cNvSpPr txBox="1"/>
            <p:nvPr/>
          </p:nvSpPr>
          <p:spPr>
            <a:xfrm>
              <a:off x="5757208" y="1509230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2023</a:t>
              </a:r>
              <a:endParaRPr lang="en-CH" sz="1400" dirty="0"/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73EC8CC-FE8F-544E-979F-07BC45D93E80}"/>
              </a:ext>
            </a:extLst>
          </p:cNvPr>
          <p:cNvCxnSpPr>
            <a:cxnSpLocks/>
          </p:cNvCxnSpPr>
          <p:nvPr/>
        </p:nvCxnSpPr>
        <p:spPr>
          <a:xfrm>
            <a:off x="1210256" y="1909605"/>
            <a:ext cx="464284" cy="1999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Diamond 28">
            <a:extLst>
              <a:ext uri="{FF2B5EF4-FFF2-40B4-BE49-F238E27FC236}">
                <a16:creationId xmlns:a16="http://schemas.microsoft.com/office/drawing/2014/main" id="{0D285E88-7248-B341-93EB-422FD3FFA840}"/>
              </a:ext>
            </a:extLst>
          </p:cNvPr>
          <p:cNvSpPr/>
          <p:nvPr/>
        </p:nvSpPr>
        <p:spPr>
          <a:xfrm>
            <a:off x="1594719" y="3844582"/>
            <a:ext cx="159641" cy="15964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Diamond 29">
            <a:extLst>
              <a:ext uri="{FF2B5EF4-FFF2-40B4-BE49-F238E27FC236}">
                <a16:creationId xmlns:a16="http://schemas.microsoft.com/office/drawing/2014/main" id="{F785B74C-4B88-BA49-868D-82D21485C935}"/>
              </a:ext>
            </a:extLst>
          </p:cNvPr>
          <p:cNvSpPr/>
          <p:nvPr/>
        </p:nvSpPr>
        <p:spPr>
          <a:xfrm>
            <a:off x="2660040" y="3844582"/>
            <a:ext cx="159641" cy="15964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3271EED-4B42-F543-A54E-0655DD42586B}"/>
              </a:ext>
            </a:extLst>
          </p:cNvPr>
          <p:cNvCxnSpPr>
            <a:cxnSpLocks/>
          </p:cNvCxnSpPr>
          <p:nvPr/>
        </p:nvCxnSpPr>
        <p:spPr>
          <a:xfrm flipH="1">
            <a:off x="2739861" y="1470654"/>
            <a:ext cx="1569974" cy="2438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74A8B67-AE7B-2F48-BC8A-64B523D8F1AD}"/>
              </a:ext>
            </a:extLst>
          </p:cNvPr>
          <p:cNvCxnSpPr>
            <a:cxnSpLocks/>
          </p:cNvCxnSpPr>
          <p:nvPr/>
        </p:nvCxnSpPr>
        <p:spPr>
          <a:xfrm flipH="1">
            <a:off x="2739861" y="1909605"/>
            <a:ext cx="1569976" cy="1999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Diamond 38">
            <a:extLst>
              <a:ext uri="{FF2B5EF4-FFF2-40B4-BE49-F238E27FC236}">
                <a16:creationId xmlns:a16="http://schemas.microsoft.com/office/drawing/2014/main" id="{C13C1F1E-FB08-BF40-A431-8F9FF9555329}"/>
              </a:ext>
            </a:extLst>
          </p:cNvPr>
          <p:cNvSpPr/>
          <p:nvPr/>
        </p:nvSpPr>
        <p:spPr>
          <a:xfrm>
            <a:off x="2953003" y="3844582"/>
            <a:ext cx="159641" cy="15964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7616EC3-D86E-AB4B-8B35-E18BD58E5A3A}"/>
              </a:ext>
            </a:extLst>
          </p:cNvPr>
          <p:cNvCxnSpPr>
            <a:cxnSpLocks/>
          </p:cNvCxnSpPr>
          <p:nvPr/>
        </p:nvCxnSpPr>
        <p:spPr>
          <a:xfrm flipH="1">
            <a:off x="3032824" y="2484198"/>
            <a:ext cx="1277014" cy="1425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Diamond 41">
            <a:extLst>
              <a:ext uri="{FF2B5EF4-FFF2-40B4-BE49-F238E27FC236}">
                <a16:creationId xmlns:a16="http://schemas.microsoft.com/office/drawing/2014/main" id="{9EF39F71-01F7-BE47-9D0F-0691A2C6D9FB}"/>
              </a:ext>
            </a:extLst>
          </p:cNvPr>
          <p:cNvSpPr/>
          <p:nvPr/>
        </p:nvSpPr>
        <p:spPr>
          <a:xfrm>
            <a:off x="3654339" y="3844582"/>
            <a:ext cx="159641" cy="15964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DC257F3-4995-764A-A80A-7F7AD8853C64}"/>
              </a:ext>
            </a:extLst>
          </p:cNvPr>
          <p:cNvCxnSpPr>
            <a:cxnSpLocks/>
          </p:cNvCxnSpPr>
          <p:nvPr/>
        </p:nvCxnSpPr>
        <p:spPr>
          <a:xfrm flipH="1">
            <a:off x="3734160" y="2907997"/>
            <a:ext cx="602840" cy="1001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C9A8AFB-9C94-534A-AF49-9A7959FE681B}"/>
              </a:ext>
            </a:extLst>
          </p:cNvPr>
          <p:cNvSpPr txBox="1"/>
          <p:nvPr/>
        </p:nvSpPr>
        <p:spPr>
          <a:xfrm>
            <a:off x="5723163" y="1290903"/>
            <a:ext cx="35017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Why are these important?</a:t>
            </a:r>
          </a:p>
          <a:p>
            <a:endParaRPr lang="en-CH" dirty="0"/>
          </a:p>
          <a:p>
            <a:pPr marL="342900" indent="-342900">
              <a:buFont typeface="+mj-lt"/>
              <a:buAutoNum type="arabicPeriod"/>
            </a:pPr>
            <a:r>
              <a:rPr lang="en-CH" sz="1600" dirty="0"/>
              <a:t>There is no other budget than the one defined in CET</a:t>
            </a:r>
          </a:p>
          <a:p>
            <a:pPr marL="342900" indent="-342900">
              <a:buFont typeface="+mj-lt"/>
              <a:buAutoNum type="arabicPeriod"/>
            </a:pPr>
            <a:endParaRPr lang="en-CH" sz="1600" dirty="0"/>
          </a:p>
          <a:p>
            <a:pPr marL="342900" indent="-342900">
              <a:buFont typeface="+mj-lt"/>
              <a:buAutoNum type="arabicPeriod"/>
            </a:pPr>
            <a:r>
              <a:rPr lang="en-CH" sz="1600" dirty="0"/>
              <a:t>During the Pre-Exercixe, you need to know what is in CET to take decisions.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A903CD-DAAC-D84D-91F4-FBF8BA8EAA1C}"/>
              </a:ext>
            </a:extLst>
          </p:cNvPr>
          <p:cNvSpPr txBox="1"/>
          <p:nvPr/>
        </p:nvSpPr>
        <p:spPr>
          <a:xfrm>
            <a:off x="504849" y="686303"/>
            <a:ext cx="64939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00" dirty="0">
                <a:solidFill>
                  <a:srgbClr val="FF0000"/>
                </a:solidFill>
              </a:rPr>
              <a:t>Table, courtesy of V. Perez Reale, sent by </a:t>
            </a:r>
            <a:r>
              <a:rPr lang="en-GB" sz="1100" dirty="0">
                <a:solidFill>
                  <a:srgbClr val="FF0000"/>
                </a:solidFill>
              </a:rPr>
              <a:t>TE DPO office after TE Retreat this February.</a:t>
            </a:r>
            <a:endParaRPr lang="en-CH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09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4822C-3C87-4149-8368-8E88B38A1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CET basic usage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1D235-5A97-DE41-95FD-163299034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Moving to the presentation by Julie and Estelle.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7AD6-4FED-1448-971C-A890C5B8F7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17B62-2DDB-9B41-86A3-2EF181BF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CDE1D-31CC-104B-907F-47040AA1B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22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4822C-3C87-4149-8368-8E88B38A1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Question, Answers and hands-on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1D235-5A97-DE41-95FD-163299034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CH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A7AD6-4FED-1448-971C-A890C5B8F7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21.06.2022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17B62-2DDB-9B41-86A3-2EF181BF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EDMS: 2748435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CDE1D-31CC-104B-907F-47040AA1B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516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59453</TotalTime>
  <Words>520</Words>
  <Application>Microsoft Macintosh PowerPoint</Application>
  <PresentationFormat>On-screen Show (16:9)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CERNCorporate16-9</vt:lpstr>
      <vt:lpstr>Training sessions on CERN financial processes: Part 1 CET tool - hands-on and practice</vt:lpstr>
      <vt:lpstr>Content/Organisation</vt:lpstr>
      <vt:lpstr>Introduction</vt:lpstr>
      <vt:lpstr>Overview of CET for a typical section</vt:lpstr>
      <vt:lpstr>Overview of Totals by cost centers</vt:lpstr>
      <vt:lpstr>Overview of Totals by cost centers</vt:lpstr>
      <vt:lpstr>Important milestones for financial processes </vt:lpstr>
      <vt:lpstr>CET basic usage</vt:lpstr>
      <vt:lpstr>Question, Answers and hands-on</vt:lpstr>
      <vt:lpstr>Thank you for your attention and participation!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A. Siemko</dc:creator>
  <cp:keywords/>
  <dc:description/>
  <cp:lastModifiedBy>Luigi Scibile</cp:lastModifiedBy>
  <cp:revision>587</cp:revision>
  <dcterms:created xsi:type="dcterms:W3CDTF">2020-01-09T07:33:12Z</dcterms:created>
  <dcterms:modified xsi:type="dcterms:W3CDTF">2022-06-20T12:23:18Z</dcterms:modified>
  <cp:category/>
</cp:coreProperties>
</file>