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42"/>
  </p:notesMasterIdLst>
  <p:sldIdLst>
    <p:sldId id="281" r:id="rId3"/>
    <p:sldId id="285" r:id="rId4"/>
    <p:sldId id="340" r:id="rId5"/>
    <p:sldId id="301" r:id="rId6"/>
    <p:sldId id="311" r:id="rId7"/>
    <p:sldId id="287" r:id="rId8"/>
    <p:sldId id="290" r:id="rId9"/>
    <p:sldId id="296" r:id="rId10"/>
    <p:sldId id="289" r:id="rId11"/>
    <p:sldId id="302" r:id="rId12"/>
    <p:sldId id="297" r:id="rId13"/>
    <p:sldId id="324" r:id="rId14"/>
    <p:sldId id="317" r:id="rId15"/>
    <p:sldId id="312" r:id="rId16"/>
    <p:sldId id="306" r:id="rId17"/>
    <p:sldId id="310" r:id="rId18"/>
    <p:sldId id="323" r:id="rId19"/>
    <p:sldId id="303" r:id="rId20"/>
    <p:sldId id="318" r:id="rId21"/>
    <p:sldId id="319" r:id="rId22"/>
    <p:sldId id="320" r:id="rId23"/>
    <p:sldId id="321" r:id="rId24"/>
    <p:sldId id="308" r:id="rId25"/>
    <p:sldId id="333" r:id="rId26"/>
    <p:sldId id="336" r:id="rId27"/>
    <p:sldId id="337" r:id="rId28"/>
    <p:sldId id="307" r:id="rId29"/>
    <p:sldId id="309" r:id="rId30"/>
    <p:sldId id="322" r:id="rId31"/>
    <p:sldId id="292" r:id="rId32"/>
    <p:sldId id="293" r:id="rId33"/>
    <p:sldId id="294" r:id="rId34"/>
    <p:sldId id="300" r:id="rId35"/>
    <p:sldId id="314" r:id="rId36"/>
    <p:sldId id="313" r:id="rId37"/>
    <p:sldId id="316" r:id="rId38"/>
    <p:sldId id="315" r:id="rId39"/>
    <p:sldId id="338" r:id="rId40"/>
    <p:sldId id="339" r:id="rId4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Falcon" initials="JF" lastIdx="1" clrIdx="0">
    <p:extLst>
      <p:ext uri="{19B8F6BF-5375-455C-9EA6-DF929625EA0E}">
        <p15:presenceInfo xmlns:p15="http://schemas.microsoft.com/office/powerpoint/2012/main" userId="S-1-5-21-1526224874-1540688658-1361462980-29378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624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3" autoAdjust="0"/>
    <p:restoredTop sz="94651" autoAdjust="0"/>
  </p:normalViewPr>
  <p:slideViewPr>
    <p:cSldViewPr>
      <p:cViewPr varScale="1">
        <p:scale>
          <a:sx n="139" d="100"/>
          <a:sy n="139" d="100"/>
        </p:scale>
        <p:origin x="144" y="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F15910-AED6-4ED1-BA54-71002B8017E4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D0F1944F-D943-4565-B8F8-618F798445B3}">
      <dgm:prSet phldrT="[Text]" custT="1"/>
      <dgm:spPr/>
      <dgm:t>
        <a:bodyPr/>
        <a:lstStyle/>
        <a:p>
          <a:pPr algn="l"/>
          <a:r>
            <a:rPr lang="en-US" sz="2000" b="1" dirty="0" smtClean="0"/>
            <a:t>Basics</a:t>
          </a:r>
          <a:r>
            <a:rPr lang="en-US" sz="2000" dirty="0" smtClean="0"/>
            <a:t>, in CERN catalogue, happen 3 to 4 times per year</a:t>
          </a:r>
          <a:endParaRPr lang="en-US" sz="2000" dirty="0"/>
        </a:p>
      </dgm:t>
    </dgm:pt>
    <dgm:pt modelId="{CC8A1582-8276-4015-9553-0E17D7B114BA}" type="parTrans" cxnId="{35DBA83D-DDFB-458F-AA65-621AA99D455E}">
      <dgm:prSet/>
      <dgm:spPr/>
      <dgm:t>
        <a:bodyPr/>
        <a:lstStyle/>
        <a:p>
          <a:endParaRPr lang="en-US"/>
        </a:p>
      </dgm:t>
    </dgm:pt>
    <dgm:pt modelId="{5D059D57-F799-4755-80ED-E0B2F74178B9}" type="sibTrans" cxnId="{35DBA83D-DDFB-458F-AA65-621AA99D455E}">
      <dgm:prSet/>
      <dgm:spPr/>
      <dgm:t>
        <a:bodyPr/>
        <a:lstStyle/>
        <a:p>
          <a:endParaRPr lang="en-US"/>
        </a:p>
      </dgm:t>
    </dgm:pt>
    <dgm:pt modelId="{B42E227D-6231-43BE-87C2-605858FA16F1}">
      <dgm:prSet phldrT="[Text]" custT="1"/>
      <dgm:spPr/>
      <dgm:t>
        <a:bodyPr/>
        <a:lstStyle/>
        <a:p>
          <a:r>
            <a:rPr lang="en-US" sz="2000" b="1" dirty="0" smtClean="0"/>
            <a:t>Basics</a:t>
          </a:r>
          <a:r>
            <a:rPr lang="en-US" sz="2000" dirty="0" smtClean="0"/>
            <a:t> will become an </a:t>
          </a:r>
          <a:r>
            <a:rPr lang="en-US" sz="2000" b="1" dirty="0" smtClean="0"/>
            <a:t>e-learning</a:t>
          </a:r>
          <a:r>
            <a:rPr lang="en-US" sz="2000" dirty="0" smtClean="0"/>
            <a:t> training (currently working on recording modules) </a:t>
          </a:r>
          <a:endParaRPr lang="en-US" sz="2000" dirty="0"/>
        </a:p>
      </dgm:t>
    </dgm:pt>
    <dgm:pt modelId="{2907E665-5BC7-49A8-9881-C061EEC76219}" type="parTrans" cxnId="{0CBF023C-A9F3-4DCA-BAA7-E9828C0A2B5E}">
      <dgm:prSet/>
      <dgm:spPr/>
      <dgm:t>
        <a:bodyPr/>
        <a:lstStyle/>
        <a:p>
          <a:endParaRPr lang="en-US"/>
        </a:p>
      </dgm:t>
    </dgm:pt>
    <dgm:pt modelId="{AC93849A-9FFF-444B-BB27-71B038782687}" type="sibTrans" cxnId="{0CBF023C-A9F3-4DCA-BAA7-E9828C0A2B5E}">
      <dgm:prSet/>
      <dgm:spPr/>
      <dgm:t>
        <a:bodyPr/>
        <a:lstStyle/>
        <a:p>
          <a:endParaRPr lang="en-US"/>
        </a:p>
      </dgm:t>
    </dgm:pt>
    <dgm:pt modelId="{C46B1444-9379-4FAC-8BFA-61807EDD2A0D}">
      <dgm:prSet phldrT="[Text]" custT="1"/>
      <dgm:spPr/>
      <dgm:t>
        <a:bodyPr/>
        <a:lstStyle/>
        <a:p>
          <a:r>
            <a:rPr lang="en-US" sz="2000" b="1" dirty="0" smtClean="0"/>
            <a:t>Advanced</a:t>
          </a:r>
          <a:r>
            <a:rPr lang="en-US" sz="2000" dirty="0" smtClean="0"/>
            <a:t> training to be developed and added to the catalogue</a:t>
          </a:r>
          <a:endParaRPr lang="en-US" sz="2000" dirty="0"/>
        </a:p>
      </dgm:t>
    </dgm:pt>
    <dgm:pt modelId="{9C650B48-9CE7-4984-91F7-E8082DBA3D9B}" type="parTrans" cxnId="{75608FCA-6451-46BD-A3FD-CA5D5F684CEC}">
      <dgm:prSet/>
      <dgm:spPr/>
      <dgm:t>
        <a:bodyPr/>
        <a:lstStyle/>
        <a:p>
          <a:endParaRPr lang="en-US"/>
        </a:p>
      </dgm:t>
    </dgm:pt>
    <dgm:pt modelId="{63FD2B96-2B8D-424B-AF5D-3FA1B4C8FE93}" type="sibTrans" cxnId="{75608FCA-6451-46BD-A3FD-CA5D5F684CEC}">
      <dgm:prSet/>
      <dgm:spPr/>
      <dgm:t>
        <a:bodyPr/>
        <a:lstStyle/>
        <a:p>
          <a:endParaRPr lang="en-US"/>
        </a:p>
      </dgm:t>
    </dgm:pt>
    <dgm:pt modelId="{E5FF65FB-9CF3-49FF-B4A3-1CD8D0AECD46}" type="pres">
      <dgm:prSet presAssocID="{24F15910-AED6-4ED1-BA54-71002B8017E4}" presName="arrowDiagram" presStyleCnt="0">
        <dgm:presLayoutVars>
          <dgm:chMax val="5"/>
          <dgm:dir/>
          <dgm:resizeHandles val="exact"/>
        </dgm:presLayoutVars>
      </dgm:prSet>
      <dgm:spPr/>
    </dgm:pt>
    <dgm:pt modelId="{96933533-F58E-4A67-9DCE-F66853373679}" type="pres">
      <dgm:prSet presAssocID="{24F15910-AED6-4ED1-BA54-71002B8017E4}" presName="arrow" presStyleLbl="bgShp" presStyleIdx="0" presStyleCnt="1"/>
      <dgm:spPr/>
    </dgm:pt>
    <dgm:pt modelId="{84D03BBC-B5BB-47E1-B944-53F30FA4DAB9}" type="pres">
      <dgm:prSet presAssocID="{24F15910-AED6-4ED1-BA54-71002B8017E4}" presName="arrowDiagram3" presStyleCnt="0"/>
      <dgm:spPr/>
    </dgm:pt>
    <dgm:pt modelId="{64FA27FD-1250-4DE7-A04F-1A4F56C2DBED}" type="pres">
      <dgm:prSet presAssocID="{D0F1944F-D943-4565-B8F8-618F798445B3}" presName="bullet3a" presStyleLbl="node1" presStyleIdx="0" presStyleCnt="3"/>
      <dgm:spPr/>
    </dgm:pt>
    <dgm:pt modelId="{5E092269-BD16-4E76-BD54-6174A3430A95}" type="pres">
      <dgm:prSet presAssocID="{D0F1944F-D943-4565-B8F8-618F798445B3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0C8156-4900-4854-824C-F846AE803C4D}" type="pres">
      <dgm:prSet presAssocID="{B42E227D-6231-43BE-87C2-605858FA16F1}" presName="bullet3b" presStyleLbl="node1" presStyleIdx="1" presStyleCnt="3"/>
      <dgm:spPr/>
    </dgm:pt>
    <dgm:pt modelId="{A546B065-0F90-4489-8695-3B637C878A42}" type="pres">
      <dgm:prSet presAssocID="{B42E227D-6231-43BE-87C2-605858FA16F1}" presName="textBox3b" presStyleLbl="revTx" presStyleIdx="1" presStyleCnt="3" custScaleX="124645" custLinFactNeighborX="10684" custLinFactNeighborY="40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09B5EF-3480-4EAB-9B4C-3B11F344DFB3}" type="pres">
      <dgm:prSet presAssocID="{C46B1444-9379-4FAC-8BFA-61807EDD2A0D}" presName="bullet3c" presStyleLbl="node1" presStyleIdx="2" presStyleCnt="3"/>
      <dgm:spPr/>
    </dgm:pt>
    <dgm:pt modelId="{779873CE-24C6-4D9C-88E5-46DFDAAC3C4E}" type="pres">
      <dgm:prSet presAssocID="{C46B1444-9379-4FAC-8BFA-61807EDD2A0D}" presName="textBox3c" presStyleLbl="revTx" presStyleIdx="2" presStyleCnt="3" custScaleX="126190" custLinFactNeighborX="22927" custLinFactNeighborY="51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DBA83D-DDFB-458F-AA65-621AA99D455E}" srcId="{24F15910-AED6-4ED1-BA54-71002B8017E4}" destId="{D0F1944F-D943-4565-B8F8-618F798445B3}" srcOrd="0" destOrd="0" parTransId="{CC8A1582-8276-4015-9553-0E17D7B114BA}" sibTransId="{5D059D57-F799-4755-80ED-E0B2F74178B9}"/>
    <dgm:cxn modelId="{1A642715-8047-488D-8869-3D8B915BA5B3}" type="presOf" srcId="{B42E227D-6231-43BE-87C2-605858FA16F1}" destId="{A546B065-0F90-4489-8695-3B637C878A42}" srcOrd="0" destOrd="0" presId="urn:microsoft.com/office/officeart/2005/8/layout/arrow2"/>
    <dgm:cxn modelId="{75608FCA-6451-46BD-A3FD-CA5D5F684CEC}" srcId="{24F15910-AED6-4ED1-BA54-71002B8017E4}" destId="{C46B1444-9379-4FAC-8BFA-61807EDD2A0D}" srcOrd="2" destOrd="0" parTransId="{9C650B48-9CE7-4984-91F7-E8082DBA3D9B}" sibTransId="{63FD2B96-2B8D-424B-AF5D-3FA1B4C8FE93}"/>
    <dgm:cxn modelId="{10A88405-1F7E-4C00-A330-705F21C2A037}" type="presOf" srcId="{C46B1444-9379-4FAC-8BFA-61807EDD2A0D}" destId="{779873CE-24C6-4D9C-88E5-46DFDAAC3C4E}" srcOrd="0" destOrd="0" presId="urn:microsoft.com/office/officeart/2005/8/layout/arrow2"/>
    <dgm:cxn modelId="{795BFD18-3EDE-44D5-86E7-71EBE79FF3DB}" type="presOf" srcId="{D0F1944F-D943-4565-B8F8-618F798445B3}" destId="{5E092269-BD16-4E76-BD54-6174A3430A95}" srcOrd="0" destOrd="0" presId="urn:microsoft.com/office/officeart/2005/8/layout/arrow2"/>
    <dgm:cxn modelId="{8582C1EA-8F17-4F01-AC0D-E049B7D3B935}" type="presOf" srcId="{24F15910-AED6-4ED1-BA54-71002B8017E4}" destId="{E5FF65FB-9CF3-49FF-B4A3-1CD8D0AECD46}" srcOrd="0" destOrd="0" presId="urn:microsoft.com/office/officeart/2005/8/layout/arrow2"/>
    <dgm:cxn modelId="{0CBF023C-A9F3-4DCA-BAA7-E9828C0A2B5E}" srcId="{24F15910-AED6-4ED1-BA54-71002B8017E4}" destId="{B42E227D-6231-43BE-87C2-605858FA16F1}" srcOrd="1" destOrd="0" parTransId="{2907E665-5BC7-49A8-9881-C061EEC76219}" sibTransId="{AC93849A-9FFF-444B-BB27-71B038782687}"/>
    <dgm:cxn modelId="{82322F17-446A-4BD6-9FE9-443FE5B4A66E}" type="presParOf" srcId="{E5FF65FB-9CF3-49FF-B4A3-1CD8D0AECD46}" destId="{96933533-F58E-4A67-9DCE-F66853373679}" srcOrd="0" destOrd="0" presId="urn:microsoft.com/office/officeart/2005/8/layout/arrow2"/>
    <dgm:cxn modelId="{3D14B5F8-55E0-4DAA-9B05-3B9279385793}" type="presParOf" srcId="{E5FF65FB-9CF3-49FF-B4A3-1CD8D0AECD46}" destId="{84D03BBC-B5BB-47E1-B944-53F30FA4DAB9}" srcOrd="1" destOrd="0" presId="urn:microsoft.com/office/officeart/2005/8/layout/arrow2"/>
    <dgm:cxn modelId="{725B6643-AA1C-4B22-BD42-F6183CC8D75F}" type="presParOf" srcId="{84D03BBC-B5BB-47E1-B944-53F30FA4DAB9}" destId="{64FA27FD-1250-4DE7-A04F-1A4F56C2DBED}" srcOrd="0" destOrd="0" presId="urn:microsoft.com/office/officeart/2005/8/layout/arrow2"/>
    <dgm:cxn modelId="{4874DC71-1E68-4620-BD87-F525D5919450}" type="presParOf" srcId="{84D03BBC-B5BB-47E1-B944-53F30FA4DAB9}" destId="{5E092269-BD16-4E76-BD54-6174A3430A95}" srcOrd="1" destOrd="0" presId="urn:microsoft.com/office/officeart/2005/8/layout/arrow2"/>
    <dgm:cxn modelId="{815F4C52-A4D2-46A2-9C17-5E16A4D29901}" type="presParOf" srcId="{84D03BBC-B5BB-47E1-B944-53F30FA4DAB9}" destId="{FD0C8156-4900-4854-824C-F846AE803C4D}" srcOrd="2" destOrd="0" presId="urn:microsoft.com/office/officeart/2005/8/layout/arrow2"/>
    <dgm:cxn modelId="{08D04EED-62E9-4CB8-A168-72DF691BE829}" type="presParOf" srcId="{84D03BBC-B5BB-47E1-B944-53F30FA4DAB9}" destId="{A546B065-0F90-4489-8695-3B637C878A42}" srcOrd="3" destOrd="0" presId="urn:microsoft.com/office/officeart/2005/8/layout/arrow2"/>
    <dgm:cxn modelId="{5AECB0B9-6A9E-4604-81B0-BD49103AED52}" type="presParOf" srcId="{84D03BBC-B5BB-47E1-B944-53F30FA4DAB9}" destId="{1509B5EF-3480-4EAB-9B4C-3B11F344DFB3}" srcOrd="4" destOrd="0" presId="urn:microsoft.com/office/officeart/2005/8/layout/arrow2"/>
    <dgm:cxn modelId="{D1DDC2D3-6D73-42AA-8E86-E90425DE7E34}" type="presParOf" srcId="{84D03BBC-B5BB-47E1-B944-53F30FA4DAB9}" destId="{779873CE-24C6-4D9C-88E5-46DFDAAC3C4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FD781E-6E70-1C4C-8F19-89C9758387CA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815AAC6-932B-C54F-B734-E5EAFE8B5514}">
      <dgm:prSet phldrT="[Texte]"/>
      <dgm:spPr/>
      <dgm:t>
        <a:bodyPr/>
        <a:lstStyle/>
        <a:p>
          <a:r>
            <a:rPr lang="fr-FR" dirty="0" err="1" smtClean="0"/>
            <a:t>Need</a:t>
          </a:r>
          <a:r>
            <a:rPr lang="fr-FR" dirty="0" smtClean="0"/>
            <a:t> Identification</a:t>
          </a:r>
          <a:endParaRPr lang="fr-FR" dirty="0"/>
        </a:p>
      </dgm:t>
    </dgm:pt>
    <dgm:pt modelId="{E1D0DA65-418B-2A4E-B357-4643FE830F51}" type="parTrans" cxnId="{A20F4C64-BE0D-2240-A496-CADB818E25B6}">
      <dgm:prSet/>
      <dgm:spPr/>
      <dgm:t>
        <a:bodyPr/>
        <a:lstStyle/>
        <a:p>
          <a:endParaRPr lang="fr-FR"/>
        </a:p>
      </dgm:t>
    </dgm:pt>
    <dgm:pt modelId="{8AC8DC9A-A708-2243-A6C1-B35EB39A8F9A}" type="sibTrans" cxnId="{A20F4C64-BE0D-2240-A496-CADB818E25B6}">
      <dgm:prSet/>
      <dgm:spPr/>
      <dgm:t>
        <a:bodyPr/>
        <a:lstStyle/>
        <a:p>
          <a:endParaRPr lang="fr-FR"/>
        </a:p>
      </dgm:t>
    </dgm:pt>
    <dgm:pt modelId="{62F01186-FE78-1A43-8512-D73433604597}">
      <dgm:prSet phldrT="[Texte]"/>
      <dgm:spPr/>
      <dgm:t>
        <a:bodyPr/>
        <a:lstStyle/>
        <a:p>
          <a:r>
            <a:rPr lang="fr-FR" dirty="0" err="1" smtClean="0"/>
            <a:t>Supply</a:t>
          </a:r>
          <a:r>
            <a:rPr lang="fr-FR" dirty="0" smtClean="0"/>
            <a:t> Identification</a:t>
          </a:r>
          <a:endParaRPr lang="fr-FR" dirty="0"/>
        </a:p>
      </dgm:t>
    </dgm:pt>
    <dgm:pt modelId="{0CC511DD-0507-1544-91AB-3106208B4199}" type="parTrans" cxnId="{700FF807-3A58-4745-8EA0-4DF64B6046F3}">
      <dgm:prSet/>
      <dgm:spPr/>
      <dgm:t>
        <a:bodyPr/>
        <a:lstStyle/>
        <a:p>
          <a:endParaRPr lang="fr-FR"/>
        </a:p>
      </dgm:t>
    </dgm:pt>
    <dgm:pt modelId="{9E8B97C7-EE24-F049-9121-5FAEFA114FFB}" type="sibTrans" cxnId="{700FF807-3A58-4745-8EA0-4DF64B6046F3}">
      <dgm:prSet/>
      <dgm:spPr/>
      <dgm:t>
        <a:bodyPr/>
        <a:lstStyle/>
        <a:p>
          <a:endParaRPr lang="fr-FR"/>
        </a:p>
      </dgm:t>
    </dgm:pt>
    <dgm:pt modelId="{A308DAF6-37FB-374B-ABF8-E6521323B4E2}">
      <dgm:prSet phldrT="[Texte]"/>
      <dgm:spPr/>
      <dgm:t>
        <a:bodyPr/>
        <a:lstStyle/>
        <a:p>
          <a:r>
            <a:rPr lang="fr-FR" dirty="0" err="1" smtClean="0"/>
            <a:t>Order</a:t>
          </a:r>
          <a:endParaRPr lang="fr-FR" dirty="0"/>
        </a:p>
      </dgm:t>
    </dgm:pt>
    <dgm:pt modelId="{9070AC7B-165B-304A-AA95-187E79163836}" type="parTrans" cxnId="{DF580CF8-CEA6-CF41-9AE4-E58898D77860}">
      <dgm:prSet/>
      <dgm:spPr/>
      <dgm:t>
        <a:bodyPr/>
        <a:lstStyle/>
        <a:p>
          <a:endParaRPr lang="fr-FR"/>
        </a:p>
      </dgm:t>
    </dgm:pt>
    <dgm:pt modelId="{F4E87DDE-9887-714B-998B-520B585FCECF}" type="sibTrans" cxnId="{DF580CF8-CEA6-CF41-9AE4-E58898D77860}">
      <dgm:prSet/>
      <dgm:spPr/>
      <dgm:t>
        <a:bodyPr/>
        <a:lstStyle/>
        <a:p>
          <a:endParaRPr lang="fr-FR"/>
        </a:p>
      </dgm:t>
    </dgm:pt>
    <dgm:pt modelId="{9F6DAF68-2F91-DE49-9B88-2D50BB88902A}">
      <dgm:prSet phldrT="[Texte]"/>
      <dgm:spPr/>
      <dgm:t>
        <a:bodyPr/>
        <a:lstStyle/>
        <a:p>
          <a:r>
            <a:rPr lang="fr-FR" dirty="0" smtClean="0"/>
            <a:t>Reception </a:t>
          </a:r>
          <a:r>
            <a:rPr lang="fr-FR" dirty="0"/>
            <a:t>service/ </a:t>
          </a:r>
          <a:r>
            <a:rPr lang="fr-FR" dirty="0" err="1" smtClean="0"/>
            <a:t>material</a:t>
          </a:r>
          <a:endParaRPr lang="fr-FR" dirty="0"/>
        </a:p>
      </dgm:t>
    </dgm:pt>
    <dgm:pt modelId="{5A0B8E03-3F18-154D-8E0F-00EB1289B253}" type="parTrans" cxnId="{E303A4BB-33B2-3D43-9482-35C95BCAC8F1}">
      <dgm:prSet/>
      <dgm:spPr/>
      <dgm:t>
        <a:bodyPr/>
        <a:lstStyle/>
        <a:p>
          <a:endParaRPr lang="fr-FR"/>
        </a:p>
      </dgm:t>
    </dgm:pt>
    <dgm:pt modelId="{3850D2FF-FC34-9C46-8BE2-5D0C1528CC60}" type="sibTrans" cxnId="{E303A4BB-33B2-3D43-9482-35C95BCAC8F1}">
      <dgm:prSet/>
      <dgm:spPr/>
      <dgm:t>
        <a:bodyPr/>
        <a:lstStyle/>
        <a:p>
          <a:endParaRPr lang="fr-FR"/>
        </a:p>
      </dgm:t>
    </dgm:pt>
    <dgm:pt modelId="{E19ED2AC-D8FA-F846-AEFB-5D873C52A53F}">
      <dgm:prSet phldrT="[Texte]"/>
      <dgm:spPr/>
      <dgm:t>
        <a:bodyPr/>
        <a:lstStyle/>
        <a:p>
          <a:r>
            <a:rPr lang="fr-FR" dirty="0" err="1" smtClean="0"/>
            <a:t>Invoicing</a:t>
          </a:r>
          <a:endParaRPr lang="fr-FR" dirty="0"/>
        </a:p>
      </dgm:t>
    </dgm:pt>
    <dgm:pt modelId="{56452F34-2808-6944-A417-46F70E8EFC90}" type="parTrans" cxnId="{34EAB337-4F12-A544-A329-1A354DCBE8DE}">
      <dgm:prSet/>
      <dgm:spPr/>
      <dgm:t>
        <a:bodyPr/>
        <a:lstStyle/>
        <a:p>
          <a:endParaRPr lang="fr-FR"/>
        </a:p>
      </dgm:t>
    </dgm:pt>
    <dgm:pt modelId="{3AE3F7A5-5B9B-B747-A43D-CC4CE48A28DC}" type="sibTrans" cxnId="{34EAB337-4F12-A544-A329-1A354DCBE8DE}">
      <dgm:prSet/>
      <dgm:spPr/>
      <dgm:t>
        <a:bodyPr/>
        <a:lstStyle/>
        <a:p>
          <a:endParaRPr lang="fr-FR"/>
        </a:p>
      </dgm:t>
    </dgm:pt>
    <dgm:pt modelId="{B4C4CD70-C123-A64B-8FF0-B8335D0FFB1F}">
      <dgm:prSet phldrT="[Texte]"/>
      <dgm:spPr/>
      <dgm:t>
        <a:bodyPr/>
        <a:lstStyle/>
        <a:p>
          <a:r>
            <a:rPr lang="fr-FR" dirty="0" err="1" smtClean="0"/>
            <a:t>Order</a:t>
          </a:r>
          <a:r>
            <a:rPr lang="fr-FR" dirty="0" smtClean="0"/>
            <a:t> </a:t>
          </a:r>
          <a:r>
            <a:rPr lang="fr-FR" dirty="0" err="1" smtClean="0"/>
            <a:t>Closed</a:t>
          </a:r>
          <a:endParaRPr lang="fr-FR" dirty="0"/>
        </a:p>
      </dgm:t>
    </dgm:pt>
    <dgm:pt modelId="{9A00A593-5A5D-784F-87B8-146337ABEA37}" type="parTrans" cxnId="{111BB7B7-2077-A041-82D1-44C7B25E1F38}">
      <dgm:prSet/>
      <dgm:spPr/>
      <dgm:t>
        <a:bodyPr/>
        <a:lstStyle/>
        <a:p>
          <a:endParaRPr lang="fr-FR"/>
        </a:p>
      </dgm:t>
    </dgm:pt>
    <dgm:pt modelId="{8A6BBC59-76AA-524A-A55B-FD6CCB7BD89F}" type="sibTrans" cxnId="{111BB7B7-2077-A041-82D1-44C7B25E1F38}">
      <dgm:prSet/>
      <dgm:spPr/>
      <dgm:t>
        <a:bodyPr/>
        <a:lstStyle/>
        <a:p>
          <a:endParaRPr lang="fr-FR"/>
        </a:p>
      </dgm:t>
    </dgm:pt>
    <dgm:pt modelId="{F6EFB470-8C26-B14D-AAFB-E05A37FBC5FB}" type="pres">
      <dgm:prSet presAssocID="{75FD781E-6E70-1C4C-8F19-89C9758387C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1D7948-1A27-AD49-9214-FA8DEBC13F21}" type="pres">
      <dgm:prSet presAssocID="{A815AAC6-932B-C54F-B734-E5EAFE8B551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883F1F-7CD6-C746-90EC-BCF38297811E}" type="pres">
      <dgm:prSet presAssocID="{8AC8DC9A-A708-2243-A6C1-B35EB39A8F9A}" presName="sibTrans" presStyleLbl="sibTrans2D1" presStyleIdx="0" presStyleCnt="5"/>
      <dgm:spPr/>
      <dgm:t>
        <a:bodyPr/>
        <a:lstStyle/>
        <a:p>
          <a:endParaRPr lang="en-US"/>
        </a:p>
      </dgm:t>
    </dgm:pt>
    <dgm:pt modelId="{DF24F84E-A246-4247-862C-5834101F28EB}" type="pres">
      <dgm:prSet presAssocID="{8AC8DC9A-A708-2243-A6C1-B35EB39A8F9A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5F100349-FCB4-DC4C-8129-4F00BD3E2A8C}" type="pres">
      <dgm:prSet presAssocID="{62F01186-FE78-1A43-8512-D7343360459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0ECEC8-880E-ED43-A861-193C4A4E69B8}" type="pres">
      <dgm:prSet presAssocID="{9E8B97C7-EE24-F049-9121-5FAEFA114FFB}" presName="sibTrans" presStyleLbl="sibTrans2D1" presStyleIdx="1" presStyleCnt="5"/>
      <dgm:spPr/>
      <dgm:t>
        <a:bodyPr/>
        <a:lstStyle/>
        <a:p>
          <a:endParaRPr lang="en-US"/>
        </a:p>
      </dgm:t>
    </dgm:pt>
    <dgm:pt modelId="{6488611D-01CB-E84D-BEB3-698C8E9F79F3}" type="pres">
      <dgm:prSet presAssocID="{9E8B97C7-EE24-F049-9121-5FAEFA114FFB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8104728A-16DE-7647-8B61-EC3208BA4203}" type="pres">
      <dgm:prSet presAssocID="{A308DAF6-37FB-374B-ABF8-E6521323B4E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D39F34-4A0A-794F-AE46-19C27B149653}" type="pres">
      <dgm:prSet presAssocID="{F4E87DDE-9887-714B-998B-520B585FCECF}" presName="sibTrans" presStyleLbl="sibTrans2D1" presStyleIdx="2" presStyleCnt="5"/>
      <dgm:spPr/>
      <dgm:t>
        <a:bodyPr/>
        <a:lstStyle/>
        <a:p>
          <a:endParaRPr lang="en-US"/>
        </a:p>
      </dgm:t>
    </dgm:pt>
    <dgm:pt modelId="{A2FF0F01-000D-634A-AF63-E66A9155F129}" type="pres">
      <dgm:prSet presAssocID="{F4E87DDE-9887-714B-998B-520B585FCEC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EAF53644-27FF-D44F-B0AF-016C7C0BA38E}" type="pres">
      <dgm:prSet presAssocID="{9F6DAF68-2F91-DE49-9B88-2D50BB88902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A7C6E2-C3A6-8F4B-95FD-898E9172C432}" type="pres">
      <dgm:prSet presAssocID="{3850D2FF-FC34-9C46-8BE2-5D0C1528CC60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19AE49F-1F8B-314F-B09E-71B5E2763106}" type="pres">
      <dgm:prSet presAssocID="{3850D2FF-FC34-9C46-8BE2-5D0C1528CC60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6F357A11-6FE5-974A-9253-98CCDA41CB1F}" type="pres">
      <dgm:prSet presAssocID="{E19ED2AC-D8FA-F846-AEFB-5D873C52A53F}" presName="node" presStyleLbl="node1" presStyleIdx="4" presStyleCnt="6" custLinFactY="-34304" custLinFactNeighborX="-490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40E190-91B4-3A43-AA51-E63739564C78}" type="pres">
      <dgm:prSet presAssocID="{3AE3F7A5-5B9B-B747-A43D-CC4CE48A28DC}" presName="sibTrans" presStyleLbl="sibTrans2D1" presStyleIdx="4" presStyleCnt="5"/>
      <dgm:spPr/>
      <dgm:t>
        <a:bodyPr/>
        <a:lstStyle/>
        <a:p>
          <a:endParaRPr lang="en-US"/>
        </a:p>
      </dgm:t>
    </dgm:pt>
    <dgm:pt modelId="{D74C01E1-40B6-974A-9236-71B11A327A41}" type="pres">
      <dgm:prSet presAssocID="{3AE3F7A5-5B9B-B747-A43D-CC4CE48A28DC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90C82A64-5CE5-2843-A29F-7FF2E444B6BC}" type="pres">
      <dgm:prSet presAssocID="{B4C4CD70-C123-A64B-8FF0-B8335D0FFB1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C66A48-5BEB-F545-AF64-D6D0EC2E0E6D}" type="presOf" srcId="{F4E87DDE-9887-714B-998B-520B585FCECF}" destId="{C5D39F34-4A0A-794F-AE46-19C27B149653}" srcOrd="0" destOrd="0" presId="urn:microsoft.com/office/officeart/2005/8/layout/process1"/>
    <dgm:cxn modelId="{5D7A30D3-94EA-EF40-8E1B-D52EF9E6B3F2}" type="presOf" srcId="{9F6DAF68-2F91-DE49-9B88-2D50BB88902A}" destId="{EAF53644-27FF-D44F-B0AF-016C7C0BA38E}" srcOrd="0" destOrd="0" presId="urn:microsoft.com/office/officeart/2005/8/layout/process1"/>
    <dgm:cxn modelId="{535A970B-96F6-4A41-98D8-55402AA4CCAC}" type="presOf" srcId="{3850D2FF-FC34-9C46-8BE2-5D0C1528CC60}" destId="{00A7C6E2-C3A6-8F4B-95FD-898E9172C432}" srcOrd="0" destOrd="0" presId="urn:microsoft.com/office/officeart/2005/8/layout/process1"/>
    <dgm:cxn modelId="{46BD6BE9-6DDB-3147-89B0-87E0FBDE6803}" type="presOf" srcId="{3850D2FF-FC34-9C46-8BE2-5D0C1528CC60}" destId="{A19AE49F-1F8B-314F-B09E-71B5E2763106}" srcOrd="1" destOrd="0" presId="urn:microsoft.com/office/officeart/2005/8/layout/process1"/>
    <dgm:cxn modelId="{EEC992D2-2FEC-714E-BD10-96296E8A7F4F}" type="presOf" srcId="{E19ED2AC-D8FA-F846-AEFB-5D873C52A53F}" destId="{6F357A11-6FE5-974A-9253-98CCDA41CB1F}" srcOrd="0" destOrd="0" presId="urn:microsoft.com/office/officeart/2005/8/layout/process1"/>
    <dgm:cxn modelId="{A20F4C64-BE0D-2240-A496-CADB818E25B6}" srcId="{75FD781E-6E70-1C4C-8F19-89C9758387CA}" destId="{A815AAC6-932B-C54F-B734-E5EAFE8B5514}" srcOrd="0" destOrd="0" parTransId="{E1D0DA65-418B-2A4E-B357-4643FE830F51}" sibTransId="{8AC8DC9A-A708-2243-A6C1-B35EB39A8F9A}"/>
    <dgm:cxn modelId="{700FF807-3A58-4745-8EA0-4DF64B6046F3}" srcId="{75FD781E-6E70-1C4C-8F19-89C9758387CA}" destId="{62F01186-FE78-1A43-8512-D73433604597}" srcOrd="1" destOrd="0" parTransId="{0CC511DD-0507-1544-91AB-3106208B4199}" sibTransId="{9E8B97C7-EE24-F049-9121-5FAEFA114FFB}"/>
    <dgm:cxn modelId="{111BB7B7-2077-A041-82D1-44C7B25E1F38}" srcId="{75FD781E-6E70-1C4C-8F19-89C9758387CA}" destId="{B4C4CD70-C123-A64B-8FF0-B8335D0FFB1F}" srcOrd="5" destOrd="0" parTransId="{9A00A593-5A5D-784F-87B8-146337ABEA37}" sibTransId="{8A6BBC59-76AA-524A-A55B-FD6CCB7BD89F}"/>
    <dgm:cxn modelId="{4F9ADE8A-FCCF-8947-8EFB-81D7BBF8CC7B}" type="presOf" srcId="{3AE3F7A5-5B9B-B747-A43D-CC4CE48A28DC}" destId="{DC40E190-91B4-3A43-AA51-E63739564C78}" srcOrd="0" destOrd="0" presId="urn:microsoft.com/office/officeart/2005/8/layout/process1"/>
    <dgm:cxn modelId="{7D657CD4-C7DA-E74C-A252-12BE02773AE1}" type="presOf" srcId="{8AC8DC9A-A708-2243-A6C1-B35EB39A8F9A}" destId="{DF24F84E-A246-4247-862C-5834101F28EB}" srcOrd="1" destOrd="0" presId="urn:microsoft.com/office/officeart/2005/8/layout/process1"/>
    <dgm:cxn modelId="{D6103EF4-0900-5741-83EB-0C71960E8F45}" type="presOf" srcId="{3AE3F7A5-5B9B-B747-A43D-CC4CE48A28DC}" destId="{D74C01E1-40B6-974A-9236-71B11A327A41}" srcOrd="1" destOrd="0" presId="urn:microsoft.com/office/officeart/2005/8/layout/process1"/>
    <dgm:cxn modelId="{B8052FB4-3F4A-8448-94A9-9014A13B170C}" type="presOf" srcId="{8AC8DC9A-A708-2243-A6C1-B35EB39A8F9A}" destId="{3E883F1F-7CD6-C746-90EC-BCF38297811E}" srcOrd="0" destOrd="0" presId="urn:microsoft.com/office/officeart/2005/8/layout/process1"/>
    <dgm:cxn modelId="{E303A4BB-33B2-3D43-9482-35C95BCAC8F1}" srcId="{75FD781E-6E70-1C4C-8F19-89C9758387CA}" destId="{9F6DAF68-2F91-DE49-9B88-2D50BB88902A}" srcOrd="3" destOrd="0" parTransId="{5A0B8E03-3F18-154D-8E0F-00EB1289B253}" sibTransId="{3850D2FF-FC34-9C46-8BE2-5D0C1528CC60}"/>
    <dgm:cxn modelId="{4B840E10-2302-554F-8912-3EAC9C97EF6E}" type="presOf" srcId="{B4C4CD70-C123-A64B-8FF0-B8335D0FFB1F}" destId="{90C82A64-5CE5-2843-A29F-7FF2E444B6BC}" srcOrd="0" destOrd="0" presId="urn:microsoft.com/office/officeart/2005/8/layout/process1"/>
    <dgm:cxn modelId="{34EAB337-4F12-A544-A329-1A354DCBE8DE}" srcId="{75FD781E-6E70-1C4C-8F19-89C9758387CA}" destId="{E19ED2AC-D8FA-F846-AEFB-5D873C52A53F}" srcOrd="4" destOrd="0" parTransId="{56452F34-2808-6944-A417-46F70E8EFC90}" sibTransId="{3AE3F7A5-5B9B-B747-A43D-CC4CE48A28DC}"/>
    <dgm:cxn modelId="{DF580CF8-CEA6-CF41-9AE4-E58898D77860}" srcId="{75FD781E-6E70-1C4C-8F19-89C9758387CA}" destId="{A308DAF6-37FB-374B-ABF8-E6521323B4E2}" srcOrd="2" destOrd="0" parTransId="{9070AC7B-165B-304A-AA95-187E79163836}" sibTransId="{F4E87DDE-9887-714B-998B-520B585FCECF}"/>
    <dgm:cxn modelId="{F8D0ACE2-07A8-1E4A-91C6-8D4A4BE47B47}" type="presOf" srcId="{A815AAC6-932B-C54F-B734-E5EAFE8B5514}" destId="{BC1D7948-1A27-AD49-9214-FA8DEBC13F21}" srcOrd="0" destOrd="0" presId="urn:microsoft.com/office/officeart/2005/8/layout/process1"/>
    <dgm:cxn modelId="{730AA262-4E9B-914C-8911-2F90B23D076D}" type="presOf" srcId="{F4E87DDE-9887-714B-998B-520B585FCECF}" destId="{A2FF0F01-000D-634A-AF63-E66A9155F129}" srcOrd="1" destOrd="0" presId="urn:microsoft.com/office/officeart/2005/8/layout/process1"/>
    <dgm:cxn modelId="{5331BC0A-F172-2A43-8860-AFDD45F7FD62}" type="presOf" srcId="{9E8B97C7-EE24-F049-9121-5FAEFA114FFB}" destId="{8F0ECEC8-880E-ED43-A861-193C4A4E69B8}" srcOrd="0" destOrd="0" presId="urn:microsoft.com/office/officeart/2005/8/layout/process1"/>
    <dgm:cxn modelId="{6335A969-C798-C34B-9891-6BFD9CA719A5}" type="presOf" srcId="{75FD781E-6E70-1C4C-8F19-89C9758387CA}" destId="{F6EFB470-8C26-B14D-AAFB-E05A37FBC5FB}" srcOrd="0" destOrd="0" presId="urn:microsoft.com/office/officeart/2005/8/layout/process1"/>
    <dgm:cxn modelId="{7155D1AF-16BA-634E-B748-651020F07C9D}" type="presOf" srcId="{62F01186-FE78-1A43-8512-D73433604597}" destId="{5F100349-FCB4-DC4C-8129-4F00BD3E2A8C}" srcOrd="0" destOrd="0" presId="urn:microsoft.com/office/officeart/2005/8/layout/process1"/>
    <dgm:cxn modelId="{30642ADB-6DDF-9D46-BA0E-C3DB2019B9AC}" type="presOf" srcId="{A308DAF6-37FB-374B-ABF8-E6521323B4E2}" destId="{8104728A-16DE-7647-8B61-EC3208BA4203}" srcOrd="0" destOrd="0" presId="urn:microsoft.com/office/officeart/2005/8/layout/process1"/>
    <dgm:cxn modelId="{A587ACA5-86FB-5641-B8C5-E2094E03777D}" type="presOf" srcId="{9E8B97C7-EE24-F049-9121-5FAEFA114FFB}" destId="{6488611D-01CB-E84D-BEB3-698C8E9F79F3}" srcOrd="1" destOrd="0" presId="urn:microsoft.com/office/officeart/2005/8/layout/process1"/>
    <dgm:cxn modelId="{7B0B6D53-08F6-284D-ADB6-53E3A9B39D2A}" type="presParOf" srcId="{F6EFB470-8C26-B14D-AAFB-E05A37FBC5FB}" destId="{BC1D7948-1A27-AD49-9214-FA8DEBC13F21}" srcOrd="0" destOrd="0" presId="urn:microsoft.com/office/officeart/2005/8/layout/process1"/>
    <dgm:cxn modelId="{7DEE72A9-0ACA-0A44-9F2E-6BB0955203C4}" type="presParOf" srcId="{F6EFB470-8C26-B14D-AAFB-E05A37FBC5FB}" destId="{3E883F1F-7CD6-C746-90EC-BCF38297811E}" srcOrd="1" destOrd="0" presId="urn:microsoft.com/office/officeart/2005/8/layout/process1"/>
    <dgm:cxn modelId="{34F4D5E9-032E-794F-90F7-13404F90CC9C}" type="presParOf" srcId="{3E883F1F-7CD6-C746-90EC-BCF38297811E}" destId="{DF24F84E-A246-4247-862C-5834101F28EB}" srcOrd="0" destOrd="0" presId="urn:microsoft.com/office/officeart/2005/8/layout/process1"/>
    <dgm:cxn modelId="{6009663B-8341-CC40-9A28-137203C197AA}" type="presParOf" srcId="{F6EFB470-8C26-B14D-AAFB-E05A37FBC5FB}" destId="{5F100349-FCB4-DC4C-8129-4F00BD3E2A8C}" srcOrd="2" destOrd="0" presId="urn:microsoft.com/office/officeart/2005/8/layout/process1"/>
    <dgm:cxn modelId="{5CE5B26E-CAF0-DE4B-AF5E-D6FA2DA46DFD}" type="presParOf" srcId="{F6EFB470-8C26-B14D-AAFB-E05A37FBC5FB}" destId="{8F0ECEC8-880E-ED43-A861-193C4A4E69B8}" srcOrd="3" destOrd="0" presId="urn:microsoft.com/office/officeart/2005/8/layout/process1"/>
    <dgm:cxn modelId="{28C2D0AB-2B1F-1843-9D7B-A14286C610B2}" type="presParOf" srcId="{8F0ECEC8-880E-ED43-A861-193C4A4E69B8}" destId="{6488611D-01CB-E84D-BEB3-698C8E9F79F3}" srcOrd="0" destOrd="0" presId="urn:microsoft.com/office/officeart/2005/8/layout/process1"/>
    <dgm:cxn modelId="{3DC0CEEC-8854-3642-B993-69069FE0B8CC}" type="presParOf" srcId="{F6EFB470-8C26-B14D-AAFB-E05A37FBC5FB}" destId="{8104728A-16DE-7647-8B61-EC3208BA4203}" srcOrd="4" destOrd="0" presId="urn:microsoft.com/office/officeart/2005/8/layout/process1"/>
    <dgm:cxn modelId="{8CCF3229-D016-DB41-B615-1D8D25E5FB70}" type="presParOf" srcId="{F6EFB470-8C26-B14D-AAFB-E05A37FBC5FB}" destId="{C5D39F34-4A0A-794F-AE46-19C27B149653}" srcOrd="5" destOrd="0" presId="urn:microsoft.com/office/officeart/2005/8/layout/process1"/>
    <dgm:cxn modelId="{C5FB1619-926D-B543-8D69-843B62D4C602}" type="presParOf" srcId="{C5D39F34-4A0A-794F-AE46-19C27B149653}" destId="{A2FF0F01-000D-634A-AF63-E66A9155F129}" srcOrd="0" destOrd="0" presId="urn:microsoft.com/office/officeart/2005/8/layout/process1"/>
    <dgm:cxn modelId="{0768DEDF-5ABA-8740-A78C-3A1894AF8479}" type="presParOf" srcId="{F6EFB470-8C26-B14D-AAFB-E05A37FBC5FB}" destId="{EAF53644-27FF-D44F-B0AF-016C7C0BA38E}" srcOrd="6" destOrd="0" presId="urn:microsoft.com/office/officeart/2005/8/layout/process1"/>
    <dgm:cxn modelId="{5D88814B-F439-804F-B69D-A0F2BB5BA3DB}" type="presParOf" srcId="{F6EFB470-8C26-B14D-AAFB-E05A37FBC5FB}" destId="{00A7C6E2-C3A6-8F4B-95FD-898E9172C432}" srcOrd="7" destOrd="0" presId="urn:microsoft.com/office/officeart/2005/8/layout/process1"/>
    <dgm:cxn modelId="{837D5887-8D0E-A74B-9FD9-07B42F7869CA}" type="presParOf" srcId="{00A7C6E2-C3A6-8F4B-95FD-898E9172C432}" destId="{A19AE49F-1F8B-314F-B09E-71B5E2763106}" srcOrd="0" destOrd="0" presId="urn:microsoft.com/office/officeart/2005/8/layout/process1"/>
    <dgm:cxn modelId="{CD90AFDF-47B0-354D-8AC7-E804FA973EDE}" type="presParOf" srcId="{F6EFB470-8C26-B14D-AAFB-E05A37FBC5FB}" destId="{6F357A11-6FE5-974A-9253-98CCDA41CB1F}" srcOrd="8" destOrd="0" presId="urn:microsoft.com/office/officeart/2005/8/layout/process1"/>
    <dgm:cxn modelId="{54BD22D4-2EA7-1345-97E7-830BA1E76D0C}" type="presParOf" srcId="{F6EFB470-8C26-B14D-AAFB-E05A37FBC5FB}" destId="{DC40E190-91B4-3A43-AA51-E63739564C78}" srcOrd="9" destOrd="0" presId="urn:microsoft.com/office/officeart/2005/8/layout/process1"/>
    <dgm:cxn modelId="{54529F76-0170-BA46-866F-9F688F9A7873}" type="presParOf" srcId="{DC40E190-91B4-3A43-AA51-E63739564C78}" destId="{D74C01E1-40B6-974A-9236-71B11A327A41}" srcOrd="0" destOrd="0" presId="urn:microsoft.com/office/officeart/2005/8/layout/process1"/>
    <dgm:cxn modelId="{F86947BD-731A-9040-8390-DA300A7115AB}" type="presParOf" srcId="{F6EFB470-8C26-B14D-AAFB-E05A37FBC5FB}" destId="{90C82A64-5CE5-2843-A29F-7FF2E444B6BC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933533-F58E-4A67-9DCE-F66853373679}">
      <dsp:nvSpPr>
        <dsp:cNvPr id="0" name=""/>
        <dsp:cNvSpPr/>
      </dsp:nvSpPr>
      <dsp:spPr>
        <a:xfrm>
          <a:off x="0" y="76541"/>
          <a:ext cx="8424936" cy="526558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FA27FD-1250-4DE7-A04F-1A4F56C2DBED}">
      <dsp:nvSpPr>
        <dsp:cNvPr id="0" name=""/>
        <dsp:cNvSpPr/>
      </dsp:nvSpPr>
      <dsp:spPr>
        <a:xfrm>
          <a:off x="1069966" y="3710847"/>
          <a:ext cx="219048" cy="2190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092269-BD16-4E76-BD54-6174A3430A95}">
      <dsp:nvSpPr>
        <dsp:cNvPr id="0" name=""/>
        <dsp:cNvSpPr/>
      </dsp:nvSpPr>
      <dsp:spPr>
        <a:xfrm>
          <a:off x="1179491" y="3820371"/>
          <a:ext cx="1963010" cy="1521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069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Basics</a:t>
          </a:r>
          <a:r>
            <a:rPr lang="en-US" sz="2000" kern="1200" dirty="0" smtClean="0"/>
            <a:t>, in CERN catalogue, happen 3 to 4 times per year</a:t>
          </a:r>
          <a:endParaRPr lang="en-US" sz="2000" kern="1200" dirty="0"/>
        </a:p>
      </dsp:txBody>
      <dsp:txXfrm>
        <a:off x="1179491" y="3820371"/>
        <a:ext cx="1963010" cy="1521754"/>
      </dsp:txXfrm>
    </dsp:sp>
    <dsp:sp modelId="{FD0C8156-4900-4854-824C-F846AE803C4D}">
      <dsp:nvSpPr>
        <dsp:cNvPr id="0" name=""/>
        <dsp:cNvSpPr/>
      </dsp:nvSpPr>
      <dsp:spPr>
        <a:xfrm>
          <a:off x="3003489" y="2279661"/>
          <a:ext cx="395971" cy="3959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46B065-0F90-4489-8695-3B637C878A42}">
      <dsp:nvSpPr>
        <dsp:cNvPr id="0" name=""/>
        <dsp:cNvSpPr/>
      </dsp:nvSpPr>
      <dsp:spPr>
        <a:xfrm>
          <a:off x="3168345" y="2554188"/>
          <a:ext cx="2520302" cy="2864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817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Basics</a:t>
          </a:r>
          <a:r>
            <a:rPr lang="en-US" sz="2000" kern="1200" dirty="0" smtClean="0"/>
            <a:t> will become an </a:t>
          </a:r>
          <a:r>
            <a:rPr lang="en-US" sz="2000" b="1" kern="1200" dirty="0" smtClean="0"/>
            <a:t>e-learning</a:t>
          </a:r>
          <a:r>
            <a:rPr lang="en-US" sz="2000" kern="1200" dirty="0" smtClean="0"/>
            <a:t> training (currently working on recording modules) </a:t>
          </a:r>
          <a:endParaRPr lang="en-US" sz="2000" kern="1200" dirty="0"/>
        </a:p>
      </dsp:txBody>
      <dsp:txXfrm>
        <a:off x="3168345" y="2554188"/>
        <a:ext cx="2520302" cy="2864478"/>
      </dsp:txXfrm>
    </dsp:sp>
    <dsp:sp modelId="{1509B5EF-3480-4EAB-9B4C-3B11F344DFB3}">
      <dsp:nvSpPr>
        <dsp:cNvPr id="0" name=""/>
        <dsp:cNvSpPr/>
      </dsp:nvSpPr>
      <dsp:spPr>
        <a:xfrm>
          <a:off x="5328772" y="1408734"/>
          <a:ext cx="547620" cy="5476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9873CE-24C6-4D9C-88E5-46DFDAAC3C4E}">
      <dsp:nvSpPr>
        <dsp:cNvPr id="0" name=""/>
        <dsp:cNvSpPr/>
      </dsp:nvSpPr>
      <dsp:spPr>
        <a:xfrm>
          <a:off x="5801383" y="1759085"/>
          <a:ext cx="2551542" cy="3659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173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Advanced</a:t>
          </a:r>
          <a:r>
            <a:rPr lang="en-US" sz="2000" kern="1200" dirty="0" smtClean="0"/>
            <a:t> training to be developed and added to the catalogue</a:t>
          </a:r>
          <a:endParaRPr lang="en-US" sz="2000" kern="1200" dirty="0"/>
        </a:p>
      </dsp:txBody>
      <dsp:txXfrm>
        <a:off x="5801383" y="1759085"/>
        <a:ext cx="2551542" cy="36595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1D7948-1A27-AD49-9214-FA8DEBC13F21}">
      <dsp:nvSpPr>
        <dsp:cNvPr id="0" name=""/>
        <dsp:cNvSpPr/>
      </dsp:nvSpPr>
      <dsp:spPr>
        <a:xfrm>
          <a:off x="0" y="2028843"/>
          <a:ext cx="1165225" cy="73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 smtClean="0"/>
            <a:t>Need</a:t>
          </a:r>
          <a:r>
            <a:rPr lang="fr-FR" sz="1400" kern="1200" dirty="0" smtClean="0"/>
            <a:t> Identification</a:t>
          </a:r>
          <a:endParaRPr lang="fr-FR" sz="1400" kern="1200" dirty="0"/>
        </a:p>
      </dsp:txBody>
      <dsp:txXfrm>
        <a:off x="21437" y="2050280"/>
        <a:ext cx="1122351" cy="689032"/>
      </dsp:txXfrm>
    </dsp:sp>
    <dsp:sp modelId="{3E883F1F-7CD6-C746-90EC-BCF38297811E}">
      <dsp:nvSpPr>
        <dsp:cNvPr id="0" name=""/>
        <dsp:cNvSpPr/>
      </dsp:nvSpPr>
      <dsp:spPr>
        <a:xfrm>
          <a:off x="1281747" y="2250308"/>
          <a:ext cx="247027" cy="288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/>
        </a:p>
      </dsp:txBody>
      <dsp:txXfrm>
        <a:off x="1281747" y="2308103"/>
        <a:ext cx="172919" cy="173385"/>
      </dsp:txXfrm>
    </dsp:sp>
    <dsp:sp modelId="{5F100349-FCB4-DC4C-8129-4F00BD3E2A8C}">
      <dsp:nvSpPr>
        <dsp:cNvPr id="0" name=""/>
        <dsp:cNvSpPr/>
      </dsp:nvSpPr>
      <dsp:spPr>
        <a:xfrm>
          <a:off x="1631314" y="2028843"/>
          <a:ext cx="1165225" cy="73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 smtClean="0"/>
            <a:t>Supply</a:t>
          </a:r>
          <a:r>
            <a:rPr lang="fr-FR" sz="1400" kern="1200" dirty="0" smtClean="0"/>
            <a:t> Identification</a:t>
          </a:r>
          <a:endParaRPr lang="fr-FR" sz="1400" kern="1200" dirty="0"/>
        </a:p>
      </dsp:txBody>
      <dsp:txXfrm>
        <a:off x="1652751" y="2050280"/>
        <a:ext cx="1122351" cy="689032"/>
      </dsp:txXfrm>
    </dsp:sp>
    <dsp:sp modelId="{8F0ECEC8-880E-ED43-A861-193C4A4E69B8}">
      <dsp:nvSpPr>
        <dsp:cNvPr id="0" name=""/>
        <dsp:cNvSpPr/>
      </dsp:nvSpPr>
      <dsp:spPr>
        <a:xfrm>
          <a:off x="2913062" y="2250308"/>
          <a:ext cx="247027" cy="288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/>
        </a:p>
      </dsp:txBody>
      <dsp:txXfrm>
        <a:off x="2913062" y="2308103"/>
        <a:ext cx="172919" cy="173385"/>
      </dsp:txXfrm>
    </dsp:sp>
    <dsp:sp modelId="{8104728A-16DE-7647-8B61-EC3208BA4203}">
      <dsp:nvSpPr>
        <dsp:cNvPr id="0" name=""/>
        <dsp:cNvSpPr/>
      </dsp:nvSpPr>
      <dsp:spPr>
        <a:xfrm>
          <a:off x="3262629" y="2028843"/>
          <a:ext cx="1165225" cy="73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 smtClean="0"/>
            <a:t>Order</a:t>
          </a:r>
          <a:endParaRPr lang="fr-FR" sz="1400" kern="1200" dirty="0"/>
        </a:p>
      </dsp:txBody>
      <dsp:txXfrm>
        <a:off x="3284066" y="2050280"/>
        <a:ext cx="1122351" cy="689032"/>
      </dsp:txXfrm>
    </dsp:sp>
    <dsp:sp modelId="{C5D39F34-4A0A-794F-AE46-19C27B149653}">
      <dsp:nvSpPr>
        <dsp:cNvPr id="0" name=""/>
        <dsp:cNvSpPr/>
      </dsp:nvSpPr>
      <dsp:spPr>
        <a:xfrm>
          <a:off x="4544377" y="2250308"/>
          <a:ext cx="247027" cy="288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/>
        </a:p>
      </dsp:txBody>
      <dsp:txXfrm>
        <a:off x="4544377" y="2308103"/>
        <a:ext cx="172919" cy="173385"/>
      </dsp:txXfrm>
    </dsp:sp>
    <dsp:sp modelId="{EAF53644-27FF-D44F-B0AF-016C7C0BA38E}">
      <dsp:nvSpPr>
        <dsp:cNvPr id="0" name=""/>
        <dsp:cNvSpPr/>
      </dsp:nvSpPr>
      <dsp:spPr>
        <a:xfrm>
          <a:off x="4893945" y="2028843"/>
          <a:ext cx="1165225" cy="73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Reception </a:t>
          </a:r>
          <a:r>
            <a:rPr lang="fr-FR" sz="1400" kern="1200" dirty="0"/>
            <a:t>service/ </a:t>
          </a:r>
          <a:r>
            <a:rPr lang="fr-FR" sz="1400" kern="1200" dirty="0" err="1" smtClean="0"/>
            <a:t>material</a:t>
          </a:r>
          <a:endParaRPr lang="fr-FR" sz="1400" kern="1200" dirty="0"/>
        </a:p>
      </dsp:txBody>
      <dsp:txXfrm>
        <a:off x="4915382" y="2050280"/>
        <a:ext cx="1122351" cy="689032"/>
      </dsp:txXfrm>
    </dsp:sp>
    <dsp:sp modelId="{00A7C6E2-C3A6-8F4B-95FD-898E9172C432}">
      <dsp:nvSpPr>
        <dsp:cNvPr id="0" name=""/>
        <dsp:cNvSpPr/>
      </dsp:nvSpPr>
      <dsp:spPr>
        <a:xfrm rot="19714169">
          <a:off x="6149779" y="1754755"/>
          <a:ext cx="275305" cy="288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/>
        </a:p>
      </dsp:txBody>
      <dsp:txXfrm>
        <a:off x="6155838" y="1834084"/>
        <a:ext cx="192714" cy="173385"/>
      </dsp:txXfrm>
    </dsp:sp>
    <dsp:sp modelId="{6F357A11-6FE5-974A-9253-98CCDA41CB1F}">
      <dsp:nvSpPr>
        <dsp:cNvPr id="0" name=""/>
        <dsp:cNvSpPr/>
      </dsp:nvSpPr>
      <dsp:spPr>
        <a:xfrm>
          <a:off x="6502398" y="1045862"/>
          <a:ext cx="1165225" cy="73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 smtClean="0"/>
            <a:t>Invoicing</a:t>
          </a:r>
          <a:endParaRPr lang="fr-FR" sz="1400" kern="1200" dirty="0"/>
        </a:p>
      </dsp:txBody>
      <dsp:txXfrm>
        <a:off x="6523835" y="1067299"/>
        <a:ext cx="1122351" cy="689032"/>
      </dsp:txXfrm>
    </dsp:sp>
    <dsp:sp modelId="{DC40E190-91B4-3A43-AA51-E63739564C78}">
      <dsp:nvSpPr>
        <dsp:cNvPr id="0" name=""/>
        <dsp:cNvSpPr/>
      </dsp:nvSpPr>
      <dsp:spPr>
        <a:xfrm rot="1843232">
          <a:off x="7768710" y="1763176"/>
          <a:ext cx="301446" cy="288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100" kern="1200"/>
        </a:p>
      </dsp:txBody>
      <dsp:txXfrm>
        <a:off x="7774793" y="1798828"/>
        <a:ext cx="214754" cy="173385"/>
      </dsp:txXfrm>
    </dsp:sp>
    <dsp:sp modelId="{90C82A64-5CE5-2843-A29F-7FF2E444B6BC}">
      <dsp:nvSpPr>
        <dsp:cNvPr id="0" name=""/>
        <dsp:cNvSpPr/>
      </dsp:nvSpPr>
      <dsp:spPr>
        <a:xfrm>
          <a:off x="8156575" y="2028843"/>
          <a:ext cx="1165225" cy="73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 smtClean="0"/>
            <a:t>Order</a:t>
          </a:r>
          <a:r>
            <a:rPr lang="fr-FR" sz="1400" kern="1200" dirty="0" smtClean="0"/>
            <a:t> </a:t>
          </a:r>
          <a:r>
            <a:rPr lang="fr-FR" sz="1400" kern="1200" dirty="0" err="1" smtClean="0"/>
            <a:t>Closed</a:t>
          </a:r>
          <a:endParaRPr lang="fr-FR" sz="1400" kern="1200" dirty="0"/>
        </a:p>
      </dsp:txBody>
      <dsp:txXfrm>
        <a:off x="8178012" y="2050280"/>
        <a:ext cx="1122351" cy="689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743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128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218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02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4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151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9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61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03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5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46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6246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2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29D23A4-68AD-ED4D-8FD5-9DF94C2972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6945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271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21/09/2021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RPC - DPO Forum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44293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21/09/2021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RPC - DPO Forum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840092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858000"/>
          </a:xfrm>
          <a:prstGeom prst="rect">
            <a:avLst/>
          </a:prstGeom>
          <a:solidFill>
            <a:schemeClr val="tx1">
              <a:alpha val="76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43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071664" y="6408000"/>
            <a:ext cx="1044724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ontent  V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6605740-BACA-934E-8F52-2CA476B1F3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473" y="-27384"/>
            <a:ext cx="12207959" cy="68853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6671A1-6F47-0B43-AD46-DA21EE3534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07988" y="6408000"/>
            <a:ext cx="1871587" cy="418292"/>
          </a:xfrm>
          <a:prstGeom prst="rect">
            <a:avLst/>
          </a:prstGeom>
        </p:spPr>
      </p:pic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071664" y="6408000"/>
            <a:ext cx="1044724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669362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 smtClean="0"/>
              <a:t>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2E2682-7A16-894B-B0A9-B7E60B954EF4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 bwMode="auto">
          <a:xfrm>
            <a:off x="0" y="6303818"/>
            <a:ext cx="12192000" cy="554182"/>
          </a:xfrm>
          <a:prstGeom prst="rect">
            <a:avLst/>
          </a:prstGeom>
        </p:spPr>
      </p:pic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CET BASICS</a:t>
            </a:r>
            <a:endParaRPr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345BE3-F241-9043-9297-A6219872CF94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408000"/>
            <a:ext cx="1871587" cy="4182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1" r:id="rId2"/>
    <p:sldLayoutId id="2147483652" r:id="rId3"/>
    <p:sldLayoutId id="2147483679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80" r:id="rId19"/>
    <p:sldLayoutId id="2147483681" r:id="rId20"/>
    <p:sldLayoutId id="2147483682" r:id="rId21"/>
    <p:sldLayoutId id="2147483683" r:id="rId22"/>
  </p:sldLayoutIdLst>
  <p:hf sldNum="0"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CET BASICS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4149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sldNum="0"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Accounts-payable@cern.ch" TargetMode="External"/><Relationship Id="rId2" Type="http://schemas.openxmlformats.org/officeDocument/2006/relationships/hyperlink" Target="mailto:general.accounting@cern.ch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mailto:rpc.service@cern.ch" TargetMode="External"/><Relationship Id="rId5" Type="http://schemas.openxmlformats.org/officeDocument/2006/relationships/hyperlink" Target="mailto:Third.party.accounting@cern.ch" TargetMode="External"/><Relationship Id="rId4" Type="http://schemas.openxmlformats.org/officeDocument/2006/relationships/hyperlink" Target="mailto:Accounts.receivable@cern.ch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t.cern.ch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DB9CD-C4F1-DD4C-8737-87873A4804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Introduction to </a:t>
            </a:r>
            <a:r>
              <a:rPr lang="en-GB" dirty="0" smtClean="0"/>
              <a:t>CET</a:t>
            </a:r>
            <a:br>
              <a:rPr lang="en-GB" dirty="0" smtClean="0"/>
            </a:br>
            <a:r>
              <a:rPr lang="en-GB" sz="3200" dirty="0"/>
              <a:t>for </a:t>
            </a:r>
            <a:r>
              <a:rPr lang="en-GB" sz="3200" dirty="0" smtClean="0"/>
              <a:t>TE section leaders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8B349F-6125-D048-8CAB-D09A390220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Julie Falcon (FAP-ACC-GA), </a:t>
            </a:r>
            <a:r>
              <a:rPr lang="en-US" dirty="0"/>
              <a:t>Estelle </a:t>
            </a:r>
            <a:r>
              <a:rPr lang="en-US" dirty="0" smtClean="0"/>
              <a:t>Carneiro </a:t>
            </a:r>
            <a:r>
              <a:rPr lang="en-US" dirty="0"/>
              <a:t>(</a:t>
            </a:r>
            <a:r>
              <a:rPr lang="en-US" dirty="0" smtClean="0"/>
              <a:t>FAP-ACC-GA), Meriem Chniba (DDPO HSE)</a:t>
            </a:r>
          </a:p>
          <a:p>
            <a:pPr>
              <a:defRPr/>
            </a:pPr>
            <a:r>
              <a:rPr lang="en-US" dirty="0" smtClean="0"/>
              <a:t>21/06/2022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61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116632"/>
            <a:ext cx="10000984" cy="56166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 bwMode="auto">
          <a:xfrm>
            <a:off x="3248526" y="5877272"/>
            <a:ext cx="5405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err="1" smtClean="0">
                <a:solidFill>
                  <a:srgbClr val="FF0000"/>
                </a:solidFill>
              </a:rPr>
              <a:t>Annual</a:t>
            </a:r>
            <a:r>
              <a:rPr lang="fr-CH" sz="1200" dirty="0" smtClean="0">
                <a:solidFill>
                  <a:srgbClr val="FF0000"/>
                </a:solidFill>
              </a:rPr>
              <a:t> </a:t>
            </a:r>
            <a:r>
              <a:rPr lang="fr-CH" sz="1200" dirty="0" err="1" smtClean="0">
                <a:solidFill>
                  <a:srgbClr val="FF0000"/>
                </a:solidFill>
              </a:rPr>
              <a:t>commitment</a:t>
            </a:r>
            <a:r>
              <a:rPr lang="fr-CH" sz="1200" dirty="0" smtClean="0">
                <a:solidFill>
                  <a:srgbClr val="FF0000"/>
                </a:solidFill>
              </a:rPr>
              <a:t> = </a:t>
            </a:r>
            <a:r>
              <a:rPr lang="fr-CH" sz="1200" dirty="0" err="1" smtClean="0">
                <a:solidFill>
                  <a:srgbClr val="FF0000"/>
                </a:solidFill>
              </a:rPr>
              <a:t>Charged</a:t>
            </a:r>
            <a:r>
              <a:rPr lang="fr-CH" sz="1200" dirty="0" smtClean="0">
                <a:solidFill>
                  <a:srgbClr val="FF0000"/>
                </a:solidFill>
              </a:rPr>
              <a:t> to Budget Code + </a:t>
            </a:r>
            <a:r>
              <a:rPr lang="fr-CH" sz="1200" dirty="0" err="1" smtClean="0">
                <a:solidFill>
                  <a:srgbClr val="FF0000"/>
                </a:solidFill>
              </a:rPr>
              <a:t>Annual</a:t>
            </a:r>
            <a:r>
              <a:rPr lang="fr-CH" sz="1200" dirty="0" smtClean="0">
                <a:solidFill>
                  <a:srgbClr val="FF0000"/>
                </a:solidFill>
              </a:rPr>
              <a:t> Open </a:t>
            </a:r>
            <a:r>
              <a:rPr lang="fr-CH" sz="1200" dirty="0" err="1" smtClean="0">
                <a:solidFill>
                  <a:srgbClr val="FF0000"/>
                </a:solidFill>
              </a:rPr>
              <a:t>commitment</a:t>
            </a:r>
            <a:endParaRPr lang="es-ES" sz="1200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36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Order follow-up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As a technical contact of an order :</a:t>
            </a:r>
          </a:p>
          <a:p>
            <a:pPr lvl="1"/>
            <a:r>
              <a:rPr lang="en-GB" sz="2400" dirty="0" smtClean="0"/>
              <a:t>Follow up the order from the creation to reception</a:t>
            </a:r>
          </a:p>
          <a:p>
            <a:pPr lvl="1"/>
            <a:r>
              <a:rPr lang="en-GB" sz="2400" dirty="0"/>
              <a:t>Transfer invoices to </a:t>
            </a:r>
            <a:r>
              <a:rPr lang="en-GB" sz="2400" dirty="0" smtClean="0"/>
              <a:t>accounts-payable if received directly</a:t>
            </a:r>
          </a:p>
          <a:p>
            <a:pPr lvl="1"/>
            <a:r>
              <a:rPr lang="fr-CH" sz="2400" dirty="0"/>
              <a:t>Accounts </a:t>
            </a:r>
            <a:r>
              <a:rPr lang="fr-CH" sz="2400" dirty="0" smtClean="0"/>
              <a:t>Payable </a:t>
            </a:r>
            <a:r>
              <a:rPr lang="fr-CH" sz="2400" dirty="0" err="1" smtClean="0"/>
              <a:t>may</a:t>
            </a:r>
            <a:r>
              <a:rPr lang="fr-CH" sz="2400" dirty="0" smtClean="0"/>
              <a:t> send </a:t>
            </a:r>
            <a:r>
              <a:rPr lang="fr-CH" sz="2400" dirty="0" err="1" smtClean="0"/>
              <a:t>you</a:t>
            </a:r>
            <a:r>
              <a:rPr lang="fr-CH" sz="2400" dirty="0" smtClean="0"/>
              <a:t> a </a:t>
            </a:r>
            <a:r>
              <a:rPr lang="fr-CH" sz="2400" dirty="0"/>
              <a:t>RECEP </a:t>
            </a:r>
            <a:r>
              <a:rPr lang="fr-CH" sz="2400" dirty="0" smtClean="0"/>
              <a:t>document to </a:t>
            </a:r>
            <a:r>
              <a:rPr lang="fr-CH" sz="2400" dirty="0" err="1" smtClean="0"/>
              <a:t>agree</a:t>
            </a:r>
            <a:r>
              <a:rPr lang="fr-CH" sz="2400" dirty="0" smtClean="0"/>
              <a:t> on the </a:t>
            </a:r>
            <a:r>
              <a:rPr lang="fr-CH" sz="2400" dirty="0" err="1" smtClean="0"/>
              <a:t>quantities</a:t>
            </a:r>
            <a:r>
              <a:rPr lang="fr-CH" sz="2400" dirty="0" smtClean="0"/>
              <a:t> </a:t>
            </a:r>
            <a:r>
              <a:rPr lang="fr-CH" sz="2400" dirty="0" err="1" smtClean="0"/>
              <a:t>received</a:t>
            </a:r>
            <a:r>
              <a:rPr lang="fr-CH" sz="2400" dirty="0" smtClean="0"/>
              <a:t> and the </a:t>
            </a:r>
            <a:r>
              <a:rPr lang="fr-CH" sz="2400" dirty="0" err="1" smtClean="0"/>
              <a:t>conformity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the </a:t>
            </a:r>
            <a:r>
              <a:rPr lang="fr-CH" sz="2400" dirty="0" err="1" smtClean="0"/>
              <a:t>order</a:t>
            </a:r>
            <a:r>
              <a:rPr lang="fr-CH" sz="2400" dirty="0" smtClean="0"/>
              <a:t>. </a:t>
            </a:r>
            <a:endParaRPr lang="en-GB" sz="2400" dirty="0" smtClean="0"/>
          </a:p>
          <a:p>
            <a:pPr lvl="1"/>
            <a:r>
              <a:rPr lang="fr-CH" sz="2400" dirty="0" smtClean="0"/>
              <a:t>Can </a:t>
            </a:r>
            <a:r>
              <a:rPr lang="fr-CH" sz="2400" dirty="0" err="1" smtClean="0"/>
              <a:t>indicate</a:t>
            </a:r>
            <a:r>
              <a:rPr lang="fr-CH" sz="2400" dirty="0" smtClean="0"/>
              <a:t> via the RECEP document if no more </a:t>
            </a:r>
            <a:r>
              <a:rPr lang="fr-CH" sz="2400" dirty="0" err="1" smtClean="0"/>
              <a:t>invoices</a:t>
            </a:r>
            <a:r>
              <a:rPr lang="fr-CH" sz="2400" dirty="0" smtClean="0"/>
              <a:t> are </a:t>
            </a:r>
            <a:r>
              <a:rPr lang="fr-CH" sz="2400" dirty="0" err="1" smtClean="0"/>
              <a:t>expected</a:t>
            </a:r>
            <a:r>
              <a:rPr lang="fr-CH" sz="2400" dirty="0" smtClean="0"/>
              <a:t>, </a:t>
            </a:r>
            <a:r>
              <a:rPr lang="fr-CH" sz="2400" dirty="0" err="1" smtClean="0"/>
              <a:t>so</a:t>
            </a:r>
            <a:r>
              <a:rPr lang="fr-CH" sz="2400" dirty="0" smtClean="0"/>
              <a:t> Accounts Payable </a:t>
            </a:r>
            <a:r>
              <a:rPr lang="fr-CH" sz="2400" dirty="0" err="1" smtClean="0"/>
              <a:t>can</a:t>
            </a:r>
            <a:r>
              <a:rPr lang="fr-CH" sz="2400" dirty="0" smtClean="0"/>
              <a:t> close the </a:t>
            </a:r>
            <a:r>
              <a:rPr lang="fr-CH" sz="2400" dirty="0" err="1" smtClean="0"/>
              <a:t>order</a:t>
            </a:r>
            <a:r>
              <a:rPr lang="fr-CH" sz="2400" dirty="0" smtClean="0"/>
              <a:t>.  </a:t>
            </a:r>
            <a:endParaRPr lang="en-GB" sz="2400" dirty="0" smtClean="0"/>
          </a:p>
          <a:p>
            <a:pPr lvl="1"/>
            <a:r>
              <a:rPr lang="en-GB" sz="2400" dirty="0" smtClean="0"/>
              <a:t>Inform your DPO/DDPO </a:t>
            </a:r>
            <a:r>
              <a:rPr lang="en-GB" sz="2400" dirty="0"/>
              <a:t>(who will contact General Accounting) if </a:t>
            </a:r>
            <a:r>
              <a:rPr lang="en-GB" sz="2400" dirty="0" smtClean="0"/>
              <a:t>the order needs to be closed.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40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35360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Transaction by </a:t>
            </a:r>
            <a:r>
              <a:rPr lang="fr-CH" dirty="0" err="1" smtClean="0"/>
              <a:t>cost</a:t>
            </a:r>
            <a:r>
              <a:rPr lang="fr-CH" dirty="0" smtClean="0"/>
              <a:t> center</a:t>
            </a:r>
            <a:br>
              <a:rPr lang="fr-CH" dirty="0" smtClean="0"/>
            </a:br>
            <a:r>
              <a:rPr lang="fr-CH" sz="1800" dirty="0" err="1" smtClean="0"/>
              <a:t>View</a:t>
            </a:r>
            <a:r>
              <a:rPr lang="fr-CH" sz="1800" dirty="0" smtClean="0"/>
              <a:t> </a:t>
            </a:r>
            <a:r>
              <a:rPr lang="fr-CH" sz="1800" dirty="0" err="1" smtClean="0"/>
              <a:t>with</a:t>
            </a:r>
            <a:r>
              <a:rPr lang="fr-CH" sz="1800" dirty="0" smtClean="0"/>
              <a:t> Default </a:t>
            </a:r>
            <a:r>
              <a:rPr lang="fr-CH" sz="1800" dirty="0" err="1" smtClean="0"/>
              <a:t>Columns</a:t>
            </a:r>
            <a:r>
              <a:rPr lang="fr-CH" sz="1800" dirty="0" smtClean="0"/>
              <a:t> (select via COLUMNS </a:t>
            </a:r>
            <a:r>
              <a:rPr lang="fr-CH" sz="1800" dirty="0" err="1" smtClean="0"/>
              <a:t>button</a:t>
            </a:r>
            <a:r>
              <a:rPr lang="fr-CH" sz="1800" dirty="0" smtClean="0"/>
              <a:t>)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184" y="294373"/>
            <a:ext cx="2883322" cy="14097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209905" y="1568603"/>
            <a:ext cx="532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 smtClean="0">
                <a:solidFill>
                  <a:schemeClr val="tx2"/>
                </a:solidFill>
              </a:rPr>
              <a:t>Order</a:t>
            </a:r>
            <a:r>
              <a:rPr lang="fr-CH" sz="1600" b="1" dirty="0" smtClean="0">
                <a:solidFill>
                  <a:schemeClr val="tx2"/>
                </a:solidFill>
              </a:rPr>
              <a:t> </a:t>
            </a:r>
            <a:r>
              <a:rPr lang="fr-CH" sz="1600" b="1" dirty="0" err="1" smtClean="0">
                <a:solidFill>
                  <a:schemeClr val="tx2"/>
                </a:solidFill>
              </a:rPr>
              <a:t>committed</a:t>
            </a:r>
            <a:r>
              <a:rPr lang="fr-CH" sz="1600" b="1" dirty="0" smtClean="0">
                <a:solidFill>
                  <a:schemeClr val="tx2"/>
                </a:solidFill>
              </a:rPr>
              <a:t> :</a:t>
            </a:r>
            <a:endParaRPr lang="es-ES" sz="1600" b="1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45" y="1968975"/>
            <a:ext cx="11130284" cy="37100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51584" y="5013176"/>
            <a:ext cx="720080" cy="1440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9336" y="5714092"/>
            <a:ext cx="10580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b="1" dirty="0">
                <a:solidFill>
                  <a:schemeClr val="tx2"/>
                </a:solidFill>
              </a:rPr>
              <a:t>NB </a:t>
            </a:r>
            <a:r>
              <a:rPr lang="fr-CH" sz="1400" b="1" dirty="0" smtClean="0">
                <a:solidFill>
                  <a:schemeClr val="tx2"/>
                </a:solidFill>
              </a:rPr>
              <a:t>: The </a:t>
            </a:r>
            <a:r>
              <a:rPr lang="fr-CH" sz="1400" b="1" dirty="0" err="1" smtClean="0">
                <a:solidFill>
                  <a:schemeClr val="tx2"/>
                </a:solidFill>
              </a:rPr>
              <a:t>year</a:t>
            </a:r>
            <a:r>
              <a:rPr lang="fr-CH" sz="1400" b="1" dirty="0" smtClean="0">
                <a:solidFill>
                  <a:schemeClr val="tx2"/>
                </a:solidFill>
              </a:rPr>
              <a:t> of </a:t>
            </a:r>
            <a:r>
              <a:rPr lang="fr-CH" sz="1400" b="1" dirty="0" err="1" smtClean="0">
                <a:solidFill>
                  <a:schemeClr val="tx2"/>
                </a:solidFill>
              </a:rPr>
              <a:t>delivery</a:t>
            </a:r>
            <a:r>
              <a:rPr lang="fr-CH" sz="1400" b="1" dirty="0" smtClean="0">
                <a:solidFill>
                  <a:schemeClr val="tx2"/>
                </a:solidFill>
              </a:rPr>
              <a:t> date </a:t>
            </a:r>
            <a:r>
              <a:rPr lang="fr-CH" sz="1400" b="1" dirty="0" err="1" smtClean="0">
                <a:solidFill>
                  <a:schemeClr val="tx2"/>
                </a:solidFill>
              </a:rPr>
              <a:t>indicated</a:t>
            </a:r>
            <a:r>
              <a:rPr lang="fr-CH" sz="1400" b="1" dirty="0" smtClean="0">
                <a:solidFill>
                  <a:schemeClr val="tx2"/>
                </a:solidFill>
              </a:rPr>
              <a:t> in the </a:t>
            </a:r>
            <a:r>
              <a:rPr lang="fr-CH" sz="1400" b="1" dirty="0" err="1" smtClean="0">
                <a:solidFill>
                  <a:schemeClr val="tx2"/>
                </a:solidFill>
              </a:rPr>
              <a:t>order</a:t>
            </a:r>
            <a:r>
              <a:rPr lang="fr-CH" sz="1400" b="1" dirty="0" smtClean="0">
                <a:solidFill>
                  <a:schemeClr val="tx2"/>
                </a:solidFill>
              </a:rPr>
              <a:t> </a:t>
            </a:r>
            <a:r>
              <a:rPr lang="fr-CH" sz="1400" b="1" dirty="0" err="1" smtClean="0">
                <a:solidFill>
                  <a:schemeClr val="tx2"/>
                </a:solidFill>
              </a:rPr>
              <a:t>lines</a:t>
            </a:r>
            <a:r>
              <a:rPr lang="fr-CH" sz="1400" b="1" dirty="0" smtClean="0">
                <a:solidFill>
                  <a:schemeClr val="tx2"/>
                </a:solidFill>
              </a:rPr>
              <a:t> in EDH </a:t>
            </a:r>
            <a:r>
              <a:rPr lang="fr-CH" sz="1400" b="1" dirty="0" err="1" smtClean="0">
                <a:solidFill>
                  <a:schemeClr val="tx2"/>
                </a:solidFill>
              </a:rPr>
              <a:t>will</a:t>
            </a:r>
            <a:r>
              <a:rPr lang="fr-CH" sz="1400" b="1" dirty="0" smtClean="0">
                <a:solidFill>
                  <a:schemeClr val="tx2"/>
                </a:solidFill>
              </a:rPr>
              <a:t> trigger the </a:t>
            </a:r>
            <a:r>
              <a:rPr lang="fr-CH" sz="1400" b="1" dirty="0" err="1" smtClean="0">
                <a:solidFill>
                  <a:schemeClr val="tx2"/>
                </a:solidFill>
              </a:rPr>
              <a:t>accounting</a:t>
            </a:r>
            <a:r>
              <a:rPr lang="fr-CH" sz="1400" b="1" dirty="0" smtClean="0">
                <a:solidFill>
                  <a:schemeClr val="tx2"/>
                </a:solidFill>
              </a:rPr>
              <a:t> date of the open </a:t>
            </a:r>
            <a:r>
              <a:rPr lang="fr-CH" sz="1400" b="1" dirty="0" err="1" smtClean="0">
                <a:solidFill>
                  <a:schemeClr val="tx2"/>
                </a:solidFill>
              </a:rPr>
              <a:t>commitment</a:t>
            </a:r>
            <a:r>
              <a:rPr lang="fr-CH" sz="1400" b="1" dirty="0" smtClean="0">
                <a:solidFill>
                  <a:schemeClr val="tx2"/>
                </a:solidFill>
              </a:rPr>
              <a:t>. </a:t>
            </a:r>
          </a:p>
          <a:p>
            <a:r>
              <a:rPr lang="fr-CH" sz="1400" b="1" dirty="0" smtClean="0">
                <a:solidFill>
                  <a:schemeClr val="tx2"/>
                </a:solidFill>
              </a:rPr>
              <a:t>If </a:t>
            </a:r>
            <a:r>
              <a:rPr lang="fr-CH" sz="1400" b="1" dirty="0" err="1" smtClean="0">
                <a:solidFill>
                  <a:schemeClr val="tx2"/>
                </a:solidFill>
              </a:rPr>
              <a:t>there</a:t>
            </a:r>
            <a:r>
              <a:rPr lang="fr-CH" sz="1400" b="1" dirty="0" smtClean="0">
                <a:solidFill>
                  <a:schemeClr val="tx2"/>
                </a:solidFill>
              </a:rPr>
              <a:t> are </a:t>
            </a:r>
            <a:r>
              <a:rPr lang="fr-CH" sz="1400" b="1" dirty="0" err="1" smtClean="0">
                <a:solidFill>
                  <a:schemeClr val="tx2"/>
                </a:solidFill>
              </a:rPr>
              <a:t>different</a:t>
            </a:r>
            <a:r>
              <a:rPr lang="fr-CH" sz="1400" b="1" dirty="0" smtClean="0">
                <a:solidFill>
                  <a:schemeClr val="tx2"/>
                </a:solidFill>
              </a:rPr>
              <a:t> dates on </a:t>
            </a:r>
            <a:r>
              <a:rPr lang="fr-CH" sz="1400" b="1" dirty="0" err="1" smtClean="0">
                <a:solidFill>
                  <a:schemeClr val="tx2"/>
                </a:solidFill>
              </a:rPr>
              <a:t>different</a:t>
            </a:r>
            <a:r>
              <a:rPr lang="fr-CH" sz="1400" b="1" dirty="0" smtClean="0">
                <a:solidFill>
                  <a:schemeClr val="tx2"/>
                </a:solidFill>
              </a:rPr>
              <a:t> </a:t>
            </a:r>
            <a:r>
              <a:rPr lang="fr-CH" sz="1400" b="1" dirty="0" err="1" smtClean="0">
                <a:solidFill>
                  <a:schemeClr val="tx2"/>
                </a:solidFill>
              </a:rPr>
              <a:t>lines</a:t>
            </a:r>
            <a:r>
              <a:rPr lang="fr-CH" sz="1400" b="1" dirty="0" smtClean="0">
                <a:solidFill>
                  <a:schemeClr val="tx2"/>
                </a:solidFill>
              </a:rPr>
              <a:t>, </a:t>
            </a:r>
            <a:r>
              <a:rPr lang="fr-CH" sz="1400" b="1" dirty="0" err="1" smtClean="0">
                <a:solidFill>
                  <a:schemeClr val="tx2"/>
                </a:solidFill>
              </a:rPr>
              <a:t>everything</a:t>
            </a:r>
            <a:r>
              <a:rPr lang="fr-CH" sz="1400" b="1" dirty="0" smtClean="0">
                <a:solidFill>
                  <a:schemeClr val="tx2"/>
                </a:solidFill>
              </a:rPr>
              <a:t> </a:t>
            </a:r>
            <a:r>
              <a:rPr lang="fr-CH" sz="1400" b="1" dirty="0" err="1" smtClean="0">
                <a:solidFill>
                  <a:schemeClr val="tx2"/>
                </a:solidFill>
              </a:rPr>
              <a:t>will</a:t>
            </a:r>
            <a:r>
              <a:rPr lang="fr-CH" sz="1400" b="1" dirty="0" smtClean="0">
                <a:solidFill>
                  <a:schemeClr val="tx2"/>
                </a:solidFill>
              </a:rPr>
              <a:t> </a:t>
            </a:r>
            <a:r>
              <a:rPr lang="fr-CH" sz="1400" b="1" dirty="0" err="1" smtClean="0">
                <a:solidFill>
                  <a:schemeClr val="tx2"/>
                </a:solidFill>
              </a:rPr>
              <a:t>be</a:t>
            </a:r>
            <a:r>
              <a:rPr lang="fr-CH" sz="1400" b="1" dirty="0" smtClean="0">
                <a:solidFill>
                  <a:schemeClr val="tx2"/>
                </a:solidFill>
              </a:rPr>
              <a:t> </a:t>
            </a:r>
            <a:r>
              <a:rPr lang="fr-CH" sz="1400" b="1" dirty="0" err="1" smtClean="0">
                <a:solidFill>
                  <a:schemeClr val="tx2"/>
                </a:solidFill>
              </a:rPr>
              <a:t>recorded</a:t>
            </a:r>
            <a:r>
              <a:rPr lang="fr-CH" sz="1400" b="1" dirty="0" smtClean="0">
                <a:solidFill>
                  <a:schemeClr val="tx2"/>
                </a:solidFill>
              </a:rPr>
              <a:t> at the </a:t>
            </a:r>
            <a:r>
              <a:rPr lang="fr-CH" sz="1400" b="1" dirty="0" err="1" smtClean="0">
                <a:solidFill>
                  <a:schemeClr val="tx2"/>
                </a:solidFill>
              </a:rPr>
              <a:t>earliest</a:t>
            </a:r>
            <a:r>
              <a:rPr lang="fr-CH" sz="1400" b="1" dirty="0">
                <a:solidFill>
                  <a:schemeClr val="tx2"/>
                </a:solidFill>
              </a:rPr>
              <a:t> </a:t>
            </a:r>
            <a:r>
              <a:rPr lang="fr-CH" sz="1400" b="1" dirty="0" err="1" smtClean="0">
                <a:solidFill>
                  <a:schemeClr val="tx2"/>
                </a:solidFill>
              </a:rPr>
              <a:t>mentioned</a:t>
            </a:r>
            <a:r>
              <a:rPr lang="fr-CH" sz="1400" b="1" dirty="0" smtClean="0">
                <a:solidFill>
                  <a:schemeClr val="tx2"/>
                </a:solidFill>
              </a:rPr>
              <a:t> date.</a:t>
            </a:r>
            <a:endParaRPr lang="en-GB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388" y="1268760"/>
            <a:ext cx="240599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73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850" y="784043"/>
            <a:ext cx="9219406" cy="1307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399130" y="404664"/>
            <a:ext cx="532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 smtClean="0">
                <a:solidFill>
                  <a:schemeClr val="tx2"/>
                </a:solidFill>
              </a:rPr>
              <a:t>Order</a:t>
            </a:r>
            <a:r>
              <a:rPr lang="fr-CH" sz="1600" b="1" dirty="0" smtClean="0">
                <a:solidFill>
                  <a:schemeClr val="tx2"/>
                </a:solidFill>
              </a:rPr>
              <a:t> </a:t>
            </a:r>
            <a:r>
              <a:rPr lang="fr-CH" sz="1600" b="1" dirty="0" err="1" smtClean="0">
                <a:solidFill>
                  <a:schemeClr val="tx2"/>
                </a:solidFill>
              </a:rPr>
              <a:t>accrued</a:t>
            </a:r>
            <a:r>
              <a:rPr lang="fr-CH" sz="1600" b="1" dirty="0" smtClean="0">
                <a:solidFill>
                  <a:schemeClr val="tx2"/>
                </a:solidFill>
              </a:rPr>
              <a:t> at the basis of the </a:t>
            </a:r>
            <a:r>
              <a:rPr lang="fr-CH" sz="1600" b="1" dirty="0" err="1" smtClean="0">
                <a:solidFill>
                  <a:schemeClr val="tx2"/>
                </a:solidFill>
              </a:rPr>
              <a:t>reception</a:t>
            </a:r>
            <a:r>
              <a:rPr lang="fr-CH" sz="1600" b="1" dirty="0" smtClean="0">
                <a:solidFill>
                  <a:schemeClr val="tx2"/>
                </a:solidFill>
              </a:rPr>
              <a:t> : </a:t>
            </a:r>
            <a:endParaRPr lang="es-ES" sz="1600" b="1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81" y="2818540"/>
            <a:ext cx="9228263" cy="142441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376281" y="2435748"/>
            <a:ext cx="9369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 smtClean="0">
                <a:solidFill>
                  <a:schemeClr val="tx2"/>
                </a:solidFill>
              </a:rPr>
              <a:t>Order</a:t>
            </a:r>
            <a:r>
              <a:rPr lang="fr-CH" sz="1600" b="1" dirty="0" smtClean="0">
                <a:solidFill>
                  <a:schemeClr val="tx2"/>
                </a:solidFill>
              </a:rPr>
              <a:t> </a:t>
            </a:r>
            <a:r>
              <a:rPr lang="fr-CH" sz="1600" b="1" dirty="0" err="1" smtClean="0">
                <a:solidFill>
                  <a:schemeClr val="tx2"/>
                </a:solidFill>
              </a:rPr>
              <a:t>invoiced</a:t>
            </a:r>
            <a:r>
              <a:rPr lang="fr-CH" sz="1600" b="1" dirty="0" smtClean="0">
                <a:solidFill>
                  <a:schemeClr val="tx2"/>
                </a:solidFill>
              </a:rPr>
              <a:t> : </a:t>
            </a:r>
            <a:endParaRPr lang="es-ES" sz="1600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76281" y="4466832"/>
            <a:ext cx="11457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smtClean="0">
                <a:solidFill>
                  <a:schemeClr val="tx2"/>
                </a:solidFill>
              </a:rPr>
              <a:t>NB : If </a:t>
            </a:r>
            <a:r>
              <a:rPr lang="fr-CH" sz="1600" b="1" dirty="0">
                <a:solidFill>
                  <a:schemeClr val="tx2"/>
                </a:solidFill>
              </a:rPr>
              <a:t>the </a:t>
            </a:r>
            <a:r>
              <a:rPr lang="fr-CH" sz="1600" b="1" dirty="0" err="1" smtClean="0">
                <a:solidFill>
                  <a:schemeClr val="tx2"/>
                </a:solidFill>
              </a:rPr>
              <a:t>invoice</a:t>
            </a:r>
            <a:r>
              <a:rPr lang="fr-CH" sz="1600" b="1" dirty="0">
                <a:solidFill>
                  <a:schemeClr val="tx2"/>
                </a:solidFill>
              </a:rPr>
              <a:t> </a:t>
            </a:r>
            <a:r>
              <a:rPr lang="fr-CH" sz="1600" b="1" dirty="0" smtClean="0">
                <a:solidFill>
                  <a:schemeClr val="tx2"/>
                </a:solidFill>
              </a:rPr>
              <a:t>or </a:t>
            </a:r>
            <a:r>
              <a:rPr lang="fr-CH" sz="1600" b="1" dirty="0" err="1" smtClean="0">
                <a:solidFill>
                  <a:schemeClr val="tx2"/>
                </a:solidFill>
              </a:rPr>
              <a:t>accrual</a:t>
            </a:r>
            <a:r>
              <a:rPr lang="fr-CH" sz="1600" b="1" dirty="0" smtClean="0">
                <a:solidFill>
                  <a:schemeClr val="tx2"/>
                </a:solidFill>
              </a:rPr>
              <a:t> </a:t>
            </a:r>
            <a:r>
              <a:rPr lang="fr-CH" sz="1600" b="1" dirty="0" err="1">
                <a:solidFill>
                  <a:schemeClr val="tx2"/>
                </a:solidFill>
              </a:rPr>
              <a:t>is</a:t>
            </a:r>
            <a:r>
              <a:rPr lang="fr-CH" sz="1600" b="1" dirty="0">
                <a:solidFill>
                  <a:schemeClr val="tx2"/>
                </a:solidFill>
              </a:rPr>
              <a:t> </a:t>
            </a:r>
            <a:r>
              <a:rPr lang="fr-CH" sz="1600" b="1" dirty="0" err="1" smtClean="0">
                <a:solidFill>
                  <a:schemeClr val="tx2"/>
                </a:solidFill>
              </a:rPr>
              <a:t>only</a:t>
            </a:r>
            <a:r>
              <a:rPr lang="fr-CH" sz="1600" b="1" dirty="0" smtClean="0">
                <a:solidFill>
                  <a:schemeClr val="tx2"/>
                </a:solidFill>
              </a:rPr>
              <a:t> partial</a:t>
            </a:r>
            <a:r>
              <a:rPr lang="fr-CH" sz="1600" b="1" dirty="0">
                <a:solidFill>
                  <a:schemeClr val="tx2"/>
                </a:solidFill>
              </a:rPr>
              <a:t>, </a:t>
            </a:r>
            <a:r>
              <a:rPr lang="fr-CH" sz="1600" b="1" dirty="0" err="1" smtClean="0">
                <a:solidFill>
                  <a:schemeClr val="tx2"/>
                </a:solidFill>
              </a:rPr>
              <a:t>both</a:t>
            </a:r>
            <a:r>
              <a:rPr lang="fr-CH" sz="1600" b="1" dirty="0" smtClean="0">
                <a:solidFill>
                  <a:schemeClr val="tx2"/>
                </a:solidFill>
              </a:rPr>
              <a:t> </a:t>
            </a:r>
            <a:r>
              <a:rPr lang="fr-CH" sz="1600" b="1" dirty="0" err="1" smtClean="0">
                <a:solidFill>
                  <a:schemeClr val="tx2"/>
                </a:solidFill>
              </a:rPr>
              <a:t>lines</a:t>
            </a:r>
            <a:r>
              <a:rPr lang="fr-CH" sz="1600" b="1" dirty="0" smtClean="0">
                <a:solidFill>
                  <a:schemeClr val="tx2"/>
                </a:solidFill>
              </a:rPr>
              <a:t> </a:t>
            </a:r>
            <a:r>
              <a:rPr lang="fr-CH" sz="1600" b="1" dirty="0" err="1" smtClean="0">
                <a:solidFill>
                  <a:schemeClr val="tx2"/>
                </a:solidFill>
              </a:rPr>
              <a:t>Invoices</a:t>
            </a:r>
            <a:r>
              <a:rPr lang="fr-CH" sz="1600" b="1" dirty="0">
                <a:solidFill>
                  <a:schemeClr val="tx2"/>
                </a:solidFill>
              </a:rPr>
              <a:t> </a:t>
            </a:r>
            <a:r>
              <a:rPr lang="fr-CH" sz="1600" b="1" dirty="0" smtClean="0">
                <a:solidFill>
                  <a:schemeClr val="tx2"/>
                </a:solidFill>
              </a:rPr>
              <a:t>or </a:t>
            </a:r>
            <a:r>
              <a:rPr lang="fr-CH" sz="1600" b="1" dirty="0" err="1" smtClean="0">
                <a:solidFill>
                  <a:schemeClr val="tx2"/>
                </a:solidFill>
              </a:rPr>
              <a:t>Accruals</a:t>
            </a:r>
            <a:r>
              <a:rPr lang="fr-CH" sz="1600" b="1" dirty="0" smtClean="0">
                <a:solidFill>
                  <a:schemeClr val="tx2"/>
                </a:solidFill>
              </a:rPr>
              <a:t> and </a:t>
            </a:r>
            <a:r>
              <a:rPr lang="fr-CH" sz="1600" b="1" dirty="0" err="1" smtClean="0">
                <a:solidFill>
                  <a:schemeClr val="tx2"/>
                </a:solidFill>
              </a:rPr>
              <a:t>Commitments</a:t>
            </a:r>
            <a:r>
              <a:rPr lang="fr-CH" sz="1600" b="1" dirty="0" smtClean="0">
                <a:solidFill>
                  <a:schemeClr val="tx2"/>
                </a:solidFill>
              </a:rPr>
              <a:t> </a:t>
            </a:r>
            <a:r>
              <a:rPr lang="fr-CH" sz="1600" b="1" dirty="0" err="1" smtClean="0">
                <a:solidFill>
                  <a:schemeClr val="tx2"/>
                </a:solidFill>
              </a:rPr>
              <a:t>will</a:t>
            </a:r>
            <a:r>
              <a:rPr lang="fr-CH" sz="1600" b="1" dirty="0" smtClean="0">
                <a:solidFill>
                  <a:schemeClr val="tx2"/>
                </a:solidFill>
              </a:rPr>
              <a:t> show an </a:t>
            </a:r>
            <a:r>
              <a:rPr lang="fr-CH" sz="1600" b="1" dirty="0" err="1" smtClean="0">
                <a:solidFill>
                  <a:schemeClr val="tx2"/>
                </a:solidFill>
              </a:rPr>
              <a:t>amount</a:t>
            </a:r>
            <a:r>
              <a:rPr lang="fr-CH" sz="1600" b="1" dirty="0" smtClean="0">
                <a:solidFill>
                  <a:schemeClr val="tx2"/>
                </a:solidFill>
              </a:rPr>
              <a:t>.</a:t>
            </a:r>
            <a:endParaRPr lang="es-ES" sz="1600" b="1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67608" y="2998179"/>
            <a:ext cx="360040" cy="1198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567608" y="3191772"/>
            <a:ext cx="360040" cy="1198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567608" y="3429602"/>
            <a:ext cx="360040" cy="1198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567608" y="3646938"/>
            <a:ext cx="360040" cy="1198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279576" y="1014046"/>
            <a:ext cx="360040" cy="1198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279576" y="1215926"/>
            <a:ext cx="360040" cy="1198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279576" y="1469641"/>
            <a:ext cx="360040" cy="1198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61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Transaction by </a:t>
            </a:r>
            <a:r>
              <a:rPr lang="fr-CH" dirty="0" err="1" smtClean="0"/>
              <a:t>cost</a:t>
            </a:r>
            <a:r>
              <a:rPr lang="fr-CH" dirty="0" smtClean="0"/>
              <a:t> center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474" y="906464"/>
            <a:ext cx="11028650" cy="28281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00" y="4245061"/>
            <a:ext cx="11412413" cy="20440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405474" y="3666675"/>
            <a:ext cx="11392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In «</a:t>
            </a:r>
            <a:r>
              <a:rPr lang="fr-CH" dirty="0" err="1" smtClean="0"/>
              <a:t>Columns</a:t>
            </a:r>
            <a:r>
              <a:rPr lang="fr-CH" dirty="0" smtClean="0"/>
              <a:t>», if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unselect</a:t>
            </a:r>
            <a:r>
              <a:rPr lang="fr-CH" dirty="0" smtClean="0"/>
              <a:t> «Group By Document Number» and select «Document Number»,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have </a:t>
            </a:r>
          </a:p>
          <a:p>
            <a:r>
              <a:rPr lang="fr-CH" dirty="0" err="1" smtClean="0"/>
              <a:t>access</a:t>
            </a:r>
            <a:r>
              <a:rPr lang="fr-CH" dirty="0" smtClean="0"/>
              <a:t> to the supplier </a:t>
            </a:r>
            <a:r>
              <a:rPr lang="fr-CH" dirty="0" err="1" smtClean="0"/>
              <a:t>invoice</a:t>
            </a:r>
            <a:endParaRPr lang="es-E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503712" y="4126136"/>
            <a:ext cx="1080120" cy="31097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6414" y="4219332"/>
            <a:ext cx="3816424" cy="25813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flipV="1">
            <a:off x="2207568" y="2996951"/>
            <a:ext cx="648072" cy="27820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 flipV="1">
            <a:off x="2783632" y="4462841"/>
            <a:ext cx="1059934" cy="121680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5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5C74-F8E6-4B64-A5B9-3D732F2D9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67089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6600" dirty="0" smtClean="0"/>
              <a:t>Consultation of a CONTRACT in CET</a:t>
            </a:r>
            <a:endParaRPr lang="fr-FR" sz="660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DA0034-BA73-4F8D-B8A2-56EC329DA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6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 bwMode="auto">
          <a:xfrm>
            <a:off x="335360" y="476672"/>
            <a:ext cx="186461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>
                <a:latin typeface="+mj-lt"/>
                <a:ea typeface="+mj-ea"/>
                <a:cs typeface="+mj-cs"/>
              </a:rPr>
              <a:t>Contracts</a:t>
            </a:r>
          </a:p>
          <a:p>
            <a:r>
              <a:rPr lang="fr-CH" b="1" dirty="0" smtClean="0">
                <a:latin typeface="+mj-lt"/>
                <a:ea typeface="+mj-ea"/>
                <a:cs typeface="+mj-cs"/>
              </a:rPr>
              <a:t>Financial data</a:t>
            </a:r>
            <a:endParaRPr lang="es-ES" b="1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9392" y="138534"/>
            <a:ext cx="1362075" cy="676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24" y="1755369"/>
            <a:ext cx="7840043" cy="37120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8328" y="95731"/>
            <a:ext cx="2867025" cy="15621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flipV="1">
            <a:off x="2945954" y="3861047"/>
            <a:ext cx="773782" cy="27820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88088" y="3861047"/>
            <a:ext cx="773782" cy="27820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0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 bwMode="auto">
          <a:xfrm>
            <a:off x="335360" y="476672"/>
            <a:ext cx="68659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 smtClean="0">
                <a:latin typeface="+mj-lt"/>
                <a:ea typeface="+mj-ea"/>
                <a:cs typeface="+mj-cs"/>
              </a:rPr>
              <a:t>CFUtk</a:t>
            </a:r>
            <a:endParaRPr lang="fr-CH" sz="2800" b="1" dirty="0" smtClean="0">
              <a:latin typeface="+mj-lt"/>
              <a:ea typeface="+mj-ea"/>
              <a:cs typeface="+mj-cs"/>
            </a:endParaRPr>
          </a:p>
          <a:p>
            <a:r>
              <a:rPr lang="fr-CH" b="1" dirty="0" smtClean="0">
                <a:latin typeface="+mj-lt"/>
                <a:ea typeface="+mj-ea"/>
                <a:cs typeface="+mj-cs"/>
              </a:rPr>
              <a:t>General information</a:t>
            </a:r>
          </a:p>
          <a:p>
            <a:r>
              <a:rPr lang="fr-CH" b="1" dirty="0" err="1" smtClean="0">
                <a:latin typeface="+mj-lt"/>
                <a:ea typeface="+mj-ea"/>
                <a:cs typeface="+mj-cs"/>
              </a:rPr>
              <a:t>Possibility</a:t>
            </a:r>
            <a:r>
              <a:rPr lang="fr-CH" b="1" dirty="0" smtClean="0">
                <a:latin typeface="+mj-lt"/>
                <a:ea typeface="+mj-ea"/>
                <a:cs typeface="+mj-cs"/>
              </a:rPr>
              <a:t> to </a:t>
            </a:r>
            <a:r>
              <a:rPr lang="fr-CH" b="1" dirty="0" err="1" smtClean="0">
                <a:latin typeface="+mj-lt"/>
                <a:ea typeface="+mj-ea"/>
                <a:cs typeface="+mj-cs"/>
              </a:rPr>
              <a:t>search</a:t>
            </a:r>
            <a:r>
              <a:rPr lang="fr-CH" b="1" dirty="0" smtClean="0">
                <a:latin typeface="+mj-lt"/>
                <a:ea typeface="+mj-ea"/>
                <a:cs typeface="+mj-cs"/>
              </a:rPr>
              <a:t> by Technical Contact, Supplier, </a:t>
            </a:r>
            <a:r>
              <a:rPr lang="fr-CH" b="1" dirty="0" err="1" smtClean="0">
                <a:latin typeface="+mj-lt"/>
                <a:ea typeface="+mj-ea"/>
                <a:cs typeface="+mj-cs"/>
              </a:rPr>
              <a:t>Amount</a:t>
            </a:r>
            <a:endParaRPr lang="es-ES" b="1" dirty="0"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0296" y="102405"/>
            <a:ext cx="923925" cy="4857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2424" y="102405"/>
            <a:ext cx="2016224" cy="1008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52" y="1623929"/>
            <a:ext cx="11086993" cy="432748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flipV="1">
            <a:off x="6456040" y="4797152"/>
            <a:ext cx="1584176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0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5C74-F8E6-4B64-A5B9-3D732F2D9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67089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6600" dirty="0" smtClean="0"/>
              <a:t>Consultation of a BUDGET CODE in CET</a:t>
            </a:r>
            <a:endParaRPr lang="fr-FR" sz="660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DA0034-BA73-4F8D-B8A2-56EC329DA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58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Simple transactions (</a:t>
            </a:r>
            <a:r>
              <a:rPr lang="fr-CH" dirty="0" err="1" smtClean="0"/>
              <a:t>static</a:t>
            </a:r>
            <a:r>
              <a:rPr lang="fr-CH" dirty="0" smtClean="0"/>
              <a:t>)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770357"/>
            <a:ext cx="7517879" cy="34651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6320" y="260648"/>
            <a:ext cx="2016224" cy="1509709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5C74-F8E6-4B64-A5B9-3D732F2D9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sz="6600" dirty="0" smtClean="0"/>
              <a:t>General information</a:t>
            </a:r>
            <a:endParaRPr lang="fr-FR" sz="6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4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Transaction by </a:t>
            </a:r>
            <a:r>
              <a:rPr lang="fr-CH" dirty="0" err="1" smtClean="0"/>
              <a:t>Cost</a:t>
            </a:r>
            <a:r>
              <a:rPr lang="fr-CH" dirty="0" smtClean="0"/>
              <a:t> Center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9182" y="188640"/>
            <a:ext cx="2883322" cy="14097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696296"/>
            <a:ext cx="10224516" cy="445684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flipV="1">
            <a:off x="2567608" y="4869160"/>
            <a:ext cx="720080" cy="3600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 flipV="1">
            <a:off x="2593818" y="5468570"/>
            <a:ext cx="693869" cy="19267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9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Summaries</a:t>
            </a:r>
            <a:r>
              <a:rPr lang="fr-CH" dirty="0" smtClean="0"/>
              <a:t>/Pivot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6279" b="23200"/>
          <a:stretch/>
        </p:blipFill>
        <p:spPr>
          <a:xfrm>
            <a:off x="8858250" y="218592"/>
            <a:ext cx="2592288" cy="9475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 bwMode="auto">
          <a:xfrm>
            <a:off x="335093" y="889384"/>
            <a:ext cx="8584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Summaries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organized</a:t>
            </a:r>
            <a:r>
              <a:rPr lang="fr-CH" dirty="0" smtClean="0"/>
              <a:t> by </a:t>
            </a:r>
            <a:r>
              <a:rPr lang="fr-CH" dirty="0" err="1" smtClean="0"/>
              <a:t>row</a:t>
            </a:r>
            <a:r>
              <a:rPr lang="fr-CH" dirty="0" smtClean="0"/>
              <a:t> and </a:t>
            </a:r>
            <a:r>
              <a:rPr lang="fr-CH" dirty="0" err="1" smtClean="0"/>
              <a:t>columns</a:t>
            </a:r>
            <a:r>
              <a:rPr lang="fr-CH" dirty="0" smtClean="0"/>
              <a:t> via the </a:t>
            </a:r>
            <a:r>
              <a:rPr lang="fr-CH" dirty="0" err="1" smtClean="0"/>
              <a:t>Grouping</a:t>
            </a:r>
            <a:r>
              <a:rPr lang="fr-CH" dirty="0" smtClean="0"/>
              <a:t> </a:t>
            </a:r>
            <a:r>
              <a:rPr lang="fr-CH" dirty="0" err="1" smtClean="0"/>
              <a:t>Layout</a:t>
            </a:r>
            <a:r>
              <a:rPr lang="fr-CH" dirty="0" smtClean="0"/>
              <a:t> </a:t>
            </a:r>
            <a:r>
              <a:rPr lang="fr-CH" dirty="0" err="1" smtClean="0"/>
              <a:t>button</a:t>
            </a:r>
            <a:r>
              <a:rPr lang="fr-CH" dirty="0" smtClean="0"/>
              <a:t>.</a:t>
            </a:r>
            <a:endParaRPr lang="es-E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-11731" t="408551" r="47393" b="-408551"/>
          <a:stretch/>
        </p:blipFill>
        <p:spPr>
          <a:xfrm>
            <a:off x="5303912" y="3138487"/>
            <a:ext cx="3554338" cy="5810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5662"/>
          <a:stretch/>
        </p:blipFill>
        <p:spPr>
          <a:xfrm>
            <a:off x="8001275" y="1624921"/>
            <a:ext cx="3554338" cy="5810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1624921"/>
            <a:ext cx="7347301" cy="46024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flipV="1">
            <a:off x="1847528" y="4632385"/>
            <a:ext cx="4824536" cy="9095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9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Total By </a:t>
            </a:r>
            <a:r>
              <a:rPr lang="fr-CH" dirty="0" err="1" smtClean="0"/>
              <a:t>cost</a:t>
            </a:r>
            <a:r>
              <a:rPr lang="fr-CH" dirty="0" smtClean="0"/>
              <a:t> Center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63" y="2204864"/>
            <a:ext cx="11424443" cy="30186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240" y="260648"/>
            <a:ext cx="3371850" cy="1743075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 smtClean="0"/>
              <a:t>Info and </a:t>
            </a:r>
            <a:r>
              <a:rPr lang="fr-CH" sz="2800" dirty="0" err="1" smtClean="0"/>
              <a:t>Misc</a:t>
            </a:r>
            <a:r>
              <a:rPr lang="fr-CH" sz="2800" dirty="0" smtClean="0"/>
              <a:t> / Budget Codes</a:t>
            </a:r>
            <a:br>
              <a:rPr lang="fr-CH" sz="2800" dirty="0" smtClean="0"/>
            </a:br>
            <a:endParaRPr lang="en-GB" sz="24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660" y="1831927"/>
            <a:ext cx="11633934" cy="36724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3164" y="260648"/>
            <a:ext cx="3809430" cy="145833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flipV="1">
            <a:off x="4439816" y="4797151"/>
            <a:ext cx="864096" cy="43204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162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30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Financial classes for budget codes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1844824"/>
            <a:ext cx="6866667" cy="2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13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592263"/>
            <a:ext cx="1152065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tx1"/>
                </a:solidFill>
              </a:rPr>
              <a:t>FCL-EXP</a:t>
            </a:r>
            <a:r>
              <a:rPr lang="fr-CH" sz="1600" b="0" dirty="0" smtClean="0">
                <a:solidFill>
                  <a:schemeClr val="tx1"/>
                </a:solidFill>
              </a:rPr>
              <a:t> : </a:t>
            </a:r>
            <a:r>
              <a:rPr lang="fr-CH" sz="1600" b="0" dirty="0" err="1" smtClean="0">
                <a:solidFill>
                  <a:schemeClr val="tx1"/>
                </a:solidFill>
              </a:rPr>
              <a:t>Used</a:t>
            </a:r>
            <a:r>
              <a:rPr lang="fr-CH" sz="1600" b="0" dirty="0" smtClean="0">
                <a:solidFill>
                  <a:schemeClr val="tx1"/>
                </a:solidFill>
              </a:rPr>
              <a:t> to record </a:t>
            </a:r>
            <a:r>
              <a:rPr lang="fr-CH" sz="1600" b="0" dirty="0" err="1" smtClean="0">
                <a:solidFill>
                  <a:schemeClr val="tx1"/>
                </a:solidFill>
              </a:rPr>
              <a:t>expenses</a:t>
            </a:r>
            <a:r>
              <a:rPr lang="fr-CH" sz="1600" b="0" dirty="0" smtClean="0">
                <a:solidFill>
                  <a:schemeClr val="tx1"/>
                </a:solidFill>
              </a:rPr>
              <a:t> </a:t>
            </a:r>
            <a:r>
              <a:rPr lang="fr-CH" sz="1600" b="0" dirty="0" err="1" smtClean="0">
                <a:solidFill>
                  <a:schemeClr val="tx1"/>
                </a:solidFill>
              </a:rPr>
              <a:t>within</a:t>
            </a:r>
            <a:r>
              <a:rPr lang="fr-CH" sz="1600" b="0" dirty="0" smtClean="0">
                <a:solidFill>
                  <a:schemeClr val="tx1"/>
                </a:solidFill>
              </a:rPr>
              <a:t> the </a:t>
            </a:r>
            <a:r>
              <a:rPr lang="fr-CH" sz="1600" b="0" dirty="0" err="1" smtClean="0">
                <a:solidFill>
                  <a:schemeClr val="tx1"/>
                </a:solidFill>
              </a:rPr>
              <a:t>limits</a:t>
            </a:r>
            <a:r>
              <a:rPr lang="fr-CH" sz="1600" b="0" dirty="0" smtClean="0">
                <a:solidFill>
                  <a:schemeClr val="tx1"/>
                </a:solidFill>
              </a:rPr>
              <a:t> of an </a:t>
            </a:r>
            <a:r>
              <a:rPr lang="fr-CH" sz="1600" b="0" dirty="0" err="1" smtClean="0">
                <a:solidFill>
                  <a:schemeClr val="tx1"/>
                </a:solidFill>
              </a:rPr>
              <a:t>authorized</a:t>
            </a:r>
            <a:r>
              <a:rPr lang="fr-CH" sz="1600" b="0" dirty="0" smtClean="0">
                <a:solidFill>
                  <a:schemeClr val="tx1"/>
                </a:solidFill>
              </a:rPr>
              <a:t> budget. This FCL </a:t>
            </a:r>
            <a:r>
              <a:rPr lang="fr-CH" sz="1600" b="0" dirty="0" err="1" smtClean="0">
                <a:solidFill>
                  <a:schemeClr val="tx1"/>
                </a:solidFill>
              </a:rPr>
              <a:t>shall</a:t>
            </a:r>
            <a:r>
              <a:rPr lang="fr-CH" sz="1600" b="0" dirty="0" smtClean="0">
                <a:solidFill>
                  <a:schemeClr val="tx1"/>
                </a:solidFill>
              </a:rPr>
              <a:t> </a:t>
            </a:r>
            <a:r>
              <a:rPr lang="fr-CH" sz="1600" b="0" dirty="0" err="1" smtClean="0">
                <a:solidFill>
                  <a:schemeClr val="tx1"/>
                </a:solidFill>
              </a:rPr>
              <a:t>be</a:t>
            </a:r>
            <a:r>
              <a:rPr lang="fr-CH" sz="1600" b="0" dirty="0" smtClean="0">
                <a:solidFill>
                  <a:schemeClr val="tx1"/>
                </a:solidFill>
              </a:rPr>
              <a:t> the default </a:t>
            </a:r>
            <a:r>
              <a:rPr lang="fr-CH" sz="1600" b="0" dirty="0" err="1" smtClean="0">
                <a:solidFill>
                  <a:schemeClr val="tx1"/>
                </a:solidFill>
              </a:rPr>
              <a:t>when</a:t>
            </a:r>
            <a:r>
              <a:rPr lang="fr-CH" sz="1600" b="0" dirty="0" smtClean="0">
                <a:solidFill>
                  <a:schemeClr val="tx1"/>
                </a:solidFill>
              </a:rPr>
              <a:t> a BC </a:t>
            </a:r>
            <a:r>
              <a:rPr lang="fr-CH" sz="1600" b="0" dirty="0" err="1" smtClean="0">
                <a:solidFill>
                  <a:schemeClr val="tx1"/>
                </a:solidFill>
              </a:rPr>
              <a:t>is</a:t>
            </a:r>
            <a:r>
              <a:rPr lang="fr-CH" sz="1600" b="0" dirty="0" smtClean="0">
                <a:solidFill>
                  <a:schemeClr val="tx1"/>
                </a:solidFill>
              </a:rPr>
              <a:t> </a:t>
            </a:r>
            <a:r>
              <a:rPr lang="fr-CH" sz="1600" b="0" dirty="0" err="1" smtClean="0">
                <a:solidFill>
                  <a:schemeClr val="tx1"/>
                </a:solidFill>
              </a:rPr>
              <a:t>created</a:t>
            </a:r>
            <a:r>
              <a:rPr lang="fr-CH" sz="1600" b="0" dirty="0" smtClean="0">
                <a:solidFill>
                  <a:schemeClr val="tx1"/>
                </a:solidFill>
              </a:rPr>
              <a:t> and </a:t>
            </a:r>
            <a:r>
              <a:rPr lang="fr-CH" sz="1600" b="0" dirty="0" err="1" smtClean="0">
                <a:solidFill>
                  <a:schemeClr val="tx1"/>
                </a:solidFill>
              </a:rPr>
              <a:t>is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smtClean="0">
                <a:solidFill>
                  <a:schemeClr val="tx1"/>
                </a:solidFill>
              </a:rPr>
              <a:t>the </a:t>
            </a:r>
            <a:r>
              <a:rPr lang="fr-CH" sz="1600" b="0" dirty="0" err="1" smtClean="0">
                <a:solidFill>
                  <a:schemeClr val="tx1"/>
                </a:solidFill>
              </a:rPr>
              <a:t>most</a:t>
            </a:r>
            <a:r>
              <a:rPr lang="fr-CH" sz="1600" b="0" dirty="0" smtClean="0">
                <a:solidFill>
                  <a:schemeClr val="tx1"/>
                </a:solidFill>
              </a:rPr>
              <a:t> </a:t>
            </a:r>
            <a:r>
              <a:rPr lang="fr-CH" sz="1600" b="0" dirty="0" err="1" smtClean="0">
                <a:solidFill>
                  <a:schemeClr val="tx1"/>
                </a:solidFill>
              </a:rPr>
              <a:t>widely</a:t>
            </a:r>
            <a:r>
              <a:rPr lang="fr-CH" sz="1600" b="0" dirty="0" smtClean="0">
                <a:solidFill>
                  <a:schemeClr val="tx1"/>
                </a:solidFill>
              </a:rPr>
              <a:t> </a:t>
            </a:r>
            <a:r>
              <a:rPr lang="fr-CH" sz="1600" b="0" dirty="0" err="1" smtClean="0">
                <a:solidFill>
                  <a:schemeClr val="tx1"/>
                </a:solidFill>
              </a:rPr>
              <a:t>used</a:t>
            </a:r>
            <a:r>
              <a:rPr lang="fr-CH" sz="1600" b="0" dirty="0" smtClean="0">
                <a:solidFill>
                  <a:schemeClr val="tx1"/>
                </a:solidFill>
              </a:rPr>
              <a:t> at CERN. Can </a:t>
            </a:r>
            <a:r>
              <a:rPr lang="fr-CH" sz="1600" b="0" dirty="0" err="1" smtClean="0">
                <a:solidFill>
                  <a:schemeClr val="tx1"/>
                </a:solidFill>
              </a:rPr>
              <a:t>be</a:t>
            </a:r>
            <a:r>
              <a:rPr lang="fr-CH" sz="1600" b="0" dirty="0" smtClean="0">
                <a:solidFill>
                  <a:schemeClr val="tx1"/>
                </a:solidFill>
              </a:rPr>
              <a:t> </a:t>
            </a:r>
            <a:r>
              <a:rPr lang="fr-CH" sz="1600" b="0" dirty="0" err="1" smtClean="0">
                <a:solidFill>
                  <a:schemeClr val="tx1"/>
                </a:solidFill>
              </a:rPr>
              <a:t>used</a:t>
            </a:r>
            <a:r>
              <a:rPr lang="fr-CH" sz="1600" b="0" dirty="0" smtClean="0">
                <a:solidFill>
                  <a:schemeClr val="tx1"/>
                </a:solidFill>
              </a:rPr>
              <a:t> </a:t>
            </a:r>
            <a:r>
              <a:rPr lang="fr-CH" sz="1600" b="0" dirty="0" err="1" smtClean="0">
                <a:solidFill>
                  <a:schemeClr val="tx1"/>
                </a:solidFill>
              </a:rPr>
              <a:t>either</a:t>
            </a:r>
            <a:r>
              <a:rPr lang="fr-CH" sz="1600" b="0" dirty="0" smtClean="0">
                <a:solidFill>
                  <a:schemeClr val="tx1"/>
                </a:solidFill>
              </a:rPr>
              <a:t> for </a:t>
            </a:r>
            <a:r>
              <a:rPr lang="fr-CH" sz="1600" b="0" dirty="0" err="1" smtClean="0">
                <a:solidFill>
                  <a:schemeClr val="tx1"/>
                </a:solidFill>
              </a:rPr>
              <a:t>operational</a:t>
            </a:r>
            <a:r>
              <a:rPr lang="fr-CH" sz="1600" b="0" dirty="0" smtClean="0">
                <a:solidFill>
                  <a:schemeClr val="tx1"/>
                </a:solidFill>
              </a:rPr>
              <a:t> or </a:t>
            </a:r>
            <a:r>
              <a:rPr lang="fr-CH" sz="1600" b="0" dirty="0" err="1" smtClean="0">
                <a:solidFill>
                  <a:schemeClr val="tx1"/>
                </a:solidFill>
              </a:rPr>
              <a:t>project</a:t>
            </a:r>
            <a:r>
              <a:rPr lang="fr-CH" sz="1600" b="0" dirty="0" smtClean="0">
                <a:solidFill>
                  <a:schemeClr val="tx1"/>
                </a:solidFill>
              </a:rPr>
              <a:t> </a:t>
            </a:r>
            <a:r>
              <a:rPr lang="fr-CH" sz="1600" b="0" dirty="0" err="1" smtClean="0">
                <a:solidFill>
                  <a:schemeClr val="tx1"/>
                </a:solidFill>
              </a:rPr>
              <a:t>activities</a:t>
            </a:r>
            <a:r>
              <a:rPr lang="fr-CH" sz="1600" b="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tx1"/>
                </a:solidFill>
              </a:rPr>
              <a:t>FCL-REV </a:t>
            </a:r>
            <a:r>
              <a:rPr lang="fr-CH" sz="1600" b="0" dirty="0">
                <a:solidFill>
                  <a:schemeClr val="tx1"/>
                </a:solidFill>
              </a:rPr>
              <a:t>:</a:t>
            </a:r>
            <a:r>
              <a:rPr lang="fr-CH" sz="1600" dirty="0">
                <a:solidFill>
                  <a:schemeClr val="tx1"/>
                </a:solidFill>
              </a:rPr>
              <a:t> </a:t>
            </a:r>
            <a:r>
              <a:rPr lang="en-GB" sz="1600" b="0" dirty="0">
                <a:solidFill>
                  <a:schemeClr val="tx1"/>
                </a:solidFill>
              </a:rPr>
              <a:t>Revenue budget codes cover all inflows of external (non-CERN) funds other than those specifically identified in FCL-REBILL or FCL-MF. The use of these funds is governed mainly by the CERN budget and MTP, although not in all cases. The related budget allocations are made by FAP-RPC.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tx1"/>
                </a:solidFill>
              </a:rPr>
              <a:t>FCL-MF</a:t>
            </a:r>
            <a:r>
              <a:rPr lang="fr-CH" sz="1600" b="0" dirty="0">
                <a:solidFill>
                  <a:schemeClr val="tx1"/>
                </a:solidFill>
              </a:rPr>
              <a:t> : </a:t>
            </a:r>
            <a:r>
              <a:rPr lang="fr-CH" sz="1600" b="0" dirty="0" err="1">
                <a:solidFill>
                  <a:schemeClr val="tx1"/>
                </a:solidFill>
              </a:rPr>
              <a:t>Shall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allow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both</a:t>
            </a:r>
            <a:r>
              <a:rPr lang="fr-CH" sz="1600" b="0" dirty="0">
                <a:solidFill>
                  <a:schemeClr val="tx1"/>
                </a:solidFill>
              </a:rPr>
              <a:t> revenue and </a:t>
            </a:r>
            <a:r>
              <a:rPr lang="fr-CH" sz="1600" b="0" dirty="0" err="1">
                <a:solidFill>
                  <a:schemeClr val="tx1"/>
                </a:solidFill>
              </a:rPr>
              <a:t>expenses</a:t>
            </a:r>
            <a:r>
              <a:rPr lang="fr-CH" sz="1600" b="0" dirty="0">
                <a:solidFill>
                  <a:schemeClr val="tx1"/>
                </a:solidFill>
              </a:rPr>
              <a:t> to </a:t>
            </a:r>
            <a:r>
              <a:rPr lang="fr-CH" sz="1600" b="0" dirty="0" err="1">
                <a:solidFill>
                  <a:schemeClr val="tx1"/>
                </a:solidFill>
              </a:rPr>
              <a:t>be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managed</a:t>
            </a:r>
            <a:r>
              <a:rPr lang="fr-CH" sz="1600" b="0" dirty="0">
                <a:solidFill>
                  <a:schemeClr val="tx1"/>
                </a:solidFill>
              </a:rPr>
              <a:t> and </a:t>
            </a:r>
            <a:r>
              <a:rPr lang="fr-CH" sz="1600" b="0" dirty="0" err="1">
                <a:solidFill>
                  <a:schemeClr val="tx1"/>
                </a:solidFill>
              </a:rPr>
              <a:t>monitored</a:t>
            </a:r>
            <a:r>
              <a:rPr lang="fr-CH" sz="1600" b="0" dirty="0">
                <a:solidFill>
                  <a:schemeClr val="tx1"/>
                </a:solidFill>
              </a:rPr>
              <a:t> on the </a:t>
            </a:r>
            <a:r>
              <a:rPr lang="fr-CH" sz="1600" b="0" dirty="0" err="1">
                <a:solidFill>
                  <a:schemeClr val="tx1"/>
                </a:solidFill>
              </a:rPr>
              <a:t>same</a:t>
            </a:r>
            <a:r>
              <a:rPr lang="fr-CH" sz="1600" b="0" dirty="0">
                <a:solidFill>
                  <a:schemeClr val="tx1"/>
                </a:solidFill>
              </a:rPr>
              <a:t> BC. Balance </a:t>
            </a:r>
            <a:r>
              <a:rPr lang="fr-CH" sz="1600" b="0" dirty="0" err="1">
                <a:solidFill>
                  <a:schemeClr val="tx1"/>
                </a:solidFill>
              </a:rPr>
              <a:t>is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expected</a:t>
            </a:r>
            <a:r>
              <a:rPr lang="fr-CH" sz="1600" b="0" dirty="0">
                <a:solidFill>
                  <a:schemeClr val="tx1"/>
                </a:solidFill>
              </a:rPr>
              <a:t> to </a:t>
            </a:r>
            <a:r>
              <a:rPr lang="fr-CH" sz="1600" b="0" dirty="0" err="1">
                <a:solidFill>
                  <a:schemeClr val="tx1"/>
                </a:solidFill>
              </a:rPr>
              <a:t>be</a:t>
            </a:r>
            <a:r>
              <a:rPr lang="fr-CH" sz="1600" b="0" dirty="0">
                <a:solidFill>
                  <a:schemeClr val="tx1"/>
                </a:solidFill>
              </a:rPr>
              <a:t> 0 at the end of the </a:t>
            </a:r>
            <a:r>
              <a:rPr lang="fr-CH" sz="1600" b="0" dirty="0" err="1">
                <a:solidFill>
                  <a:schemeClr val="tx1"/>
                </a:solidFill>
              </a:rPr>
              <a:t>accounting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period</a:t>
            </a:r>
            <a:r>
              <a:rPr lang="fr-CH" sz="1600" b="0" dirty="0">
                <a:solidFill>
                  <a:schemeClr val="tx1"/>
                </a:solidFill>
              </a:rPr>
              <a:t>/</a:t>
            </a:r>
            <a:r>
              <a:rPr lang="fr-CH" sz="1600" b="0" dirty="0" err="1">
                <a:solidFill>
                  <a:schemeClr val="tx1"/>
                </a:solidFill>
              </a:rPr>
              <a:t>activity</a:t>
            </a:r>
            <a:r>
              <a:rPr lang="fr-CH" sz="1600" b="0" dirty="0">
                <a:solidFill>
                  <a:schemeClr val="tx1"/>
                </a:solidFill>
              </a:rPr>
              <a:t>. </a:t>
            </a:r>
            <a:r>
              <a:rPr lang="fr-CH" sz="1600" b="0" dirty="0" err="1">
                <a:solidFill>
                  <a:schemeClr val="tx1"/>
                </a:solidFill>
              </a:rPr>
              <a:t>Subject</a:t>
            </a:r>
            <a:r>
              <a:rPr lang="fr-CH" sz="1600" b="0" dirty="0">
                <a:solidFill>
                  <a:schemeClr val="tx1"/>
                </a:solidFill>
              </a:rPr>
              <a:t> to the </a:t>
            </a:r>
            <a:r>
              <a:rPr lang="fr-CH" sz="1600" b="0" dirty="0" err="1">
                <a:solidFill>
                  <a:schemeClr val="tx1"/>
                </a:solidFill>
              </a:rPr>
              <a:t>following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criteria</a:t>
            </a:r>
            <a:r>
              <a:rPr lang="fr-CH" sz="1600" b="0" dirty="0">
                <a:solidFill>
                  <a:schemeClr val="tx1"/>
                </a:solidFill>
              </a:rPr>
              <a:t> :  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200" dirty="0">
                <a:solidFill>
                  <a:schemeClr val="tx1"/>
                </a:solidFill>
              </a:rPr>
              <a:t>The source of </a:t>
            </a:r>
            <a:r>
              <a:rPr lang="fr-CH" sz="1200" dirty="0" err="1">
                <a:solidFill>
                  <a:schemeClr val="tx1"/>
                </a:solidFill>
              </a:rPr>
              <a:t>funds</a:t>
            </a:r>
            <a:r>
              <a:rPr lang="fr-CH" sz="1200" dirty="0">
                <a:solidFill>
                  <a:schemeClr val="tx1"/>
                </a:solidFill>
              </a:rPr>
              <a:t> must </a:t>
            </a:r>
            <a:r>
              <a:rPr lang="fr-CH" sz="1200" dirty="0" err="1">
                <a:solidFill>
                  <a:schemeClr val="tx1"/>
                </a:solidFill>
              </a:rPr>
              <a:t>be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external</a:t>
            </a:r>
            <a:endParaRPr lang="fr-CH" sz="12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200" dirty="0">
                <a:solidFill>
                  <a:schemeClr val="tx1"/>
                </a:solidFill>
              </a:rPr>
              <a:t>CERN </a:t>
            </a:r>
            <a:r>
              <a:rPr lang="fr-CH" sz="1200" dirty="0" err="1">
                <a:solidFill>
                  <a:schemeClr val="tx1"/>
                </a:solidFill>
              </a:rPr>
              <a:t>is</a:t>
            </a:r>
            <a:r>
              <a:rPr lang="fr-CH" sz="1200" dirty="0">
                <a:solidFill>
                  <a:schemeClr val="tx1"/>
                </a:solidFill>
              </a:rPr>
              <a:t> the </a:t>
            </a:r>
            <a:r>
              <a:rPr lang="fr-CH" sz="1200" dirty="0" err="1">
                <a:solidFill>
                  <a:schemeClr val="tx1"/>
                </a:solidFill>
              </a:rPr>
              <a:t>coordinator</a:t>
            </a:r>
            <a:r>
              <a:rPr lang="fr-CH" sz="1200" dirty="0">
                <a:solidFill>
                  <a:schemeClr val="tx1"/>
                </a:solidFill>
              </a:rPr>
              <a:t> or </a:t>
            </a:r>
            <a:r>
              <a:rPr lang="fr-CH" sz="1200" dirty="0" err="1">
                <a:solidFill>
                  <a:schemeClr val="tx1"/>
                </a:solidFill>
              </a:rPr>
              <a:t>reponsible</a:t>
            </a:r>
            <a:r>
              <a:rPr lang="fr-CH" sz="1200" dirty="0">
                <a:solidFill>
                  <a:schemeClr val="tx1"/>
                </a:solidFill>
              </a:rPr>
              <a:t> for the </a:t>
            </a:r>
            <a:r>
              <a:rPr lang="fr-CH" sz="1200" dirty="0" err="1">
                <a:solidFill>
                  <a:schemeClr val="tx1"/>
                </a:solidFill>
              </a:rPr>
              <a:t>mgt</a:t>
            </a:r>
            <a:r>
              <a:rPr lang="fr-CH" sz="1200" dirty="0">
                <a:solidFill>
                  <a:schemeClr val="tx1"/>
                </a:solidFill>
              </a:rPr>
              <a:t> of the </a:t>
            </a:r>
            <a:r>
              <a:rPr lang="fr-CH" sz="1200" dirty="0" err="1">
                <a:solidFill>
                  <a:schemeClr val="tx1"/>
                </a:solidFill>
              </a:rPr>
              <a:t>activity</a:t>
            </a:r>
            <a:endParaRPr lang="fr-CH" sz="12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200" dirty="0">
                <a:solidFill>
                  <a:schemeClr val="tx1"/>
                </a:solidFill>
              </a:rPr>
              <a:t>The </a:t>
            </a:r>
            <a:r>
              <a:rPr lang="fr-CH" sz="1200" dirty="0" err="1">
                <a:solidFill>
                  <a:schemeClr val="tx1"/>
                </a:solidFill>
              </a:rPr>
              <a:t>activity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is</a:t>
            </a:r>
            <a:r>
              <a:rPr lang="fr-CH" sz="1200" dirty="0">
                <a:solidFill>
                  <a:schemeClr val="tx1"/>
                </a:solidFill>
              </a:rPr>
              <a:t> time-</a:t>
            </a:r>
            <a:r>
              <a:rPr lang="fr-CH" sz="1200" dirty="0" err="1">
                <a:solidFill>
                  <a:schemeClr val="tx1"/>
                </a:solidFill>
              </a:rPr>
              <a:t>limited</a:t>
            </a:r>
            <a:r>
              <a:rPr lang="fr-CH" sz="1200" dirty="0">
                <a:solidFill>
                  <a:schemeClr val="tx1"/>
                </a:solidFill>
              </a:rPr>
              <a:t> and non-</a:t>
            </a:r>
            <a:r>
              <a:rPr lang="fr-CH" sz="1200" dirty="0" err="1">
                <a:solidFill>
                  <a:schemeClr val="tx1"/>
                </a:solidFill>
              </a:rPr>
              <a:t>recurrent</a:t>
            </a:r>
            <a:r>
              <a:rPr lang="fr-CH" sz="1200" dirty="0">
                <a:solidFill>
                  <a:schemeClr val="tx1"/>
                </a:solidFill>
              </a:rPr>
              <a:t> (</a:t>
            </a:r>
            <a:r>
              <a:rPr lang="fr-CH" sz="1200" dirty="0" err="1">
                <a:solidFill>
                  <a:schemeClr val="tx1"/>
                </a:solidFill>
              </a:rPr>
              <a:t>project</a:t>
            </a:r>
            <a:r>
              <a:rPr lang="fr-CH" sz="1200" dirty="0">
                <a:solidFill>
                  <a:schemeClr val="tx1"/>
                </a:solidFill>
              </a:rPr>
              <a:t> or </a:t>
            </a:r>
            <a:r>
              <a:rPr lang="fr-CH" sz="1200" dirty="0" err="1">
                <a:solidFill>
                  <a:schemeClr val="tx1"/>
                </a:solidFill>
              </a:rPr>
              <a:t>project-like</a:t>
            </a:r>
            <a:r>
              <a:rPr lang="fr-CH" sz="1200" dirty="0">
                <a:solidFill>
                  <a:schemeClr val="tx1"/>
                </a:solidFill>
              </a:rPr>
              <a:t>)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The Mixed-Flow BC must be useful to the Project Leader for the financial management of his/her Project (i.e. expenses will need to relate to the revenues); 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The activity is executed on the CERN premises except for conferences, workshops &amp; scientific meetings; 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A written agreement (e.g. Partnership / R&amp;D agreement, </a:t>
            </a:r>
            <a:r>
              <a:rPr lang="en-GB" sz="1200" dirty="0" err="1">
                <a:solidFill>
                  <a:schemeClr val="tx1"/>
                </a:solidFill>
              </a:rPr>
              <a:t>MoU</a:t>
            </a:r>
            <a:r>
              <a:rPr lang="en-GB" sz="1200" dirty="0">
                <a:solidFill>
                  <a:schemeClr val="tx1"/>
                </a:solidFill>
              </a:rPr>
              <a:t>, Collaboration agreement…) must be drawn-up by CERN and subject to prior approval by FAP.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tx1"/>
                </a:solidFill>
              </a:rPr>
              <a:t>FCL-REBILL </a:t>
            </a:r>
            <a:r>
              <a:rPr lang="fr-CH" sz="1600" b="0" dirty="0" smtClean="0">
                <a:solidFill>
                  <a:schemeClr val="tx1"/>
                </a:solidFill>
              </a:rPr>
              <a:t>:</a:t>
            </a:r>
            <a:r>
              <a:rPr lang="fr-CH" sz="1600" dirty="0" smtClean="0">
                <a:solidFill>
                  <a:schemeClr val="tx1"/>
                </a:solidFill>
              </a:rPr>
              <a:t> </a:t>
            </a:r>
            <a:r>
              <a:rPr lang="fr-CH" sz="1600" b="0" dirty="0" smtClean="0">
                <a:solidFill>
                  <a:schemeClr val="tx1"/>
                </a:solidFill>
              </a:rPr>
              <a:t>S</a:t>
            </a:r>
            <a:r>
              <a:rPr lang="en-GB" sz="1600" b="0" dirty="0" smtClean="0">
                <a:solidFill>
                  <a:schemeClr val="tx1"/>
                </a:solidFill>
              </a:rPr>
              <a:t>hall </a:t>
            </a:r>
            <a:r>
              <a:rPr lang="en-GB" sz="1600" b="0" dirty="0">
                <a:solidFill>
                  <a:schemeClr val="tx1"/>
                </a:solidFill>
              </a:rPr>
              <a:t>be opened specifically for the booking </a:t>
            </a:r>
            <a:r>
              <a:rPr lang="en-GB" sz="1600" b="0" dirty="0" smtClean="0">
                <a:solidFill>
                  <a:schemeClr val="tx1"/>
                </a:solidFill>
              </a:rPr>
              <a:t>of </a:t>
            </a:r>
            <a:r>
              <a:rPr lang="en-GB" sz="1600" b="0" dirty="0">
                <a:solidFill>
                  <a:schemeClr val="tx1"/>
                </a:solidFill>
              </a:rPr>
              <a:t>the on-site operational expenses, which shall be recovered through periodic invoicing </a:t>
            </a:r>
            <a:r>
              <a:rPr lang="en-GB" sz="1600" b="0" dirty="0" smtClean="0">
                <a:solidFill>
                  <a:schemeClr val="tx1"/>
                </a:solidFill>
              </a:rPr>
              <a:t>of </a:t>
            </a:r>
            <a:r>
              <a:rPr lang="en-GB" sz="1600" b="0" dirty="0">
                <a:solidFill>
                  <a:schemeClr val="tx1"/>
                </a:solidFill>
              </a:rPr>
              <a:t>a third-party (balance=0). </a:t>
            </a:r>
            <a:endParaRPr lang="en-GB" sz="1600" b="0" dirty="0" smtClean="0">
              <a:solidFill>
                <a:schemeClr val="tx1"/>
              </a:solidFill>
            </a:endParaRPr>
          </a:p>
          <a:p>
            <a:pPr lvl="1" indent="0">
              <a:buNone/>
            </a:pPr>
            <a:endParaRPr lang="fr-CH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Financial classes for budget </a:t>
            </a:r>
            <a:r>
              <a:rPr lang="fr-CH" dirty="0" smtClean="0"/>
              <a:t>codes (</a:t>
            </a:r>
            <a:r>
              <a:rPr lang="fr-CH" dirty="0" err="1" smtClean="0"/>
              <a:t>definitions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CET BASICS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8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5360" y="1256519"/>
            <a:ext cx="11520659" cy="4608512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tx1"/>
                </a:solidFill>
              </a:rPr>
              <a:t>FCL-TRANS</a:t>
            </a:r>
            <a:r>
              <a:rPr lang="fr-CH" sz="1600" b="0" dirty="0" smtClean="0">
                <a:solidFill>
                  <a:schemeClr val="tx1"/>
                </a:solidFill>
              </a:rPr>
              <a:t> </a:t>
            </a:r>
            <a:r>
              <a:rPr lang="fr-CH" sz="1600" b="0" dirty="0">
                <a:solidFill>
                  <a:schemeClr val="tx1"/>
                </a:solidFill>
              </a:rPr>
              <a:t>: </a:t>
            </a:r>
            <a:r>
              <a:rPr lang="fr-CH" sz="1600" b="0" dirty="0" err="1">
                <a:solidFill>
                  <a:schemeClr val="tx1"/>
                </a:solidFill>
              </a:rPr>
              <a:t>Used</a:t>
            </a:r>
            <a:r>
              <a:rPr lang="fr-CH" sz="1600" b="0" dirty="0">
                <a:solidFill>
                  <a:schemeClr val="tx1"/>
                </a:solidFill>
              </a:rPr>
              <a:t> to book </a:t>
            </a:r>
            <a:r>
              <a:rPr lang="fr-CH" sz="1600" b="0" dirty="0" err="1">
                <a:solidFill>
                  <a:schemeClr val="tx1"/>
                </a:solidFill>
              </a:rPr>
              <a:t>expenses</a:t>
            </a:r>
            <a:r>
              <a:rPr lang="fr-CH" sz="1600" b="0" dirty="0">
                <a:solidFill>
                  <a:schemeClr val="tx1"/>
                </a:solidFill>
              </a:rPr>
              <a:t> (</a:t>
            </a:r>
            <a:r>
              <a:rPr lang="fr-CH" sz="1600" b="0" dirty="0" err="1">
                <a:solidFill>
                  <a:schemeClr val="tx1"/>
                </a:solidFill>
              </a:rPr>
              <a:t>invoicing</a:t>
            </a:r>
            <a:r>
              <a:rPr lang="fr-CH" sz="1600" b="0" dirty="0">
                <a:solidFill>
                  <a:schemeClr val="tx1"/>
                </a:solidFill>
              </a:rPr>
              <a:t> of </a:t>
            </a:r>
            <a:r>
              <a:rPr lang="fr-CH" sz="1600" b="0" dirty="0" err="1">
                <a:solidFill>
                  <a:schemeClr val="tx1"/>
                </a:solidFill>
              </a:rPr>
              <a:t>internal</a:t>
            </a:r>
            <a:r>
              <a:rPr lang="fr-CH" sz="1600" b="0" dirty="0">
                <a:solidFill>
                  <a:schemeClr val="tx1"/>
                </a:solidFill>
              </a:rPr>
              <a:t> services) </a:t>
            </a:r>
            <a:r>
              <a:rPr lang="fr-CH" sz="1600" b="0" dirty="0" err="1">
                <a:solidFill>
                  <a:schemeClr val="tx1"/>
                </a:solidFill>
              </a:rPr>
              <a:t>that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shall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be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recharged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internally</a:t>
            </a:r>
            <a:r>
              <a:rPr lang="fr-CH" sz="1600" b="0" dirty="0">
                <a:solidFill>
                  <a:schemeClr val="tx1"/>
                </a:solidFill>
              </a:rPr>
              <a:t> to </a:t>
            </a:r>
            <a:r>
              <a:rPr lang="fr-CH" sz="1600" b="0" dirty="0" err="1">
                <a:solidFill>
                  <a:schemeClr val="tx1"/>
                </a:solidFill>
              </a:rPr>
              <a:t>other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BCs</a:t>
            </a:r>
            <a:r>
              <a:rPr lang="fr-CH" sz="1600" b="0" dirty="0">
                <a:solidFill>
                  <a:schemeClr val="tx1"/>
                </a:solidFill>
              </a:rPr>
              <a:t>, </a:t>
            </a:r>
            <a:r>
              <a:rPr lang="fr-CH" sz="1600" b="0" dirty="0" err="1">
                <a:solidFill>
                  <a:schemeClr val="tx1"/>
                </a:solidFill>
              </a:rPr>
              <a:t>through</a:t>
            </a:r>
            <a:r>
              <a:rPr lang="fr-CH" sz="1600" b="0" dirty="0">
                <a:solidFill>
                  <a:schemeClr val="tx1"/>
                </a:solidFill>
              </a:rPr>
              <a:t> an </a:t>
            </a:r>
            <a:r>
              <a:rPr lang="fr-CH" sz="1600" b="0" dirty="0" err="1">
                <a:solidFill>
                  <a:schemeClr val="tx1"/>
                </a:solidFill>
              </a:rPr>
              <a:t>automatic</a:t>
            </a:r>
            <a:r>
              <a:rPr lang="fr-CH" sz="1600" b="0" dirty="0">
                <a:solidFill>
                  <a:schemeClr val="tx1"/>
                </a:solidFill>
              </a:rPr>
              <a:t> (</a:t>
            </a:r>
            <a:r>
              <a:rPr lang="fr-CH" sz="1600" b="0" dirty="0" err="1">
                <a:solidFill>
                  <a:schemeClr val="tx1"/>
                </a:solidFill>
              </a:rPr>
              <a:t>e.g</a:t>
            </a:r>
            <a:r>
              <a:rPr lang="fr-CH" sz="1600" b="0" dirty="0">
                <a:solidFill>
                  <a:schemeClr val="tx1"/>
                </a:solidFill>
              </a:rPr>
              <a:t>. GESMAR, BAAN), </a:t>
            </a:r>
            <a:r>
              <a:rPr lang="fr-CH" sz="1600" b="0" dirty="0" err="1">
                <a:solidFill>
                  <a:schemeClr val="tx1"/>
                </a:solidFill>
              </a:rPr>
              <a:t>manual</a:t>
            </a:r>
            <a:r>
              <a:rPr lang="fr-CH" sz="1600" b="0" dirty="0">
                <a:solidFill>
                  <a:schemeClr val="tx1"/>
                </a:solidFill>
              </a:rPr>
              <a:t> (</a:t>
            </a:r>
            <a:r>
              <a:rPr lang="fr-CH" sz="1600" b="0" dirty="0" err="1">
                <a:solidFill>
                  <a:schemeClr val="tx1"/>
                </a:solidFill>
              </a:rPr>
              <a:t>e.g</a:t>
            </a:r>
            <a:r>
              <a:rPr lang="fr-CH" sz="1600" b="0" dirty="0">
                <a:solidFill>
                  <a:schemeClr val="tx1"/>
                </a:solidFill>
              </a:rPr>
              <a:t>. TID) or </a:t>
            </a:r>
            <a:r>
              <a:rPr lang="fr-CH" sz="1600" b="0" dirty="0" err="1">
                <a:solidFill>
                  <a:schemeClr val="tx1"/>
                </a:solidFill>
              </a:rPr>
              <a:t>accounting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process</a:t>
            </a:r>
            <a:r>
              <a:rPr lang="fr-CH" sz="1600" b="0" dirty="0">
                <a:solidFill>
                  <a:schemeClr val="tx1"/>
                </a:solidFill>
              </a:rPr>
              <a:t>. </a:t>
            </a:r>
            <a:r>
              <a:rPr lang="fr-CH" sz="1600" b="0" dirty="0" err="1">
                <a:solidFill>
                  <a:schemeClr val="tx1"/>
                </a:solidFill>
              </a:rPr>
              <a:t>Depending</a:t>
            </a:r>
            <a:r>
              <a:rPr lang="fr-CH" sz="1600" b="0" dirty="0">
                <a:solidFill>
                  <a:schemeClr val="tx1"/>
                </a:solidFill>
              </a:rPr>
              <a:t> on the </a:t>
            </a:r>
            <a:r>
              <a:rPr lang="fr-CH" sz="1600" b="0" dirty="0" err="1">
                <a:solidFill>
                  <a:schemeClr val="tx1"/>
                </a:solidFill>
              </a:rPr>
              <a:t>invoicing</a:t>
            </a:r>
            <a:r>
              <a:rPr lang="fr-CH" sz="1600" b="0" dirty="0">
                <a:solidFill>
                  <a:schemeClr val="tx1"/>
                </a:solidFill>
              </a:rPr>
              <a:t> model of the </a:t>
            </a:r>
            <a:r>
              <a:rPr lang="fr-CH" sz="1600" b="0" dirty="0" err="1">
                <a:solidFill>
                  <a:schemeClr val="tx1"/>
                </a:solidFill>
              </a:rPr>
              <a:t>activity</a:t>
            </a:r>
            <a:r>
              <a:rPr lang="fr-CH" sz="1600" b="0" dirty="0">
                <a:solidFill>
                  <a:schemeClr val="tx1"/>
                </a:solidFill>
              </a:rPr>
              <a:t>, </a:t>
            </a:r>
            <a:r>
              <a:rPr lang="fr-CH" sz="1600" b="0" dirty="0" err="1">
                <a:solidFill>
                  <a:schemeClr val="tx1"/>
                </a:solidFill>
              </a:rPr>
              <a:t>overheads</a:t>
            </a:r>
            <a:r>
              <a:rPr lang="fr-CH" sz="1600" b="0" dirty="0">
                <a:solidFill>
                  <a:schemeClr val="tx1"/>
                </a:solidFill>
              </a:rPr>
              <a:t> or </a:t>
            </a:r>
            <a:r>
              <a:rPr lang="fr-CH" sz="1600" b="0" dirty="0" err="1">
                <a:solidFill>
                  <a:schemeClr val="tx1"/>
                </a:solidFill>
              </a:rPr>
              <a:t>margins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can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be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applied</a:t>
            </a:r>
            <a:r>
              <a:rPr lang="fr-CH" sz="1600" b="0" dirty="0">
                <a:solidFill>
                  <a:schemeClr val="tx1"/>
                </a:solidFill>
              </a:rPr>
              <a:t>. At the end of the </a:t>
            </a:r>
            <a:r>
              <a:rPr lang="fr-CH" sz="1600" b="0" dirty="0" err="1">
                <a:solidFill>
                  <a:schemeClr val="tx1"/>
                </a:solidFill>
              </a:rPr>
              <a:t>accounting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year</a:t>
            </a:r>
            <a:r>
              <a:rPr lang="fr-CH" sz="1600" b="0" dirty="0">
                <a:solidFill>
                  <a:schemeClr val="tx1"/>
                </a:solidFill>
              </a:rPr>
              <a:t>, </a:t>
            </a:r>
            <a:r>
              <a:rPr lang="fr-CH" sz="1600" b="0" dirty="0" err="1">
                <a:solidFill>
                  <a:schemeClr val="tx1"/>
                </a:solidFill>
              </a:rPr>
              <a:t>this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is</a:t>
            </a:r>
            <a:r>
              <a:rPr lang="fr-CH" sz="1600" b="0" dirty="0">
                <a:solidFill>
                  <a:schemeClr val="tx1"/>
                </a:solidFill>
              </a:rPr>
              <a:t> not </a:t>
            </a:r>
            <a:r>
              <a:rPr lang="fr-CH" sz="1600" b="0" dirty="0" err="1">
                <a:solidFill>
                  <a:schemeClr val="tx1"/>
                </a:solidFill>
              </a:rPr>
              <a:t>expected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that</a:t>
            </a:r>
            <a:r>
              <a:rPr lang="fr-CH" sz="1600" b="0" dirty="0">
                <a:solidFill>
                  <a:schemeClr val="tx1"/>
                </a:solidFill>
              </a:rPr>
              <a:t> the </a:t>
            </a:r>
            <a:r>
              <a:rPr lang="fr-CH" sz="1600" b="0" dirty="0" err="1">
                <a:solidFill>
                  <a:schemeClr val="tx1"/>
                </a:solidFill>
              </a:rPr>
              <a:t>expenses</a:t>
            </a:r>
            <a:r>
              <a:rPr lang="fr-CH" sz="1600" b="0" dirty="0">
                <a:solidFill>
                  <a:schemeClr val="tx1"/>
                </a:solidFill>
              </a:rPr>
              <a:t> are </a:t>
            </a:r>
            <a:r>
              <a:rPr lang="fr-CH" sz="1600" b="0" dirty="0" err="1">
                <a:solidFill>
                  <a:schemeClr val="tx1"/>
                </a:solidFill>
              </a:rPr>
              <a:t>exactly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covered</a:t>
            </a:r>
            <a:r>
              <a:rPr lang="fr-CH" sz="1600" b="0" dirty="0">
                <a:solidFill>
                  <a:schemeClr val="tx1"/>
                </a:solidFill>
              </a:rPr>
              <a:t> by the </a:t>
            </a:r>
            <a:r>
              <a:rPr lang="fr-CH" sz="1600" b="0" dirty="0" err="1">
                <a:solidFill>
                  <a:schemeClr val="tx1"/>
                </a:solidFill>
              </a:rPr>
              <a:t>recharging</a:t>
            </a:r>
            <a:r>
              <a:rPr lang="fr-CH" sz="1600" b="0" dirty="0">
                <a:solidFill>
                  <a:schemeClr val="tx1"/>
                </a:solidFill>
              </a:rPr>
              <a:t> (balance &lt;&gt; 0) in all cases. As </a:t>
            </a:r>
            <a:r>
              <a:rPr lang="fr-CH" sz="1600" b="0" dirty="0" err="1">
                <a:solidFill>
                  <a:schemeClr val="tx1"/>
                </a:solidFill>
              </a:rPr>
              <a:t>most</a:t>
            </a:r>
            <a:r>
              <a:rPr lang="fr-CH" sz="1600" b="0" dirty="0">
                <a:solidFill>
                  <a:schemeClr val="tx1"/>
                </a:solidFill>
              </a:rPr>
              <a:t> of the </a:t>
            </a:r>
            <a:r>
              <a:rPr lang="fr-CH" sz="1600" b="0" dirty="0" err="1">
                <a:solidFill>
                  <a:schemeClr val="tx1"/>
                </a:solidFill>
              </a:rPr>
              <a:t>transitory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BCs</a:t>
            </a:r>
            <a:r>
              <a:rPr lang="fr-CH" sz="1600" b="0" dirty="0">
                <a:solidFill>
                  <a:schemeClr val="tx1"/>
                </a:solidFill>
              </a:rPr>
              <a:t> are </a:t>
            </a:r>
            <a:r>
              <a:rPr lang="fr-CH" sz="1600" b="0" dirty="0" err="1">
                <a:solidFill>
                  <a:schemeClr val="tx1"/>
                </a:solidFill>
              </a:rPr>
              <a:t>used</a:t>
            </a:r>
            <a:r>
              <a:rPr lang="fr-CH" sz="1600" b="0" dirty="0">
                <a:solidFill>
                  <a:schemeClr val="tx1"/>
                </a:solidFill>
              </a:rPr>
              <a:t> on a multi-</a:t>
            </a:r>
            <a:r>
              <a:rPr lang="fr-CH" sz="1600" b="0" dirty="0" err="1">
                <a:solidFill>
                  <a:schemeClr val="tx1"/>
                </a:solidFill>
              </a:rPr>
              <a:t>annual</a:t>
            </a:r>
            <a:r>
              <a:rPr lang="fr-CH" sz="1600" b="0" dirty="0">
                <a:solidFill>
                  <a:schemeClr val="tx1"/>
                </a:solidFill>
              </a:rPr>
              <a:t> basis, and </a:t>
            </a:r>
            <a:r>
              <a:rPr lang="fr-CH" sz="1600" b="0" dirty="0" err="1">
                <a:solidFill>
                  <a:schemeClr val="tx1"/>
                </a:solidFill>
              </a:rPr>
              <a:t>can</a:t>
            </a:r>
            <a:r>
              <a:rPr lang="fr-CH" sz="1600" b="0" dirty="0">
                <a:solidFill>
                  <a:schemeClr val="tx1"/>
                </a:solidFill>
              </a:rPr>
              <a:t> have </a:t>
            </a:r>
            <a:r>
              <a:rPr lang="fr-CH" sz="1600" b="0" dirty="0" err="1">
                <a:solidFill>
                  <a:schemeClr val="tx1"/>
                </a:solidFill>
              </a:rPr>
              <a:t>irregular</a:t>
            </a:r>
            <a:r>
              <a:rPr lang="fr-CH" sz="1600" b="0" dirty="0">
                <a:solidFill>
                  <a:schemeClr val="tx1"/>
                </a:solidFill>
              </a:rPr>
              <a:t> cash-flow profiles, the carry-</a:t>
            </a:r>
            <a:r>
              <a:rPr lang="fr-CH" sz="1600" b="0" dirty="0" err="1">
                <a:solidFill>
                  <a:schemeClr val="tx1"/>
                </a:solidFill>
              </a:rPr>
              <a:t>fwd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mechanism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shall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be</a:t>
            </a:r>
            <a:r>
              <a:rPr lang="fr-CH" sz="1600" b="0" dirty="0">
                <a:solidFill>
                  <a:schemeClr val="tx1"/>
                </a:solidFill>
              </a:rPr>
              <a:t> </a:t>
            </a:r>
            <a:r>
              <a:rPr lang="fr-CH" sz="1600" b="0" dirty="0" err="1">
                <a:solidFill>
                  <a:schemeClr val="tx1"/>
                </a:solidFill>
              </a:rPr>
              <a:t>implemented</a:t>
            </a:r>
            <a:r>
              <a:rPr lang="fr-CH" sz="1600" b="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fr-CH" dirty="0"/>
              <a:t>Financial classes for budget </a:t>
            </a:r>
            <a:r>
              <a:rPr lang="fr-CH" dirty="0" smtClean="0"/>
              <a:t>codes (</a:t>
            </a:r>
            <a:r>
              <a:rPr lang="fr-CH" dirty="0" err="1" smtClean="0"/>
              <a:t>transitory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2497517"/>
            <a:ext cx="9145016" cy="371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55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5C74-F8E6-4B64-A5B9-3D732F2D9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67089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6600" dirty="0" smtClean="0"/>
              <a:t>Consultation of a sale </a:t>
            </a:r>
            <a:r>
              <a:rPr lang="fr-FR" sz="6600" dirty="0" err="1" smtClean="0"/>
              <a:t>invoice</a:t>
            </a:r>
            <a:r>
              <a:rPr lang="fr-FR" sz="6600" dirty="0" smtClean="0"/>
              <a:t> in CET</a:t>
            </a:r>
            <a:endParaRPr lang="fr-FR" sz="660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DA0034-BA73-4F8D-B8A2-56EC329DA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15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RFF (</a:t>
            </a:r>
            <a:r>
              <a:rPr lang="fr-CH" dirty="0" err="1" smtClean="0"/>
              <a:t>Request</a:t>
            </a:r>
            <a:r>
              <a:rPr lang="fr-CH" dirty="0" smtClean="0"/>
              <a:t> For </a:t>
            </a:r>
            <a:r>
              <a:rPr lang="fr-CH" dirty="0"/>
              <a:t>F</a:t>
            </a:r>
            <a:r>
              <a:rPr lang="fr-CH" dirty="0" smtClean="0"/>
              <a:t>unds) transactions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78" y="1052736"/>
            <a:ext cx="11358728" cy="4641329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1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5C74-F8E6-4B64-A5B9-3D732F2D9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670894"/>
          </a:xfrm>
        </p:spPr>
        <p:txBody>
          <a:bodyPr>
            <a:normAutofit/>
          </a:bodyPr>
          <a:lstStyle/>
          <a:p>
            <a:pPr algn="ctr"/>
            <a:r>
              <a:rPr lang="fr-FR" sz="6600" dirty="0" smtClean="0"/>
              <a:t>Report </a:t>
            </a:r>
            <a:r>
              <a:rPr lang="fr-FR" sz="6600" dirty="0" err="1" smtClean="0"/>
              <a:t>Creation</a:t>
            </a:r>
            <a:endParaRPr lang="fr-FR" sz="660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DA0034-BA73-4F8D-B8A2-56EC329DA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11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41F7-1162-C34E-BEAE-E02775627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CET training - perspectives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120AE7-2C98-F441-816F-FE6DC8C6B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089069504"/>
              </p:ext>
            </p:extLst>
          </p:nvPr>
        </p:nvGraphicFramePr>
        <p:xfrm>
          <a:off x="2063552" y="620688"/>
          <a:ext cx="842493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2631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3CC02F3-DFD1-AB42-8D3F-DA0CC48C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pic>
        <p:nvPicPr>
          <p:cNvPr id="2050" name="Picture 2" descr="C:\Users\mchniba\AppData\Local\Temp\SNAGHTML104cbb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56" y="1700808"/>
            <a:ext cx="10682287" cy="403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 bwMode="auto">
          <a:xfrm>
            <a:off x="754856" y="1177990"/>
            <a:ext cx="817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Possibility</a:t>
            </a:r>
            <a:r>
              <a:rPr lang="fr-CH" dirty="0" smtClean="0"/>
              <a:t> to </a:t>
            </a:r>
            <a:r>
              <a:rPr lang="fr-CH" dirty="0" err="1" smtClean="0"/>
              <a:t>register</a:t>
            </a:r>
            <a:r>
              <a:rPr lang="fr-CH" dirty="0" smtClean="0"/>
              <a:t> </a:t>
            </a:r>
            <a:r>
              <a:rPr lang="fr-CH" dirty="0" smtClean="0"/>
              <a:t>the </a:t>
            </a:r>
            <a:r>
              <a:rPr lang="fr-CH" dirty="0" err="1" smtClean="0"/>
              <a:t>layout</a:t>
            </a:r>
            <a:r>
              <a:rPr lang="fr-CH" dirty="0" smtClean="0"/>
              <a:t> of a </a:t>
            </a:r>
            <a:r>
              <a:rPr lang="fr-CH" dirty="0" smtClean="0"/>
              <a:t>report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on a </a:t>
            </a:r>
            <a:r>
              <a:rPr lang="fr-CH" dirty="0" err="1" smtClean="0"/>
              <a:t>recurrent</a:t>
            </a:r>
            <a:r>
              <a:rPr lang="fr-CH" dirty="0" smtClean="0"/>
              <a:t> basis:</a:t>
            </a:r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8112224" y="5370096"/>
            <a:ext cx="720080" cy="361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3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3CC02F3-DFD1-AB42-8D3F-DA0CC48C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52" y="463270"/>
            <a:ext cx="5958013" cy="25922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99" y="859747"/>
            <a:ext cx="4282040" cy="27066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8127" y="3951336"/>
            <a:ext cx="6324292" cy="2087924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8533767" y="3167512"/>
            <a:ext cx="1008112" cy="43204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3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3427159" y="260648"/>
            <a:ext cx="1008112" cy="43204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2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 rot="10800000">
            <a:off x="9192344" y="5517232"/>
            <a:ext cx="1440160" cy="25378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86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3CC02F3-DFD1-AB42-8D3F-DA0CC48C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188640"/>
            <a:ext cx="8718376" cy="588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11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</a:t>
            </a:r>
            <a:r>
              <a:rPr lang="fr-FR" dirty="0"/>
              <a:t> Contacts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4608512"/>
          </a:xfrm>
        </p:spPr>
        <p:txBody>
          <a:bodyPr>
            <a:normAutofit fontScale="92500" lnSpcReduction="20000"/>
          </a:bodyPr>
          <a:lstStyle/>
          <a:p>
            <a:r>
              <a:rPr lang="en-US" b="0" dirty="0"/>
              <a:t>Close orders, move commitments, </a:t>
            </a:r>
            <a:r>
              <a:rPr lang="en-US" b="0" dirty="0" smtClean="0"/>
              <a:t>further info on CET, etc</a:t>
            </a:r>
            <a:r>
              <a:rPr lang="en-US" b="0" dirty="0"/>
              <a:t>. :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b="0" dirty="0">
                <a:sym typeface="Wingdings" panose="05000000000000000000" pitchFamily="2" charset="2"/>
                <a:hlinkClick r:id="rId2"/>
              </a:rPr>
              <a:t>general.accounting@cern.ch</a:t>
            </a:r>
            <a:endParaRPr lang="en-US" b="0" dirty="0">
              <a:sym typeface="Wingdings" panose="05000000000000000000" pitchFamily="2" charset="2"/>
            </a:endParaRPr>
          </a:p>
          <a:p>
            <a:r>
              <a:rPr lang="en-US" b="0" dirty="0" smtClean="0"/>
              <a:t>Supplier Invoices:</a:t>
            </a:r>
            <a:endParaRPr lang="en-US" b="0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b="0" dirty="0" smtClean="0">
                <a:sym typeface="Wingdings" panose="05000000000000000000" pitchFamily="2" charset="2"/>
                <a:hlinkClick r:id="rId3"/>
              </a:rPr>
              <a:t>Accounts-payable@cern.ch</a:t>
            </a:r>
            <a:endParaRPr lang="en-US" b="0" dirty="0" smtClean="0">
              <a:sym typeface="Wingdings" panose="05000000000000000000" pitchFamily="2" charset="2"/>
            </a:endParaRPr>
          </a:p>
          <a:p>
            <a:r>
              <a:rPr lang="en-US" b="0" dirty="0" smtClean="0"/>
              <a:t>Client Invoices</a:t>
            </a:r>
            <a:r>
              <a:rPr lang="en-US" b="0" dirty="0"/>
              <a:t>: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b="0" dirty="0" smtClean="0">
                <a:sym typeface="Wingdings" panose="05000000000000000000" pitchFamily="2" charset="2"/>
                <a:hlinkClick r:id="rId4"/>
              </a:rPr>
              <a:t>Accounts.receivable@cern.ch</a:t>
            </a:r>
            <a:endParaRPr lang="en-US" b="0" dirty="0" smtClean="0">
              <a:sym typeface="Wingdings" panose="05000000000000000000" pitchFamily="2" charset="2"/>
            </a:endParaRPr>
          </a:p>
          <a:p>
            <a:r>
              <a:rPr lang="en-US" b="0" dirty="0" smtClean="0">
                <a:sym typeface="Wingdings" panose="05000000000000000000" pitchFamily="2" charset="2"/>
              </a:rPr>
              <a:t>Third party accounts: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b="0" dirty="0" smtClean="0">
                <a:sym typeface="Wingdings" panose="05000000000000000000" pitchFamily="2" charset="2"/>
                <a:hlinkClick r:id="rId5"/>
              </a:rPr>
              <a:t>Third.party.accounting@cern.ch</a:t>
            </a:r>
            <a:endParaRPr lang="en-US" b="0" dirty="0">
              <a:sym typeface="Wingdings" panose="05000000000000000000" pitchFamily="2" charset="2"/>
            </a:endParaRPr>
          </a:p>
          <a:p>
            <a:r>
              <a:rPr lang="en-US" b="0" dirty="0" smtClean="0">
                <a:sym typeface="Wingdings" panose="05000000000000000000" pitchFamily="2" charset="2"/>
              </a:rPr>
              <a:t>Any budget related or other specific questions:</a:t>
            </a:r>
            <a:endParaRPr lang="en-US" b="0" dirty="0">
              <a:sym typeface="Wingdings" panose="05000000000000000000" pitchFamily="2" charset="2"/>
            </a:endParaRPr>
          </a:p>
          <a:p>
            <a:r>
              <a:rPr lang="en-US" b="0" dirty="0">
                <a:sym typeface="Wingdings" panose="05000000000000000000" pitchFamily="2" charset="2"/>
              </a:rPr>
              <a:t> your </a:t>
            </a:r>
            <a:r>
              <a:rPr lang="en-US" b="0" dirty="0" smtClean="0">
                <a:sym typeface="Wingdings" panose="05000000000000000000" pitchFamily="2" charset="2"/>
              </a:rPr>
              <a:t>DPO/DDPO, and eventually </a:t>
            </a:r>
            <a:r>
              <a:rPr lang="en-US" b="0" dirty="0" smtClean="0">
                <a:sym typeface="Wingdings" panose="05000000000000000000" pitchFamily="2" charset="2"/>
                <a:hlinkClick r:id="rId6"/>
              </a:rPr>
              <a:t>rpc.service@cern.ch</a:t>
            </a:r>
            <a:endParaRPr lang="en-US" b="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b="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b="0" dirty="0"/>
          </a:p>
          <a:p>
            <a:pPr marL="0" indent="0">
              <a:buNone/>
            </a:pPr>
            <a:endParaRPr lang="fr-FR" b="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b="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b="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11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3054533" y="2132856"/>
            <a:ext cx="5929828" cy="1754326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fr-CH" sz="3600" dirty="0" err="1" smtClean="0">
                <a:solidFill>
                  <a:schemeClr val="tx2"/>
                </a:solidFill>
              </a:rPr>
              <a:t>Thank</a:t>
            </a:r>
            <a:r>
              <a:rPr lang="fr-CH" sz="3600" dirty="0" smtClean="0">
                <a:solidFill>
                  <a:schemeClr val="tx2"/>
                </a:solidFill>
              </a:rPr>
              <a:t> </a:t>
            </a:r>
            <a:r>
              <a:rPr lang="fr-CH" sz="3600" dirty="0" err="1" smtClean="0">
                <a:solidFill>
                  <a:schemeClr val="tx2"/>
                </a:solidFill>
              </a:rPr>
              <a:t>you</a:t>
            </a:r>
            <a:r>
              <a:rPr lang="fr-CH" sz="3600" dirty="0" smtClean="0">
                <a:solidFill>
                  <a:schemeClr val="tx2"/>
                </a:solidFill>
              </a:rPr>
              <a:t> for your attention</a:t>
            </a:r>
          </a:p>
          <a:p>
            <a:pPr algn="ctr"/>
            <a:endParaRPr lang="fr-CH" sz="3600" dirty="0">
              <a:solidFill>
                <a:schemeClr val="tx2"/>
              </a:solidFill>
            </a:endParaRPr>
          </a:p>
          <a:p>
            <a:pPr algn="ctr"/>
            <a:r>
              <a:rPr lang="fr-CH" sz="3600" dirty="0" smtClean="0">
                <a:solidFill>
                  <a:schemeClr val="tx2"/>
                </a:solidFill>
              </a:rPr>
              <a:t>Questions ?</a:t>
            </a:r>
            <a:endParaRPr lang="es-ES" sz="36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6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591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Back-up slides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b="0" dirty="0"/>
          </a:p>
          <a:p>
            <a:pPr marL="0" indent="0">
              <a:buNone/>
            </a:pPr>
            <a:endParaRPr lang="fr-FR" b="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b="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b="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7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Access </a:t>
            </a:r>
            <a:r>
              <a:rPr lang="fr-CH" dirty="0" err="1" smtClean="0"/>
              <a:t>rights</a:t>
            </a:r>
            <a:r>
              <a:rPr lang="fr-CH" dirty="0" smtClean="0"/>
              <a:t> </a:t>
            </a:r>
            <a:endParaRPr lang="fr-CH" sz="1100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548902"/>
            <a:ext cx="4896544" cy="198655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3645024"/>
            <a:ext cx="5112568" cy="2446415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3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noProof="0" dirty="0">
                <a:latin typeface="Trebuchet MS" panose="020B0603020202020204" pitchFamily="34" charset="0"/>
              </a:rPr>
              <a:t>Reminder of the end / beginning of the year planning and budgeting processes (1): </a:t>
            </a:r>
            <a:r>
              <a:rPr lang="en-GB" sz="3200" noProof="0" dirty="0">
                <a:solidFill>
                  <a:schemeClr val="tx2"/>
                </a:solidFill>
                <a:latin typeface="Trebuchet MS" panose="020B0603020202020204" pitchFamily="34" charset="0"/>
              </a:rPr>
              <a:t>carry-forward</a:t>
            </a:r>
            <a:r>
              <a:rPr lang="pl-PL" sz="3600" noProof="0" dirty="0">
                <a:solidFill>
                  <a:schemeClr val="tx2"/>
                </a:solidFill>
                <a:latin typeface="Trebuchet MS" panose="020B0603020202020204" pitchFamily="34" charset="0"/>
              </a:rPr>
              <a:t> </a:t>
            </a:r>
            <a:r>
              <a:rPr lang="pl-PL" sz="3200" noProof="0" dirty="0">
                <a:solidFill>
                  <a:schemeClr val="tx2"/>
                </a:solidFill>
                <a:latin typeface="Trebuchet MS" panose="020B0603020202020204" pitchFamily="34" charset="0"/>
              </a:rPr>
              <a:t>M</a:t>
            </a:r>
            <a:endParaRPr lang="en-GB" sz="3600" noProof="0" dirty="0">
              <a:solidFill>
                <a:schemeClr val="tx2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Courtesy FAP-RPC – presented at DPO Forum 21.09.2021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38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7"/>
          </p:nvPr>
        </p:nvSpPr>
        <p:spPr>
          <a:xfrm>
            <a:off x="266238" y="1491061"/>
            <a:ext cx="11642400" cy="481825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noProof="0" dirty="0" smtClean="0">
                <a:solidFill>
                  <a:schemeClr val="accent3"/>
                </a:solidFill>
                <a:latin typeface="Trebuchet MS" panose="020B0603020202020204" pitchFamily="34" charset="0"/>
              </a:rPr>
              <a:t>Materials</a:t>
            </a:r>
            <a:endParaRPr lang="en-GB" sz="2600" noProof="0" dirty="0">
              <a:latin typeface="Trebuchet MS" panose="020B0603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200" noProof="0" dirty="0">
                <a:latin typeface="Trebuchet MS" panose="020B0603020202020204" pitchFamily="34" charset="0"/>
              </a:rPr>
              <a:t>for projects: automatic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200" noProof="0" dirty="0">
                <a:latin typeface="Trebuchet MS" panose="020B0603020202020204" pitchFamily="34" charset="0"/>
              </a:rPr>
              <a:t>for operation: only in the limit of committed amounts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sz="2000" noProof="0" dirty="0">
                <a:latin typeface="Trebuchet MS" panose="020B0603020202020204" pitchFamily="34" charset="0"/>
              </a:rPr>
              <a:t>S</a:t>
            </a:r>
            <a:r>
              <a:rPr lang="en-GB" sz="2000" noProof="0" dirty="0" smtClean="0">
                <a:latin typeface="Trebuchet MS" panose="020B0603020202020204" pitchFamily="34" charset="0"/>
              </a:rPr>
              <a:t>pecific </a:t>
            </a:r>
            <a:r>
              <a:rPr lang="en-GB" sz="2000" noProof="0" dirty="0">
                <a:latin typeface="Trebuchet MS" panose="020B0603020202020204" pitchFamily="34" charset="0"/>
              </a:rPr>
              <a:t>treatment for transitory and externally funded codes (including MFBC)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sz="2000" noProof="0" dirty="0">
                <a:latin typeface="Trebuchet MS" panose="020B0603020202020204" pitchFamily="34" charset="0"/>
              </a:rPr>
              <a:t>BAAN orders not delivered on 31st December will be included</a:t>
            </a:r>
            <a:endParaRPr lang="pl-PL" sz="2000" noProof="0" dirty="0">
              <a:latin typeface="Trebuchet MS" panose="020B0603020202020204" pitchFamily="34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sz="2000" dirty="0">
                <a:latin typeface="Trebuchet MS" panose="020B0603020202020204" pitchFamily="34" charset="0"/>
              </a:rPr>
              <a:t>D</a:t>
            </a:r>
            <a:r>
              <a:rPr lang="pl-PL" sz="2000" dirty="0">
                <a:latin typeface="Trebuchet MS" panose="020B0603020202020204" pitchFamily="34" charset="0"/>
              </a:rPr>
              <a:t>one on the</a:t>
            </a:r>
            <a:r>
              <a:rPr lang="en-GB" sz="2000" dirty="0">
                <a:latin typeface="Trebuchet MS" panose="020B0603020202020204" pitchFamily="34" charset="0"/>
              </a:rPr>
              <a:t> </a:t>
            </a:r>
            <a:r>
              <a:rPr lang="pl-PL" sz="2000" dirty="0" err="1">
                <a:latin typeface="Trebuchet MS" panose="020B0603020202020204" pitchFamily="34" charset="0"/>
              </a:rPr>
              <a:t>programme</a:t>
            </a:r>
            <a:r>
              <a:rPr lang="pl-PL" sz="2000" dirty="0">
                <a:latin typeface="Trebuchet MS" panose="020B0603020202020204" pitchFamily="34" charset="0"/>
              </a:rPr>
              <a:t> level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200" noProof="0" dirty="0">
                <a:latin typeface="Trebuchet MS" panose="020B0603020202020204" pitchFamily="34" charset="0"/>
              </a:rPr>
              <a:t>for consolidation: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sz="2000" noProof="0" dirty="0">
                <a:latin typeface="Trebuchet MS" panose="020B0603020202020204" pitchFamily="34" charset="0"/>
              </a:rPr>
              <a:t>during PRE, the same rules as for projects apply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sz="2000" noProof="0" dirty="0">
                <a:latin typeface="Trebuchet MS" panose="020B0603020202020204" pitchFamily="34" charset="0"/>
              </a:rPr>
              <a:t>after book closing, only in the limit of the committed amounts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600" noProof="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14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noProof="0" dirty="0">
                <a:latin typeface="Trebuchet MS" panose="020B0603020202020204" pitchFamily="34" charset="0"/>
              </a:rPr>
              <a:t>Reminder of the end / beginning of the year planning and budgeting processes (</a:t>
            </a:r>
            <a:r>
              <a:rPr lang="pl-PL" sz="3200" noProof="0" dirty="0">
                <a:latin typeface="Trebuchet MS" panose="020B0603020202020204" pitchFamily="34" charset="0"/>
              </a:rPr>
              <a:t>2</a:t>
            </a:r>
            <a:r>
              <a:rPr lang="en-GB" sz="3200" noProof="0" dirty="0">
                <a:latin typeface="Trebuchet MS" panose="020B0603020202020204" pitchFamily="34" charset="0"/>
              </a:rPr>
              <a:t>): </a:t>
            </a:r>
            <a:r>
              <a:rPr lang="en-GB" sz="3200" noProof="0" dirty="0">
                <a:solidFill>
                  <a:schemeClr val="tx2"/>
                </a:solidFill>
                <a:latin typeface="Trebuchet MS" panose="020B0603020202020204" pitchFamily="34" charset="0"/>
              </a:rPr>
              <a:t>carry-forward</a:t>
            </a:r>
            <a:r>
              <a:rPr lang="pl-PL" sz="3200" noProof="0" dirty="0">
                <a:solidFill>
                  <a:schemeClr val="tx2"/>
                </a:solidFill>
                <a:latin typeface="Trebuchet MS" panose="020B0603020202020204" pitchFamily="34" charset="0"/>
              </a:rPr>
              <a:t> P</a:t>
            </a:r>
            <a:endParaRPr lang="en-GB" sz="3200" noProof="0" dirty="0">
              <a:solidFill>
                <a:schemeClr val="tx2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Courtesy FAP-RPC – presented at DPO Forum 21.09.2021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39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7"/>
          </p:nvPr>
        </p:nvSpPr>
        <p:spPr>
          <a:xfrm>
            <a:off x="266238" y="1419053"/>
            <a:ext cx="11642400" cy="481825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noProof="0" dirty="0" smtClean="0">
                <a:solidFill>
                  <a:schemeClr val="accent3"/>
                </a:solidFill>
                <a:latin typeface="Trebuchet MS" panose="020B0603020202020204" pitchFamily="34" charset="0"/>
              </a:rPr>
              <a:t>Personnel</a:t>
            </a:r>
            <a:endParaRPr lang="en-GB" sz="2600" noProof="0" dirty="0">
              <a:latin typeface="Trebuchet MS" panose="020B0603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200" noProof="0" dirty="0">
                <a:latin typeface="Trebuchet MS" panose="020B0603020202020204" pitchFamily="34" charset="0"/>
              </a:rPr>
              <a:t>Staff: in general terms none, during PRE: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GB" sz="1800" noProof="0" dirty="0">
                <a:latin typeface="Trebuchet MS" panose="020B0603020202020204" pitchFamily="34" charset="0"/>
              </a:rPr>
              <a:t>A small portion of unspent staff budget (maximum 2 FTEs, minimum 0.5 FTEs) can be used to finance a fellow, with the following «conversion rate»: 1 staff FTE = 1 fellow FTE plus 110 kCHF/year on average</a:t>
            </a:r>
            <a:endParaRPr lang="pl-PL" sz="1800" noProof="0" dirty="0">
              <a:latin typeface="Trebuchet MS" panose="020B0603020202020204" pitchFamily="34" charset="0"/>
            </a:endParaRPr>
          </a:p>
          <a:p>
            <a:pPr marL="1200150" lvl="2" indent="-285750">
              <a:spcBef>
                <a:spcPts val="0"/>
              </a:spcBef>
            </a:pPr>
            <a:r>
              <a:rPr lang="en-US" sz="1800" dirty="0">
                <a:solidFill>
                  <a:schemeClr val="accent3"/>
                </a:solidFill>
                <a:latin typeface="Trebuchet MS" panose="020B0603020202020204" pitchFamily="34" charset="0"/>
              </a:rPr>
              <a:t>Exceptional re-profiling made for ATS Sector – agreement that further unspent budget, if any, will NOT be used for Fellows</a:t>
            </a:r>
          </a:p>
          <a:p>
            <a:pPr marL="1200150" lvl="2" indent="-285750">
              <a:spcBef>
                <a:spcPts val="0"/>
              </a:spcBef>
            </a:pPr>
            <a:r>
              <a:rPr lang="en-US" noProof="0" dirty="0">
                <a:solidFill>
                  <a:schemeClr val="accent3"/>
                </a:solidFill>
                <a:latin typeface="Trebuchet MS" panose="020B0603020202020204" pitchFamily="34" charset="0"/>
              </a:rPr>
              <a:t>As from next year, overspent budget will have to be absorbed by the Departments concerned (either </a:t>
            </a:r>
            <a:r>
              <a:rPr lang="en-US" noProof="0" dirty="0" err="1">
                <a:solidFill>
                  <a:schemeClr val="accent3"/>
                </a:solidFill>
                <a:latin typeface="Trebuchet MS" panose="020B0603020202020204" pitchFamily="34" charset="0"/>
              </a:rPr>
              <a:t>MtoP</a:t>
            </a:r>
            <a:r>
              <a:rPr lang="en-US" noProof="0" dirty="0">
                <a:solidFill>
                  <a:schemeClr val="accent3"/>
                </a:solidFill>
                <a:latin typeface="Trebuchet MS" panose="020B0603020202020204" pitchFamily="34" charset="0"/>
              </a:rPr>
              <a:t> or decrease of FTEs for future years)</a:t>
            </a:r>
          </a:p>
          <a:p>
            <a:pPr marL="914400" lvl="2" indent="0">
              <a:spcBef>
                <a:spcPts val="0"/>
              </a:spcBef>
              <a:buNone/>
            </a:pPr>
            <a:endParaRPr lang="en-GB" sz="1800" noProof="0" dirty="0">
              <a:solidFill>
                <a:schemeClr val="accent3"/>
              </a:solidFill>
              <a:latin typeface="Trebuchet MS" panose="020B0603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2200" noProof="0" dirty="0">
                <a:latin typeface="Trebuchet MS" panose="020B0603020202020204" pitchFamily="34" charset="0"/>
              </a:rPr>
              <a:t>Fellows: uncommitted budget can be subject to a carry-forward of max 5% DGP determined by comparing the standard cost to the allocated budget.</a:t>
            </a:r>
          </a:p>
          <a:p>
            <a:pPr lvl="3">
              <a:spcBef>
                <a:spcPts val="0"/>
              </a:spcBef>
            </a:pPr>
            <a:r>
              <a:rPr lang="en-US" sz="2000" dirty="0" err="1">
                <a:solidFill>
                  <a:schemeClr val="accent3"/>
                </a:solidFill>
                <a:latin typeface="Trebuchet MS" panose="020B0603020202020204" pitchFamily="34" charset="0"/>
              </a:rPr>
              <a:t>Overcommitment</a:t>
            </a:r>
            <a:r>
              <a:rPr lang="en-US" sz="2000" dirty="0">
                <a:solidFill>
                  <a:schemeClr val="accent3"/>
                </a:solidFill>
                <a:latin typeface="Trebuchet MS" panose="020B0603020202020204" pitchFamily="34" charset="0"/>
              </a:rPr>
              <a:t> to be (ideally) covered by </a:t>
            </a:r>
            <a:r>
              <a:rPr lang="en-US" sz="2000" dirty="0" err="1">
                <a:solidFill>
                  <a:schemeClr val="accent3"/>
                </a:solidFill>
                <a:latin typeface="Trebuchet MS" panose="020B0603020202020204" pitchFamily="34" charset="0"/>
              </a:rPr>
              <a:t>MtoP</a:t>
            </a:r>
            <a:r>
              <a:rPr lang="en-US" sz="2000" dirty="0">
                <a:solidFill>
                  <a:schemeClr val="accent3"/>
                </a:solidFill>
                <a:latin typeface="Trebuchet MS" panose="020B0603020202020204" pitchFamily="34" charset="0"/>
              </a:rPr>
              <a:t> before the end of the year, otherwise negative carry-forward of the full amount</a:t>
            </a:r>
          </a:p>
          <a:p>
            <a:pPr lvl="3">
              <a:spcBef>
                <a:spcPts val="0"/>
              </a:spcBef>
            </a:pPr>
            <a:r>
              <a:rPr lang="en-US" sz="2000" dirty="0">
                <a:solidFill>
                  <a:schemeClr val="accent3"/>
                </a:solidFill>
                <a:latin typeface="Trebuchet MS" panose="020B0603020202020204" pitchFamily="34" charset="0"/>
              </a:rPr>
              <a:t>Please pay attention to externally funded fellows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GB" sz="2200" noProof="0" dirty="0">
              <a:latin typeface="Trebuchet MS" panose="020B0603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fr-CH" sz="2200" dirty="0"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600" noProof="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36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41F7-1162-C34E-BEAE-E02775627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CET: </a:t>
            </a:r>
            <a:r>
              <a:rPr lang="fr-FR" dirty="0"/>
              <a:t>CERN </a:t>
            </a:r>
            <a:r>
              <a:rPr lang="fr-FR" dirty="0" err="1"/>
              <a:t>Expenditure</a:t>
            </a:r>
            <a:r>
              <a:rPr lang="fr-FR" dirty="0"/>
              <a:t> </a:t>
            </a:r>
            <a:r>
              <a:rPr lang="fr-FR" dirty="0" err="1"/>
              <a:t>Tracking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7D69D-BAE5-2D43-B54F-C4F499ECC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401" y="1052630"/>
            <a:ext cx="5256584" cy="4896650"/>
          </a:xfrm>
        </p:spPr>
        <p:txBody>
          <a:bodyPr/>
          <a:lstStyle/>
          <a:p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b="0" dirty="0" smtClean="0"/>
              <a:t>Application </a:t>
            </a:r>
            <a:r>
              <a:rPr lang="en-US" sz="1800" b="0" dirty="0"/>
              <a:t>accessible via</a:t>
            </a:r>
            <a:r>
              <a:rPr lang="en-US" sz="1800" dirty="0"/>
              <a:t> </a:t>
            </a:r>
            <a:r>
              <a:rPr lang="en-US" sz="1800" dirty="0">
                <a:solidFill>
                  <a:schemeClr val="accent6"/>
                </a:solidFill>
                <a:hlinkClick r:id="rId3"/>
              </a:rPr>
              <a:t>https://</a:t>
            </a:r>
            <a:r>
              <a:rPr lang="en-US" sz="1800" dirty="0" smtClean="0">
                <a:solidFill>
                  <a:schemeClr val="accent6"/>
                </a:solidFill>
                <a:hlinkClick r:id="rId3"/>
              </a:rPr>
              <a:t>cet.cern.ch</a:t>
            </a:r>
            <a:r>
              <a:rPr lang="en-US" sz="1800" dirty="0" smtClean="0"/>
              <a:t> </a:t>
            </a:r>
            <a:r>
              <a:rPr lang="en-US" sz="1800" b="0" dirty="0" smtClean="0"/>
              <a:t>(preferably browsers like Google Chrome or Edge for hyperlinks </a:t>
            </a:r>
            <a:r>
              <a:rPr lang="en-US" sz="1800" b="0" dirty="0" smtClean="0"/>
              <a:t>functioning correctly)</a:t>
            </a:r>
            <a:endParaRPr lang="en-US" sz="1800" b="0" dirty="0"/>
          </a:p>
          <a:p>
            <a:pPr marL="0" lvl="1" indent="0" algn="just">
              <a:buNone/>
            </a:pPr>
            <a:endParaRPr lang="en-GB" dirty="0" smtClean="0"/>
          </a:p>
          <a:p>
            <a:pPr marL="285750" lvl="1" indent="-285750" algn="just"/>
            <a:r>
              <a:rPr lang="en-GB" dirty="0" smtClean="0"/>
              <a:t>The </a:t>
            </a:r>
            <a:r>
              <a:rPr lang="en-GB" dirty="0"/>
              <a:t>CERN Expenditure Tracking application provides a </a:t>
            </a:r>
            <a:r>
              <a:rPr lang="en-GB" b="1" dirty="0" smtClean="0"/>
              <a:t>reporting </a:t>
            </a:r>
            <a:r>
              <a:rPr lang="en-GB" b="1" dirty="0"/>
              <a:t>solution</a:t>
            </a:r>
            <a:r>
              <a:rPr lang="en-GB" dirty="0"/>
              <a:t> for CERN's expenditure tracking </a:t>
            </a:r>
            <a:r>
              <a:rPr lang="en-GB" dirty="0" smtClean="0"/>
              <a:t>needs. </a:t>
            </a:r>
            <a:endParaRPr lang="en-GB" dirty="0" smtClean="0"/>
          </a:p>
          <a:p>
            <a:pPr marL="285750" lvl="1" indent="-285750" algn="just"/>
            <a:r>
              <a:rPr lang="en-GB" dirty="0" smtClean="0"/>
              <a:t>The </a:t>
            </a:r>
            <a:r>
              <a:rPr lang="en-GB" dirty="0"/>
              <a:t>data is extracted from </a:t>
            </a:r>
            <a:r>
              <a:rPr lang="en-GB" dirty="0" smtClean="0"/>
              <a:t>other </a:t>
            </a:r>
            <a:r>
              <a:rPr lang="en-GB" dirty="0"/>
              <a:t>applications and consolidated </a:t>
            </a:r>
            <a:r>
              <a:rPr lang="en-GB" b="1" dirty="0"/>
              <a:t>on a nightly basis </a:t>
            </a:r>
            <a:r>
              <a:rPr lang="en-GB" dirty="0"/>
              <a:t>for read-only consultation</a:t>
            </a:r>
            <a:r>
              <a:rPr lang="en-GB" dirty="0" smtClean="0"/>
              <a:t>.</a:t>
            </a:r>
            <a:endParaRPr lang="en-US" dirty="0" smtClean="0"/>
          </a:p>
          <a:p>
            <a:pPr marL="285750" lvl="1" indent="-285750" algn="just"/>
            <a:r>
              <a:rPr lang="en-US" dirty="0" smtClean="0"/>
              <a:t>It allows a </a:t>
            </a:r>
            <a:r>
              <a:rPr lang="en-US" b="1" dirty="0" smtClean="0"/>
              <a:t>budget follow-up at different levels</a:t>
            </a:r>
            <a:r>
              <a:rPr lang="en-US" dirty="0" smtClean="0"/>
              <a:t> like </a:t>
            </a:r>
            <a:r>
              <a:rPr lang="en-US" dirty="0" smtClean="0"/>
              <a:t>single order, budget code, contract, or organic unit.</a:t>
            </a:r>
          </a:p>
          <a:p>
            <a:pPr marL="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120AE7-2C98-F441-816F-FE6DC8C6B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992" y="1871150"/>
            <a:ext cx="6058726" cy="3142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95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3083454"/>
            <a:ext cx="8953500" cy="22383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Access </a:t>
            </a:r>
            <a:r>
              <a:rPr lang="fr-CH" dirty="0" err="1" smtClean="0"/>
              <a:t>rights</a:t>
            </a:r>
            <a:endParaRPr lang="es-ES" sz="24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21.06.2022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 bwMode="auto">
          <a:xfrm>
            <a:off x="335360" y="1254669"/>
            <a:ext cx="79880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chemeClr val="tx2"/>
                </a:solidFill>
              </a:rPr>
              <a:t>Accessibility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is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driven</a:t>
            </a:r>
            <a:r>
              <a:rPr lang="fr-CH" dirty="0" smtClean="0">
                <a:solidFill>
                  <a:schemeClr val="tx2"/>
                </a:solidFill>
              </a:rPr>
              <a:t> by the CET </a:t>
            </a:r>
            <a:r>
              <a:rPr lang="fr-CH" dirty="0" err="1" smtClean="0">
                <a:solidFill>
                  <a:schemeClr val="tx2"/>
                </a:solidFill>
              </a:rPr>
              <a:t>Role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which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is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granted</a:t>
            </a:r>
            <a:r>
              <a:rPr lang="fr-CH" dirty="0" smtClean="0">
                <a:solidFill>
                  <a:schemeClr val="tx2"/>
                </a:solidFill>
              </a:rPr>
              <a:t> to the user. 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Access </a:t>
            </a:r>
            <a:r>
              <a:rPr lang="en-GB" dirty="0">
                <a:solidFill>
                  <a:schemeClr val="tx2"/>
                </a:solidFill>
              </a:rPr>
              <a:t>to DAI will automatically give access to </a:t>
            </a:r>
            <a:r>
              <a:rPr lang="en-GB" dirty="0" smtClean="0">
                <a:solidFill>
                  <a:schemeClr val="tx2"/>
                </a:solidFill>
              </a:rPr>
              <a:t>orders </a:t>
            </a:r>
            <a:r>
              <a:rPr lang="en-GB" dirty="0">
                <a:solidFill>
                  <a:schemeClr val="tx2"/>
                </a:solidFill>
              </a:rPr>
              <a:t>without </a:t>
            </a:r>
            <a:r>
              <a:rPr lang="en-GB" dirty="0" smtClean="0">
                <a:solidFill>
                  <a:schemeClr val="tx2"/>
                </a:solidFill>
              </a:rPr>
              <a:t>a CET </a:t>
            </a:r>
            <a:r>
              <a:rPr lang="en-GB" dirty="0">
                <a:solidFill>
                  <a:schemeClr val="tx2"/>
                </a:solidFill>
              </a:rPr>
              <a:t>role</a:t>
            </a:r>
            <a:r>
              <a:rPr lang="en-GB" dirty="0" smtClean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chemeClr val="tx2"/>
                </a:solidFill>
              </a:rPr>
              <a:t>How to </a:t>
            </a:r>
            <a:r>
              <a:rPr lang="fr-CH" dirty="0" err="1" smtClean="0">
                <a:solidFill>
                  <a:schemeClr val="tx2"/>
                </a:solidFill>
              </a:rPr>
              <a:t>request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specific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access</a:t>
            </a:r>
            <a:r>
              <a:rPr lang="fr-CH" dirty="0" smtClean="0">
                <a:solidFill>
                  <a:schemeClr val="tx2"/>
                </a:solidFill>
              </a:rPr>
              <a:t> ?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CET BASICS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50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41F7-1162-C34E-BEAE-E02775627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CET Desktop : </a:t>
            </a:r>
            <a:r>
              <a:rPr lang="en-US" dirty="0" err="1" smtClean="0"/>
              <a:t>Personnalisable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2F4E8601-089F-4BF4-8481-8E7CAD6703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1344" y="3991151"/>
            <a:ext cx="7128172" cy="410104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0" dirty="0" smtClean="0"/>
              <a:t>Management of </a:t>
            </a:r>
            <a:r>
              <a:rPr lang="fr-FR" b="0" dirty="0" err="1" smtClean="0"/>
              <a:t>tabs</a:t>
            </a:r>
            <a:r>
              <a:rPr lang="fr-FR" b="0" dirty="0" smtClean="0"/>
              <a:t> and groups (</a:t>
            </a:r>
            <a:r>
              <a:rPr lang="fr-FR" b="0" dirty="0" err="1"/>
              <a:t>W</a:t>
            </a:r>
            <a:r>
              <a:rPr lang="fr-FR" b="0" dirty="0" err="1" smtClean="0"/>
              <a:t>elcome</a:t>
            </a:r>
            <a:r>
              <a:rPr lang="fr-FR" b="0" dirty="0" smtClean="0"/>
              <a:t> page)</a:t>
            </a:r>
            <a:endParaRPr lang="fr-FR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120AE7-2C98-F441-816F-FE6DC8C6B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99846B1-E18C-7845-A846-25448F97B9BB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98797" y="3354654"/>
            <a:ext cx="7344196" cy="13681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0" dirty="0" smtClean="0"/>
              <a:t>Management of menus(</a:t>
            </a:r>
            <a:r>
              <a:rPr lang="fr-FR" sz="2000" b="0" dirty="0" err="1" smtClean="0"/>
              <a:t>create</a:t>
            </a:r>
            <a:r>
              <a:rPr lang="fr-FR" sz="2000" b="0" dirty="0" smtClean="0"/>
              <a:t>/</a:t>
            </a:r>
            <a:r>
              <a:rPr lang="fr-FR" sz="2000" b="0" dirty="0" err="1" smtClean="0"/>
              <a:t>delete</a:t>
            </a:r>
            <a:r>
              <a:rPr lang="fr-FR" sz="2000" b="0" dirty="0" smtClean="0"/>
              <a:t>/</a:t>
            </a:r>
            <a:r>
              <a:rPr lang="fr-FR" sz="2000" b="0" dirty="0" err="1" smtClean="0"/>
              <a:t>add</a:t>
            </a:r>
            <a:r>
              <a:rPr lang="fr-FR" sz="2000" b="0" dirty="0" smtClean="0"/>
              <a:t> links or groups)</a:t>
            </a:r>
          </a:p>
          <a:p>
            <a:endParaRPr lang="fr-FR" sz="1800" b="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8022F3D-A505-4FBD-8D0D-E853869F3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516" y="3287335"/>
            <a:ext cx="2561099" cy="36756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746FED2-681C-455D-9D0A-AA8DB9F7A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516" y="3834596"/>
            <a:ext cx="3941028" cy="9136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616" y="1381766"/>
            <a:ext cx="5103851" cy="1733470"/>
          </a:xfrm>
          <a:prstGeom prst="rect">
            <a:avLst/>
          </a:prstGeom>
        </p:spPr>
      </p:pic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E99846B1-E18C-7845-A846-25448F97B9BB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91344" y="1381906"/>
            <a:ext cx="6408092" cy="13681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0" dirty="0" err="1" smtClean="0"/>
              <a:t>Welcome</a:t>
            </a:r>
            <a:r>
              <a:rPr lang="fr-FR" sz="2000" b="0" dirty="0" smtClean="0"/>
              <a:t> page</a:t>
            </a:r>
            <a:endParaRPr lang="fr-FR" sz="16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2104" y="1336461"/>
            <a:ext cx="1300426" cy="306705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6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95C74-F8E6-4B64-A5B9-3D732F2D9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FR" sz="6600" dirty="0" smtClean="0"/>
              <a:t>Consultation of an ORDER in CET</a:t>
            </a:r>
            <a:endParaRPr lang="fr-FR" sz="660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DA0034-BA73-4F8D-B8A2-56EC329DA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0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51BC0E-BF07-8441-8754-FBDF521FA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Order</a:t>
            </a:r>
            <a:r>
              <a:rPr lang="fr-FR" dirty="0" smtClean="0"/>
              <a:t> life cycle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3E3B575-9A0E-0049-8BC0-66D1725F4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7C35AF12-ECA8-744A-89C2-71BB06D499A7}"/>
              </a:ext>
            </a:extLst>
          </p:cNvPr>
          <p:cNvGraphicFramePr/>
          <p:nvPr>
            <p:extLst/>
          </p:nvPr>
        </p:nvGraphicFramePr>
        <p:xfrm>
          <a:off x="838200" y="1348740"/>
          <a:ext cx="9321800" cy="4789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7" name="Groupe 16">
            <a:extLst>
              <a:ext uri="{FF2B5EF4-FFF2-40B4-BE49-F238E27FC236}">
                <a16:creationId xmlns:a16="http://schemas.microsoft.com/office/drawing/2014/main" id="{E5577805-39A0-284C-BFD3-9FE809A0B89C}"/>
              </a:ext>
            </a:extLst>
          </p:cNvPr>
          <p:cNvGrpSpPr/>
          <p:nvPr/>
        </p:nvGrpSpPr>
        <p:grpSpPr>
          <a:xfrm>
            <a:off x="7399338" y="4366067"/>
            <a:ext cx="1165225" cy="731906"/>
            <a:chOff x="6502398" y="1045862"/>
            <a:chExt cx="1165225" cy="731906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6AB171AF-603B-E146-8194-43D12A573A12}"/>
                </a:ext>
              </a:extLst>
            </p:cNvPr>
            <p:cNvSpPr/>
            <p:nvPr/>
          </p:nvSpPr>
          <p:spPr>
            <a:xfrm>
              <a:off x="6502398" y="1045862"/>
              <a:ext cx="1165225" cy="73190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ctangle : coins arrondis 4">
              <a:extLst>
                <a:ext uri="{FF2B5EF4-FFF2-40B4-BE49-F238E27FC236}">
                  <a16:creationId xmlns:a16="http://schemas.microsoft.com/office/drawing/2014/main" id="{30745248-8035-C346-A162-93B26389AEDB}"/>
                </a:ext>
              </a:extLst>
            </p:cNvPr>
            <p:cNvSpPr txBox="1"/>
            <p:nvPr/>
          </p:nvSpPr>
          <p:spPr>
            <a:xfrm>
              <a:off x="6523835" y="1067299"/>
              <a:ext cx="1122351" cy="6890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dirty="0" smtClean="0"/>
                <a:t>Correction/ Rejection</a:t>
              </a:r>
              <a:endParaRPr lang="fr-FR" sz="1400" kern="1200" dirty="0"/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3D17F097-DFAE-FF4D-AC17-5451D6122C3F}"/>
              </a:ext>
            </a:extLst>
          </p:cNvPr>
          <p:cNvGrpSpPr/>
          <p:nvPr/>
        </p:nvGrpSpPr>
        <p:grpSpPr>
          <a:xfrm rot="4203114">
            <a:off x="6993222" y="4183187"/>
            <a:ext cx="275305" cy="288975"/>
            <a:chOff x="6149779" y="1754755"/>
            <a:chExt cx="275305" cy="288975"/>
          </a:xfrm>
        </p:grpSpPr>
        <p:sp>
          <p:nvSpPr>
            <p:cNvPr id="21" name="Flèche vers la droite 20">
              <a:extLst>
                <a:ext uri="{FF2B5EF4-FFF2-40B4-BE49-F238E27FC236}">
                  <a16:creationId xmlns:a16="http://schemas.microsoft.com/office/drawing/2014/main" id="{A8BAC480-66E3-8E4E-ADF0-B01F596331B2}"/>
                </a:ext>
              </a:extLst>
            </p:cNvPr>
            <p:cNvSpPr/>
            <p:nvPr/>
          </p:nvSpPr>
          <p:spPr>
            <a:xfrm rot="19714169">
              <a:off x="6149779" y="1754755"/>
              <a:ext cx="275305" cy="28897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lèche vers la droite 4">
              <a:extLst>
                <a:ext uri="{FF2B5EF4-FFF2-40B4-BE49-F238E27FC236}">
                  <a16:creationId xmlns:a16="http://schemas.microsoft.com/office/drawing/2014/main" id="{6DF1B867-B9FB-D04C-BD48-C983118212D9}"/>
                </a:ext>
              </a:extLst>
            </p:cNvPr>
            <p:cNvSpPr txBox="1"/>
            <p:nvPr/>
          </p:nvSpPr>
          <p:spPr>
            <a:xfrm rot="19714169">
              <a:off x="6155838" y="1834084"/>
              <a:ext cx="192714" cy="173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fr-FR" sz="1100" kern="1200"/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F41D4F26-FF11-B549-AFBE-CFCBADBF3F27}"/>
              </a:ext>
            </a:extLst>
          </p:cNvPr>
          <p:cNvGrpSpPr/>
          <p:nvPr/>
        </p:nvGrpSpPr>
        <p:grpSpPr>
          <a:xfrm>
            <a:off x="8714215" y="4159104"/>
            <a:ext cx="275305" cy="288975"/>
            <a:chOff x="6149779" y="1754755"/>
            <a:chExt cx="275305" cy="288975"/>
          </a:xfrm>
        </p:grpSpPr>
        <p:sp>
          <p:nvSpPr>
            <p:cNvPr id="24" name="Flèche vers la droite 23">
              <a:extLst>
                <a:ext uri="{FF2B5EF4-FFF2-40B4-BE49-F238E27FC236}">
                  <a16:creationId xmlns:a16="http://schemas.microsoft.com/office/drawing/2014/main" id="{A9F9F261-08CE-FD4F-8B69-EB341969223B}"/>
                </a:ext>
              </a:extLst>
            </p:cNvPr>
            <p:cNvSpPr/>
            <p:nvPr/>
          </p:nvSpPr>
          <p:spPr>
            <a:xfrm rot="19714169">
              <a:off x="6149779" y="1754755"/>
              <a:ext cx="275305" cy="28897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lèche vers la droite 4">
              <a:extLst>
                <a:ext uri="{FF2B5EF4-FFF2-40B4-BE49-F238E27FC236}">
                  <a16:creationId xmlns:a16="http://schemas.microsoft.com/office/drawing/2014/main" id="{7352E2EC-9246-CF44-8467-A49F2A982E93}"/>
                </a:ext>
              </a:extLst>
            </p:cNvPr>
            <p:cNvSpPr txBox="1"/>
            <p:nvPr/>
          </p:nvSpPr>
          <p:spPr>
            <a:xfrm rot="19714169">
              <a:off x="6155838" y="1834084"/>
              <a:ext cx="192714" cy="173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fr-FR" sz="1100" kern="120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A40A8E2D-63C8-1A49-8813-AB83EA4F6959}"/>
              </a:ext>
            </a:extLst>
          </p:cNvPr>
          <p:cNvSpPr/>
          <p:nvPr/>
        </p:nvSpPr>
        <p:spPr>
          <a:xfrm>
            <a:off x="6629504" y="1897380"/>
            <a:ext cx="710596" cy="346329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9A15086-0ED0-5742-8943-61C9781C5958}"/>
              </a:ext>
            </a:extLst>
          </p:cNvPr>
          <p:cNvSpPr txBox="1"/>
          <p:nvPr/>
        </p:nvSpPr>
        <p:spPr>
          <a:xfrm rot="19053522">
            <a:off x="6677751" y="2856432"/>
            <a:ext cx="582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Yes</a:t>
            </a:r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A6E2B97-E193-044F-BDD0-58EADE16BC2E}"/>
              </a:ext>
            </a:extLst>
          </p:cNvPr>
          <p:cNvSpPr txBox="1"/>
          <p:nvPr/>
        </p:nvSpPr>
        <p:spPr>
          <a:xfrm rot="2004544">
            <a:off x="6672077" y="4328400"/>
            <a:ext cx="71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AFF300D-D5CC-EA48-B3C2-C4EAAF9D43E9}"/>
              </a:ext>
            </a:extLst>
          </p:cNvPr>
          <p:cNvSpPr txBox="1"/>
          <p:nvPr/>
        </p:nvSpPr>
        <p:spPr>
          <a:xfrm>
            <a:off x="6405069" y="1478917"/>
            <a:ext cx="145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Validation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B7FB2C92-90C8-AF4D-95D3-C86502ECD33A}"/>
              </a:ext>
            </a:extLst>
          </p:cNvPr>
          <p:cNvGrpSpPr/>
          <p:nvPr/>
        </p:nvGrpSpPr>
        <p:grpSpPr>
          <a:xfrm rot="17944196">
            <a:off x="7810008" y="3581692"/>
            <a:ext cx="275305" cy="288975"/>
            <a:chOff x="6149779" y="1754755"/>
            <a:chExt cx="275305" cy="288975"/>
          </a:xfrm>
        </p:grpSpPr>
        <p:sp>
          <p:nvSpPr>
            <p:cNvPr id="31" name="Flèche vers la droite 30">
              <a:extLst>
                <a:ext uri="{FF2B5EF4-FFF2-40B4-BE49-F238E27FC236}">
                  <a16:creationId xmlns:a16="http://schemas.microsoft.com/office/drawing/2014/main" id="{3E994456-D650-4448-9597-25C3E1DEAFAC}"/>
                </a:ext>
              </a:extLst>
            </p:cNvPr>
            <p:cNvSpPr/>
            <p:nvPr/>
          </p:nvSpPr>
          <p:spPr>
            <a:xfrm rot="19714169">
              <a:off x="6149779" y="1754755"/>
              <a:ext cx="275305" cy="28897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Flèche vers la droite 4">
              <a:extLst>
                <a:ext uri="{FF2B5EF4-FFF2-40B4-BE49-F238E27FC236}">
                  <a16:creationId xmlns:a16="http://schemas.microsoft.com/office/drawing/2014/main" id="{613D7B06-0A75-8142-A4CF-69C11F53D2F4}"/>
                </a:ext>
              </a:extLst>
            </p:cNvPr>
            <p:cNvSpPr txBox="1"/>
            <p:nvPr/>
          </p:nvSpPr>
          <p:spPr>
            <a:xfrm rot="19714169">
              <a:off x="6155838" y="1834084"/>
              <a:ext cx="192714" cy="173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fr-FR" sz="1100" kern="1200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BF14371-4EC3-394F-BDBF-ECA53F36F6DB}"/>
              </a:ext>
            </a:extLst>
          </p:cNvPr>
          <p:cNvSpPr/>
          <p:nvPr/>
        </p:nvSpPr>
        <p:spPr>
          <a:xfrm>
            <a:off x="4034790" y="1478917"/>
            <a:ext cx="3508945" cy="420179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8DC05C0-1A46-744C-9059-56991C74ACF4}"/>
              </a:ext>
            </a:extLst>
          </p:cNvPr>
          <p:cNvSpPr txBox="1"/>
          <p:nvPr/>
        </p:nvSpPr>
        <p:spPr>
          <a:xfrm>
            <a:off x="296937" y="5311378"/>
            <a:ext cx="365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Your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role</a:t>
            </a:r>
            <a:r>
              <a:rPr lang="fr-FR" b="1" dirty="0" smtClean="0">
                <a:solidFill>
                  <a:srgbClr val="FF0000"/>
                </a:solidFill>
              </a:rPr>
              <a:t> as a </a:t>
            </a:r>
            <a:r>
              <a:rPr lang="fr-FR" b="1" dirty="0" err="1" smtClean="0">
                <a:solidFill>
                  <a:srgbClr val="FF0000"/>
                </a:solidFill>
              </a:rPr>
              <a:t>technical</a:t>
            </a:r>
            <a:r>
              <a:rPr lang="fr-FR" b="1" dirty="0" smtClean="0">
                <a:solidFill>
                  <a:srgbClr val="FF0000"/>
                </a:solidFill>
              </a:rPr>
              <a:t> contact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20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22555B-CDD7-4DFA-B00B-4D058E520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Order</a:t>
            </a:r>
            <a:r>
              <a:rPr lang="fr-FR" dirty="0" smtClean="0"/>
              <a:t> </a:t>
            </a:r>
            <a:r>
              <a:rPr lang="fr-FR" dirty="0" err="1"/>
              <a:t>Status</a:t>
            </a:r>
            <a:r>
              <a:rPr lang="fr-FR" dirty="0"/>
              <a:t> 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6957D3-F0F9-4870-8A6C-9F2362AE7A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412776"/>
            <a:ext cx="11068762" cy="4487332"/>
          </a:xfrm>
        </p:spPr>
        <p:txBody>
          <a:bodyPr>
            <a:normAutofit fontScale="92500"/>
          </a:bodyPr>
          <a:lstStyle/>
          <a:p>
            <a:r>
              <a:rPr lang="fr-FR" dirty="0" err="1" smtClean="0"/>
              <a:t>Status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30 / Pipeline : </a:t>
            </a:r>
            <a:r>
              <a:rPr lang="fr-FR" b="0" dirty="0" err="1" smtClean="0"/>
              <a:t>Order</a:t>
            </a:r>
            <a:r>
              <a:rPr lang="fr-FR" b="0" dirty="0" smtClean="0"/>
              <a:t> </a:t>
            </a:r>
            <a:r>
              <a:rPr lang="fr-FR" b="0" dirty="0" err="1" smtClean="0"/>
              <a:t>is</a:t>
            </a:r>
            <a:r>
              <a:rPr lang="fr-FR" b="0" dirty="0" smtClean="0"/>
              <a:t> </a:t>
            </a:r>
            <a:r>
              <a:rPr lang="fr-FR" b="0" dirty="0" err="1" smtClean="0"/>
              <a:t>under</a:t>
            </a:r>
            <a:r>
              <a:rPr lang="fr-FR" b="0" dirty="0" smtClean="0"/>
              <a:t> </a:t>
            </a:r>
            <a:r>
              <a:rPr lang="fr-FR" b="0" dirty="0" err="1" smtClean="0"/>
              <a:t>approval</a:t>
            </a:r>
            <a:r>
              <a:rPr lang="fr-FR" b="0" dirty="0" smtClean="0"/>
              <a:t> (EDH </a:t>
            </a:r>
            <a:r>
              <a:rPr lang="fr-FR" b="0" dirty="0" err="1" smtClean="0"/>
              <a:t>approval</a:t>
            </a:r>
            <a:r>
              <a:rPr lang="fr-FR" b="0" dirty="0" smtClean="0"/>
              <a:t> workflow)</a:t>
            </a:r>
          </a:p>
          <a:p>
            <a:r>
              <a:rPr lang="fr-FR" dirty="0" err="1" smtClean="0"/>
              <a:t>Status</a:t>
            </a:r>
            <a:r>
              <a:rPr lang="fr-FR" dirty="0" smtClean="0"/>
              <a:t> </a:t>
            </a:r>
            <a:r>
              <a:rPr lang="fr-FR" dirty="0"/>
              <a:t>30 : </a:t>
            </a:r>
            <a:r>
              <a:rPr lang="fr-FR" b="0" dirty="0" err="1" smtClean="0"/>
              <a:t>Order</a:t>
            </a:r>
            <a:r>
              <a:rPr lang="fr-FR" b="0" dirty="0" smtClean="0"/>
              <a:t> sent to supplier (</a:t>
            </a:r>
            <a:r>
              <a:rPr lang="fr-FR" b="0" dirty="0" err="1" smtClean="0"/>
              <a:t>commitment</a:t>
            </a:r>
            <a:r>
              <a:rPr lang="fr-FR" b="0" dirty="0" smtClean="0"/>
              <a:t> </a:t>
            </a:r>
            <a:r>
              <a:rPr lang="fr-FR" b="0" dirty="0" err="1" smtClean="0"/>
              <a:t>exists</a:t>
            </a:r>
            <a:r>
              <a:rPr lang="fr-FR" b="0" dirty="0" smtClean="0"/>
              <a:t> and </a:t>
            </a:r>
            <a:r>
              <a:rPr lang="fr-FR" b="0" dirty="0" err="1" smtClean="0"/>
              <a:t>starts</a:t>
            </a:r>
            <a:r>
              <a:rPr lang="fr-FR" b="0" dirty="0" smtClean="0"/>
              <a:t> </a:t>
            </a:r>
            <a:r>
              <a:rPr lang="fr-FR" b="0" dirty="0" err="1" smtClean="0"/>
              <a:t>appearing</a:t>
            </a:r>
            <a:r>
              <a:rPr lang="fr-FR" b="0" dirty="0" smtClean="0"/>
              <a:t> in CET)</a:t>
            </a:r>
            <a:endParaRPr lang="fr-FR" b="0" dirty="0"/>
          </a:p>
          <a:p>
            <a:r>
              <a:rPr lang="fr-FR" dirty="0" err="1"/>
              <a:t>Status</a:t>
            </a:r>
            <a:r>
              <a:rPr lang="fr-FR" dirty="0"/>
              <a:t> </a:t>
            </a:r>
            <a:r>
              <a:rPr lang="fr-FR" dirty="0" smtClean="0"/>
              <a:t>58 : </a:t>
            </a:r>
            <a:r>
              <a:rPr lang="fr-FR" b="0" dirty="0" err="1" smtClean="0"/>
              <a:t>Order</a:t>
            </a:r>
            <a:r>
              <a:rPr lang="fr-FR" b="0" dirty="0" smtClean="0"/>
              <a:t> </a:t>
            </a:r>
            <a:r>
              <a:rPr lang="fr-FR" b="0" dirty="0" err="1" smtClean="0"/>
              <a:t>received</a:t>
            </a:r>
            <a:r>
              <a:rPr lang="fr-FR" b="0" dirty="0" smtClean="0"/>
              <a:t> (</a:t>
            </a:r>
            <a:r>
              <a:rPr lang="fr-FR" b="0" dirty="0" err="1" smtClean="0"/>
              <a:t>goods</a:t>
            </a:r>
            <a:r>
              <a:rPr lang="fr-FR" b="0" dirty="0" smtClean="0"/>
              <a:t>) </a:t>
            </a:r>
            <a:r>
              <a:rPr lang="fr-FR" b="0" dirty="0" err="1" smtClean="0"/>
              <a:t>totally</a:t>
            </a:r>
            <a:r>
              <a:rPr lang="fr-FR" b="0" dirty="0" smtClean="0"/>
              <a:t> or </a:t>
            </a:r>
            <a:r>
              <a:rPr lang="fr-FR" b="0" dirty="0" err="1" smtClean="0"/>
              <a:t>partially</a:t>
            </a:r>
            <a:r>
              <a:rPr lang="fr-FR" b="0" dirty="0" smtClean="0"/>
              <a:t>, RECEP doc </a:t>
            </a:r>
            <a:r>
              <a:rPr lang="fr-FR" b="0" dirty="0" err="1" smtClean="0"/>
              <a:t>validated</a:t>
            </a:r>
            <a:r>
              <a:rPr lang="fr-FR" b="0" dirty="0" smtClean="0"/>
              <a:t> by Tech. </a:t>
            </a:r>
            <a:r>
              <a:rPr lang="fr-FR" b="0" dirty="0"/>
              <a:t>c</a:t>
            </a:r>
            <a:r>
              <a:rPr lang="fr-FR" b="0" dirty="0" smtClean="0"/>
              <a:t>ontact </a:t>
            </a:r>
            <a:r>
              <a:rPr lang="fr-FR" b="0" dirty="0" smtClean="0">
                <a:sym typeface="Wingdings" pitchFamily="2" charset="2"/>
              </a:rPr>
              <a:t> </a:t>
            </a:r>
            <a:r>
              <a:rPr lang="fr-FR" b="0" dirty="0" err="1" smtClean="0">
                <a:sym typeface="Wingdings" pitchFamily="2" charset="2"/>
              </a:rPr>
              <a:t>reception</a:t>
            </a:r>
            <a:r>
              <a:rPr lang="fr-FR" b="0" dirty="0" smtClean="0">
                <a:sym typeface="Wingdings" pitchFamily="2" charset="2"/>
              </a:rPr>
              <a:t> </a:t>
            </a:r>
            <a:r>
              <a:rPr lang="fr-FR" b="0" dirty="0" err="1" smtClean="0">
                <a:sym typeface="Wingdings" pitchFamily="2" charset="2"/>
              </a:rPr>
              <a:t>is</a:t>
            </a:r>
            <a:r>
              <a:rPr lang="fr-FR" b="0" dirty="0" smtClean="0">
                <a:sym typeface="Wingdings" pitchFamily="2" charset="2"/>
              </a:rPr>
              <a:t> </a:t>
            </a:r>
            <a:r>
              <a:rPr lang="fr-FR" b="0" u="sng" dirty="0" err="1" smtClean="0">
                <a:sym typeface="Wingdings" pitchFamily="2" charset="2"/>
              </a:rPr>
              <a:t>manually</a:t>
            </a:r>
            <a:r>
              <a:rPr lang="fr-FR" b="0" u="sng" dirty="0" smtClean="0">
                <a:sym typeface="Wingdings" pitchFamily="2" charset="2"/>
              </a:rPr>
              <a:t> </a:t>
            </a:r>
            <a:r>
              <a:rPr lang="fr-FR" b="0" u="sng" dirty="0" err="1" smtClean="0">
                <a:sym typeface="Wingdings" pitchFamily="2" charset="2"/>
              </a:rPr>
              <a:t>accrued</a:t>
            </a:r>
            <a:r>
              <a:rPr lang="fr-FR" b="0" u="sng" dirty="0" smtClean="0">
                <a:sym typeface="Wingdings" pitchFamily="2" charset="2"/>
              </a:rPr>
              <a:t> on a </a:t>
            </a:r>
            <a:r>
              <a:rPr lang="fr-FR" b="0" u="sng" dirty="0" err="1" smtClean="0">
                <a:sym typeface="Wingdings" pitchFamily="2" charset="2"/>
              </a:rPr>
              <a:t>quarterly</a:t>
            </a:r>
            <a:r>
              <a:rPr lang="fr-FR" b="0" u="sng" dirty="0" smtClean="0">
                <a:sym typeface="Wingdings" pitchFamily="2" charset="2"/>
              </a:rPr>
              <a:t> basis</a:t>
            </a:r>
            <a:r>
              <a:rPr lang="fr-FR" b="0" dirty="0" smtClean="0">
                <a:sym typeface="Wingdings" pitchFamily="2" charset="2"/>
              </a:rPr>
              <a:t>(</a:t>
            </a:r>
            <a:r>
              <a:rPr lang="fr-FR" b="0" dirty="0" err="1" smtClean="0">
                <a:sym typeface="Wingdings" pitchFamily="2" charset="2"/>
              </a:rPr>
              <a:t>charged</a:t>
            </a:r>
            <a:r>
              <a:rPr lang="fr-FR" b="0" dirty="0" smtClean="0">
                <a:sym typeface="Wingdings" pitchFamily="2" charset="2"/>
              </a:rPr>
              <a:t> on </a:t>
            </a:r>
            <a:r>
              <a:rPr lang="fr-FR" b="0" dirty="0" err="1" smtClean="0">
                <a:sym typeface="Wingdings" pitchFamily="2" charset="2"/>
              </a:rPr>
              <a:t>your</a:t>
            </a:r>
            <a:r>
              <a:rPr lang="fr-FR" b="0" dirty="0" smtClean="0">
                <a:sym typeface="Wingdings" pitchFamily="2" charset="2"/>
              </a:rPr>
              <a:t> budget code, on </a:t>
            </a:r>
            <a:r>
              <a:rPr lang="fr-FR" b="0" dirty="0" err="1" smtClean="0">
                <a:sym typeface="Wingdings" pitchFamily="2" charset="2"/>
              </a:rPr>
              <a:t>your</a:t>
            </a:r>
            <a:r>
              <a:rPr lang="fr-FR" b="0" dirty="0" smtClean="0">
                <a:sym typeface="Wingdings" pitchFamily="2" charset="2"/>
              </a:rPr>
              <a:t> </a:t>
            </a:r>
            <a:r>
              <a:rPr lang="fr-FR" b="0" dirty="0" err="1" smtClean="0">
                <a:sym typeface="Wingdings" pitchFamily="2" charset="2"/>
              </a:rPr>
              <a:t>order</a:t>
            </a:r>
            <a:r>
              <a:rPr lang="fr-FR" b="0" dirty="0" smtClean="0">
                <a:sym typeface="Wingdings" pitchFamily="2" charset="2"/>
              </a:rPr>
              <a:t>)</a:t>
            </a:r>
          </a:p>
          <a:p>
            <a:r>
              <a:rPr lang="fr-FR" dirty="0" err="1" smtClean="0">
                <a:sym typeface="Wingdings" pitchFamily="2" charset="2"/>
              </a:rPr>
              <a:t>Status</a:t>
            </a:r>
            <a:r>
              <a:rPr lang="fr-FR" dirty="0" smtClean="0">
                <a:sym typeface="Wingdings" pitchFamily="2" charset="2"/>
              </a:rPr>
              <a:t> 60 : </a:t>
            </a:r>
            <a:r>
              <a:rPr lang="fr-FR" b="0" dirty="0" err="1"/>
              <a:t>Order</a:t>
            </a:r>
            <a:r>
              <a:rPr lang="fr-FR" b="0" dirty="0"/>
              <a:t> </a:t>
            </a:r>
            <a:r>
              <a:rPr lang="fr-FR" b="0" dirty="0" err="1"/>
              <a:t>received</a:t>
            </a:r>
            <a:r>
              <a:rPr lang="fr-FR" b="0" dirty="0"/>
              <a:t> </a:t>
            </a:r>
            <a:r>
              <a:rPr lang="fr-FR" b="0" dirty="0" smtClean="0"/>
              <a:t>(</a:t>
            </a:r>
            <a:r>
              <a:rPr lang="fr-FR" b="0" dirty="0" err="1" smtClean="0"/>
              <a:t>goods</a:t>
            </a:r>
            <a:r>
              <a:rPr lang="fr-FR" b="0" dirty="0" smtClean="0"/>
              <a:t>) </a:t>
            </a:r>
            <a:r>
              <a:rPr lang="fr-FR" b="0" dirty="0" err="1"/>
              <a:t>totally</a:t>
            </a:r>
            <a:r>
              <a:rPr lang="fr-FR" b="0" dirty="0"/>
              <a:t> </a:t>
            </a:r>
            <a:r>
              <a:rPr lang="fr-FR" b="0" dirty="0" smtClean="0"/>
              <a:t>or </a:t>
            </a:r>
            <a:r>
              <a:rPr lang="fr-FR" b="0" dirty="0" err="1"/>
              <a:t>partially</a:t>
            </a:r>
            <a:r>
              <a:rPr lang="fr-FR" b="0" dirty="0"/>
              <a:t>, RECEP doc </a:t>
            </a:r>
            <a:r>
              <a:rPr lang="fr-FR" b="0" dirty="0" err="1"/>
              <a:t>validated</a:t>
            </a:r>
            <a:r>
              <a:rPr lang="fr-FR" b="0" dirty="0"/>
              <a:t> by Tech. contact </a:t>
            </a:r>
            <a:r>
              <a:rPr lang="fr-FR" b="0" dirty="0">
                <a:sym typeface="Wingdings" pitchFamily="2" charset="2"/>
              </a:rPr>
              <a:t> </a:t>
            </a:r>
            <a:r>
              <a:rPr lang="fr-FR" b="0" dirty="0" err="1">
                <a:sym typeface="Wingdings" pitchFamily="2" charset="2"/>
              </a:rPr>
              <a:t>reception</a:t>
            </a:r>
            <a:r>
              <a:rPr lang="fr-FR" b="0" dirty="0">
                <a:sym typeface="Wingdings" pitchFamily="2" charset="2"/>
              </a:rPr>
              <a:t> </a:t>
            </a:r>
            <a:r>
              <a:rPr lang="fr-FR" b="0" dirty="0" err="1">
                <a:sym typeface="Wingdings" pitchFamily="2" charset="2"/>
              </a:rPr>
              <a:t>is</a:t>
            </a:r>
            <a:r>
              <a:rPr lang="fr-FR" b="0" dirty="0">
                <a:sym typeface="Wingdings" pitchFamily="2" charset="2"/>
              </a:rPr>
              <a:t> </a:t>
            </a:r>
            <a:r>
              <a:rPr lang="fr-FR" b="0" u="sng" dirty="0" err="1" smtClean="0">
                <a:sym typeface="Wingdings" pitchFamily="2" charset="2"/>
              </a:rPr>
              <a:t>automatically</a:t>
            </a:r>
            <a:r>
              <a:rPr lang="fr-FR" b="0" u="sng" dirty="0" smtClean="0">
                <a:sym typeface="Wingdings" pitchFamily="2" charset="2"/>
              </a:rPr>
              <a:t> </a:t>
            </a:r>
            <a:r>
              <a:rPr lang="fr-FR" b="0" u="sng" dirty="0" err="1">
                <a:sym typeface="Wingdings" pitchFamily="2" charset="2"/>
              </a:rPr>
              <a:t>accrued</a:t>
            </a:r>
            <a:r>
              <a:rPr lang="fr-FR" b="0" u="sng" dirty="0">
                <a:sym typeface="Wingdings" pitchFamily="2" charset="2"/>
              </a:rPr>
              <a:t> on a </a:t>
            </a:r>
            <a:r>
              <a:rPr lang="fr-FR" b="0" u="sng" dirty="0" err="1" smtClean="0">
                <a:sym typeface="Wingdings" pitchFamily="2" charset="2"/>
              </a:rPr>
              <a:t>daily</a:t>
            </a:r>
            <a:r>
              <a:rPr lang="fr-FR" b="0" u="sng" dirty="0" smtClean="0">
                <a:sym typeface="Wingdings" pitchFamily="2" charset="2"/>
              </a:rPr>
              <a:t> </a:t>
            </a:r>
            <a:r>
              <a:rPr lang="fr-FR" b="0" u="sng" dirty="0">
                <a:sym typeface="Wingdings" pitchFamily="2" charset="2"/>
              </a:rPr>
              <a:t>basis</a:t>
            </a:r>
            <a:r>
              <a:rPr lang="fr-FR" b="0" dirty="0">
                <a:sym typeface="Wingdings" pitchFamily="2" charset="2"/>
              </a:rPr>
              <a:t>(</a:t>
            </a:r>
            <a:r>
              <a:rPr lang="fr-FR" b="0" dirty="0" err="1">
                <a:sym typeface="Wingdings" pitchFamily="2" charset="2"/>
              </a:rPr>
              <a:t>charged</a:t>
            </a:r>
            <a:r>
              <a:rPr lang="fr-FR" b="0" dirty="0">
                <a:sym typeface="Wingdings" pitchFamily="2" charset="2"/>
              </a:rPr>
              <a:t> on </a:t>
            </a:r>
            <a:r>
              <a:rPr lang="fr-FR" b="0" dirty="0" err="1">
                <a:sym typeface="Wingdings" pitchFamily="2" charset="2"/>
              </a:rPr>
              <a:t>your</a:t>
            </a:r>
            <a:r>
              <a:rPr lang="fr-FR" b="0" dirty="0">
                <a:sym typeface="Wingdings" pitchFamily="2" charset="2"/>
              </a:rPr>
              <a:t> budget code, on </a:t>
            </a:r>
            <a:r>
              <a:rPr lang="fr-FR" b="0" dirty="0" err="1">
                <a:sym typeface="Wingdings" pitchFamily="2" charset="2"/>
              </a:rPr>
              <a:t>your</a:t>
            </a:r>
            <a:r>
              <a:rPr lang="fr-FR" b="0" dirty="0">
                <a:sym typeface="Wingdings" pitchFamily="2" charset="2"/>
              </a:rPr>
              <a:t> </a:t>
            </a:r>
            <a:r>
              <a:rPr lang="fr-FR" b="0" dirty="0" err="1">
                <a:sym typeface="Wingdings" pitchFamily="2" charset="2"/>
              </a:rPr>
              <a:t>order</a:t>
            </a:r>
            <a:r>
              <a:rPr lang="fr-FR" b="0" dirty="0" smtClean="0">
                <a:sym typeface="Wingdings" pitchFamily="2" charset="2"/>
              </a:rPr>
              <a:t>)</a:t>
            </a:r>
            <a:endParaRPr lang="fr-FR" dirty="0" smtClean="0">
              <a:sym typeface="Wingdings" pitchFamily="2" charset="2"/>
            </a:endParaRPr>
          </a:p>
          <a:p>
            <a:r>
              <a:rPr lang="fr-FR" dirty="0" err="1" smtClean="0"/>
              <a:t>Status</a:t>
            </a:r>
            <a:r>
              <a:rPr lang="fr-FR" dirty="0" smtClean="0"/>
              <a:t> </a:t>
            </a:r>
            <a:r>
              <a:rPr lang="fr-FR" dirty="0"/>
              <a:t>72 </a:t>
            </a:r>
            <a:r>
              <a:rPr lang="fr-FR" dirty="0" smtClean="0"/>
              <a:t>: </a:t>
            </a:r>
            <a:r>
              <a:rPr lang="fr-FR" b="0" dirty="0" err="1" smtClean="0"/>
              <a:t>Invoice</a:t>
            </a:r>
            <a:r>
              <a:rPr lang="fr-FR" b="0" dirty="0" smtClean="0"/>
              <a:t> </a:t>
            </a:r>
            <a:r>
              <a:rPr lang="fr-FR" b="0" dirty="0" err="1" smtClean="0"/>
              <a:t>received</a:t>
            </a:r>
            <a:r>
              <a:rPr lang="fr-FR" b="0" dirty="0" smtClean="0"/>
              <a:t> and </a:t>
            </a:r>
            <a:r>
              <a:rPr lang="fr-FR" b="0" dirty="0" err="1" smtClean="0"/>
              <a:t>attached</a:t>
            </a:r>
            <a:r>
              <a:rPr lang="fr-FR" b="0" dirty="0" smtClean="0"/>
              <a:t> to the </a:t>
            </a:r>
            <a:r>
              <a:rPr lang="fr-FR" b="0" dirty="0" err="1" smtClean="0"/>
              <a:t>order</a:t>
            </a:r>
            <a:endParaRPr lang="fr-FR" b="0" dirty="0" smtClean="0"/>
          </a:p>
          <a:p>
            <a:r>
              <a:rPr lang="fr-FR" dirty="0" err="1"/>
              <a:t>Status</a:t>
            </a:r>
            <a:r>
              <a:rPr lang="fr-FR" dirty="0"/>
              <a:t> 91 : </a:t>
            </a:r>
            <a:r>
              <a:rPr lang="fr-FR" b="0" dirty="0" err="1" smtClean="0"/>
              <a:t>Invoice</a:t>
            </a:r>
            <a:r>
              <a:rPr lang="fr-FR" b="0" dirty="0" smtClean="0"/>
              <a:t> </a:t>
            </a:r>
            <a:r>
              <a:rPr lang="fr-FR" b="0" dirty="0" err="1" smtClean="0"/>
              <a:t>validated</a:t>
            </a:r>
            <a:r>
              <a:rPr lang="fr-FR" b="0" dirty="0" smtClean="0"/>
              <a:t> for </a:t>
            </a:r>
            <a:r>
              <a:rPr lang="fr-FR" b="0" dirty="0" err="1" smtClean="0"/>
              <a:t>payment</a:t>
            </a:r>
            <a:r>
              <a:rPr lang="fr-FR" b="0" dirty="0" smtClean="0"/>
              <a:t>, </a:t>
            </a:r>
            <a:r>
              <a:rPr lang="fr-FR" b="0" dirty="0" err="1" smtClean="0"/>
              <a:t>charged</a:t>
            </a:r>
            <a:r>
              <a:rPr lang="fr-FR" b="0" dirty="0" smtClean="0"/>
              <a:t> on </a:t>
            </a:r>
            <a:r>
              <a:rPr lang="fr-FR" b="0" dirty="0" err="1" smtClean="0"/>
              <a:t>your</a:t>
            </a:r>
            <a:r>
              <a:rPr lang="fr-FR" b="0" dirty="0" smtClean="0"/>
              <a:t> budget code, on </a:t>
            </a:r>
            <a:r>
              <a:rPr lang="fr-FR" b="0" dirty="0" err="1" smtClean="0"/>
              <a:t>your</a:t>
            </a:r>
            <a:r>
              <a:rPr lang="fr-FR" b="0" dirty="0" smtClean="0"/>
              <a:t> </a:t>
            </a:r>
            <a:r>
              <a:rPr lang="fr-FR" b="0" dirty="0" err="1" smtClean="0"/>
              <a:t>order</a:t>
            </a:r>
            <a:endParaRPr lang="fr-FR" b="0" dirty="0"/>
          </a:p>
          <a:p>
            <a:r>
              <a:rPr lang="fr-FR" dirty="0" err="1"/>
              <a:t>Status</a:t>
            </a:r>
            <a:r>
              <a:rPr lang="fr-FR" dirty="0"/>
              <a:t> 95 : </a:t>
            </a:r>
            <a:r>
              <a:rPr lang="fr-FR" b="0" dirty="0" err="1" smtClean="0"/>
              <a:t>Order</a:t>
            </a:r>
            <a:r>
              <a:rPr lang="fr-FR" b="0" dirty="0" smtClean="0"/>
              <a:t> </a:t>
            </a:r>
            <a:r>
              <a:rPr lang="fr-FR" b="0" dirty="0" err="1" smtClean="0"/>
              <a:t>deleted</a:t>
            </a:r>
            <a:endParaRPr lang="fr-FR" b="0" dirty="0" smtClean="0"/>
          </a:p>
          <a:p>
            <a:pPr marL="0" indent="0">
              <a:buNone/>
            </a:pPr>
            <a:endParaRPr lang="fr-FR" b="0" dirty="0" smtClean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BC06C2B-3540-4DAE-9F51-0D84A70AD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21.06.2022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CET BASICS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5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162453"/>
      </a:accent1>
      <a:accent2>
        <a:srgbClr val="32617B"/>
      </a:accent2>
      <a:accent3>
        <a:srgbClr val="66B248"/>
      </a:accent3>
      <a:accent4>
        <a:srgbClr val="578E70"/>
      </a:accent4>
      <a:accent5>
        <a:srgbClr val="AAAAAA"/>
      </a:accent5>
      <a:accent6>
        <a:srgbClr val="2A3A8B"/>
      </a:accent6>
      <a:hlink>
        <a:srgbClr val="32617B"/>
      </a:hlink>
      <a:folHlink>
        <a:srgbClr val="66B366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2" id="{68F36319-8018-514C-8C97-D110EDD407BB}" vid="{CAF96853-78C6-C341-9716-28F4C73E093F}"/>
    </a:ext>
  </a:extLst>
</a:theme>
</file>

<file path=ppt/theme/theme2.xml><?xml version="1.0" encoding="utf-8"?>
<a:theme xmlns:a="http://schemas.openxmlformats.org/drawingml/2006/main" name="1_Office Theme">
  <a:themeElements>
    <a:clrScheme name="Custom 6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162453"/>
      </a:accent1>
      <a:accent2>
        <a:srgbClr val="32617B"/>
      </a:accent2>
      <a:accent3>
        <a:srgbClr val="66B248"/>
      </a:accent3>
      <a:accent4>
        <a:srgbClr val="578E70"/>
      </a:accent4>
      <a:accent5>
        <a:srgbClr val="AAAAAA"/>
      </a:accent5>
      <a:accent6>
        <a:srgbClr val="2A3A8B"/>
      </a:accent6>
      <a:hlink>
        <a:srgbClr val="32617B"/>
      </a:hlink>
      <a:folHlink>
        <a:srgbClr val="66B366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2" id="{68F36319-8018-514C-8C97-D110EDD407BB}" vid="{4D9798D6-D155-0B41-BF60-B78D72B97C2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FAP_template_2</Template>
  <TotalTime>2360</TotalTime>
  <Words>1562</Words>
  <Application>Microsoft Office PowerPoint</Application>
  <DocSecurity>0</DocSecurity>
  <PresentationFormat>Widescreen</PresentationFormat>
  <Paragraphs>231</Paragraphs>
  <Slides>39</Slides>
  <Notes>11</Notes>
  <HiddenSlides>4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Trebuchet MS</vt:lpstr>
      <vt:lpstr>Wingdings</vt:lpstr>
      <vt:lpstr>Office Theme</vt:lpstr>
      <vt:lpstr>1_Office Theme</vt:lpstr>
      <vt:lpstr>Introduction to CET for TE section leaders</vt:lpstr>
      <vt:lpstr>General information</vt:lpstr>
      <vt:lpstr>CET training - perspectives</vt:lpstr>
      <vt:lpstr>CET: CERN Expenditure Tracking</vt:lpstr>
      <vt:lpstr>Access rights</vt:lpstr>
      <vt:lpstr>CET Desktop : Personnalisable</vt:lpstr>
      <vt:lpstr>Consultation of an ORDER in CET</vt:lpstr>
      <vt:lpstr>Order life cycle</vt:lpstr>
      <vt:lpstr>Order Status </vt:lpstr>
      <vt:lpstr>PowerPoint Presentation</vt:lpstr>
      <vt:lpstr>Order follow-up</vt:lpstr>
      <vt:lpstr>PowerPoint Presentation</vt:lpstr>
      <vt:lpstr>PowerPoint Presentation</vt:lpstr>
      <vt:lpstr>Transaction by cost center</vt:lpstr>
      <vt:lpstr>Consultation of a CONTRACT in CET</vt:lpstr>
      <vt:lpstr>PowerPoint Presentation</vt:lpstr>
      <vt:lpstr>PowerPoint Presentation</vt:lpstr>
      <vt:lpstr>Consultation of a BUDGET CODE in CET</vt:lpstr>
      <vt:lpstr>Simple transactions (static)</vt:lpstr>
      <vt:lpstr>Transaction by Cost Center</vt:lpstr>
      <vt:lpstr>Summaries/Pivot</vt:lpstr>
      <vt:lpstr>Total By cost Center</vt:lpstr>
      <vt:lpstr>Info and Misc / Budget Codes </vt:lpstr>
      <vt:lpstr>Financial classes for budget codes</vt:lpstr>
      <vt:lpstr>Financial classes for budget codes (definitions)</vt:lpstr>
      <vt:lpstr>Financial classes for budget codes (transitory)</vt:lpstr>
      <vt:lpstr>Consultation of a sale invoice in CET</vt:lpstr>
      <vt:lpstr>RFF (Request For Funds) transactions</vt:lpstr>
      <vt:lpstr>Report Creation</vt:lpstr>
      <vt:lpstr>PowerPoint Presentation</vt:lpstr>
      <vt:lpstr>PowerPoint Presentation</vt:lpstr>
      <vt:lpstr>PowerPoint Presentation</vt:lpstr>
      <vt:lpstr>Useful Contacts</vt:lpstr>
      <vt:lpstr>PowerPoint Presentation</vt:lpstr>
      <vt:lpstr>PowerPoint Presentation</vt:lpstr>
      <vt:lpstr>Back-up slides</vt:lpstr>
      <vt:lpstr>Access rights </vt:lpstr>
      <vt:lpstr>Reminder of the end / beginning of the year planning and budgeting processes (1): carry-forward M</vt:lpstr>
      <vt:lpstr>Reminder of the end / beginning of the year planning and budgeting processes (2): carry-forward P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CET</dc:title>
  <dc:subject/>
  <dc:creator>Meriem Chniba</dc:creator>
  <cp:keywords/>
  <dc:description/>
  <cp:lastModifiedBy>Julie Falcon</cp:lastModifiedBy>
  <cp:revision>431</cp:revision>
  <dcterms:created xsi:type="dcterms:W3CDTF">2021-11-17T14:06:05Z</dcterms:created>
  <dcterms:modified xsi:type="dcterms:W3CDTF">2022-06-21T10:21:00Z</dcterms:modified>
  <cp:category/>
  <dc:identifier/>
  <cp:contentStatus/>
  <dc:language/>
  <cp:version/>
</cp:coreProperties>
</file>