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2" r:id="rId9"/>
    <p:sldId id="269" r:id="rId10"/>
    <p:sldId id="274" r:id="rId11"/>
    <p:sldId id="277" r:id="rId12"/>
    <p:sldId id="263" r:id="rId13"/>
    <p:sldId id="270" r:id="rId14"/>
    <p:sldId id="272" r:id="rId15"/>
    <p:sldId id="271" r:id="rId16"/>
    <p:sldId id="278" r:id="rId17"/>
    <p:sldId id="275" r:id="rId18"/>
    <p:sldId id="276" r:id="rId19"/>
    <p:sldId id="281" r:id="rId20"/>
    <p:sldId id="282" r:id="rId21"/>
    <p:sldId id="283" r:id="rId22"/>
    <p:sldId id="284" r:id="rId23"/>
    <p:sldId id="280" r:id="rId24"/>
    <p:sldId id="264" r:id="rId25"/>
    <p:sldId id="265" r:id="rId26"/>
    <p:sldId id="266" r:id="rId27"/>
    <p:sldId id="267" r:id="rId28"/>
    <p:sldId id="268" r:id="rId29"/>
    <p:sldId id="27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4CABA-A603-4806-B457-A981D914A259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ADF19-B6FD-4AE7-B2D7-352F665C7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0BB063-56F8-4F1F-8C6D-7DD75793CD1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2B18A-0892-4E4B-89DE-538B32965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High Luminosity Upgrade plans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(including introduction to </a:t>
            </a:r>
            <a:r>
              <a:rPr lang="en-US" sz="3100" dirty="0" smtClean="0"/>
              <a:t>FP7 Hi-</a:t>
            </a:r>
            <a:r>
              <a:rPr lang="en-US" sz="3100" dirty="0" err="1" smtClean="0"/>
              <a:t>Lumi</a:t>
            </a:r>
            <a:r>
              <a:rPr lang="en-US" sz="3100" dirty="0" smtClean="0"/>
              <a:t> </a:t>
            </a:r>
            <a:r>
              <a:rPr lang="en-US" sz="3100" dirty="0" smtClean="0"/>
              <a:t>Design Study)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Lucio Rossi</a:t>
            </a:r>
          </a:p>
          <a:p>
            <a:r>
              <a:rPr lang="fr-CH" dirty="0" smtClean="0"/>
              <a:t>CERN</a:t>
            </a:r>
          </a:p>
          <a:p>
            <a:endParaRPr lang="fr-CH" dirty="0" smtClean="0"/>
          </a:p>
          <a:p>
            <a:r>
              <a:rPr lang="fr-CH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sLHC</a:t>
            </a:r>
            <a:r>
              <a:rPr lang="fr-CH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-PP Public </a:t>
            </a:r>
            <a:r>
              <a:rPr lang="fr-CH" sz="2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events</a:t>
            </a:r>
            <a:r>
              <a:rPr lang="fr-CH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@ CERN 8 March 2011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0648"/>
            <a:ext cx="2232248" cy="204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Direct </a:t>
            </a:r>
            <a:r>
              <a:rPr lang="fr-CH" dirty="0" err="1" smtClean="0"/>
              <a:t>benefit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sLHC</a:t>
            </a:r>
            <a:r>
              <a:rPr lang="fr-CH" dirty="0" smtClean="0"/>
              <a:t> program:</a:t>
            </a:r>
            <a:br>
              <a:rPr lang="fr-CH" dirty="0" smtClean="0"/>
            </a:br>
            <a:r>
              <a:rPr lang="fr-CH" dirty="0" err="1" smtClean="0"/>
              <a:t>improved</a:t>
            </a:r>
            <a:r>
              <a:rPr lang="fr-CH" dirty="0" smtClean="0"/>
              <a:t> Nb-Ti </a:t>
            </a:r>
            <a:r>
              <a:rPr lang="fr-CH" dirty="0" err="1" smtClean="0"/>
              <a:t>technolgy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458966" cy="3455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Content Placeholder 6" descr="3D CAD MQX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96953"/>
            <a:ext cx="2912253" cy="204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41"/>
          <a:stretch>
            <a:fillRect/>
          </a:stretch>
        </p:blipFill>
        <p:spPr bwMode="auto">
          <a:xfrm>
            <a:off x="4572000" y="1628800"/>
            <a:ext cx="3660932" cy="125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27584" y="544522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Favorite </a:t>
            </a:r>
            <a:r>
              <a:rPr lang="fr-CH" dirty="0" err="1" smtClean="0"/>
              <a:t>scheme</a:t>
            </a:r>
            <a:r>
              <a:rPr lang="fr-CH" dirty="0" smtClean="0"/>
              <a:t> of HL-LHC </a:t>
            </a:r>
            <a:r>
              <a:rPr lang="fr-CH" dirty="0" err="1" smtClean="0"/>
              <a:t>requires</a:t>
            </a:r>
            <a:r>
              <a:rPr lang="fr-CH" dirty="0" smtClean="0"/>
              <a:t> new Nb-Ti more </a:t>
            </a:r>
            <a:r>
              <a:rPr lang="fr-CH" dirty="0" err="1" smtClean="0"/>
              <a:t>pushed</a:t>
            </a:r>
            <a:r>
              <a:rPr lang="fr-CH" dirty="0" smtClean="0"/>
              <a:t> </a:t>
            </a:r>
            <a:r>
              <a:rPr lang="fr-CH" dirty="0" err="1" smtClean="0"/>
              <a:t>wrt</a:t>
            </a:r>
            <a:r>
              <a:rPr lang="fr-CH" dirty="0" smtClean="0"/>
              <a:t> to </a:t>
            </a:r>
            <a:r>
              <a:rPr lang="fr-CH" dirty="0" err="1" smtClean="0"/>
              <a:t>present</a:t>
            </a:r>
            <a:r>
              <a:rPr lang="fr-CH" dirty="0" smtClean="0"/>
              <a:t> LHC for the </a:t>
            </a:r>
            <a:r>
              <a:rPr lang="fr-CH" dirty="0" err="1" smtClean="0"/>
              <a:t>matching</a:t>
            </a:r>
            <a:r>
              <a:rPr lang="fr-CH" dirty="0" smtClean="0"/>
              <a:t> sections: </a:t>
            </a:r>
            <a:r>
              <a:rPr lang="fr-CH" dirty="0" err="1" smtClean="0"/>
              <a:t>larger</a:t>
            </a:r>
            <a:r>
              <a:rPr lang="fr-CH" dirty="0" smtClean="0"/>
              <a:t> aperture (85-90 mm, </a:t>
            </a:r>
            <a:r>
              <a:rPr lang="fr-CH" dirty="0" err="1" smtClean="0"/>
              <a:t>wrt</a:t>
            </a:r>
            <a:r>
              <a:rPr lang="fr-CH" dirty="0" smtClean="0"/>
              <a:t> LHC 56/70 mm)</a:t>
            </a:r>
          </a:p>
          <a:p>
            <a:r>
              <a:rPr lang="fr-CH" dirty="0" err="1" smtClean="0"/>
              <a:t>Higher</a:t>
            </a:r>
            <a:r>
              <a:rPr lang="fr-CH" dirty="0" smtClean="0"/>
              <a:t> </a:t>
            </a:r>
            <a:r>
              <a:rPr lang="fr-CH" dirty="0" err="1" smtClean="0"/>
              <a:t>heat</a:t>
            </a:r>
            <a:r>
              <a:rPr lang="fr-CH" dirty="0" smtClean="0"/>
              <a:t> </a:t>
            </a:r>
            <a:r>
              <a:rPr lang="fr-CH" dirty="0" err="1" smtClean="0"/>
              <a:t>deposition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demand</a:t>
            </a:r>
            <a:r>
              <a:rPr lang="fr-CH" dirty="0" smtClean="0"/>
              <a:t> use of the new </a:t>
            </a:r>
            <a:r>
              <a:rPr lang="fr-CH" dirty="0" err="1" smtClean="0"/>
              <a:t>insulation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endParaRPr lang="fr-CH" dirty="0" smtClean="0"/>
          </a:p>
        </p:txBody>
      </p:sp>
      <p:pic>
        <p:nvPicPr>
          <p:cNvPr id="10" name="Picture 9" descr="SLHC-PP_Logo4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805956"/>
            <a:ext cx="1008112" cy="918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1"/>
          <p:cNvSpPr txBox="1">
            <a:spLocks noChangeArrowheads="1"/>
          </p:cNvSpPr>
          <p:nvPr/>
        </p:nvSpPr>
        <p:spPr bwMode="auto">
          <a:xfrm>
            <a:off x="304800" y="304800"/>
            <a:ext cx="793396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Calibri" pitchFamily="34" charset="0"/>
              </a:rPr>
              <a:t>crab crossing restores bunch overlap</a:t>
            </a:r>
            <a:endParaRPr lang="en-US" sz="4000" dirty="0">
              <a:latin typeface="Calibri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4000" dirty="0">
              <a:latin typeface="Calibri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1371600" y="914400"/>
            <a:ext cx="5029200" cy="37338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981200" y="1066800"/>
            <a:ext cx="5638800" cy="35814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105400" y="1524000"/>
            <a:ext cx="990600" cy="76200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>
            <a:off x="2667000" y="1219200"/>
            <a:ext cx="1143000" cy="68580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6238875" y="1177925"/>
            <a:ext cx="755650" cy="2638425"/>
          </a:xfrm>
          <a:custGeom>
            <a:avLst/>
            <a:gdLst>
              <a:gd name="connsiteX0" fmla="*/ 36945 w 755072"/>
              <a:gd name="connsiteY0" fmla="*/ 0 h 2639291"/>
              <a:gd name="connsiteX1" fmla="*/ 743527 w 755072"/>
              <a:gd name="connsiteY1" fmla="*/ 928255 h 2639291"/>
              <a:gd name="connsiteX2" fmla="*/ 106218 w 755072"/>
              <a:gd name="connsiteY2" fmla="*/ 2396837 h 2639291"/>
              <a:gd name="connsiteX3" fmla="*/ 106218 w 755072"/>
              <a:gd name="connsiteY3" fmla="*/ 2382982 h 2639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072" h="2639291">
                <a:moveTo>
                  <a:pt x="36945" y="0"/>
                </a:moveTo>
                <a:cubicBezTo>
                  <a:pt x="384463" y="264391"/>
                  <a:pt x="731982" y="528782"/>
                  <a:pt x="743527" y="928255"/>
                </a:cubicBezTo>
                <a:cubicBezTo>
                  <a:pt x="755072" y="1327728"/>
                  <a:pt x="212436" y="2154383"/>
                  <a:pt x="106218" y="2396837"/>
                </a:cubicBezTo>
                <a:cubicBezTo>
                  <a:pt x="0" y="2639291"/>
                  <a:pt x="106218" y="2382982"/>
                  <a:pt x="106218" y="2382982"/>
                </a:cubicBezTo>
              </a:path>
            </a:pathLst>
          </a:custGeom>
          <a:ln w="34925">
            <a:solidFill>
              <a:schemeClr val="accent1">
                <a:lumMod val="40000"/>
                <a:lumOff val="6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9160" name="TextBox 7"/>
          <p:cNvSpPr txBox="1">
            <a:spLocks noChangeArrowheads="1"/>
          </p:cNvSpPr>
          <p:nvPr/>
        </p:nvSpPr>
        <p:spPr bwMode="auto">
          <a:xfrm>
            <a:off x="7239000" y="2209800"/>
            <a:ext cx="555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>
                <a:latin typeface="Symbol" pitchFamily="18" charset="2"/>
              </a:rPr>
              <a:t>q</a:t>
            </a:r>
            <a:r>
              <a:rPr lang="en-US" sz="3600" b="1" i="1" baseline="-25000" dirty="0">
                <a:latin typeface="Calibri" pitchFamily="34" charset="0"/>
              </a:rPr>
              <a:t>c</a:t>
            </a:r>
          </a:p>
        </p:txBody>
      </p:sp>
      <p:sp>
        <p:nvSpPr>
          <p:cNvPr id="10" name="Oval 9"/>
          <p:cNvSpPr/>
          <p:nvPr/>
        </p:nvSpPr>
        <p:spPr>
          <a:xfrm>
            <a:off x="3733800" y="2590800"/>
            <a:ext cx="1447800" cy="3048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352800" y="2590800"/>
            <a:ext cx="1447800" cy="304800"/>
          </a:xfrm>
          <a:prstGeom prst="ellipse">
            <a:avLst/>
          </a:prstGeom>
          <a:solidFill>
            <a:srgbClr val="FF0000">
              <a:alpha val="7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 rot="19422144">
            <a:off x="1625600" y="3751263"/>
            <a:ext cx="1447800" cy="304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1983671">
            <a:off x="5829300" y="3808413"/>
            <a:ext cx="1447800" cy="3048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2781301" y="4000500"/>
            <a:ext cx="381000" cy="3175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V="1">
            <a:off x="1485900" y="3924300"/>
            <a:ext cx="382588" cy="1588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974682" y="3921918"/>
            <a:ext cx="381000" cy="4763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5677694" y="3999706"/>
            <a:ext cx="381000" cy="1588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4919663"/>
            <a:ext cx="9144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688" indent="-166688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Calibri"/>
              </a:rPr>
              <a:t>RF crab cavity deflects head and tail in opposite direction so that collision is effectively “head on” for luminosity and tune shift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Calibri"/>
              </a:rPr>
              <a:t> bunch </a:t>
            </a:r>
            <a:r>
              <a:rPr lang="en-US" sz="2400" b="1" dirty="0" err="1">
                <a:latin typeface="Calibri"/>
              </a:rPr>
              <a:t>centroids</a:t>
            </a:r>
            <a:r>
              <a:rPr lang="en-US" sz="2400" b="1" dirty="0">
                <a:latin typeface="Calibri"/>
              </a:rPr>
              <a:t> still cross at an angle (easy separation)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Calibri"/>
              </a:rPr>
              <a:t> 1</a:t>
            </a:r>
            <a:r>
              <a:rPr lang="en-US" sz="2400" b="1" baseline="30000" dirty="0">
                <a:latin typeface="Calibri"/>
              </a:rPr>
              <a:t>st</a:t>
            </a:r>
            <a:r>
              <a:rPr lang="en-US" sz="2400" b="1" dirty="0">
                <a:latin typeface="Calibri"/>
              </a:rPr>
              <a:t> proposed in 1988, in operation at KEKB since 2007 	</a:t>
            </a:r>
            <a:r>
              <a:rPr lang="en-US" sz="2400" dirty="0">
                <a:latin typeface="Calibri"/>
              </a:rPr>
              <a:t>					</a:t>
            </a:r>
            <a:r>
              <a:rPr lang="en-US" sz="2400" b="1" i="1" dirty="0">
                <a:latin typeface="Arial"/>
                <a:cs typeface="Arial"/>
              </a:rPr>
              <a:t>→</a:t>
            </a:r>
            <a:r>
              <a:rPr lang="en-US" sz="2400" b="1" i="1" dirty="0">
                <a:latin typeface="Calibri"/>
              </a:rPr>
              <a:t> world record luminosity!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9167" y="2097825"/>
            <a:ext cx="268327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F. Zimmermann  CC09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Improve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overlap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SC RF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>
            <a:normAutofit fontScale="85000" lnSpcReduction="10000"/>
          </a:bodyPr>
          <a:lstStyle/>
          <a:p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 to </a:t>
            </a:r>
            <a:r>
              <a:rPr lang="fr-CH" dirty="0" err="1" smtClean="0"/>
              <a:t>rotate</a:t>
            </a:r>
            <a:r>
              <a:rPr lang="fr-CH" dirty="0" smtClean="0"/>
              <a:t> the </a:t>
            </a:r>
            <a:r>
              <a:rPr lang="fr-CH" dirty="0" err="1" smtClean="0"/>
              <a:t>beam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colliding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good </a:t>
            </a:r>
            <a:r>
              <a:rPr lang="fr-CH" dirty="0" err="1" smtClean="0"/>
              <a:t>overlap</a:t>
            </a:r>
            <a:endParaRPr lang="fr-CH" dirty="0" smtClean="0"/>
          </a:p>
          <a:p>
            <a:r>
              <a:rPr lang="fr-CH" dirty="0" err="1" smtClean="0"/>
              <a:t>Providing</a:t>
            </a:r>
            <a:r>
              <a:rPr lang="fr-CH" dirty="0" smtClean="0"/>
              <a:t> « </a:t>
            </a:r>
            <a:r>
              <a:rPr lang="fr-CH" dirty="0" err="1" smtClean="0"/>
              <a:t>easy</a:t>
            </a:r>
            <a:r>
              <a:rPr lang="fr-CH" dirty="0" smtClean="0"/>
              <a:t> » </a:t>
            </a:r>
            <a:r>
              <a:rPr lang="fr-CH" dirty="0" err="1" smtClean="0"/>
              <a:t>way</a:t>
            </a:r>
            <a:r>
              <a:rPr lang="fr-CH" dirty="0" smtClean="0"/>
              <a:t> for </a:t>
            </a:r>
            <a:r>
              <a:rPr lang="fr-CH" dirty="0" err="1" smtClean="0"/>
              <a:t>levelling</a:t>
            </a:r>
            <a:r>
              <a:rPr lang="fr-CH" dirty="0" smtClean="0"/>
              <a:t> </a:t>
            </a:r>
            <a:endParaRPr lang="fr-CH" dirty="0"/>
          </a:p>
          <a:p>
            <a:r>
              <a:rPr lang="fr-CH" dirty="0" err="1" smtClean="0"/>
              <a:t>Necessary</a:t>
            </a:r>
            <a:r>
              <a:rPr lang="fr-CH" dirty="0" smtClean="0"/>
              <a:t> to </a:t>
            </a:r>
            <a:r>
              <a:rPr lang="fr-CH" dirty="0" err="1" smtClean="0"/>
              <a:t>fully</a:t>
            </a:r>
            <a:r>
              <a:rPr lang="fr-CH" dirty="0" smtClean="0"/>
              <a:t> profit of the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* </a:t>
            </a:r>
          </a:p>
          <a:p>
            <a:r>
              <a:rPr lang="fr-CH" dirty="0" err="1" smtClean="0">
                <a:sym typeface="Symbol"/>
              </a:rPr>
              <a:t>Very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demanding</a:t>
            </a:r>
            <a:r>
              <a:rPr lang="fr-CH" dirty="0" smtClean="0">
                <a:sym typeface="Symbol"/>
              </a:rPr>
              <a:t> phase control (</a:t>
            </a:r>
            <a:r>
              <a:rPr lang="fr-CH" dirty="0" err="1" smtClean="0">
                <a:sym typeface="Symbol"/>
              </a:rPr>
              <a:t>better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than</a:t>
            </a:r>
            <a:r>
              <a:rPr lang="fr-CH" dirty="0" smtClean="0">
                <a:sym typeface="Symbol"/>
              </a:rPr>
              <a:t> 0.001) and protection</a:t>
            </a:r>
          </a:p>
          <a:p>
            <a:r>
              <a:rPr lang="fr-CH" dirty="0" err="1" smtClean="0">
                <a:sym typeface="Symbol"/>
              </a:rPr>
              <a:t>Very</a:t>
            </a:r>
            <a:r>
              <a:rPr lang="fr-CH" dirty="0" smtClean="0">
                <a:sym typeface="Symbol"/>
              </a:rPr>
              <a:t> compact design</a:t>
            </a:r>
          </a:p>
          <a:p>
            <a:r>
              <a:rPr lang="fr-CH" dirty="0" smtClean="0">
                <a:sym typeface="Symbol"/>
              </a:rPr>
              <a:t>40-80 MV (16 MV in LHC)</a:t>
            </a:r>
            <a:endParaRPr lang="fr-CH" dirty="0" smtClean="0"/>
          </a:p>
          <a:p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6247" y="2204864"/>
            <a:ext cx="4490786" cy="3013227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Compact 400 MHz 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see</a:t>
            </a:r>
            <a:r>
              <a:rPr lang="fr-CH" dirty="0" smtClean="0"/>
              <a:t> 4th LHC CC workshop)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2" name="Picture 11" descr="CRABCavityFinal3dTrasparen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789040"/>
            <a:ext cx="3059832" cy="2502200"/>
          </a:xfrm>
          <a:prstGeom prst="rect">
            <a:avLst/>
          </a:prstGeom>
        </p:spPr>
      </p:pic>
      <p:cxnSp>
        <p:nvCxnSpPr>
          <p:cNvPr id="13" name="Connettore 2 26"/>
          <p:cNvCxnSpPr/>
          <p:nvPr/>
        </p:nvCxnSpPr>
        <p:spPr>
          <a:xfrm rot="5400000" flipH="1" flipV="1">
            <a:off x="4508239" y="5019801"/>
            <a:ext cx="77457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7"/>
            <a:ext cx="7308304" cy="231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64" descr="CRABCavityFinal3DTRASVERSAL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3353544"/>
            <a:ext cx="1702574" cy="2810853"/>
          </a:xfrm>
          <a:prstGeom prst="rect">
            <a:avLst/>
          </a:prstGeom>
        </p:spPr>
      </p:pic>
      <p:sp>
        <p:nvSpPr>
          <p:cNvPr id="66" name="Oval 65"/>
          <p:cNvSpPr/>
          <p:nvPr/>
        </p:nvSpPr>
        <p:spPr>
          <a:xfrm>
            <a:off x="6858000" y="4572744"/>
            <a:ext cx="304800" cy="304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7620000" y="4572744"/>
            <a:ext cx="304800" cy="304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 rot="10800000">
            <a:off x="7239000" y="6171356"/>
            <a:ext cx="5334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6248400" y="5715744"/>
            <a:ext cx="1981200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6781800" y="5715744"/>
            <a:ext cx="1981200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010400" y="4725144"/>
            <a:ext cx="0" cy="198120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10800000">
            <a:off x="7010401" y="6401544"/>
            <a:ext cx="762005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601543" y="3926413"/>
            <a:ext cx="71365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LHC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pipe1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277943" y="4420344"/>
            <a:ext cx="71365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LHC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pipe2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772400" y="6249144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194 mm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rot="5400000">
            <a:off x="6134100" y="4153644"/>
            <a:ext cx="2057400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6400800" y="3963144"/>
            <a:ext cx="1676400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315200" y="282014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Technical space for He tank, etc..</a:t>
            </a:r>
            <a:endParaRPr lang="en-US" b="1" dirty="0"/>
          </a:p>
        </p:txBody>
      </p:sp>
      <p:cxnSp>
        <p:nvCxnSpPr>
          <p:cNvPr id="79" name="Straight Arrow Connector 78"/>
          <p:cNvCxnSpPr/>
          <p:nvPr/>
        </p:nvCxnSpPr>
        <p:spPr>
          <a:xfrm rot="10800000">
            <a:off x="7086600" y="3048745"/>
            <a:ext cx="3048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187624" y="515719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New </a:t>
            </a:r>
            <a:r>
              <a:rPr lang="fr-CH" sz="1400" dirty="0" err="1" smtClean="0"/>
              <a:t>idea</a:t>
            </a:r>
            <a:r>
              <a:rPr lang="fr-CH" sz="1400" dirty="0" smtClean="0"/>
              <a:t> for a </a:t>
            </a:r>
            <a:r>
              <a:rPr lang="fr-CH" sz="1400" dirty="0" err="1" smtClean="0"/>
              <a:t>very</a:t>
            </a:r>
            <a:r>
              <a:rPr lang="fr-CH" sz="1400" dirty="0" smtClean="0"/>
              <a:t> compact </a:t>
            </a:r>
            <a:r>
              <a:rPr lang="fr-CH" sz="1400" dirty="0" err="1" smtClean="0"/>
              <a:t>elliptical</a:t>
            </a:r>
            <a:r>
              <a:rPr lang="fr-CH" sz="1400" dirty="0" smtClean="0"/>
              <a:t> 800 MHz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0" y="371703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rgbClr val="FF0000"/>
                </a:solidFill>
              </a:rPr>
              <a:t>All </a:t>
            </a:r>
            <a:r>
              <a:rPr lang="fr-CH" sz="1600" b="1" dirty="0" err="1" smtClean="0">
                <a:solidFill>
                  <a:srgbClr val="FF0000"/>
                </a:solidFill>
              </a:rPr>
              <a:t>these</a:t>
            </a:r>
            <a:r>
              <a:rPr lang="fr-CH" sz="1600" b="1" dirty="0" smtClean="0">
                <a:solidFill>
                  <a:srgbClr val="FF0000"/>
                </a:solidFill>
              </a:rPr>
              <a:t> 400 MHz </a:t>
            </a:r>
            <a:r>
              <a:rPr lang="fr-CH" sz="1600" b="1" dirty="0" err="1" smtClean="0">
                <a:solidFill>
                  <a:srgbClr val="FF0000"/>
                </a:solidFill>
              </a:rPr>
              <a:t>can</a:t>
            </a:r>
            <a:r>
              <a:rPr lang="fr-CH" sz="1600" b="1" dirty="0" smtClean="0">
                <a:solidFill>
                  <a:srgbClr val="FF0000"/>
                </a:solidFill>
              </a:rPr>
              <a:t> fit </a:t>
            </a:r>
            <a:r>
              <a:rPr lang="fr-CH" sz="1600" b="1" dirty="0" err="1" smtClean="0">
                <a:solidFill>
                  <a:srgbClr val="FF0000"/>
                </a:solidFill>
              </a:rPr>
              <a:t>into</a:t>
            </a:r>
            <a:r>
              <a:rPr lang="fr-CH" sz="1600" b="1" dirty="0" smtClean="0">
                <a:solidFill>
                  <a:srgbClr val="FF0000"/>
                </a:solidFill>
              </a:rPr>
              <a:t> the standard 194 mm LHC </a:t>
            </a:r>
            <a:r>
              <a:rPr lang="fr-CH" sz="1600" b="1" dirty="0" err="1" smtClean="0">
                <a:solidFill>
                  <a:srgbClr val="FF0000"/>
                </a:solidFill>
              </a:rPr>
              <a:t>beam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separation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with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cavities</a:t>
            </a:r>
            <a:r>
              <a:rPr lang="fr-CH" sz="1600" b="1" dirty="0" smtClean="0">
                <a:solidFill>
                  <a:srgbClr val="FF0000"/>
                </a:solidFill>
              </a:rPr>
              <a:t> in a </a:t>
            </a:r>
            <a:r>
              <a:rPr lang="fr-CH" sz="1600" b="1" dirty="0" err="1" smtClean="0">
                <a:solidFill>
                  <a:srgbClr val="FF0000"/>
                </a:solidFill>
              </a:rPr>
              <a:t>common</a:t>
            </a:r>
            <a:r>
              <a:rPr lang="fr-CH" sz="1600" b="1" dirty="0" smtClean="0">
                <a:solidFill>
                  <a:srgbClr val="FF0000"/>
                </a:solidFill>
              </a:rPr>
              <a:t> cryostat (but not </a:t>
            </a:r>
            <a:r>
              <a:rPr lang="fr-CH" sz="1600" b="1" dirty="0" err="1" smtClean="0">
                <a:solidFill>
                  <a:srgbClr val="FF0000"/>
                </a:solidFill>
              </a:rPr>
              <a:t>easy</a:t>
            </a:r>
            <a:r>
              <a:rPr lang="fr-CH" sz="1600" b="1" dirty="0" smtClean="0">
                <a:solidFill>
                  <a:srgbClr val="FF0000"/>
                </a:solidFill>
              </a:rPr>
              <a:t>…)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399" y="152400"/>
            <a:ext cx="8859705" cy="6324600"/>
          </a:xfrm>
          <a:prstGeom prst="rect">
            <a:avLst/>
          </a:prstGeom>
        </p:spPr>
      </p:pic>
      <p:sp>
        <p:nvSpPr>
          <p:cNvPr id="11" name="Octagon 10"/>
          <p:cNvSpPr/>
          <p:nvPr/>
        </p:nvSpPr>
        <p:spPr>
          <a:xfrm>
            <a:off x="762000" y="1143000"/>
            <a:ext cx="1424940" cy="1295400"/>
          </a:xfrm>
          <a:prstGeom prst="oc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≤ 50%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@ 3.5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2m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8" name="Octagon 7"/>
          <p:cNvSpPr/>
          <p:nvPr/>
        </p:nvSpPr>
        <p:spPr>
          <a:xfrm>
            <a:off x="3124200" y="2590800"/>
            <a:ext cx="1424940" cy="1295400"/>
          </a:xfrm>
          <a:prstGeom prst="oc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≤ 100%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@ 7.0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1m</a:t>
            </a:r>
          </a:p>
        </p:txBody>
      </p:sp>
      <p:sp>
        <p:nvSpPr>
          <p:cNvPr id="10" name="Octagon 9"/>
          <p:cNvSpPr/>
          <p:nvPr/>
        </p:nvSpPr>
        <p:spPr>
          <a:xfrm>
            <a:off x="5791200" y="3962400"/>
            <a:ext cx="1592580" cy="1447800"/>
          </a:xfrm>
          <a:prstGeom prst="oc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≥ 160%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at </a:t>
            </a:r>
          </a:p>
          <a:p>
            <a:pPr algn="ctr"/>
            <a:r>
              <a:rPr lang="en-US" dirty="0" smtClean="0"/>
              <a:t>7.0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55cm</a:t>
            </a:r>
          </a:p>
        </p:txBody>
      </p:sp>
      <p:sp>
        <p:nvSpPr>
          <p:cNvPr id="12" name="Explosion 1 11"/>
          <p:cNvSpPr/>
          <p:nvPr/>
        </p:nvSpPr>
        <p:spPr>
          <a:xfrm>
            <a:off x="7315200" y="3581400"/>
            <a:ext cx="1752600" cy="1752600"/>
          </a:xfrm>
          <a:prstGeom prst="irregularSeal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20784285">
            <a:off x="6718880" y="1378047"/>
            <a:ext cx="2133600" cy="1323439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HL-LHC WP5: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Upgrades as required for HL-LHC upgrade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20669496">
            <a:off x="7927056" y="2787040"/>
            <a:ext cx="381000" cy="7620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Removal</a:t>
            </a:r>
            <a:r>
              <a:rPr lang="fr-CH" dirty="0" smtClean="0"/>
              <a:t> of </a:t>
            </a:r>
            <a:r>
              <a:rPr lang="fr-CH" dirty="0" err="1" smtClean="0"/>
              <a:t>Electrical</a:t>
            </a:r>
            <a:r>
              <a:rPr lang="fr-CH" dirty="0" smtClean="0"/>
              <a:t> Power </a:t>
            </a:r>
            <a:r>
              <a:rPr lang="fr-CH" dirty="0" err="1" smtClean="0"/>
              <a:t>Converter</a:t>
            </a:r>
            <a:r>
              <a:rPr lang="fr-CH" dirty="0" smtClean="0"/>
              <a:t> (200kA-5 kV SC </a:t>
            </a:r>
            <a:r>
              <a:rPr lang="fr-CH" dirty="0" err="1" smtClean="0"/>
              <a:t>cable</a:t>
            </a:r>
            <a:r>
              <a:rPr lang="fr-CH" dirty="0" smtClean="0"/>
              <a:t>, 100 m </a:t>
            </a:r>
            <a:r>
              <a:rPr lang="fr-CH" dirty="0" err="1" smtClean="0"/>
              <a:t>height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628800"/>
            <a:ext cx="3466800" cy="487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44824"/>
            <a:ext cx="23762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4139952" y="4365104"/>
            <a:ext cx="2304256" cy="397847"/>
            <a:chOff x="1219200" y="5105400"/>
            <a:chExt cx="2971800" cy="306388"/>
          </a:xfrm>
        </p:grpSpPr>
        <p:cxnSp>
          <p:nvCxnSpPr>
            <p:cNvPr id="9" name="AutoShape 4"/>
            <p:cNvCxnSpPr>
              <a:cxnSpLocks noChangeShapeType="1"/>
            </p:cNvCxnSpPr>
            <p:nvPr/>
          </p:nvCxnSpPr>
          <p:spPr bwMode="auto">
            <a:xfrm>
              <a:off x="1219200" y="5410200"/>
              <a:ext cx="297180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1981199" y="5105400"/>
              <a:ext cx="1549401" cy="260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Φ = 62 mm</a:t>
              </a:r>
            </a:p>
          </p:txBody>
        </p:sp>
      </p:grpSp>
      <p:pic>
        <p:nvPicPr>
          <p:cNvPr id="11" name="Picture 10" descr="\\cern.ch\dfs\Users\b\ballarin\Desktop\Link_NIT\Foto\IMG_0006.JPG"/>
          <p:cNvPicPr>
            <a:picLocks noChangeAspect="1"/>
          </p:cNvPicPr>
          <p:nvPr/>
        </p:nvPicPr>
        <p:blipFill>
          <a:blip r:embed="rId4" cstate="print"/>
          <a:srcRect l="16036" r="21889" b="25043"/>
          <a:stretch>
            <a:fillRect/>
          </a:stretch>
        </p:blipFill>
        <p:spPr bwMode="auto">
          <a:xfrm>
            <a:off x="6588224" y="2060848"/>
            <a:ext cx="2265762" cy="205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432710" y="4941168"/>
            <a:ext cx="4711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7 × 14 kA, 7 × 3 kA and 8 × 0.6 kA cables – Itot</a:t>
            </a:r>
            <a:r>
              <a:rPr lang="en-US" sz="1400" dirty="0" smtClean="0">
                <a:sym typeface="Symbol"/>
              </a:rPr>
              <a:t>120 kA @ 30 K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164288" y="436510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MgB2</a:t>
            </a:r>
          </a:p>
          <a:p>
            <a:r>
              <a:rPr lang="fr-CH" dirty="0" smtClean="0"/>
              <a:t>(or </a:t>
            </a:r>
            <a:r>
              <a:rPr lang="fr-CH" dirty="0" err="1" smtClean="0"/>
              <a:t>other</a:t>
            </a:r>
            <a:r>
              <a:rPr lang="fr-CH" dirty="0" smtClean="0"/>
              <a:t> HTS)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67944" y="5373216"/>
            <a:ext cx="5076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0070C0"/>
                </a:solidFill>
              </a:rPr>
              <a:t>Also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DFs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with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current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leads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removed</a:t>
            </a:r>
            <a:r>
              <a:rPr lang="fr-CH" sz="1600" dirty="0" smtClean="0">
                <a:solidFill>
                  <a:srgbClr val="0070C0"/>
                </a:solidFill>
              </a:rPr>
              <a:t> to surface </a:t>
            </a:r>
            <a:r>
              <a:rPr lang="fr-CH" sz="1600" dirty="0" smtClean="0"/>
              <a:t/>
            </a:r>
            <a:br>
              <a:rPr lang="fr-CH" sz="1600" dirty="0" smtClean="0"/>
            </a:br>
            <a:r>
              <a:rPr lang="fr-CH" sz="1600" dirty="0" err="1" smtClean="0">
                <a:solidFill>
                  <a:srgbClr val="FF0000"/>
                </a:solidFill>
              </a:rPr>
              <a:t>Definitive</a:t>
            </a:r>
            <a:r>
              <a:rPr lang="fr-CH" sz="1600" dirty="0" smtClean="0">
                <a:solidFill>
                  <a:srgbClr val="FF0000"/>
                </a:solidFill>
              </a:rPr>
              <a:t> solution to R2E </a:t>
            </a:r>
            <a:r>
              <a:rPr lang="fr-CH" sz="1600" dirty="0" err="1" smtClean="0">
                <a:solidFill>
                  <a:srgbClr val="FF0000"/>
                </a:solidFill>
              </a:rPr>
              <a:t>problem</a:t>
            </a:r>
            <a:endParaRPr lang="fr-CH" sz="1600" dirty="0" smtClean="0">
              <a:solidFill>
                <a:srgbClr val="FF0000"/>
              </a:solidFill>
            </a:endParaRPr>
          </a:p>
          <a:p>
            <a:r>
              <a:rPr lang="fr-CH" sz="1600" dirty="0" err="1" smtClean="0">
                <a:solidFill>
                  <a:srgbClr val="0070C0"/>
                </a:solidFill>
              </a:rPr>
              <a:t>Make</a:t>
            </a:r>
            <a:r>
              <a:rPr lang="fr-CH" sz="1600" dirty="0" smtClean="0">
                <a:solidFill>
                  <a:srgbClr val="0070C0"/>
                </a:solidFill>
              </a:rPr>
              <a:t> room for </a:t>
            </a:r>
            <a:r>
              <a:rPr lang="fr-CH" sz="1600" dirty="0" err="1" smtClean="0">
                <a:solidFill>
                  <a:srgbClr val="0070C0"/>
                </a:solidFill>
              </a:rPr>
              <a:t>shielding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unmovable</a:t>
            </a:r>
            <a:r>
              <a:rPr lang="fr-CH" sz="1600" dirty="0" smtClean="0">
                <a:solidFill>
                  <a:srgbClr val="0070C0"/>
                </a:solidFill>
              </a:rPr>
              <a:t> </a:t>
            </a:r>
            <a:r>
              <a:rPr lang="fr-CH" sz="1600" dirty="0" err="1" smtClean="0">
                <a:solidFill>
                  <a:srgbClr val="0070C0"/>
                </a:solidFill>
              </a:rPr>
              <a:t>electronics</a:t>
            </a:r>
            <a:endParaRPr lang="fr-CH" sz="1600" dirty="0" smtClean="0">
              <a:solidFill>
                <a:srgbClr val="0070C0"/>
              </a:solidFill>
            </a:endParaRPr>
          </a:p>
          <a:p>
            <a:r>
              <a:rPr lang="fr-CH" sz="1600" dirty="0" err="1" smtClean="0">
                <a:solidFill>
                  <a:srgbClr val="FF0000"/>
                </a:solidFill>
              </a:rPr>
              <a:t>Make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much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easier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maintnance</a:t>
            </a:r>
            <a:r>
              <a:rPr lang="fr-CH" sz="1600" dirty="0" smtClean="0">
                <a:solidFill>
                  <a:srgbClr val="FF0000"/>
                </a:solidFill>
              </a:rPr>
              <a:t>  and application ALARA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Technical </a:t>
            </a:r>
            <a:r>
              <a:rPr lang="fr-CH" dirty="0" err="1" smtClean="0"/>
              <a:t>reasons</a:t>
            </a:r>
            <a:r>
              <a:rPr lang="fr-CH" dirty="0" smtClean="0"/>
              <a:t> for the upgrade</a:t>
            </a:r>
            <a:br>
              <a:rPr lang="fr-CH" dirty="0" smtClean="0"/>
            </a:br>
            <a:r>
              <a:rPr lang="fr-CH" dirty="0" smtClean="0"/>
              <a:t>(or </a:t>
            </a:r>
            <a:r>
              <a:rPr lang="fr-CH" dirty="0" err="1" smtClean="0"/>
              <a:t>at</a:t>
            </a:r>
            <a:r>
              <a:rPr lang="fr-CH" dirty="0" smtClean="0"/>
              <a:t> least for important </a:t>
            </a:r>
            <a:r>
              <a:rPr lang="fr-CH" dirty="0" err="1" smtClean="0"/>
              <a:t>improve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The zone of the triplets </a:t>
            </a:r>
            <a:r>
              <a:rPr lang="fr-CH" dirty="0" err="1" smtClean="0"/>
              <a:t>will</a:t>
            </a:r>
            <a:r>
              <a:rPr lang="fr-CH" dirty="0" smtClean="0"/>
              <a:t> wear out</a:t>
            </a:r>
          </a:p>
          <a:p>
            <a:pPr lvl="1"/>
            <a:r>
              <a:rPr lang="fr-CH" dirty="0" smtClean="0"/>
              <a:t>Radiation damage </a:t>
            </a:r>
            <a:r>
              <a:rPr lang="fr-CH" dirty="0" err="1" smtClean="0"/>
              <a:t>limit</a:t>
            </a:r>
            <a:endParaRPr lang="fr-CH" dirty="0" smtClean="0"/>
          </a:p>
          <a:p>
            <a:pPr lvl="1"/>
            <a:r>
              <a:rPr lang="fr-CH" dirty="0" smtClean="0"/>
              <a:t>Hardware and </a:t>
            </a:r>
            <a:r>
              <a:rPr lang="fr-CH" dirty="0" err="1" smtClean="0"/>
              <a:t>shielding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has not been </a:t>
            </a:r>
            <a:r>
              <a:rPr lang="fr-CH" dirty="0" err="1" smtClean="0"/>
              <a:t>really</a:t>
            </a:r>
            <a:r>
              <a:rPr lang="fr-CH" dirty="0" smtClean="0"/>
              <a:t> </a:t>
            </a:r>
            <a:r>
              <a:rPr lang="fr-CH" dirty="0" err="1" smtClean="0"/>
              <a:t>optimized</a:t>
            </a:r>
            <a:r>
              <a:rPr lang="fr-CH" dirty="0" smtClean="0"/>
              <a:t> for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high</a:t>
            </a:r>
            <a:r>
              <a:rPr lang="fr-CH" dirty="0" smtClean="0"/>
              <a:t> radiation</a:t>
            </a:r>
          </a:p>
          <a:p>
            <a:pPr lvl="2"/>
            <a:r>
              <a:rPr lang="fr-CH" dirty="0" err="1" smtClean="0"/>
              <a:t>Better</a:t>
            </a:r>
            <a:r>
              <a:rPr lang="fr-CH" dirty="0" smtClean="0"/>
              <a:t> and </a:t>
            </a:r>
            <a:r>
              <a:rPr lang="fr-CH" dirty="0" err="1" smtClean="0"/>
              <a:t>increased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r>
              <a:rPr lang="fr-CH" dirty="0" smtClean="0"/>
              <a:t> </a:t>
            </a:r>
            <a:r>
              <a:rPr lang="fr-CH" dirty="0" smtClean="0"/>
              <a:t>of the </a:t>
            </a:r>
            <a:r>
              <a:rPr lang="fr-CH" dirty="0" smtClean="0"/>
              <a:t>triplet </a:t>
            </a:r>
            <a:r>
              <a:rPr lang="fr-CH" dirty="0" smtClean="0"/>
              <a:t>and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endParaRPr lang="fr-CH" dirty="0" smtClean="0"/>
          </a:p>
          <a:p>
            <a:pPr lvl="2"/>
            <a:r>
              <a:rPr lang="fr-CH" dirty="0" err="1" smtClean="0"/>
              <a:t>Better</a:t>
            </a:r>
            <a:r>
              <a:rPr lang="fr-CH" dirty="0" smtClean="0"/>
              <a:t> design (</a:t>
            </a:r>
            <a:r>
              <a:rPr lang="fr-CH" dirty="0" err="1" smtClean="0"/>
              <a:t>absorbers</a:t>
            </a:r>
            <a:r>
              <a:rPr lang="fr-CH" dirty="0" smtClean="0"/>
              <a:t>, TAS) </a:t>
            </a:r>
            <a:r>
              <a:rPr lang="fr-CH" dirty="0" err="1" smtClean="0"/>
              <a:t>also</a:t>
            </a:r>
            <a:r>
              <a:rPr lang="fr-CH" dirty="0" smtClean="0"/>
              <a:t> for background</a:t>
            </a:r>
          </a:p>
          <a:p>
            <a:pPr lvl="2"/>
            <a:r>
              <a:rPr lang="fr-CH" dirty="0" err="1" smtClean="0"/>
              <a:t>Removing</a:t>
            </a:r>
            <a:r>
              <a:rPr lang="fr-CH" dirty="0" smtClean="0"/>
              <a:t> power </a:t>
            </a:r>
            <a:r>
              <a:rPr lang="fr-CH" dirty="0" err="1" smtClean="0"/>
              <a:t>supply</a:t>
            </a:r>
            <a:r>
              <a:rPr lang="fr-CH" dirty="0" smtClean="0"/>
              <a:t>, longer </a:t>
            </a:r>
            <a:r>
              <a:rPr lang="fr-CH" dirty="0" err="1" smtClean="0"/>
              <a:t>lines</a:t>
            </a:r>
            <a:r>
              <a:rPr lang="fr-CH" dirty="0" smtClean="0"/>
              <a:t>, </a:t>
            </a:r>
            <a:r>
              <a:rPr lang="fr-CH" dirty="0" err="1" smtClean="0"/>
              <a:t>necessity</a:t>
            </a:r>
            <a:r>
              <a:rPr lang="fr-CH" dirty="0" smtClean="0"/>
              <a:t> of a </a:t>
            </a:r>
            <a:r>
              <a:rPr lang="fr-CH" dirty="0" err="1" smtClean="0"/>
              <a:t>re</a:t>
            </a:r>
            <a:r>
              <a:rPr lang="fr-CH" dirty="0" smtClean="0"/>
              <a:t>-</a:t>
            </a:r>
            <a:r>
              <a:rPr lang="fr-CH" dirty="0" err="1" smtClean="0"/>
              <a:t>layout</a:t>
            </a:r>
            <a:endParaRPr lang="fr-CH" dirty="0" smtClean="0"/>
          </a:p>
          <a:p>
            <a:pPr lvl="1"/>
            <a:r>
              <a:rPr lang="fr-CH" dirty="0" err="1" smtClean="0"/>
              <a:t>Necessity</a:t>
            </a:r>
            <a:r>
              <a:rPr lang="fr-CH" dirty="0" smtClean="0"/>
              <a:t> to </a:t>
            </a:r>
            <a:r>
              <a:rPr lang="fr-CH" dirty="0" err="1" smtClean="0"/>
              <a:t>increase</a:t>
            </a:r>
            <a:r>
              <a:rPr lang="fr-CH" dirty="0" smtClean="0"/>
              <a:t> to </a:t>
            </a:r>
            <a:r>
              <a:rPr lang="fr-CH" dirty="0" err="1" smtClean="0"/>
              <a:t>heat</a:t>
            </a:r>
            <a:r>
              <a:rPr lang="fr-CH" dirty="0" smtClean="0"/>
              <a:t> </a:t>
            </a:r>
            <a:r>
              <a:rPr lang="fr-CH" dirty="0" err="1" smtClean="0"/>
              <a:t>removal</a:t>
            </a:r>
            <a:r>
              <a:rPr lang="fr-CH" dirty="0" smtClean="0"/>
              <a:t> </a:t>
            </a:r>
            <a:r>
              <a:rPr lang="fr-CH" dirty="0" err="1" smtClean="0"/>
              <a:t>capacity</a:t>
            </a:r>
            <a:endParaRPr lang="fr-CH" dirty="0" smtClean="0"/>
          </a:p>
          <a:p>
            <a:pPr lvl="2"/>
            <a:r>
              <a:rPr lang="fr-CH" dirty="0" err="1" smtClean="0"/>
              <a:t>Restoring</a:t>
            </a:r>
            <a:r>
              <a:rPr lang="fr-CH" dirty="0" smtClean="0"/>
              <a:t> </a:t>
            </a:r>
            <a:r>
              <a:rPr lang="fr-CH" dirty="0" err="1" smtClean="0"/>
              <a:t>cooling</a:t>
            </a:r>
            <a:r>
              <a:rPr lang="fr-CH" dirty="0" smtClean="0"/>
              <a:t> </a:t>
            </a:r>
            <a:r>
              <a:rPr lang="fr-CH" dirty="0" err="1" smtClean="0"/>
              <a:t>capacity</a:t>
            </a:r>
            <a:r>
              <a:rPr lang="fr-CH" dirty="0" smtClean="0"/>
              <a:t> in IR5 </a:t>
            </a:r>
            <a:r>
              <a:rPr lang="fr-CH" dirty="0" err="1" smtClean="0"/>
              <a:t>Left</a:t>
            </a:r>
            <a:r>
              <a:rPr lang="fr-CH" dirty="0" smtClean="0"/>
              <a:t> and </a:t>
            </a:r>
            <a:r>
              <a:rPr lang="fr-CH" dirty="0" err="1" smtClean="0"/>
              <a:t>decouple</a:t>
            </a:r>
            <a:r>
              <a:rPr lang="fr-CH" dirty="0" smtClean="0"/>
              <a:t> </a:t>
            </a:r>
            <a:r>
              <a:rPr lang="fr-CH" dirty="0" smtClean="0"/>
              <a:t>RF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2016-17</a:t>
            </a:r>
          </a:p>
          <a:p>
            <a:pPr lvl="2"/>
            <a:r>
              <a:rPr lang="fr-CH" dirty="0" smtClean="0"/>
              <a:t>Local </a:t>
            </a:r>
            <a:r>
              <a:rPr lang="fr-CH" dirty="0" err="1" smtClean="0"/>
              <a:t>removal</a:t>
            </a:r>
            <a:r>
              <a:rPr lang="fr-CH" dirty="0" smtClean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inside</a:t>
            </a:r>
            <a:r>
              <a:rPr lang="fr-CH" dirty="0" smtClean="0"/>
              <a:t> triplet) and transport </a:t>
            </a:r>
            <a:r>
              <a:rPr lang="fr-CH" dirty="0" err="1" smtClean="0"/>
              <a:t>away</a:t>
            </a:r>
            <a:endParaRPr lang="fr-CH" dirty="0" smtClean="0"/>
          </a:p>
          <a:p>
            <a:pPr lvl="2"/>
            <a:r>
              <a:rPr lang="fr-CH" dirty="0" err="1" smtClean="0"/>
              <a:t>Cooling</a:t>
            </a:r>
            <a:r>
              <a:rPr lang="fr-CH" dirty="0" smtClean="0"/>
              <a:t> </a:t>
            </a:r>
            <a:r>
              <a:rPr lang="fr-CH" dirty="0" err="1" smtClean="0"/>
              <a:t>capacity</a:t>
            </a:r>
            <a:endParaRPr lang="fr-CH" dirty="0" smtClean="0"/>
          </a:p>
          <a:p>
            <a:pPr lvl="2"/>
            <a:r>
              <a:rPr lang="fr-CH" dirty="0" err="1" smtClean="0"/>
              <a:t>Cooling</a:t>
            </a:r>
            <a:r>
              <a:rPr lang="fr-CH" dirty="0" smtClean="0"/>
              <a:t> </a:t>
            </a:r>
            <a:r>
              <a:rPr lang="fr-CH" dirty="0" err="1" smtClean="0"/>
              <a:t>sectorization</a:t>
            </a:r>
            <a:r>
              <a:rPr lang="fr-CH" dirty="0" smtClean="0"/>
              <a:t> (</a:t>
            </a:r>
            <a:r>
              <a:rPr lang="fr-CH" dirty="0" err="1" smtClean="0"/>
              <a:t>compelte</a:t>
            </a:r>
            <a:r>
              <a:rPr lang="fr-CH" dirty="0" smtClean="0"/>
              <a:t> </a:t>
            </a:r>
            <a:r>
              <a:rPr lang="fr-CH" dirty="0" err="1" smtClean="0"/>
              <a:t>decoupling</a:t>
            </a:r>
            <a:r>
              <a:rPr lang="fr-CH" dirty="0" smtClean="0"/>
              <a:t> of IR </a:t>
            </a:r>
            <a:r>
              <a:rPr lang="fr-CH" dirty="0" err="1" smtClean="0"/>
              <a:t>form</a:t>
            </a:r>
            <a:r>
              <a:rPr lang="fr-CH" dirty="0" smtClean="0"/>
              <a:t> </a:t>
            </a:r>
            <a:r>
              <a:rPr lang="fr-CH" dirty="0" smtClean="0"/>
              <a:t>arc: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allow</a:t>
            </a:r>
            <a:r>
              <a:rPr lang="fr-CH" dirty="0" smtClean="0"/>
              <a:t> more budget for e-</a:t>
            </a:r>
            <a:r>
              <a:rPr lang="fr-CH" dirty="0" err="1" smtClean="0"/>
              <a:t>clouds</a:t>
            </a:r>
            <a:r>
              <a:rPr lang="fr-CH" dirty="0" smtClean="0"/>
              <a:t>, 25 ns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re</a:t>
            </a:r>
            <a:r>
              <a:rPr lang="fr-CH" dirty="0" smtClean="0"/>
              <a:t>-</a:t>
            </a:r>
            <a:r>
              <a:rPr lang="fr-CH" dirty="0" err="1" smtClean="0"/>
              <a:t>favourite</a:t>
            </a:r>
            <a:r>
              <a:rPr lang="fr-CH" dirty="0" smtClean="0"/>
              <a:t>)</a:t>
            </a:r>
            <a:endParaRPr lang="fr-CH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/>
              <a:t>example HL-LHC parameters, </a:t>
            </a:r>
            <a:r>
              <a:rPr lang="en-US" sz="4800" dirty="0" smtClean="0">
                <a:latin typeface="Symbol" pitchFamily="18" charset="2"/>
              </a:rPr>
              <a:t>b</a:t>
            </a:r>
            <a:r>
              <a:rPr lang="en-US" sz="4800" dirty="0" smtClean="0"/>
              <a:t>*=15 cm</a:t>
            </a:r>
          </a:p>
        </p:txBody>
      </p:sp>
      <p:graphicFrame>
        <p:nvGraphicFramePr>
          <p:cNvPr id="4" name="Group 146"/>
          <p:cNvGraphicFramePr>
            <a:graphicFrameLocks noGrp="1"/>
          </p:cNvGraphicFramePr>
          <p:nvPr/>
        </p:nvGraphicFramePr>
        <p:xfrm>
          <a:off x="0" y="1084263"/>
          <a:ext cx="9144001" cy="5761729"/>
        </p:xfrm>
        <a:graphic>
          <a:graphicData uri="http://schemas.openxmlformats.org/drawingml/2006/table">
            <a:tbl>
              <a:tblPr/>
              <a:tblGrid>
                <a:gridCol w="2209800"/>
                <a:gridCol w="1724586"/>
                <a:gridCol w="899289"/>
                <a:gridCol w="899289"/>
                <a:gridCol w="1201236"/>
                <a:gridCol w="1187884"/>
                <a:gridCol w="1021917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symbol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nom.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nom.*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 crab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HL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sb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+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lrc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HL 50+lrc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protons per bunch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1.78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bunch spacing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 [ns]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beam current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 [A]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0.91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0.95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longitudinal profile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Gauss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rms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bunch length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[cm]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7.55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5.0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beta* at IP1&amp;5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b*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full crossing angle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(508-622)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Piwinski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f=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/(2*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*)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1.42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2.14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5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tune shift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0.009</a:t>
                      </a:r>
                      <a:endParaRPr lang="en-US" sz="16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0.0136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potential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10.6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9.0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10.1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events per #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189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 lifetime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44.9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13.9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16.8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14.7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6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 or level time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run,level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4.35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4.29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4.34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e-c heat SEY=1.2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 [W/m]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 heat 4.6-20 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1.08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93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IBS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rise 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z, 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IBS,z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59, 102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40, 69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38, 66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33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18, 31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1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annual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[fb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57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CERN-8March2011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Lucio Rossi @sLHC2011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11876C-E7BD-4DAA-888D-5C7FEB0A400B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4759325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rgbClr val="DAFF9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>
                <a:solidFill>
                  <a:srgbClr val="3333FF"/>
                </a:solidFill>
                <a:latin typeface="Times New Roman" pitchFamily="18" charset="0"/>
              </a:rPr>
              <a:t>Luminosity vs. </a:t>
            </a:r>
            <a:r>
              <a:rPr lang="en-US" sz="1800">
                <a:solidFill>
                  <a:srgbClr val="3333FF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1800" baseline="30000">
                <a:solidFill>
                  <a:srgbClr val="3333FF"/>
                </a:solidFill>
                <a:latin typeface="Times New Roman" pitchFamily="18" charset="0"/>
                <a:sym typeface="Wingdings" pitchFamily="2" charset="2"/>
              </a:rPr>
              <a:t>*</a:t>
            </a:r>
            <a:r>
              <a:rPr lang="en-US" sz="1800">
                <a:solidFill>
                  <a:srgbClr val="3333FF"/>
                </a:solidFill>
                <a:latin typeface="Times New Roman" pitchFamily="18" charset="0"/>
              </a:rPr>
              <a:t> in the Xing plane </a:t>
            </a:r>
            <a:r>
              <a:rPr lang="en-US" sz="1800" b="0">
                <a:latin typeface="Times New Roman" pitchFamily="18" charset="0"/>
              </a:rPr>
              <a:t>(with hour-glass effect) for different values of </a:t>
            </a:r>
            <a:r>
              <a:rPr lang="en-US" sz="1800" b="0">
                <a:latin typeface="Symbol" pitchFamily="18" charset="2"/>
                <a:sym typeface="Wingdings" pitchFamily="2" charset="2"/>
              </a:rPr>
              <a:t>b</a:t>
            </a:r>
            <a:r>
              <a:rPr lang="en-US" sz="1800" b="0" baseline="30000">
                <a:latin typeface="Times New Roman" pitchFamily="18" charset="0"/>
                <a:sym typeface="Wingdings" pitchFamily="2" charset="2"/>
              </a:rPr>
              <a:t>*</a:t>
            </a:r>
            <a:r>
              <a:rPr lang="en-US" sz="1800" b="0">
                <a:latin typeface="Times New Roman" pitchFamily="18" charset="0"/>
              </a:rPr>
              <a:t> in the other plane: </a:t>
            </a:r>
            <a:r>
              <a:rPr lang="en-US" sz="1800">
                <a:solidFill>
                  <a:srgbClr val="3333FF"/>
                </a:solidFill>
                <a:latin typeface="Times New Roman" pitchFamily="18" charset="0"/>
              </a:rPr>
              <a:t>nominal emittance and bunch length, ultimate intensity, </a:t>
            </a:r>
            <a:r>
              <a:rPr lang="en-US" sz="1800" u="sng">
                <a:solidFill>
                  <a:srgbClr val="3333FF"/>
                </a:solidFill>
                <a:latin typeface="Times New Roman" pitchFamily="18" charset="0"/>
              </a:rPr>
              <a:t>no crab-cavity</a:t>
            </a:r>
          </a:p>
        </p:txBody>
      </p:sp>
      <p:sp>
        <p:nvSpPr>
          <p:cNvPr id="7175" name="Text Box 5"/>
          <p:cNvSpPr txBox="1">
            <a:spLocks noChangeArrowheads="1"/>
          </p:cNvSpPr>
          <p:nvPr/>
        </p:nvSpPr>
        <p:spPr bwMode="auto">
          <a:xfrm>
            <a:off x="609600" y="4343400"/>
            <a:ext cx="2208213" cy="314325"/>
          </a:xfrm>
          <a:prstGeom prst="rect">
            <a:avLst/>
          </a:prstGeom>
          <a:solidFill>
            <a:srgbClr val="DAFF9F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400">
                <a:latin typeface="Times New Roman" pitchFamily="18" charset="0"/>
              </a:rPr>
              <a:t>Case of round beam optics</a:t>
            </a:r>
          </a:p>
        </p:txBody>
      </p:sp>
      <p:sp>
        <p:nvSpPr>
          <p:cNvPr id="7176" name="Line 6"/>
          <p:cNvSpPr>
            <a:spLocks noChangeShapeType="1"/>
          </p:cNvSpPr>
          <p:nvPr/>
        </p:nvSpPr>
        <p:spPr bwMode="auto">
          <a:xfrm flipV="1">
            <a:off x="1524000" y="3276600"/>
            <a:ext cx="457200" cy="10668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7" name="Text Box 7"/>
          <p:cNvSpPr txBox="1">
            <a:spLocks noChangeArrowheads="1"/>
          </p:cNvSpPr>
          <p:nvPr/>
        </p:nvSpPr>
        <p:spPr bwMode="auto">
          <a:xfrm rot="-3645738">
            <a:off x="2132806" y="2182019"/>
            <a:ext cx="676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200">
                <a:latin typeface="Times New Roman" pitchFamily="18" charset="0"/>
              </a:rPr>
              <a:t>0.16cm</a:t>
            </a:r>
          </a:p>
        </p:txBody>
      </p:sp>
      <p:sp>
        <p:nvSpPr>
          <p:cNvPr id="7178" name="Text Box 8"/>
          <p:cNvSpPr txBox="1">
            <a:spLocks noChangeArrowheads="1"/>
          </p:cNvSpPr>
          <p:nvPr/>
        </p:nvSpPr>
        <p:spPr bwMode="auto">
          <a:xfrm rot="-3425068">
            <a:off x="2747963" y="2930525"/>
            <a:ext cx="5699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dirty="0">
                <a:latin typeface="Times New Roman" pitchFamily="18" charset="0"/>
              </a:rPr>
              <a:t>1.0cm</a:t>
            </a:r>
          </a:p>
        </p:txBody>
      </p:sp>
      <p:sp>
        <p:nvSpPr>
          <p:cNvPr id="7179" name="Text Box 9"/>
          <p:cNvSpPr txBox="1">
            <a:spLocks noChangeArrowheads="1"/>
          </p:cNvSpPr>
          <p:nvPr/>
        </p:nvSpPr>
        <p:spPr bwMode="auto">
          <a:xfrm rot="-3273818">
            <a:off x="2438401" y="2514600"/>
            <a:ext cx="6461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>
                <a:latin typeface="Times New Roman" pitchFamily="18" charset="0"/>
              </a:rPr>
              <a:t>0.40cm</a:t>
            </a:r>
          </a:p>
        </p:txBody>
      </p:sp>
      <p:sp>
        <p:nvSpPr>
          <p:cNvPr id="7180" name="Text Box 10"/>
          <p:cNvSpPr txBox="1">
            <a:spLocks noChangeArrowheads="1"/>
          </p:cNvSpPr>
          <p:nvPr/>
        </p:nvSpPr>
        <p:spPr bwMode="auto">
          <a:xfrm rot="-752526">
            <a:off x="3810000" y="4038600"/>
            <a:ext cx="608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200">
                <a:latin typeface="Times New Roman" pitchFamily="18" charset="0"/>
              </a:rPr>
              <a:t>100cm</a:t>
            </a:r>
          </a:p>
        </p:txBody>
      </p:sp>
      <p:sp>
        <p:nvSpPr>
          <p:cNvPr id="7181" name="Text Box 11"/>
          <p:cNvSpPr txBox="1">
            <a:spLocks noChangeArrowheads="1"/>
          </p:cNvSpPr>
          <p:nvPr/>
        </p:nvSpPr>
        <p:spPr bwMode="auto">
          <a:xfrm rot="-2947991">
            <a:off x="3200400" y="3230563"/>
            <a:ext cx="5699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>
                <a:latin typeface="Times New Roman" pitchFamily="18" charset="0"/>
              </a:rPr>
              <a:t>7.5cm</a:t>
            </a:r>
          </a:p>
        </p:txBody>
      </p:sp>
      <p:sp>
        <p:nvSpPr>
          <p:cNvPr id="7182" name="Text Box 12"/>
          <p:cNvSpPr txBox="1">
            <a:spLocks noChangeArrowheads="1"/>
          </p:cNvSpPr>
          <p:nvPr/>
        </p:nvSpPr>
        <p:spPr bwMode="auto">
          <a:xfrm rot="-2188343">
            <a:off x="3505200" y="3459163"/>
            <a:ext cx="531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>
                <a:latin typeface="Times New Roman" pitchFamily="18" charset="0"/>
              </a:rPr>
              <a:t>16cm</a:t>
            </a:r>
          </a:p>
        </p:txBody>
      </p:sp>
      <p:sp>
        <p:nvSpPr>
          <p:cNvPr id="7183" name="Text Box 13"/>
          <p:cNvSpPr txBox="1">
            <a:spLocks noChangeArrowheads="1"/>
          </p:cNvSpPr>
          <p:nvPr/>
        </p:nvSpPr>
        <p:spPr bwMode="auto">
          <a:xfrm rot="-1938652">
            <a:off x="3733800" y="3733800"/>
            <a:ext cx="531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>
                <a:latin typeface="Times New Roman" pitchFamily="18" charset="0"/>
              </a:rPr>
              <a:t>40cm</a:t>
            </a:r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auto">
          <a:xfrm>
            <a:off x="5334000" y="704850"/>
            <a:ext cx="3810000" cy="15049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 u="sng">
                <a:solidFill>
                  <a:srgbClr val="FF0000"/>
                </a:solidFill>
                <a:latin typeface="Times New Roman" pitchFamily="18" charset="0"/>
              </a:rPr>
              <a:t>Example of flat optics</a:t>
            </a:r>
            <a:r>
              <a:rPr lang="en-US" sz="2000" b="0">
                <a:latin typeface="Times New Roman" pitchFamily="18" charset="0"/>
              </a:rPr>
              <a:t>:</a:t>
            </a:r>
          </a:p>
          <a:p>
            <a:pPr eaLnBrk="1" hangingPunct="1"/>
            <a:r>
              <a:rPr lang="en-US" sz="180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1800" baseline="3000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*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 =30 cm</a:t>
            </a:r>
            <a:r>
              <a:rPr lang="en-US" sz="1800" b="0">
                <a:latin typeface="Times New Roman" pitchFamily="18" charset="0"/>
              </a:rPr>
              <a:t> in the crossing-plane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sz="180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1800" baseline="3000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*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 = 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s</a:t>
            </a:r>
            <a:r>
              <a:rPr lang="en-US" sz="1800" baseline="-25000">
                <a:solidFill>
                  <a:schemeClr val="accent2"/>
                </a:solidFill>
                <a:latin typeface="Times New Roman" pitchFamily="18" charset="0"/>
              </a:rPr>
              <a:t>z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 =7.5 cm</a:t>
            </a:r>
            <a:r>
              <a:rPr lang="en-US" sz="1800" b="0">
                <a:latin typeface="Times New Roman" pitchFamily="18" charset="0"/>
              </a:rPr>
              <a:t> in the other plane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Q</a:t>
            </a:r>
            <a:r>
              <a:rPr lang="en-US" sz="1800" baseline="-25000">
                <a:solidFill>
                  <a:schemeClr val="accent2"/>
                </a:solidFill>
                <a:latin typeface="Times New Roman" pitchFamily="18" charset="0"/>
              </a:rPr>
              <a:t>c 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= 10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s 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1800" b="0">
                <a:latin typeface="Times New Roman" pitchFamily="18" charset="0"/>
              </a:rPr>
              <a:t> in the plane of biggest </a:t>
            </a:r>
            <a:r>
              <a:rPr lang="en-US" sz="1800" b="0">
                <a:latin typeface="Symbol" pitchFamily="18" charset="2"/>
                <a:sym typeface="Wingdings" pitchFamily="2" charset="2"/>
              </a:rPr>
              <a:t>b</a:t>
            </a:r>
            <a:r>
              <a:rPr lang="en-US" sz="1800" b="0" baseline="30000">
                <a:latin typeface="Times New Roman" pitchFamily="18" charset="0"/>
                <a:sym typeface="Wingdings" pitchFamily="2" charset="2"/>
              </a:rPr>
              <a:t>*</a:t>
            </a:r>
            <a:endParaRPr lang="en-US" sz="1800" b="0">
              <a:latin typeface="Times New Roman" pitchFamily="18" charset="0"/>
              <a:sym typeface="Wingdings" pitchFamily="2" charset="2"/>
            </a:endParaRPr>
          </a:p>
          <a:p>
            <a:pPr eaLnBrk="1" hangingPunct="1">
              <a:buFont typeface="Symbol" pitchFamily="18" charset="2"/>
              <a:buNone/>
            </a:pPr>
            <a:r>
              <a:rPr lang="en-US" sz="1800" b="0">
                <a:latin typeface="Times New Roman" pitchFamily="18" charset="0"/>
                <a:sym typeface="Wingdings" pitchFamily="2" charset="2"/>
              </a:rPr>
              <a:t> 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Peak lumi ~5.6 10</a:t>
            </a:r>
            <a:r>
              <a:rPr lang="en-US" sz="1800" baseline="300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34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cm </a:t>
            </a:r>
            <a:r>
              <a:rPr lang="en-US" sz="1800" baseline="300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-2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s </a:t>
            </a:r>
            <a:r>
              <a:rPr lang="en-US" sz="1800" baseline="300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– 1</a:t>
            </a:r>
            <a:r>
              <a:rPr lang="en-US" sz="1800" baseline="3000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 </a:t>
            </a:r>
            <a:endParaRPr lang="en-US" sz="1400" b="0">
              <a:latin typeface="Times New Roman" pitchFamily="18" charset="0"/>
              <a:sym typeface="Wingdings" pitchFamily="2" charset="2"/>
            </a:endParaRPr>
          </a:p>
        </p:txBody>
      </p:sp>
      <p:sp>
        <p:nvSpPr>
          <p:cNvPr id="76816" name="Line 16"/>
          <p:cNvSpPr>
            <a:spLocks noChangeShapeType="1"/>
          </p:cNvSpPr>
          <p:nvPr/>
        </p:nvSpPr>
        <p:spPr bwMode="auto">
          <a:xfrm flipH="1">
            <a:off x="4648200" y="21336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6818" name="Oval 18"/>
          <p:cNvSpPr>
            <a:spLocks noChangeArrowheads="1"/>
          </p:cNvSpPr>
          <p:nvPr/>
        </p:nvSpPr>
        <p:spPr bwMode="auto">
          <a:xfrm>
            <a:off x="4419600" y="2590800"/>
            <a:ext cx="304800" cy="76200"/>
          </a:xfrm>
          <a:prstGeom prst="ellipse">
            <a:avLst/>
          </a:prstGeom>
          <a:solidFill>
            <a:srgbClr val="FAFAA4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6819" name="Oval 19"/>
          <p:cNvSpPr>
            <a:spLocks noChangeArrowheads="1"/>
          </p:cNvSpPr>
          <p:nvPr/>
        </p:nvSpPr>
        <p:spPr bwMode="auto">
          <a:xfrm>
            <a:off x="4038600" y="3352800"/>
            <a:ext cx="152400" cy="152400"/>
          </a:xfrm>
          <a:prstGeom prst="ellipse">
            <a:avLst/>
          </a:prstGeom>
          <a:solidFill>
            <a:srgbClr val="FAFAA4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5334000" y="2286000"/>
            <a:ext cx="3810000" cy="123031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 u="sng">
                <a:solidFill>
                  <a:srgbClr val="FF0000"/>
                </a:solidFill>
                <a:latin typeface="Times New Roman" pitchFamily="18" charset="0"/>
              </a:rPr>
              <a:t>“Equivalent” round optics</a:t>
            </a:r>
            <a:r>
              <a:rPr lang="en-US" sz="2000" b="0">
                <a:latin typeface="Times New Roman" pitchFamily="18" charset="0"/>
              </a:rPr>
              <a:t>:</a:t>
            </a:r>
          </a:p>
          <a:p>
            <a:pPr eaLnBrk="1" hangingPunct="1"/>
            <a:r>
              <a:rPr lang="en-US" sz="180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1800" baseline="3000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*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 =15 cm</a:t>
            </a:r>
            <a:r>
              <a:rPr lang="en-US" sz="1800" b="0">
                <a:latin typeface="Times New Roman" pitchFamily="18" charset="0"/>
              </a:rPr>
              <a:t> in both planes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Q</a:t>
            </a:r>
            <a:r>
              <a:rPr lang="en-US" sz="1800" baseline="-25000">
                <a:solidFill>
                  <a:schemeClr val="accent2"/>
                </a:solidFill>
                <a:latin typeface="Times New Roman" pitchFamily="18" charset="0"/>
              </a:rPr>
              <a:t>c 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= 10</a:t>
            </a:r>
            <a:r>
              <a:rPr lang="en-US" sz="1800">
                <a:solidFill>
                  <a:schemeClr val="accent2"/>
                </a:solidFill>
                <a:latin typeface="Symbol" pitchFamily="18" charset="2"/>
              </a:rPr>
              <a:t>s </a:t>
            </a:r>
            <a:r>
              <a:rPr lang="en-US" sz="180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1800" b="0">
                <a:latin typeface="Times New Roman" pitchFamily="18" charset="0"/>
              </a:rPr>
              <a:t> 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sz="1800" b="0">
                <a:latin typeface="Times New Roman" pitchFamily="18" charset="0"/>
                <a:sym typeface="Wingdings" pitchFamily="2" charset="2"/>
              </a:rPr>
              <a:t> 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Peak lumi ~3.5 10</a:t>
            </a:r>
            <a:r>
              <a:rPr lang="en-US" sz="1800" baseline="300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34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cm </a:t>
            </a:r>
            <a:r>
              <a:rPr lang="en-US" sz="1800" baseline="300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-2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s </a:t>
            </a:r>
            <a:r>
              <a:rPr lang="en-US" sz="1800" baseline="30000">
                <a:solidFill>
                  <a:srgbClr val="FF0000"/>
                </a:solidFill>
                <a:latin typeface="Times New Roman" pitchFamily="18" charset="0"/>
                <a:sym typeface="Wingdings" pitchFamily="2" charset="2"/>
              </a:rPr>
              <a:t>– 1</a:t>
            </a:r>
            <a:r>
              <a:rPr lang="en-US" sz="1800" baseline="3000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 </a:t>
            </a:r>
            <a:endParaRPr lang="en-US" sz="1400" b="0">
              <a:latin typeface="Times New Roman" pitchFamily="18" charset="0"/>
              <a:sym typeface="Wingdings" pitchFamily="2" charset="2"/>
            </a:endParaRPr>
          </a:p>
        </p:txBody>
      </p:sp>
      <p:sp>
        <p:nvSpPr>
          <p:cNvPr id="76821" name="Line 21"/>
          <p:cNvSpPr>
            <a:spLocks noChangeShapeType="1"/>
          </p:cNvSpPr>
          <p:nvPr/>
        </p:nvSpPr>
        <p:spPr bwMode="auto">
          <a:xfrm flipH="1">
            <a:off x="4191000" y="32004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6822" name="Text Box 22"/>
          <p:cNvSpPr txBox="1">
            <a:spLocks noChangeArrowheads="1"/>
          </p:cNvSpPr>
          <p:nvPr/>
        </p:nvSpPr>
        <p:spPr bwMode="auto">
          <a:xfrm>
            <a:off x="0" y="5334000"/>
            <a:ext cx="9144000" cy="923925"/>
          </a:xfrm>
          <a:prstGeom prst="rect">
            <a:avLst/>
          </a:prstGeom>
          <a:solidFill>
            <a:srgbClr val="DAFF9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en-US" sz="1800" b="0">
                <a:latin typeface="Times New Roman" pitchFamily="18" charset="0"/>
              </a:rPr>
              <a:t>The </a:t>
            </a:r>
            <a:r>
              <a:rPr lang="en-US" sz="1800">
                <a:latin typeface="Times New Roman" pitchFamily="18" charset="0"/>
              </a:rPr>
              <a:t>“virtual” performance </a:t>
            </a:r>
            <a:r>
              <a:rPr lang="en-US" sz="1800" b="0">
                <a:latin typeface="Times New Roman" pitchFamily="18" charset="0"/>
              </a:rPr>
              <a:t>of the two optics is equivalent with crab-cavity (~8-9E34), </a:t>
            </a:r>
          </a:p>
          <a:p>
            <a:pPr marL="342900" indent="-342900" eaLnBrk="1" hangingPunct="1">
              <a:buFontTx/>
              <a:buAutoNum type="arabicPeriod"/>
            </a:pPr>
            <a:r>
              <a:rPr lang="en-US" sz="1800" b="0">
                <a:latin typeface="Times New Roman" pitchFamily="18" charset="0"/>
              </a:rPr>
              <a:t>In all cases the two options requires 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</a:rPr>
              <a:t>to push </a:t>
            </a:r>
            <a:r>
              <a:rPr lang="en-US" sz="180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800">
                <a:solidFill>
                  <a:srgbClr val="FF0000"/>
                </a:solidFill>
                <a:latin typeface="Times New Roman" pitchFamily="18" charset="0"/>
              </a:rPr>
              <a:t>* well beyond the Phase I limit of 30 cm. …Nb3Sn can only improve the situation by ~25%, not more</a:t>
            </a:r>
            <a:r>
              <a:rPr lang="en-US" sz="1800" b="0">
                <a:latin typeface="Times New Roman" pitchFamily="18" charset="0"/>
              </a:rPr>
              <a:t>!</a:t>
            </a:r>
            <a:endParaRPr lang="en-US" sz="1800"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8064" y="3717032"/>
            <a:ext cx="3995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dirty="0" smtClean="0">
                <a:solidFill>
                  <a:srgbClr val="FF0000"/>
                </a:solidFill>
              </a:rPr>
              <a:t>NEW </a:t>
            </a:r>
            <a:r>
              <a:rPr lang="fr-CH" b="1" dirty="0" err="1" smtClean="0">
                <a:solidFill>
                  <a:srgbClr val="FF0000"/>
                </a:solidFill>
              </a:rPr>
              <a:t>scheme</a:t>
            </a:r>
            <a:r>
              <a:rPr lang="fr-CH" b="1" dirty="0" smtClean="0">
                <a:solidFill>
                  <a:srgbClr val="FF0000"/>
                </a:solidFill>
              </a:rPr>
              <a:t> ATS: </a:t>
            </a:r>
            <a:r>
              <a:rPr lang="fr-CH" b="1" dirty="0" err="1" smtClean="0">
                <a:solidFill>
                  <a:srgbClr val="FF0000"/>
                </a:solidFill>
              </a:rPr>
              <a:t>see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next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slides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r"/>
            <a:r>
              <a:rPr lang="en-US" b="1" dirty="0" smtClean="0"/>
              <a:t>S</a:t>
            </a:r>
            <a:r>
              <a:rPr lang="en-US" b="1" dirty="0" smtClean="0"/>
              <a:t>. Fartoukh, sLHC-PR0049 &amp; LMC 21/07/2010</a:t>
            </a:r>
          </a:p>
          <a:p>
            <a:pPr algn="r"/>
            <a:r>
              <a:rPr lang="en-US" b="1" dirty="0" smtClean="0"/>
              <a:t>R. D. Maria, S. Fartoukh, sLHC-PR0050 &amp; LMC </a:t>
            </a:r>
            <a:r>
              <a:rPr lang="en-US" b="1" dirty="0" smtClean="0"/>
              <a:t>21/07/2010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5" grpId="0" animBg="1"/>
      <p:bldP spid="76816" grpId="0" animBg="1"/>
      <p:bldP spid="76818" grpId="0" animBg="1"/>
      <p:bldP spid="76819" grpId="0" animBg="1"/>
      <p:bldP spid="76820" grpId="0" animBg="1"/>
      <p:bldP spid="76821" grpId="0" animBg="1"/>
      <p:bldP spid="768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Februray 2011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8AC1B-AEE2-4141-A1A0-48C31C9B0337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547100" cy="604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Oval 3"/>
          <p:cNvSpPr>
            <a:spLocks noChangeArrowheads="1"/>
          </p:cNvSpPr>
          <p:nvPr/>
        </p:nvSpPr>
        <p:spPr bwMode="auto">
          <a:xfrm>
            <a:off x="5019675" y="4987925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223" name="Text Box 4"/>
          <p:cNvSpPr txBox="1">
            <a:spLocks noChangeArrowheads="1"/>
          </p:cNvSpPr>
          <p:nvPr/>
        </p:nvSpPr>
        <p:spPr bwMode="auto">
          <a:xfrm>
            <a:off x="3276600" y="5749925"/>
            <a:ext cx="3343275" cy="34607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>
                <a:latin typeface="Times New Roman" pitchFamily="18" charset="0"/>
              </a:rPr>
              <a:t>Nominal </a:t>
            </a:r>
            <a:r>
              <a:rPr lang="en-US" sz="1600">
                <a:latin typeface="Symbol" pitchFamily="18" charset="2"/>
              </a:rPr>
              <a:t>b</a:t>
            </a:r>
            <a:r>
              <a:rPr lang="en-US" sz="1600" baseline="-25000">
                <a:latin typeface="Times New Roman" pitchFamily="18" charset="0"/>
              </a:rPr>
              <a:t>arc</a:t>
            </a:r>
            <a:r>
              <a:rPr lang="en-US" sz="1600">
                <a:latin typeface="Times New Roman" pitchFamily="18" charset="0"/>
              </a:rPr>
              <a:t> (180m)  in s45/56/81/12</a:t>
            </a:r>
          </a:p>
        </p:txBody>
      </p:sp>
      <p:sp>
        <p:nvSpPr>
          <p:cNvPr id="9224" name="Line 5"/>
          <p:cNvSpPr>
            <a:spLocks noChangeShapeType="1"/>
          </p:cNvSpPr>
          <p:nvPr/>
        </p:nvSpPr>
        <p:spPr bwMode="auto">
          <a:xfrm flipH="1" flipV="1">
            <a:off x="3724275" y="5216525"/>
            <a:ext cx="9906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5" name="Line 6"/>
          <p:cNvSpPr>
            <a:spLocks noChangeShapeType="1"/>
          </p:cNvSpPr>
          <p:nvPr/>
        </p:nvSpPr>
        <p:spPr bwMode="auto">
          <a:xfrm flipV="1">
            <a:off x="4714875" y="5216525"/>
            <a:ext cx="7620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6" name="Oval 7"/>
          <p:cNvSpPr>
            <a:spLocks noChangeArrowheads="1"/>
          </p:cNvSpPr>
          <p:nvPr/>
        </p:nvSpPr>
        <p:spPr bwMode="auto">
          <a:xfrm>
            <a:off x="3343275" y="4987925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227" name="Text Box 8"/>
          <p:cNvSpPr txBox="1">
            <a:spLocks noChangeArrowheads="1"/>
          </p:cNvSpPr>
          <p:nvPr/>
        </p:nvSpPr>
        <p:spPr bwMode="auto">
          <a:xfrm>
            <a:off x="2605088" y="7938"/>
            <a:ext cx="4481512" cy="40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0">
                <a:latin typeface="Times New Roman" pitchFamily="18" charset="0"/>
              </a:rPr>
              <a:t>Injection optics: </a:t>
            </a:r>
            <a:r>
              <a:rPr lang="en-US" sz="2000" b="0">
                <a:latin typeface="Symbol" pitchFamily="18" charset="2"/>
              </a:rPr>
              <a:t>b</a:t>
            </a:r>
            <a:r>
              <a:rPr lang="en-US" sz="2000" b="0" baseline="30000">
                <a:latin typeface="Times New Roman" pitchFamily="18" charset="0"/>
              </a:rPr>
              <a:t>*</a:t>
            </a:r>
            <a:r>
              <a:rPr lang="en-US" sz="2000" b="0">
                <a:latin typeface="Times New Roman" pitchFamily="18" charset="0"/>
              </a:rPr>
              <a:t> = 14 m in IR1 and IR5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@ Chamonix2011-HLLHC summary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Scope of HL-LHC</a:t>
            </a:r>
          </a:p>
          <a:p>
            <a:r>
              <a:rPr lang="fr-CH" dirty="0" smtClean="0"/>
              <a:t>Main technologies</a:t>
            </a:r>
          </a:p>
          <a:p>
            <a:pPr lvl="1"/>
            <a:r>
              <a:rPr lang="fr-CH" dirty="0" err="1" smtClean="0"/>
              <a:t>sLHC</a:t>
            </a:r>
            <a:r>
              <a:rPr lang="fr-CH" dirty="0" smtClean="0"/>
              <a:t> as </a:t>
            </a:r>
            <a:r>
              <a:rPr lang="fr-CH" dirty="0" err="1" smtClean="0"/>
              <a:t>key</a:t>
            </a:r>
            <a:r>
              <a:rPr lang="fr-CH" dirty="0" smtClean="0"/>
              <a:t> </a:t>
            </a:r>
            <a:r>
              <a:rPr lang="fr-CH" dirty="0" err="1" smtClean="0"/>
              <a:t>step</a:t>
            </a:r>
            <a:r>
              <a:rPr lang="fr-CH" dirty="0" smtClean="0"/>
              <a:t> </a:t>
            </a:r>
            <a:r>
              <a:rPr lang="fr-CH" dirty="0" err="1" smtClean="0"/>
              <a:t>toward</a:t>
            </a:r>
            <a:r>
              <a:rPr lang="fr-CH" dirty="0" smtClean="0"/>
              <a:t> </a:t>
            </a:r>
            <a:r>
              <a:rPr lang="fr-CH" dirty="0" err="1" smtClean="0"/>
              <a:t>high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endParaRPr lang="fr-CH" dirty="0" smtClean="0"/>
          </a:p>
          <a:p>
            <a:r>
              <a:rPr lang="fr-CH" dirty="0" err="1" smtClean="0"/>
              <a:t>HiLumi</a:t>
            </a:r>
            <a:r>
              <a:rPr lang="fr-CH" dirty="0" smtClean="0"/>
              <a:t> LHC, an FP7 Design </a:t>
            </a:r>
            <a:r>
              <a:rPr lang="fr-CH" dirty="0" err="1" smtClean="0"/>
              <a:t>Study</a:t>
            </a:r>
            <a:endParaRPr lang="fr-CH" dirty="0" smtClean="0"/>
          </a:p>
          <a:p>
            <a:pPr lvl="1"/>
            <a:r>
              <a:rPr lang="fr-CH" dirty="0" smtClean="0"/>
              <a:t>A global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Februray 2011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CEFF0D-799A-4684-9C05-F6F3AC3EA2C6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5" y="215900"/>
            <a:ext cx="8547100" cy="604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Oval 3"/>
          <p:cNvSpPr>
            <a:spLocks noChangeArrowheads="1"/>
          </p:cNvSpPr>
          <p:nvPr/>
        </p:nvSpPr>
        <p:spPr bwMode="auto">
          <a:xfrm>
            <a:off x="50292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47" name="Text Box 4"/>
          <p:cNvSpPr txBox="1">
            <a:spLocks noChangeArrowheads="1"/>
          </p:cNvSpPr>
          <p:nvPr/>
        </p:nvSpPr>
        <p:spPr bwMode="auto">
          <a:xfrm>
            <a:off x="3286125" y="5715000"/>
            <a:ext cx="3343275" cy="34607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>
                <a:latin typeface="Times New Roman" pitchFamily="18" charset="0"/>
              </a:rPr>
              <a:t>Nominal </a:t>
            </a:r>
            <a:r>
              <a:rPr lang="en-US" sz="1600">
                <a:latin typeface="Symbol" pitchFamily="18" charset="2"/>
              </a:rPr>
              <a:t>b</a:t>
            </a:r>
            <a:r>
              <a:rPr lang="en-US" sz="1600" baseline="-25000">
                <a:latin typeface="Times New Roman" pitchFamily="18" charset="0"/>
              </a:rPr>
              <a:t>arc</a:t>
            </a:r>
            <a:r>
              <a:rPr lang="en-US" sz="1600">
                <a:latin typeface="Times New Roman" pitchFamily="18" charset="0"/>
              </a:rPr>
              <a:t> (180m)  in s45/56/81/12</a:t>
            </a:r>
          </a:p>
        </p:txBody>
      </p:sp>
      <p:sp>
        <p:nvSpPr>
          <p:cNvPr id="10248" name="Line 5"/>
          <p:cNvSpPr>
            <a:spLocks noChangeShapeType="1"/>
          </p:cNvSpPr>
          <p:nvPr/>
        </p:nvSpPr>
        <p:spPr bwMode="auto">
          <a:xfrm flipH="1" flipV="1">
            <a:off x="3733800" y="5181600"/>
            <a:ext cx="9906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9" name="Line 6"/>
          <p:cNvSpPr>
            <a:spLocks noChangeShapeType="1"/>
          </p:cNvSpPr>
          <p:nvPr/>
        </p:nvSpPr>
        <p:spPr bwMode="auto">
          <a:xfrm flipV="1">
            <a:off x="4724400" y="5181600"/>
            <a:ext cx="7620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Text Box 7"/>
          <p:cNvSpPr txBox="1">
            <a:spLocks noChangeArrowheads="1"/>
          </p:cNvSpPr>
          <p:nvPr/>
        </p:nvSpPr>
        <p:spPr bwMode="auto">
          <a:xfrm>
            <a:off x="1849438" y="0"/>
            <a:ext cx="5942012" cy="40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0">
                <a:latin typeface="Times New Roman" pitchFamily="18" charset="0"/>
              </a:rPr>
              <a:t>Pre-squeezed optics: </a:t>
            </a:r>
            <a:r>
              <a:rPr lang="en-US" sz="2000" b="0">
                <a:latin typeface="Symbol" pitchFamily="18" charset="2"/>
              </a:rPr>
              <a:t>b</a:t>
            </a:r>
            <a:r>
              <a:rPr lang="en-US" sz="2000" b="0" baseline="30000">
                <a:latin typeface="Times New Roman" pitchFamily="18" charset="0"/>
              </a:rPr>
              <a:t>*</a:t>
            </a:r>
            <a:r>
              <a:rPr lang="en-US" sz="2000" b="0">
                <a:latin typeface="Times New Roman" pitchFamily="18" charset="0"/>
              </a:rPr>
              <a:t> = 60 cm in IR1 and IR5: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</a:rPr>
              <a:t>“1111”</a:t>
            </a:r>
          </a:p>
        </p:txBody>
      </p:sp>
      <p:sp>
        <p:nvSpPr>
          <p:cNvPr id="10251" name="Oval 8"/>
          <p:cNvSpPr>
            <a:spLocks noChangeArrowheads="1"/>
          </p:cNvSpPr>
          <p:nvPr/>
        </p:nvSpPr>
        <p:spPr bwMode="auto">
          <a:xfrm>
            <a:off x="33528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52" name="WordArt 9"/>
          <p:cNvSpPr>
            <a:spLocks noChangeArrowheads="1" noChangeShapeType="1" noTextEdit="1"/>
          </p:cNvSpPr>
          <p:nvPr/>
        </p:nvSpPr>
        <p:spPr bwMode="auto">
          <a:xfrm>
            <a:off x="1833563" y="2895600"/>
            <a:ext cx="5862637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Similar to the nominal LHC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@ Chamonix2011-HLLHC summary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Februray 2011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75088-E6DB-4538-9264-07DDE5D38BC0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2725"/>
            <a:ext cx="8556625" cy="604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Oval 3"/>
          <p:cNvSpPr>
            <a:spLocks noChangeArrowheads="1"/>
          </p:cNvSpPr>
          <p:nvPr/>
        </p:nvSpPr>
        <p:spPr bwMode="auto">
          <a:xfrm>
            <a:off x="50292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2911475" y="5715000"/>
            <a:ext cx="4106863" cy="34607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>
                <a:latin typeface="Times New Roman" pitchFamily="18" charset="0"/>
              </a:rPr>
              <a:t> </a:t>
            </a:r>
            <a:r>
              <a:rPr lang="en-US" sz="1600">
                <a:latin typeface="Symbol" pitchFamily="18" charset="2"/>
              </a:rPr>
              <a:t>b</a:t>
            </a:r>
            <a:r>
              <a:rPr lang="en-US" sz="1600" baseline="-25000">
                <a:latin typeface="Times New Roman" pitchFamily="18" charset="0"/>
              </a:rPr>
              <a:t>arc </a:t>
            </a:r>
            <a:r>
              <a:rPr lang="en-US" sz="1600">
                <a:latin typeface="Times New Roman" pitchFamily="18" charset="0"/>
              </a:rPr>
              <a:t>increased by a factor of 2 in s45/56/81/12</a:t>
            </a:r>
          </a:p>
        </p:txBody>
      </p:sp>
      <p:sp>
        <p:nvSpPr>
          <p:cNvPr id="11272" name="Line 5"/>
          <p:cNvSpPr>
            <a:spLocks noChangeShapeType="1"/>
          </p:cNvSpPr>
          <p:nvPr/>
        </p:nvSpPr>
        <p:spPr bwMode="auto">
          <a:xfrm flipH="1" flipV="1">
            <a:off x="3733800" y="5181600"/>
            <a:ext cx="9906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Line 6"/>
          <p:cNvSpPr>
            <a:spLocks noChangeShapeType="1"/>
          </p:cNvSpPr>
          <p:nvPr/>
        </p:nvSpPr>
        <p:spPr bwMode="auto">
          <a:xfrm flipV="1">
            <a:off x="4724400" y="5181600"/>
            <a:ext cx="7620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Oval 7"/>
          <p:cNvSpPr>
            <a:spLocks noChangeArrowheads="1"/>
          </p:cNvSpPr>
          <p:nvPr/>
        </p:nvSpPr>
        <p:spPr bwMode="auto">
          <a:xfrm>
            <a:off x="33528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275" name="Text Box 8"/>
          <p:cNvSpPr txBox="1">
            <a:spLocks noChangeArrowheads="1"/>
          </p:cNvSpPr>
          <p:nvPr/>
        </p:nvSpPr>
        <p:spPr bwMode="auto">
          <a:xfrm>
            <a:off x="1414463" y="0"/>
            <a:ext cx="6926262" cy="40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0">
                <a:latin typeface="Times New Roman" pitchFamily="18" charset="0"/>
              </a:rPr>
              <a:t> Intermediate squeezed optics: </a:t>
            </a:r>
            <a:r>
              <a:rPr lang="en-US" sz="2000" b="0">
                <a:latin typeface="Symbol" pitchFamily="18" charset="2"/>
              </a:rPr>
              <a:t>b</a:t>
            </a:r>
            <a:r>
              <a:rPr lang="en-US" sz="2000" b="0" baseline="30000">
                <a:latin typeface="Times New Roman" pitchFamily="18" charset="0"/>
              </a:rPr>
              <a:t>*</a:t>
            </a:r>
            <a:r>
              <a:rPr lang="en-US" sz="2000" b="0">
                <a:latin typeface="Times New Roman" pitchFamily="18" charset="0"/>
              </a:rPr>
              <a:t> = 30 cm in IR1 and IR5: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</a:rPr>
              <a:t>“2222”</a:t>
            </a:r>
          </a:p>
        </p:txBody>
      </p:sp>
      <p:sp>
        <p:nvSpPr>
          <p:cNvPr id="11276" name="WordArt 9"/>
          <p:cNvSpPr>
            <a:spLocks noChangeArrowheads="1" noChangeShapeType="1" noTextEdit="1"/>
          </p:cNvSpPr>
          <p:nvPr/>
        </p:nvSpPr>
        <p:spPr bwMode="auto">
          <a:xfrm>
            <a:off x="2667000" y="2362200"/>
            <a:ext cx="4419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Similar to Phase I</a:t>
            </a:r>
          </a:p>
        </p:txBody>
      </p:sp>
      <p:sp>
        <p:nvSpPr>
          <p:cNvPr id="11277" name="WordArt 10"/>
          <p:cNvSpPr>
            <a:spLocks noChangeArrowheads="1" noChangeShapeType="1" noTextEdit="1"/>
          </p:cNvSpPr>
          <p:nvPr/>
        </p:nvSpPr>
        <p:spPr bwMode="auto">
          <a:xfrm>
            <a:off x="2590800" y="3200400"/>
            <a:ext cx="487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(but with much more flexibility)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@ Chamonix2011-HLLHC summary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Februray 2011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DE28A3-AC78-458C-A687-51B476ABF467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229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100" y="228600"/>
            <a:ext cx="8547100" cy="6035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4" name="Oval 3"/>
          <p:cNvSpPr>
            <a:spLocks noChangeArrowheads="1"/>
          </p:cNvSpPr>
          <p:nvPr/>
        </p:nvSpPr>
        <p:spPr bwMode="auto">
          <a:xfrm>
            <a:off x="50292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295" name="Text Box 4"/>
          <p:cNvSpPr txBox="1">
            <a:spLocks noChangeArrowheads="1"/>
          </p:cNvSpPr>
          <p:nvPr/>
        </p:nvSpPr>
        <p:spPr bwMode="auto">
          <a:xfrm>
            <a:off x="2911475" y="5715000"/>
            <a:ext cx="4106863" cy="34607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>
                <a:latin typeface="Times New Roman" pitchFamily="18" charset="0"/>
              </a:rPr>
              <a:t> </a:t>
            </a:r>
            <a:r>
              <a:rPr lang="en-US" sz="1600">
                <a:latin typeface="Symbol" pitchFamily="18" charset="2"/>
              </a:rPr>
              <a:t>b</a:t>
            </a:r>
            <a:r>
              <a:rPr lang="en-US" sz="1600" baseline="-25000">
                <a:latin typeface="Times New Roman" pitchFamily="18" charset="0"/>
              </a:rPr>
              <a:t>arc </a:t>
            </a:r>
            <a:r>
              <a:rPr lang="en-US" sz="1600">
                <a:latin typeface="Times New Roman" pitchFamily="18" charset="0"/>
              </a:rPr>
              <a:t>increased by a factor of 4 in s45/56/81/12</a:t>
            </a:r>
          </a:p>
        </p:txBody>
      </p:sp>
      <p:sp>
        <p:nvSpPr>
          <p:cNvPr id="12296" name="Line 5"/>
          <p:cNvSpPr>
            <a:spLocks noChangeShapeType="1"/>
          </p:cNvSpPr>
          <p:nvPr/>
        </p:nvSpPr>
        <p:spPr bwMode="auto">
          <a:xfrm flipH="1" flipV="1">
            <a:off x="3733800" y="5181600"/>
            <a:ext cx="9906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Line 6"/>
          <p:cNvSpPr>
            <a:spLocks noChangeShapeType="1"/>
          </p:cNvSpPr>
          <p:nvPr/>
        </p:nvSpPr>
        <p:spPr bwMode="auto">
          <a:xfrm flipV="1">
            <a:off x="4724400" y="5181600"/>
            <a:ext cx="7620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8" name="Oval 7"/>
          <p:cNvSpPr>
            <a:spLocks noChangeArrowheads="1"/>
          </p:cNvSpPr>
          <p:nvPr/>
        </p:nvSpPr>
        <p:spPr bwMode="auto">
          <a:xfrm>
            <a:off x="33528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299" name="Text Box 8"/>
          <p:cNvSpPr txBox="1">
            <a:spLocks noChangeArrowheads="1"/>
          </p:cNvSpPr>
          <p:nvPr/>
        </p:nvSpPr>
        <p:spPr bwMode="auto">
          <a:xfrm>
            <a:off x="1628775" y="0"/>
            <a:ext cx="6502400" cy="400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0">
                <a:latin typeface="Times New Roman" pitchFamily="18" charset="0"/>
              </a:rPr>
              <a:t> Squeezed optics (round): </a:t>
            </a:r>
            <a:r>
              <a:rPr lang="en-US" sz="2000" b="0">
                <a:latin typeface="Symbol" pitchFamily="18" charset="2"/>
              </a:rPr>
              <a:t>b</a:t>
            </a:r>
            <a:r>
              <a:rPr lang="en-US" sz="2000" b="0" baseline="30000">
                <a:latin typeface="Times New Roman" pitchFamily="18" charset="0"/>
              </a:rPr>
              <a:t>*</a:t>
            </a:r>
            <a:r>
              <a:rPr lang="en-US" sz="2000" b="0">
                <a:latin typeface="Times New Roman" pitchFamily="18" charset="0"/>
              </a:rPr>
              <a:t> = 15 cm in IR1 and IR5: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</a:rPr>
              <a:t>“4444”</a:t>
            </a:r>
          </a:p>
        </p:txBody>
      </p:sp>
      <p:sp>
        <p:nvSpPr>
          <p:cNvPr id="12300" name="WordArt 13"/>
          <p:cNvSpPr>
            <a:spLocks noChangeArrowheads="1" noChangeShapeType="1" noTextEdit="1"/>
          </p:cNvSpPr>
          <p:nvPr/>
        </p:nvSpPr>
        <p:spPr bwMode="auto">
          <a:xfrm>
            <a:off x="1833563" y="2438400"/>
            <a:ext cx="5862637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HL-LHC with round optics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(preferable with crabs)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@ Chamonix2011-HLLHC summary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Februray 2011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04C20-33CC-45AF-8F05-75C160792A24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56625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Oval 3"/>
          <p:cNvSpPr>
            <a:spLocks noChangeArrowheads="1"/>
          </p:cNvSpPr>
          <p:nvPr/>
        </p:nvSpPr>
        <p:spPr bwMode="auto">
          <a:xfrm>
            <a:off x="50292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2590800" y="5715000"/>
            <a:ext cx="4552950" cy="5905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600">
                <a:latin typeface="Times New Roman" pitchFamily="18" charset="0"/>
              </a:rPr>
              <a:t> </a:t>
            </a:r>
            <a:r>
              <a:rPr lang="en-US" sz="1600">
                <a:latin typeface="Symbol" pitchFamily="18" charset="2"/>
              </a:rPr>
              <a:t>b</a:t>
            </a:r>
            <a:r>
              <a:rPr lang="en-US" sz="1600" baseline="-25000">
                <a:latin typeface="Times New Roman" pitchFamily="18" charset="0"/>
              </a:rPr>
              <a:t>arc </a:t>
            </a:r>
            <a:r>
              <a:rPr lang="en-US" sz="1600">
                <a:latin typeface="Times New Roman" pitchFamily="18" charset="0"/>
              </a:rPr>
              <a:t> increased by a factor of 2 or 8 in s45/56/81/12</a:t>
            </a:r>
          </a:p>
          <a:p>
            <a:pPr algn="ctr" eaLnBrk="1" hangingPunct="1"/>
            <a:r>
              <a:rPr lang="en-US" sz="1600">
                <a:latin typeface="Times New Roman" pitchFamily="18" charset="0"/>
              </a:rPr>
              <a:t>depending on the </a:t>
            </a:r>
            <a:r>
              <a:rPr lang="en-US" sz="1600">
                <a:latin typeface="Symbol" pitchFamily="18" charset="2"/>
              </a:rPr>
              <a:t>b</a:t>
            </a:r>
            <a:r>
              <a:rPr lang="en-US" sz="1600">
                <a:latin typeface="Times New Roman" pitchFamily="18" charset="0"/>
              </a:rPr>
              <a:t>* aspect ratio in IP1 and IP5</a:t>
            </a:r>
          </a:p>
        </p:txBody>
      </p:sp>
      <p:sp>
        <p:nvSpPr>
          <p:cNvPr id="13320" name="Line 5"/>
          <p:cNvSpPr>
            <a:spLocks noChangeShapeType="1"/>
          </p:cNvSpPr>
          <p:nvPr/>
        </p:nvSpPr>
        <p:spPr bwMode="auto">
          <a:xfrm flipH="1" flipV="1">
            <a:off x="3733800" y="5181600"/>
            <a:ext cx="9906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Line 6"/>
          <p:cNvSpPr>
            <a:spLocks noChangeShapeType="1"/>
          </p:cNvSpPr>
          <p:nvPr/>
        </p:nvSpPr>
        <p:spPr bwMode="auto">
          <a:xfrm flipV="1">
            <a:off x="4724400" y="5181600"/>
            <a:ext cx="762000" cy="5334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Oval 7"/>
          <p:cNvSpPr>
            <a:spLocks noChangeArrowheads="1"/>
          </p:cNvSpPr>
          <p:nvPr/>
        </p:nvSpPr>
        <p:spPr bwMode="auto">
          <a:xfrm>
            <a:off x="3352800" y="4953000"/>
            <a:ext cx="990600" cy="228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20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23" name="Text Box 8"/>
          <p:cNvSpPr txBox="1">
            <a:spLocks noChangeArrowheads="1"/>
          </p:cNvSpPr>
          <p:nvPr/>
        </p:nvSpPr>
        <p:spPr bwMode="auto">
          <a:xfrm>
            <a:off x="925513" y="0"/>
            <a:ext cx="7927975" cy="400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0">
                <a:latin typeface="Times New Roman" pitchFamily="18" charset="0"/>
              </a:rPr>
              <a:t> Squeezed optics (flat): </a:t>
            </a:r>
            <a:r>
              <a:rPr lang="en-US" sz="2000" b="0">
                <a:latin typeface="Symbol" pitchFamily="18" charset="2"/>
              </a:rPr>
              <a:t>b</a:t>
            </a:r>
            <a:r>
              <a:rPr lang="en-US" sz="2000" b="0" baseline="30000">
                <a:latin typeface="Times New Roman" pitchFamily="18" charset="0"/>
              </a:rPr>
              <a:t>*</a:t>
            </a:r>
            <a:r>
              <a:rPr lang="en-US" sz="2000" b="0" baseline="-25000">
                <a:latin typeface="Times New Roman" pitchFamily="18" charset="0"/>
              </a:rPr>
              <a:t>x/y</a:t>
            </a:r>
            <a:r>
              <a:rPr lang="en-US" sz="2000" b="0">
                <a:latin typeface="Times New Roman" pitchFamily="18" charset="0"/>
              </a:rPr>
              <a:t> = 7.5/30 cm alternated in IR1 and IR5: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</a:rPr>
              <a:t>“8228”</a:t>
            </a:r>
          </a:p>
        </p:txBody>
      </p:sp>
      <p:sp>
        <p:nvSpPr>
          <p:cNvPr id="13324" name="WordArt 9"/>
          <p:cNvSpPr>
            <a:spLocks noChangeArrowheads="1" noChangeShapeType="1" noTextEdit="1"/>
          </p:cNvSpPr>
          <p:nvPr/>
        </p:nvSpPr>
        <p:spPr bwMode="auto">
          <a:xfrm>
            <a:off x="1833563" y="2438400"/>
            <a:ext cx="5862637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HL-LHC with flat optics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(back-up w/o crabs)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@ Chamonix2011-HLLHC summary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Structure of the </a:t>
            </a:r>
            <a:r>
              <a:rPr lang="fr-CH" dirty="0" err="1" smtClean="0"/>
              <a:t>project</a:t>
            </a:r>
            <a:r>
              <a:rPr lang="fr-CH" dirty="0" smtClean="0"/>
              <a:t> HL-LHC</a:t>
            </a:r>
            <a:br>
              <a:rPr lang="fr-CH" dirty="0" smtClean="0"/>
            </a:br>
            <a:r>
              <a:rPr lang="fr-CH" dirty="0" smtClean="0"/>
              <a:t>and the </a:t>
            </a:r>
            <a:r>
              <a:rPr lang="fr-CH" dirty="0" err="1" smtClean="0"/>
              <a:t>HiLumi</a:t>
            </a:r>
            <a:r>
              <a:rPr lang="fr-CH" dirty="0" smtClean="0"/>
              <a:t> FP7 Design </a:t>
            </a:r>
            <a:r>
              <a:rPr lang="fr-CH" dirty="0" err="1" smtClean="0"/>
              <a:t>Study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85" name="Picture 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264696" cy="3727394"/>
          </a:xfrm>
          <a:prstGeom prst="rect">
            <a:avLst/>
          </a:prstGeom>
          <a:noFill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1" y="4869161"/>
            <a:ext cx="6120680" cy="1433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Large participation</a:t>
            </a:r>
            <a:br>
              <a:rPr lang="fr-CH" dirty="0" smtClean="0"/>
            </a:br>
            <a:r>
              <a:rPr lang="fr-CH" dirty="0" smtClean="0"/>
              <a:t>application 25 </a:t>
            </a:r>
            <a:r>
              <a:rPr lang="fr-CH" dirty="0" err="1" smtClean="0"/>
              <a:t>Nov</a:t>
            </a:r>
            <a:r>
              <a:rPr lang="fr-CH" dirty="0" smtClean="0"/>
              <a:t> 2010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 b="30892"/>
          <a:stretch>
            <a:fillRect/>
          </a:stretch>
        </p:blipFill>
        <p:spPr bwMode="auto">
          <a:xfrm>
            <a:off x="2123729" y="1412776"/>
            <a:ext cx="4752528" cy="4945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focal point of 20 </a:t>
            </a:r>
            <a:r>
              <a:rPr lang="fr-CH" dirty="0" err="1" smtClean="0"/>
              <a:t>years</a:t>
            </a:r>
            <a:r>
              <a:rPr lang="fr-CH" dirty="0" smtClean="0"/>
              <a:t> of </a:t>
            </a:r>
            <a:r>
              <a:rPr lang="fr-CH" dirty="0" err="1" smtClean="0"/>
              <a:t>converging</a:t>
            </a:r>
            <a:r>
              <a:rPr lang="fr-CH" dirty="0" smtClean="0"/>
              <a:t> International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/>
              <a:t>The collaboration </a:t>
            </a:r>
            <a:r>
              <a:rPr lang="fr-CH" dirty="0" err="1" smtClean="0"/>
              <a:t>wiht</a:t>
            </a:r>
            <a:r>
              <a:rPr lang="fr-CH" dirty="0" smtClean="0"/>
              <a:t> US on LHC </a:t>
            </a:r>
            <a:r>
              <a:rPr lang="fr-CH" dirty="0" smtClean="0"/>
              <a:t>upgrade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smtClean="0"/>
              <a:t>construction </a:t>
            </a:r>
            <a:r>
              <a:rPr lang="fr-CH" dirty="0" smtClean="0"/>
              <a:t>of LHC</a:t>
            </a:r>
          </a:p>
          <a:p>
            <a:r>
              <a:rPr lang="fr-CH" dirty="0" smtClean="0"/>
              <a:t>EU programs have been </a:t>
            </a:r>
            <a:r>
              <a:rPr lang="fr-CH" dirty="0" smtClean="0"/>
              <a:t>instrumental </a:t>
            </a:r>
            <a:r>
              <a:rPr lang="fr-CH" dirty="0" smtClean="0"/>
              <a:t>in </a:t>
            </a:r>
            <a:r>
              <a:rPr lang="fr-CH" dirty="0" err="1" smtClean="0"/>
              <a:t>federating</a:t>
            </a:r>
            <a:r>
              <a:rPr lang="fr-CH" dirty="0" smtClean="0"/>
              <a:t> </a:t>
            </a:r>
            <a:r>
              <a:rPr lang="fr-CH" dirty="0" smtClean="0"/>
              <a:t>all EU efforts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Hi-</a:t>
            </a:r>
            <a:r>
              <a:rPr lang="fr-CH" dirty="0" err="1" smtClean="0"/>
              <a:t>Lumi</a:t>
            </a:r>
            <a:r>
              <a:rPr lang="fr-CH" dirty="0" smtClean="0"/>
              <a:t> the coordination </a:t>
            </a:r>
            <a:r>
              <a:rPr lang="fr-CH" dirty="0" err="1" smtClean="0"/>
              <a:t>makes</a:t>
            </a:r>
            <a:r>
              <a:rPr lang="fr-CH" dirty="0" smtClean="0"/>
              <a:t> a </a:t>
            </a:r>
            <a:r>
              <a:rPr lang="fr-CH" dirty="0" err="1" smtClean="0"/>
              <a:t>step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: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coordinated</a:t>
            </a:r>
            <a:r>
              <a:rPr lang="fr-CH" dirty="0" smtClean="0"/>
              <a:t> R&amp;D to a </a:t>
            </a:r>
            <a:r>
              <a:rPr lang="fr-CH" dirty="0" err="1" smtClean="0"/>
              <a:t>common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anymore</a:t>
            </a:r>
            <a:r>
              <a:rPr lang="fr-CH" dirty="0" smtClean="0"/>
              <a:t> the unique </a:t>
            </a:r>
            <a:r>
              <a:rPr lang="fr-CH" dirty="0" err="1" smtClean="0"/>
              <a:t>owner</a:t>
            </a:r>
            <a:r>
              <a:rPr lang="fr-CH" dirty="0" smtClean="0"/>
              <a:t>, </a:t>
            </a:r>
            <a:r>
              <a:rPr lang="fr-CH" dirty="0" err="1" smtClean="0"/>
              <a:t>rather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motor</a:t>
            </a:r>
            <a:r>
              <a:rPr lang="fr-CH" dirty="0" smtClean="0"/>
              <a:t> and </a:t>
            </a:r>
            <a:r>
              <a:rPr lang="fr-CH" dirty="0" err="1" smtClean="0"/>
              <a:t>cathalizer</a:t>
            </a:r>
            <a:r>
              <a:rPr lang="fr-CH" dirty="0" smtClean="0"/>
              <a:t> of a </a:t>
            </a:r>
            <a:r>
              <a:rPr lang="fr-CH" dirty="0" err="1" smtClean="0"/>
              <a:t>wider</a:t>
            </a:r>
            <a:r>
              <a:rPr lang="fr-CH" dirty="0" smtClean="0"/>
              <a:t> effort.</a:t>
            </a:r>
          </a:p>
          <a:p>
            <a:r>
              <a:rPr lang="fr-CH" dirty="0" err="1" smtClean="0"/>
              <a:t>Managed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a large detector collaboration (</a:t>
            </a:r>
            <a:r>
              <a:rPr lang="fr-CH" dirty="0" err="1" smtClean="0"/>
              <a:t>with</a:t>
            </a:r>
            <a:r>
              <a:rPr lang="fr-CH" dirty="0" smtClean="0"/>
              <a:t> CERN in </a:t>
            </a:r>
            <a:r>
              <a:rPr lang="fr-CH" dirty="0" err="1" smtClean="0"/>
              <a:t>special</a:t>
            </a:r>
            <a:r>
              <a:rPr lang="fr-CH" dirty="0" smtClean="0"/>
              <a:t> position as </a:t>
            </a:r>
            <a:r>
              <a:rPr lang="fr-CH" dirty="0" err="1" smtClean="0"/>
              <a:t>operator</a:t>
            </a:r>
            <a:r>
              <a:rPr lang="fr-CH" dirty="0" smtClean="0"/>
              <a:t> of LHC)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32856"/>
            <a:ext cx="3015583" cy="3698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FP7 </a:t>
            </a:r>
            <a:r>
              <a:rPr lang="fr-CH" dirty="0" err="1" smtClean="0"/>
              <a:t>HiLumi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5161"/>
            <a:ext cx="3888432" cy="25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65355"/>
            <a:ext cx="3528392" cy="249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1802" y="4005064"/>
            <a:ext cx="3712606" cy="238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urved Left Arrow 9"/>
          <p:cNvSpPr/>
          <p:nvPr/>
        </p:nvSpPr>
        <p:spPr>
          <a:xfrm>
            <a:off x="8172400" y="3501008"/>
            <a:ext cx="731520" cy="15121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err="1" smtClean="0">
                <a:solidFill>
                  <a:srgbClr val="FF0000"/>
                </a:solidFill>
              </a:rPr>
              <a:t>Waiving</a:t>
            </a:r>
            <a:r>
              <a:rPr lang="fr-CH" sz="1200" b="1" dirty="0" smtClean="0">
                <a:solidFill>
                  <a:srgbClr val="FF0000"/>
                </a:solidFill>
              </a:rPr>
              <a:t> </a:t>
            </a:r>
            <a:r>
              <a:rPr lang="fr-CH" sz="1200" b="1" dirty="0" err="1" smtClean="0">
                <a:solidFill>
                  <a:srgbClr val="FF0000"/>
                </a:solidFill>
              </a:rPr>
              <a:t>effect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44408" y="1484784"/>
            <a:ext cx="899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/>
              <a:t>CERN </a:t>
            </a:r>
            <a:r>
              <a:rPr lang="fr-CH" sz="1200" b="1" dirty="0" err="1" smtClean="0"/>
              <a:t>waives</a:t>
            </a:r>
            <a:r>
              <a:rPr lang="fr-CH" sz="1200" b="1" dirty="0" smtClean="0"/>
              <a:t> all </a:t>
            </a:r>
            <a:r>
              <a:rPr lang="fr-CH" sz="1200" b="1" dirty="0" err="1" smtClean="0"/>
              <a:t>technical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works</a:t>
            </a:r>
            <a:r>
              <a:rPr lang="fr-CH" sz="1200" b="1" dirty="0" smtClean="0"/>
              <a:t>: </a:t>
            </a:r>
            <a:br>
              <a:rPr lang="fr-CH" sz="1200" b="1" dirty="0" smtClean="0"/>
            </a:br>
            <a:r>
              <a:rPr lang="fr-CH" sz="1200" b="1" dirty="0" smtClean="0"/>
              <a:t>LHC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core</a:t>
            </a:r>
            <a:r>
              <a:rPr lang="fr-CH" sz="1200" b="1" dirty="0" smtClean="0"/>
              <a:t> program.</a:t>
            </a:r>
          </a:p>
          <a:p>
            <a:r>
              <a:rPr lang="fr-CH" sz="1200" b="1" dirty="0" err="1" smtClean="0"/>
              <a:t>Only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kept</a:t>
            </a:r>
            <a:r>
              <a:rPr lang="fr-CH" sz="1200" b="1" dirty="0" smtClean="0"/>
              <a:t> the CERN </a:t>
            </a:r>
            <a:r>
              <a:rPr lang="fr-CH" sz="1200" b="1" dirty="0" err="1" smtClean="0"/>
              <a:t>cost</a:t>
            </a:r>
            <a:r>
              <a:rPr lang="fr-CH" sz="1200" b="1" dirty="0" smtClean="0"/>
              <a:t> for </a:t>
            </a:r>
            <a:r>
              <a:rPr lang="fr-CH" sz="1200" b="1" dirty="0" err="1" smtClean="0"/>
              <a:t>managem</a:t>
            </a:r>
            <a:r>
              <a:rPr lang="fr-CH" sz="1200" b="1" dirty="0" smtClean="0"/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4005064"/>
            <a:ext cx="394590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Left Arrow 13"/>
          <p:cNvSpPr/>
          <p:nvPr/>
        </p:nvSpPr>
        <p:spPr>
          <a:xfrm>
            <a:off x="3851920" y="48691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50%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5301208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/>
              <a:t>85% of CERN </a:t>
            </a:r>
            <a:r>
              <a:rPr lang="fr-CH" sz="1200" b="1" dirty="0" err="1" smtClean="0"/>
              <a:t>gen</a:t>
            </a:r>
            <a:r>
              <a:rPr lang="fr-CH" sz="1200" b="1" dirty="0" smtClean="0"/>
              <a:t>. </a:t>
            </a:r>
            <a:r>
              <a:rPr lang="fr-CH" sz="1200" b="1" dirty="0" err="1" smtClean="0"/>
              <a:t>mngt</a:t>
            </a:r>
            <a:endParaRPr lang="en-US" sz="1200" b="1" dirty="0"/>
          </a:p>
        </p:txBody>
      </p:sp>
      <p:sp>
        <p:nvSpPr>
          <p:cNvPr id="16" name="Right Arrow 15"/>
          <p:cNvSpPr/>
          <p:nvPr/>
        </p:nvSpPr>
        <p:spPr>
          <a:xfrm>
            <a:off x="3707904" y="2420888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/>
              <a:t>Only</a:t>
            </a:r>
            <a:r>
              <a:rPr lang="fr-CH" sz="1100" dirty="0" smtClean="0"/>
              <a:t> EU </a:t>
            </a:r>
            <a:r>
              <a:rPr lang="fr-CH" sz="1100" dirty="0" err="1" smtClean="0"/>
              <a:t>research</a:t>
            </a:r>
            <a:r>
              <a:rPr lang="fr-CH" sz="1100" dirty="0" smtClean="0"/>
              <a:t> area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3672408" cy="261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97152"/>
            <a:ext cx="61150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940152" y="1772816"/>
            <a:ext cx="27363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Personnel for </a:t>
            </a:r>
            <a:r>
              <a:rPr lang="fr-CH" sz="1400" dirty="0" err="1" smtClean="0"/>
              <a:t>HiLumi</a:t>
            </a:r>
            <a:r>
              <a:rPr lang="fr-CH" sz="1400" dirty="0" smtClean="0"/>
              <a:t> by WP</a:t>
            </a:r>
          </a:p>
          <a:p>
            <a:pPr marL="342900" indent="-342900">
              <a:buAutoNum type="arabicPeriod"/>
            </a:pPr>
            <a:r>
              <a:rPr lang="fr-CH" sz="1400" dirty="0" err="1" smtClean="0"/>
              <a:t>Manag</a:t>
            </a:r>
            <a:r>
              <a:rPr lang="fr-CH" sz="1400" dirty="0" smtClean="0"/>
              <a:t> and Tech. </a:t>
            </a:r>
            <a:r>
              <a:rPr lang="fr-CH" sz="1400" dirty="0" err="1" smtClean="0"/>
              <a:t>Coord</a:t>
            </a:r>
            <a:r>
              <a:rPr lang="fr-CH" sz="1400" dirty="0" smtClean="0"/>
              <a:t>. (6%)</a:t>
            </a:r>
          </a:p>
          <a:p>
            <a:pPr marL="342900" indent="-342900">
              <a:buAutoNum type="arabicPeriod"/>
            </a:pPr>
            <a:r>
              <a:rPr lang="fr-CH" sz="1400" dirty="0" err="1" smtClean="0"/>
              <a:t>Acc</a:t>
            </a:r>
            <a:r>
              <a:rPr lang="fr-CH" sz="1400" dirty="0" smtClean="0"/>
              <a:t>. </a:t>
            </a:r>
            <a:r>
              <a:rPr lang="fr-CH" sz="1400" dirty="0" err="1" smtClean="0"/>
              <a:t>Physics</a:t>
            </a:r>
            <a:r>
              <a:rPr lang="fr-CH" sz="1400" dirty="0" smtClean="0"/>
              <a:t> and </a:t>
            </a:r>
            <a:r>
              <a:rPr lang="fr-CH" sz="1400" dirty="0" err="1" smtClean="0"/>
              <a:t>beam</a:t>
            </a:r>
            <a:endParaRPr lang="fr-CH" sz="1400" dirty="0" smtClean="0"/>
          </a:p>
          <a:p>
            <a:pPr marL="342900" indent="-342900">
              <a:buAutoNum type="arabicPeriod"/>
            </a:pPr>
            <a:r>
              <a:rPr lang="fr-CH" sz="1400" dirty="0" err="1" smtClean="0"/>
              <a:t>Magnets</a:t>
            </a:r>
            <a:r>
              <a:rPr lang="fr-CH" sz="1400" dirty="0" smtClean="0"/>
              <a:t> for IR</a:t>
            </a:r>
          </a:p>
          <a:p>
            <a:pPr marL="342900" indent="-342900">
              <a:buAutoNum type="arabicPeriod"/>
            </a:pPr>
            <a:r>
              <a:rPr lang="fr-CH" sz="1400" dirty="0" err="1" smtClean="0"/>
              <a:t>Crab</a:t>
            </a:r>
            <a:r>
              <a:rPr lang="fr-CH" sz="1400" dirty="0" smtClean="0"/>
              <a:t> </a:t>
            </a:r>
            <a:r>
              <a:rPr lang="fr-CH" sz="1400" dirty="0" err="1" smtClean="0"/>
              <a:t>Cavities</a:t>
            </a:r>
            <a:endParaRPr lang="fr-CH" sz="1400" dirty="0" smtClean="0"/>
          </a:p>
          <a:p>
            <a:pPr marL="342900" indent="-342900">
              <a:buAutoNum type="arabicPeriod"/>
            </a:pPr>
            <a:r>
              <a:rPr lang="fr-CH" sz="1400" dirty="0" err="1" smtClean="0"/>
              <a:t>Collimators</a:t>
            </a:r>
            <a:endParaRPr lang="fr-CH" sz="1400" dirty="0" smtClean="0"/>
          </a:p>
          <a:p>
            <a:pPr marL="342900" indent="-342900">
              <a:buAutoNum type="arabicPeriod"/>
            </a:pPr>
            <a:r>
              <a:rPr lang="fr-CH" sz="1400" dirty="0" err="1" smtClean="0"/>
              <a:t>Sc</a:t>
            </a:r>
            <a:r>
              <a:rPr lang="fr-CH" sz="1400" dirty="0" smtClean="0"/>
              <a:t> links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63688" y="443711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for the </a:t>
            </a:r>
            <a:r>
              <a:rPr lang="fr-CH" dirty="0" err="1" smtClean="0"/>
              <a:t>the</a:t>
            </a:r>
            <a:r>
              <a:rPr lang="fr-CH" dirty="0" smtClean="0"/>
              <a:t> </a:t>
            </a:r>
            <a:r>
              <a:rPr lang="fr-CH" dirty="0" err="1" smtClean="0"/>
              <a:t>whole</a:t>
            </a:r>
            <a:r>
              <a:rPr lang="fr-CH" dirty="0" smtClean="0"/>
              <a:t> HL-LHC over 10 </a:t>
            </a:r>
            <a:r>
              <a:rPr lang="fr-CH" dirty="0" err="1" smtClean="0"/>
              <a:t>years</a:t>
            </a:r>
            <a:r>
              <a:rPr lang="fr-CH" dirty="0" smtClean="0"/>
              <a:t> in M€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smtClean="0"/>
              <a:t>HL-LHC 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r>
              <a:rPr lang="fr-CH" dirty="0" smtClean="0"/>
              <a:t>, </a:t>
            </a:r>
            <a:r>
              <a:rPr lang="fr-CH" dirty="0" err="1" smtClean="0"/>
              <a:t>forming</a:t>
            </a:r>
            <a:r>
              <a:rPr lang="fr-CH" dirty="0" smtClean="0"/>
              <a:t> a large international collaboration</a:t>
            </a:r>
          </a:p>
          <a:p>
            <a:r>
              <a:rPr lang="fr-CH" dirty="0" smtClean="0"/>
              <a:t>HL-LHC has a flexible plan: </a:t>
            </a:r>
            <a:r>
              <a:rPr lang="fr-CH" dirty="0" err="1" smtClean="0"/>
              <a:t>however</a:t>
            </a:r>
            <a:r>
              <a:rPr lang="fr-CH" dirty="0" smtClean="0"/>
              <a:t> the </a:t>
            </a:r>
            <a:r>
              <a:rPr lang="fr-CH" dirty="0" err="1" smtClean="0"/>
              <a:t>development</a:t>
            </a:r>
            <a:r>
              <a:rPr lang="fr-CH" dirty="0" smtClean="0"/>
              <a:t> of the main hardware </a:t>
            </a:r>
            <a:r>
              <a:rPr lang="fr-CH" dirty="0" err="1" smtClean="0"/>
              <a:t>is</a:t>
            </a:r>
            <a:r>
              <a:rPr lang="fr-CH" dirty="0" smtClean="0"/>
              <a:t> –</a:t>
            </a:r>
            <a:r>
              <a:rPr lang="fr-CH" dirty="0" err="1" smtClean="0"/>
              <a:t>almost</a:t>
            </a:r>
            <a:r>
              <a:rPr lang="fr-CH" dirty="0" smtClean="0"/>
              <a:t> – </a:t>
            </a:r>
            <a:r>
              <a:rPr lang="fr-CH" dirty="0" err="1" smtClean="0"/>
              <a:t>traced</a:t>
            </a:r>
            <a:endParaRPr lang="fr-CH" dirty="0" smtClean="0"/>
          </a:p>
          <a:p>
            <a:r>
              <a:rPr lang="fr-CH" b="1" dirty="0" smtClean="0"/>
              <a:t>HL-LHC </a:t>
            </a:r>
            <a:r>
              <a:rPr lang="fr-CH" b="1" dirty="0" err="1" smtClean="0"/>
              <a:t>builts</a:t>
            </a:r>
            <a:r>
              <a:rPr lang="fr-CH" b="1" dirty="0" smtClean="0"/>
              <a:t> on the </a:t>
            </a:r>
            <a:r>
              <a:rPr lang="fr-CH" b="1" dirty="0" err="1" smtClean="0"/>
              <a:t>strength</a:t>
            </a:r>
            <a:r>
              <a:rPr lang="fr-CH" b="1" dirty="0" smtClean="0"/>
              <a:t> and expertise of </a:t>
            </a:r>
            <a:r>
              <a:rPr lang="fr-CH" b="1" dirty="0" err="1" smtClean="0">
                <a:solidFill>
                  <a:srgbClr val="FF0000"/>
                </a:solidFill>
              </a:rPr>
              <a:t>sLHC</a:t>
            </a:r>
            <a:endParaRPr lang="fr-CH" b="1" dirty="0" smtClean="0">
              <a:solidFill>
                <a:srgbClr val="FF0000"/>
              </a:solidFill>
            </a:endParaRPr>
          </a:p>
          <a:p>
            <a:pPr lvl="1"/>
            <a:r>
              <a:rPr lang="fr-CH" dirty="0" smtClean="0"/>
              <a:t>For the </a:t>
            </a:r>
            <a:r>
              <a:rPr lang="fr-CH" dirty="0" err="1" smtClean="0"/>
              <a:t>injectors</a:t>
            </a:r>
            <a:r>
              <a:rPr lang="fr-CH" dirty="0" smtClean="0"/>
              <a:t> (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deliver</a:t>
            </a:r>
            <a:r>
              <a:rPr lang="fr-CH" dirty="0" smtClean="0"/>
              <a:t> the </a:t>
            </a:r>
            <a:r>
              <a:rPr lang="fr-CH" dirty="0" err="1" smtClean="0"/>
              <a:t>needed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For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(</a:t>
            </a:r>
            <a:r>
              <a:rPr lang="fr-CH" dirty="0" err="1" smtClean="0"/>
              <a:t>fundamental</a:t>
            </a:r>
            <a:r>
              <a:rPr lang="fr-CH" dirty="0" smtClean="0"/>
              <a:t> </a:t>
            </a:r>
            <a:r>
              <a:rPr lang="fr-CH" dirty="0" err="1" smtClean="0"/>
              <a:t>understanding</a:t>
            </a:r>
            <a:r>
              <a:rPr lang="fr-CH" dirty="0" smtClean="0"/>
              <a:t> the limitation of Phase 1)</a:t>
            </a:r>
          </a:p>
          <a:p>
            <a:pPr lvl="1"/>
            <a:r>
              <a:rPr lang="fr-CH" dirty="0" smtClean="0"/>
              <a:t>For the </a:t>
            </a:r>
            <a:r>
              <a:rPr lang="fr-CH" dirty="0" err="1" smtClean="0"/>
              <a:t>pushed</a:t>
            </a:r>
            <a:r>
              <a:rPr lang="fr-CH" dirty="0" smtClean="0"/>
              <a:t> Nb-Ti technologies for </a:t>
            </a:r>
            <a:r>
              <a:rPr lang="fr-CH" dirty="0" err="1" smtClean="0"/>
              <a:t>magnets</a:t>
            </a:r>
            <a:r>
              <a:rPr lang="fr-CH" dirty="0" smtClean="0"/>
              <a:t>:</a:t>
            </a:r>
          </a:p>
          <a:p>
            <a:pPr lvl="2"/>
            <a:r>
              <a:rPr lang="fr-CH" dirty="0" smtClean="0"/>
              <a:t>Essential for </a:t>
            </a:r>
            <a:r>
              <a:rPr lang="fr-CH" dirty="0" err="1" smtClean="0"/>
              <a:t>Matching</a:t>
            </a:r>
            <a:r>
              <a:rPr lang="fr-CH" dirty="0" smtClean="0"/>
              <a:t> Section  </a:t>
            </a:r>
            <a:r>
              <a:rPr lang="fr-CH" dirty="0" err="1" smtClean="0"/>
              <a:t>magnets</a:t>
            </a:r>
            <a:endParaRPr lang="fr-CH" dirty="0" smtClean="0"/>
          </a:p>
          <a:p>
            <a:pPr lvl="2"/>
            <a:r>
              <a:rPr lang="fr-CH" dirty="0" smtClean="0"/>
              <a:t>Important </a:t>
            </a:r>
            <a:r>
              <a:rPr lang="fr-CH" dirty="0" err="1" smtClean="0"/>
              <a:t>back-up</a:t>
            </a:r>
            <a:r>
              <a:rPr lang="fr-CH" dirty="0" smtClean="0"/>
              <a:t> solution for the </a:t>
            </a:r>
            <a:r>
              <a:rPr lang="fr-CH" dirty="0" err="1" smtClean="0"/>
              <a:t>low</a:t>
            </a:r>
            <a:r>
              <a:rPr lang="fr-CH" dirty="0" smtClean="0"/>
              <a:t>-</a:t>
            </a:r>
            <a:r>
              <a:rPr lang="fr-CH" dirty="0" smtClean="0">
                <a:sym typeface="Symbol"/>
              </a:rPr>
              <a:t> </a:t>
            </a:r>
            <a:r>
              <a:rPr lang="fr-CH" dirty="0" err="1" smtClean="0">
                <a:sym typeface="Symbol"/>
              </a:rPr>
              <a:t>magnets</a:t>
            </a:r>
            <a:endParaRPr lang="fr-CH" dirty="0" smtClean="0">
              <a:sym typeface="Symbol"/>
            </a:endParaRPr>
          </a:p>
          <a:p>
            <a:pPr lvl="1"/>
            <a:r>
              <a:rPr lang="fr-CH" dirty="0" smtClean="0">
                <a:sym typeface="Symbol"/>
              </a:rPr>
              <a:t>For the radiation </a:t>
            </a:r>
            <a:r>
              <a:rPr lang="fr-CH" dirty="0" err="1" smtClean="0">
                <a:sym typeface="Symbol"/>
              </a:rPr>
              <a:t>studies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safety</a:t>
            </a:r>
            <a:r>
              <a:rPr lang="fr-CH" dirty="0" smtClean="0">
                <a:sym typeface="Symbol"/>
              </a:rPr>
              <a:t> aspect and management </a:t>
            </a:r>
            <a:r>
              <a:rPr lang="fr-CH" dirty="0" err="1" smtClean="0">
                <a:sym typeface="Symbol"/>
              </a:rPr>
              <a:t>tools</a:t>
            </a:r>
            <a:r>
              <a:rPr lang="fr-CH" dirty="0" smtClean="0">
                <a:sym typeface="Symbol"/>
              </a:rPr>
              <a:t>.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 descr="SLHC-PP_Logo4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2780928"/>
            <a:ext cx="895350" cy="815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 the </a:t>
            </a:r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evolve</a:t>
            </a:r>
            <a:r>
              <a:rPr lang="fr-CH" dirty="0" smtClean="0"/>
              <a:t> in LHC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28808"/>
            <a:ext cx="4038600" cy="337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63999"/>
            <a:ext cx="4038600" cy="326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119675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Prudent </a:t>
            </a:r>
            <a:r>
              <a:rPr lang="fr-CH" dirty="0" err="1" smtClean="0"/>
              <a:t>assumptions</a:t>
            </a:r>
            <a:r>
              <a:rPr lang="fr-CH" dirty="0" smtClean="0"/>
              <a:t>, </a:t>
            </a:r>
            <a:r>
              <a:rPr lang="fr-CH" b="1" dirty="0" smtClean="0"/>
              <a:t>of </a:t>
            </a:r>
            <a:r>
              <a:rPr lang="fr-CH" b="1" dirty="0" err="1" smtClean="0"/>
              <a:t>September</a:t>
            </a:r>
            <a:r>
              <a:rPr lang="fr-CH" b="1" dirty="0" smtClean="0"/>
              <a:t> 2010</a:t>
            </a:r>
            <a:r>
              <a:rPr lang="fr-CH" dirty="0" smtClean="0"/>
              <a:t>: </a:t>
            </a:r>
          </a:p>
          <a:p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expected</a:t>
            </a:r>
            <a:r>
              <a:rPr lang="fr-CH" dirty="0" smtClean="0"/>
              <a:t> LHC </a:t>
            </a:r>
            <a:r>
              <a:rPr lang="fr-CH" dirty="0" err="1" smtClean="0"/>
              <a:t>behaviour</a:t>
            </a:r>
            <a:r>
              <a:rPr lang="fr-CH" dirty="0" smtClean="0"/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not </a:t>
            </a:r>
            <a:r>
              <a:rPr lang="fr-CH" b="1" dirty="0" err="1" smtClean="0">
                <a:solidFill>
                  <a:srgbClr val="FF0000"/>
                </a:solidFill>
              </a:rPr>
              <a:t>yet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integrated</a:t>
            </a:r>
            <a:r>
              <a:rPr lang="fr-CH" dirty="0" smtClean="0"/>
              <a:t>.</a:t>
            </a:r>
          </a:p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assumed</a:t>
            </a:r>
            <a:r>
              <a:rPr lang="fr-CH" dirty="0" smtClean="0"/>
              <a:t> to </a:t>
            </a:r>
            <a:r>
              <a:rPr lang="fr-CH" dirty="0" err="1" smtClean="0"/>
              <a:t>saturate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design </a:t>
            </a:r>
            <a:r>
              <a:rPr lang="fr-CH" dirty="0" err="1" smtClean="0"/>
              <a:t>luminosity</a:t>
            </a:r>
            <a:r>
              <a:rPr lang="fr-CH" dirty="0" smtClean="0"/>
              <a:t> of 1.e34. </a:t>
            </a:r>
            <a:r>
              <a:rPr lang="fr-CH" dirty="0" err="1" smtClean="0"/>
              <a:t>Today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may</a:t>
            </a:r>
            <a:r>
              <a:rPr lang="fr-CH" b="1" dirty="0" smtClean="0">
                <a:solidFill>
                  <a:srgbClr val="00B050"/>
                </a:solidFill>
              </a:rPr>
              <a:t> assume </a:t>
            </a:r>
            <a:r>
              <a:rPr lang="fr-CH" dirty="0" smtClean="0"/>
              <a:t>1.7-2 e34 !</a:t>
            </a:r>
          </a:p>
          <a:p>
            <a:r>
              <a:rPr lang="fr-CH" dirty="0" smtClean="0"/>
              <a:t>The new </a:t>
            </a:r>
            <a:r>
              <a:rPr lang="fr-CH" dirty="0" err="1" smtClean="0"/>
              <a:t>shutdown</a:t>
            </a:r>
            <a:r>
              <a:rPr lang="fr-CH" dirty="0" smtClean="0"/>
              <a:t> plan (</a:t>
            </a:r>
            <a:r>
              <a:rPr lang="fr-CH" dirty="0" err="1" smtClean="0"/>
              <a:t>approved</a:t>
            </a:r>
            <a:r>
              <a:rPr lang="fr-CH" dirty="0" smtClean="0"/>
              <a:t> 31 </a:t>
            </a:r>
            <a:r>
              <a:rPr lang="fr-CH" dirty="0" err="1" smtClean="0"/>
              <a:t>January</a:t>
            </a:r>
            <a:r>
              <a:rPr lang="fr-CH" dirty="0" smtClean="0"/>
              <a:t> 2011) not </a:t>
            </a:r>
            <a:r>
              <a:rPr lang="fr-CH" dirty="0" err="1" smtClean="0"/>
              <a:t>yet</a:t>
            </a:r>
            <a:r>
              <a:rPr lang="fr-CH" dirty="0" smtClean="0"/>
              <a:t> </a:t>
            </a:r>
            <a:r>
              <a:rPr lang="fr-CH" dirty="0" err="1" smtClean="0"/>
              <a:t>integrated</a:t>
            </a:r>
            <a:r>
              <a:rPr lang="fr-CH" dirty="0" smtClean="0"/>
              <a:t> (</a:t>
            </a:r>
            <a:r>
              <a:rPr lang="fr-CH" dirty="0" err="1" smtClean="0"/>
              <a:t>shutdown</a:t>
            </a:r>
            <a:r>
              <a:rPr lang="fr-CH" dirty="0" smtClean="0"/>
              <a:t> in 2013)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87727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Better</a:t>
            </a:r>
            <a:r>
              <a:rPr lang="fr-CH" dirty="0" smtClean="0"/>
              <a:t> performance </a:t>
            </a:r>
            <a:r>
              <a:rPr lang="fr-CH" dirty="0" err="1" smtClean="0"/>
              <a:t>may</a:t>
            </a:r>
            <a:r>
              <a:rPr lang="fr-CH" dirty="0" smtClean="0"/>
              <a:t> push the </a:t>
            </a:r>
            <a:r>
              <a:rPr lang="fr-CH" dirty="0" err="1" smtClean="0"/>
              <a:t>integrated</a:t>
            </a:r>
            <a:r>
              <a:rPr lang="fr-CH" dirty="0" smtClean="0"/>
              <a:t> </a:t>
            </a:r>
            <a:r>
              <a:rPr lang="fr-CH" dirty="0" err="1" smtClean="0"/>
              <a:t>lumi</a:t>
            </a:r>
            <a:r>
              <a:rPr lang="fr-CH" dirty="0" smtClean="0"/>
              <a:t> to 300 fb</a:t>
            </a:r>
            <a:r>
              <a:rPr lang="fr-CH" baseline="30000" dirty="0" smtClean="0"/>
              <a:t>-1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/>
              <a:t> </a:t>
            </a:r>
            <a:r>
              <a:rPr lang="fr-CH" dirty="0" smtClean="0"/>
              <a:t>2020.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(</a:t>
            </a:r>
            <a:r>
              <a:rPr lang="fr-CH" dirty="0" err="1" smtClean="0"/>
              <a:t>some</a:t>
            </a:r>
            <a:r>
              <a:rPr lang="fr-CH" dirty="0" smtClean="0"/>
              <a:t> of the) </a:t>
            </a:r>
            <a:r>
              <a:rPr lang="fr-CH" dirty="0" err="1" smtClean="0"/>
              <a:t>Phyics</a:t>
            </a:r>
            <a:r>
              <a:rPr lang="fr-CH" dirty="0" smtClean="0"/>
              <a:t> motivation</a:t>
            </a:r>
            <a:endParaRPr lang="en-US" dirty="0"/>
          </a:p>
        </p:txBody>
      </p:sp>
      <p:pic>
        <p:nvPicPr>
          <p:cNvPr id="1030" name="Picture 6" descr="Fi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068960"/>
            <a:ext cx="3024336" cy="333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83568" y="1628801"/>
            <a:ext cx="7560840" cy="1368152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particular, operation at higher luminosity as foreseen by </a:t>
            </a: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HL-LHC has three main purposes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GB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Perform more accurate measurements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on the new particles discovered in the LHC.</a:t>
            </a:r>
            <a:endParaRPr kumimoji="0" lang="en-GB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Observe rare processes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whether predicted by the Standard Model (SM) or by the new physics scenarios unveiled by the LHC, which have rates below the sensitivity of the current phase.</a:t>
            </a:r>
            <a:endParaRPr kumimoji="0" lang="en-GB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Extend the </a:t>
            </a: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exploration of the energy frontier, therefore extending the discovery reach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by probing the very rare events where most of the proton momentum is concentrated in a single quark or gluon.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4236" y="3522315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300 fb</a:t>
            </a:r>
            <a:r>
              <a:rPr lang="fr-CH" sz="1200" baseline="30000" dirty="0" smtClean="0"/>
              <a:t>-1</a:t>
            </a:r>
            <a:endParaRPr lang="en-US" sz="1200" baseline="30000" dirty="0"/>
          </a:p>
        </p:txBody>
      </p:sp>
      <p:pic>
        <p:nvPicPr>
          <p:cNvPr id="1034" name="Picture 10" descr="F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3024336" cy="29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goal</a:t>
            </a:r>
            <a:endParaRPr lang="en-US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67544" y="1844824"/>
            <a:ext cx="8280920" cy="115212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main objective of HL-LHC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to implement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hardware configuration and a set of beam parameters that will allow the LHC to reach the following targets:</a:t>
            </a:r>
            <a:endParaRPr kumimoji="0" lang="en-GB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peak luminosity of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5×10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34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cm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-2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with levelling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allowing:</a:t>
            </a:r>
            <a:endParaRPr kumimoji="0" lang="en-GB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 integrated luminosity of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250 fb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per year, enabling the goal of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3000 fb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twelve years after the upgrade. This luminosity is more than ten times the luminosity reach of the first 10 years of the LHC lifetime.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2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429000"/>
            <a:ext cx="3780115" cy="2362572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56992"/>
            <a:ext cx="36404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35696" y="5805264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1600" dirty="0" smtClean="0"/>
              <a:t> </a:t>
            </a:r>
            <a:r>
              <a:rPr lang="fr-CH" sz="1600" dirty="0" err="1" smtClean="0"/>
              <a:t>allow</a:t>
            </a:r>
            <a:r>
              <a:rPr lang="fr-CH" sz="1600" dirty="0" smtClean="0"/>
              <a:t> design for </a:t>
            </a:r>
            <a:r>
              <a:rPr lang="fr-CH" sz="1600" dirty="0" err="1" smtClean="0"/>
              <a:t>lower</a:t>
            </a:r>
            <a:r>
              <a:rPr lang="fr-CH" sz="1600" dirty="0" smtClean="0"/>
              <a:t> </a:t>
            </a:r>
            <a:r>
              <a:rPr lang="fr-CH" sz="1600" dirty="0" err="1" smtClean="0"/>
              <a:t>peak</a:t>
            </a:r>
            <a:r>
              <a:rPr lang="fr-CH" sz="1600" dirty="0" smtClean="0"/>
              <a:t> L, </a:t>
            </a:r>
            <a:r>
              <a:rPr lang="fr-CH" sz="1600" dirty="0" err="1" smtClean="0"/>
              <a:t>less</a:t>
            </a:r>
            <a:r>
              <a:rPr lang="fr-CH" sz="1600" dirty="0" smtClean="0"/>
              <a:t> pile up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 </a:t>
            </a:r>
            <a:r>
              <a:rPr lang="fr-CH" sz="1600" dirty="0" err="1" smtClean="0"/>
              <a:t>less</a:t>
            </a:r>
            <a:r>
              <a:rPr lang="fr-CH" sz="1600" dirty="0" smtClean="0"/>
              <a:t> </a:t>
            </a:r>
            <a:r>
              <a:rPr lang="fr-CH" sz="1600" dirty="0" err="1" smtClean="0"/>
              <a:t>peak</a:t>
            </a:r>
            <a:r>
              <a:rPr lang="fr-CH" sz="1600" dirty="0" smtClean="0"/>
              <a:t> </a:t>
            </a:r>
            <a:r>
              <a:rPr lang="fr-CH" sz="1600" dirty="0" err="1" smtClean="0"/>
              <a:t>heat</a:t>
            </a:r>
            <a:r>
              <a:rPr lang="fr-CH" sz="1600" dirty="0" smtClean="0"/>
              <a:t> </a:t>
            </a:r>
            <a:r>
              <a:rPr lang="fr-CH" sz="1600" dirty="0" err="1" smtClean="0"/>
              <a:t>deposition</a:t>
            </a:r>
            <a:r>
              <a:rPr lang="fr-CH" sz="1600" dirty="0" smtClean="0"/>
              <a:t> ( a factor 2 </a:t>
            </a:r>
            <a:r>
              <a:rPr lang="fr-CH" sz="1600" dirty="0" err="1" smtClean="0"/>
              <a:t>may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the </a:t>
            </a:r>
            <a:r>
              <a:rPr lang="fr-CH" sz="1600" dirty="0" err="1" smtClean="0"/>
              <a:t>diff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path</a:t>
            </a:r>
            <a:r>
              <a:rPr lang="fr-CH" dirty="0" smtClean="0"/>
              <a:t> </a:t>
            </a:r>
            <a:r>
              <a:rPr lang="fr-CH" dirty="0" err="1" smtClean="0"/>
              <a:t>toward</a:t>
            </a:r>
            <a:r>
              <a:rPr lang="fr-CH" dirty="0" smtClean="0"/>
              <a:t> </a:t>
            </a:r>
            <a:r>
              <a:rPr lang="fr-CH" dirty="0" err="1" smtClean="0"/>
              <a:t>high</a:t>
            </a:r>
            <a:r>
              <a:rPr lang="fr-CH" dirty="0" smtClean="0"/>
              <a:t> </a:t>
            </a:r>
            <a:r>
              <a:rPr lang="fr-CH" dirty="0" err="1" smtClean="0"/>
              <a:t>lumi</a:t>
            </a:r>
            <a:endParaRPr lang="en-US" dirty="0"/>
          </a:p>
        </p:txBody>
      </p:sp>
      <p:pic>
        <p:nvPicPr>
          <p:cNvPr id="18434" name="Picture 2" descr="Figure LHC basline programme_be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653136"/>
            <a:ext cx="736619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Object 1"/>
          <p:cNvPicPr>
            <a:picLocks noChangeAspect="1" noChangeArrowheads="1"/>
          </p:cNvPicPr>
          <p:nvPr/>
        </p:nvPicPr>
        <p:blipFill>
          <a:blip r:embed="rId3" cstate="print"/>
          <a:srcRect b="180"/>
          <a:stretch>
            <a:fillRect/>
          </a:stretch>
        </p:blipFill>
        <p:spPr bwMode="auto">
          <a:xfrm>
            <a:off x="1763688" y="1124744"/>
            <a:ext cx="3312368" cy="344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36096" y="285293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From</a:t>
            </a:r>
            <a:r>
              <a:rPr lang="fr-CH" sz="1600" dirty="0" smtClean="0"/>
              <a:t> Chamonix 2011: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 </a:t>
            </a:r>
            <a:r>
              <a:rPr lang="fr-CH" sz="1600" dirty="0" err="1" smtClean="0"/>
              <a:t>Integrate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LHCb</a:t>
            </a:r>
            <a:r>
              <a:rPr lang="fr-CH" sz="1600" dirty="0" smtClean="0"/>
              <a:t> and Alice in the upgrade </a:t>
            </a:r>
            <a:r>
              <a:rPr lang="fr-CH" sz="1600" dirty="0" err="1" smtClean="0"/>
              <a:t>picture</a:t>
            </a:r>
            <a:r>
              <a:rPr lang="fr-CH" sz="1600" dirty="0" smtClean="0"/>
              <a:t> (</a:t>
            </a:r>
            <a:r>
              <a:rPr lang="fr-CH" sz="1600" dirty="0" err="1" smtClean="0"/>
              <a:t>so</a:t>
            </a:r>
            <a:r>
              <a:rPr lang="fr-CH" sz="1600" dirty="0" smtClean="0"/>
              <a:t> far </a:t>
            </a:r>
            <a:r>
              <a:rPr lang="fr-CH" sz="1600" dirty="0" err="1" smtClean="0"/>
              <a:t>there</a:t>
            </a:r>
            <a:r>
              <a:rPr lang="fr-CH" sz="1600" dirty="0" smtClean="0"/>
              <a:t> </a:t>
            </a:r>
            <a:r>
              <a:rPr lang="fr-CH" sz="1600" dirty="0" err="1" smtClean="0"/>
              <a:t>were</a:t>
            </a:r>
            <a:r>
              <a:rPr lang="fr-CH" sz="1600" dirty="0" smtClean="0"/>
              <a:t> not)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 </a:t>
            </a:r>
            <a:r>
              <a:rPr lang="fr-CH" sz="1600" dirty="0" smtClean="0"/>
              <a:t>The </a:t>
            </a:r>
            <a:r>
              <a:rPr lang="fr-CH" sz="1600" dirty="0" err="1" smtClean="0"/>
              <a:t>shutdown</a:t>
            </a:r>
            <a:r>
              <a:rPr lang="fr-CH" sz="1600" dirty="0" smtClean="0"/>
              <a:t> </a:t>
            </a:r>
            <a:r>
              <a:rPr lang="fr-CH" sz="1600" dirty="0" err="1" smtClean="0"/>
              <a:t>scheme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to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shifted</a:t>
            </a:r>
            <a:r>
              <a:rPr lang="fr-CH" sz="1600" dirty="0" smtClean="0"/>
              <a:t> of one </a:t>
            </a:r>
            <a:r>
              <a:rPr lang="fr-CH" sz="1600" dirty="0" err="1" smtClean="0"/>
              <a:t>year</a:t>
            </a:r>
            <a:r>
              <a:rPr lang="fr-CH" sz="1600" dirty="0" smtClean="0"/>
              <a:t> </a:t>
            </a:r>
            <a:r>
              <a:rPr lang="fr-CH" sz="1600" dirty="0" smtClean="0"/>
              <a:t>: a </a:t>
            </a:r>
            <a:r>
              <a:rPr lang="fr-CH" sz="1600" dirty="0" err="1" smtClean="0"/>
              <a:t>resource</a:t>
            </a:r>
            <a:r>
              <a:rPr lang="fr-CH" sz="1600" dirty="0" smtClean="0"/>
              <a:t> </a:t>
            </a:r>
            <a:r>
              <a:rPr lang="fr-CH" sz="1600" dirty="0" err="1" smtClean="0"/>
              <a:t>loaded</a:t>
            </a:r>
            <a:r>
              <a:rPr lang="fr-CH" sz="1600" dirty="0" smtClean="0"/>
              <a:t> plan </a:t>
            </a:r>
            <a:r>
              <a:rPr lang="fr-CH" sz="1600" dirty="0" err="1" smtClean="0"/>
              <a:t>under</a:t>
            </a:r>
            <a:r>
              <a:rPr lang="fr-CH" sz="1600" dirty="0" smtClean="0"/>
              <a:t> </a:t>
            </a:r>
            <a:r>
              <a:rPr lang="fr-CH" sz="1600" dirty="0" err="1" smtClean="0"/>
              <a:t>preparation</a:t>
            </a:r>
            <a:endParaRPr lang="fr-CH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new </a:t>
            </a:r>
            <a:r>
              <a:rPr lang="fr-CH" dirty="0" err="1" smtClean="0"/>
              <a:t>from</a:t>
            </a:r>
            <a:r>
              <a:rPr lang="fr-CH" dirty="0" smtClean="0"/>
              <a:t> last </a:t>
            </a:r>
            <a:r>
              <a:rPr lang="fr-CH" dirty="0" err="1" smtClean="0"/>
              <a:t>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Phase 1 upgrade (of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sLHC</a:t>
            </a:r>
            <a:r>
              <a:rPr lang="fr-CH" dirty="0" smtClean="0"/>
              <a:t> has been an important </a:t>
            </a:r>
            <a:r>
              <a:rPr lang="fr-CH" dirty="0" err="1" smtClean="0"/>
              <a:t>pillar</a:t>
            </a:r>
            <a:r>
              <a:rPr lang="fr-CH" dirty="0" smtClean="0"/>
              <a:t>) have </a:t>
            </a:r>
            <a:r>
              <a:rPr lang="fr-CH" dirty="0" err="1" smtClean="0"/>
              <a:t>evidenced</a:t>
            </a:r>
            <a:r>
              <a:rPr lang="fr-CH" dirty="0" smtClean="0"/>
              <a:t> the </a:t>
            </a:r>
            <a:r>
              <a:rPr lang="fr-CH" dirty="0" err="1" smtClean="0"/>
              <a:t>difficulty</a:t>
            </a:r>
            <a:r>
              <a:rPr lang="fr-CH" dirty="0" smtClean="0"/>
              <a:t> to go to </a:t>
            </a:r>
            <a:r>
              <a:rPr lang="fr-CH" dirty="0" smtClean="0">
                <a:sym typeface="Symbol"/>
              </a:rPr>
              <a:t>* </a:t>
            </a:r>
            <a:r>
              <a:rPr lang="fr-CH" dirty="0" err="1" smtClean="0">
                <a:sym typeface="Symbol"/>
              </a:rPr>
              <a:t>sensibly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smaller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than</a:t>
            </a:r>
            <a:r>
              <a:rPr lang="fr-CH" dirty="0" smtClean="0">
                <a:sym typeface="Symbol"/>
              </a:rPr>
              <a:t> LHC.</a:t>
            </a:r>
          </a:p>
          <a:p>
            <a:r>
              <a:rPr lang="fr-CH" dirty="0" err="1" smtClean="0">
                <a:sym typeface="Symbol"/>
              </a:rPr>
              <a:t>Necessity</a:t>
            </a:r>
            <a:r>
              <a:rPr lang="fr-CH" dirty="0" smtClean="0">
                <a:sym typeface="Symbol"/>
              </a:rPr>
              <a:t> to go </a:t>
            </a:r>
            <a:r>
              <a:rPr lang="fr-CH" dirty="0" err="1" smtClean="0">
                <a:sym typeface="Symbol"/>
              </a:rPr>
              <a:t>beyond</a:t>
            </a:r>
            <a:r>
              <a:rPr lang="fr-CH" dirty="0" smtClean="0">
                <a:sym typeface="Symbol"/>
              </a:rPr>
              <a:t> a change of the IR (</a:t>
            </a:r>
            <a:r>
              <a:rPr lang="fr-CH" dirty="0" err="1" smtClean="0">
                <a:sym typeface="Symbol"/>
              </a:rPr>
              <a:t>inner</a:t>
            </a:r>
            <a:r>
              <a:rPr lang="fr-CH" dirty="0" smtClean="0">
                <a:sym typeface="Symbol"/>
              </a:rPr>
              <a:t> triplet quads+ D1)</a:t>
            </a:r>
          </a:p>
          <a:p>
            <a:r>
              <a:rPr lang="fr-CH" dirty="0" err="1" smtClean="0"/>
              <a:t>Necessity</a:t>
            </a:r>
            <a:r>
              <a:rPr lang="fr-CH" dirty="0" smtClean="0"/>
              <a:t> of </a:t>
            </a:r>
            <a:r>
              <a:rPr lang="fr-CH" dirty="0" err="1" smtClean="0"/>
              <a:t>levelling</a:t>
            </a:r>
            <a:r>
              <a:rPr lang="fr-CH" dirty="0" smtClean="0"/>
              <a:t> and of </a:t>
            </a:r>
            <a:r>
              <a:rPr lang="fr-CH" dirty="0" err="1" smtClean="0"/>
              <a:t>means</a:t>
            </a:r>
            <a:r>
              <a:rPr lang="fr-CH" dirty="0" smtClean="0"/>
              <a:t> to beat the </a:t>
            </a:r>
            <a:r>
              <a:rPr lang="fr-CH" dirty="0" err="1" smtClean="0"/>
              <a:t>geometric</a:t>
            </a:r>
            <a:r>
              <a:rPr lang="fr-CH" dirty="0" smtClean="0"/>
              <a:t> </a:t>
            </a:r>
            <a:r>
              <a:rPr lang="fr-CH" dirty="0" err="1" smtClean="0"/>
              <a:t>reduction</a:t>
            </a:r>
            <a:r>
              <a:rPr lang="fr-CH" dirty="0" smtClean="0"/>
              <a:t> factor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Squeezing</a:t>
            </a:r>
            <a:r>
              <a:rPr lang="fr-CH" dirty="0" smtClean="0"/>
              <a:t> the </a:t>
            </a:r>
            <a:r>
              <a:rPr lang="fr-CH" dirty="0" err="1" smtClean="0"/>
              <a:t>beam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 High Field SC </a:t>
            </a:r>
            <a:r>
              <a:rPr lang="fr-CH" dirty="0" err="1" smtClean="0"/>
              <a:t>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>
            <a:normAutofit fontScale="85000" lnSpcReduction="20000"/>
          </a:bodyPr>
          <a:lstStyle/>
          <a:p>
            <a:r>
              <a:rPr lang="fr-CH" dirty="0" smtClean="0"/>
              <a:t>13 T, 150 mm aperture Quads for the </a:t>
            </a:r>
            <a:r>
              <a:rPr lang="fr-CH" dirty="0" err="1" smtClean="0"/>
              <a:t>inner</a:t>
            </a:r>
            <a:r>
              <a:rPr lang="fr-CH" dirty="0" smtClean="0"/>
              <a:t> triplet </a:t>
            </a:r>
          </a:p>
          <a:p>
            <a:pPr lvl="1"/>
            <a:r>
              <a:rPr lang="fr-CH" dirty="0" smtClean="0"/>
              <a:t>LHC: 8 T, 70 mm. </a:t>
            </a:r>
          </a:p>
          <a:p>
            <a:pPr lvl="1"/>
            <a:r>
              <a:rPr lang="fr-CH" dirty="0" err="1" smtClean="0"/>
              <a:t>sLHC</a:t>
            </a:r>
            <a:r>
              <a:rPr lang="fr-CH" dirty="0" smtClean="0"/>
              <a:t>-PP: 8.5 T 120 mm </a:t>
            </a:r>
          </a:p>
          <a:p>
            <a:r>
              <a:rPr lang="fr-CH" dirty="0" smtClean="0"/>
              <a:t>More focus </a:t>
            </a:r>
            <a:r>
              <a:rPr lang="fr-CH" dirty="0" err="1" smtClean="0"/>
              <a:t>strength</a:t>
            </a:r>
            <a:r>
              <a:rPr lang="fr-CH" dirty="0" smtClean="0"/>
              <a:t>, </a:t>
            </a:r>
            <a:r>
              <a:rPr lang="fr-CH" dirty="0" smtClean="0">
                <a:sym typeface="Symbol"/>
              </a:rPr>
              <a:t>* as </a:t>
            </a:r>
            <a:r>
              <a:rPr lang="fr-CH" dirty="0" err="1" smtClean="0">
                <a:sym typeface="Symbol"/>
              </a:rPr>
              <a:t>low</a:t>
            </a:r>
            <a:r>
              <a:rPr lang="fr-CH" dirty="0" smtClean="0">
                <a:sym typeface="Symbol"/>
              </a:rPr>
              <a:t> as 15 cm (55 cm in LHC</a:t>
            </a:r>
            <a:r>
              <a:rPr lang="fr-CH" dirty="0" smtClean="0">
                <a:sym typeface="Symbol"/>
              </a:rPr>
              <a:t>). In </a:t>
            </a:r>
            <a:r>
              <a:rPr lang="fr-CH" dirty="0" err="1" smtClean="0">
                <a:sym typeface="Symbol"/>
              </a:rPr>
              <a:t>sam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scjeme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even</a:t>
            </a:r>
            <a:r>
              <a:rPr lang="fr-CH" dirty="0" smtClean="0">
                <a:sym typeface="Symbol"/>
              </a:rPr>
              <a:t> </a:t>
            </a:r>
            <a:r>
              <a:rPr lang="fr-CH" dirty="0" smtClean="0">
                <a:sym typeface="Symbol"/>
              </a:rPr>
              <a:t>* down to 7.5 cm are </a:t>
            </a:r>
            <a:r>
              <a:rPr lang="fr-CH" dirty="0" err="1" smtClean="0">
                <a:sym typeface="Symbol"/>
              </a:rPr>
              <a:t>considered</a:t>
            </a:r>
            <a:endParaRPr lang="fr-CH" dirty="0" smtClean="0"/>
          </a:p>
          <a:p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separators</a:t>
            </a:r>
            <a:r>
              <a:rPr lang="fr-CH" dirty="0"/>
              <a:t> </a:t>
            </a:r>
            <a:r>
              <a:rPr lang="fr-CH" dirty="0" smtClean="0"/>
              <a:t>capable of 6-8 T </a:t>
            </a:r>
            <a:r>
              <a:rPr lang="fr-CH" dirty="0" err="1" smtClean="0"/>
              <a:t>with</a:t>
            </a:r>
            <a:r>
              <a:rPr lang="fr-CH" dirty="0" smtClean="0"/>
              <a:t> 150-180 mm aperture (LHC:  1.8 T, 70 mm)</a:t>
            </a:r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348880"/>
            <a:ext cx="4544863" cy="2725052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0" y="349250"/>
            <a:ext cx="487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422650" y="369888"/>
            <a:ext cx="2933700" cy="506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LARP Magnets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1219200" y="990600"/>
            <a:ext cx="73914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52438" y="1138238"/>
            <a:ext cx="8224837" cy="5192712"/>
            <a:chOff x="453106" y="1138238"/>
            <a:chExt cx="8224169" cy="5192712"/>
          </a:xfrm>
        </p:grpSpPr>
        <p:pic>
          <p:nvPicPr>
            <p:cNvPr id="7174" name="Picture 21" descr="assembly"/>
            <p:cNvPicPr>
              <a:picLocks noChangeAspect="1" noChangeArrowheads="1"/>
            </p:cNvPicPr>
            <p:nvPr/>
          </p:nvPicPr>
          <p:blipFill>
            <a:blip r:embed="rId4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3406775" y="4335463"/>
              <a:ext cx="3014663" cy="199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23511" r="21873"/>
            <a:stretch>
              <a:fillRect/>
            </a:stretch>
          </p:blipFill>
          <p:spPr bwMode="auto">
            <a:xfrm>
              <a:off x="6553200" y="1143000"/>
              <a:ext cx="2124075" cy="51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t="8768"/>
            <a:stretch>
              <a:fillRect/>
            </a:stretch>
          </p:blipFill>
          <p:spPr bwMode="auto">
            <a:xfrm>
              <a:off x="468313" y="2881313"/>
              <a:ext cx="5965825" cy="13700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177" name="Picture 5" descr="Complete Assembly - NL"/>
            <p:cNvPicPr>
              <a:picLocks noChangeAspect="1" noChangeArrowheads="1"/>
            </p:cNvPicPr>
            <p:nvPr/>
          </p:nvPicPr>
          <p:blipFill>
            <a:blip r:embed="rId7" cstate="print">
              <a:lum bright="-6000"/>
            </a:blip>
            <a:srcRect l="17250" t="2875" r="12938" b="10063"/>
            <a:stretch>
              <a:fillRect/>
            </a:stretch>
          </p:blipFill>
          <p:spPr bwMode="auto">
            <a:xfrm>
              <a:off x="457200" y="1143000"/>
              <a:ext cx="1762125" cy="1646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14800" y="1143000"/>
              <a:ext cx="2322513" cy="16462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179" name="Picture 9" descr="P0005119"/>
            <p:cNvPicPr>
              <a:picLocks noChangeAspect="1" noChangeArrowheads="1"/>
            </p:cNvPicPr>
            <p:nvPr/>
          </p:nvPicPr>
          <p:blipFill>
            <a:blip r:embed="rId9" cstate="print"/>
            <a:srcRect l="6639" r="3320"/>
            <a:stretch>
              <a:fillRect/>
            </a:stretch>
          </p:blipFill>
          <p:spPr bwMode="auto">
            <a:xfrm>
              <a:off x="2362200" y="1143000"/>
              <a:ext cx="1600200" cy="1647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Text Box 10"/>
            <p:cNvSpPr txBox="1">
              <a:spLocks noChangeArrowheads="1"/>
            </p:cNvSpPr>
            <p:nvPr/>
          </p:nvSpPr>
          <p:spPr bwMode="auto">
            <a:xfrm>
              <a:off x="2362200" y="1143920"/>
              <a:ext cx="271463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SQ</a:t>
              </a:r>
            </a:p>
          </p:txBody>
        </p:sp>
        <p:sp>
          <p:nvSpPr>
            <p:cNvPr id="7181" name="Text Box 11"/>
            <p:cNvSpPr txBox="1">
              <a:spLocks noChangeArrowheads="1"/>
            </p:cNvSpPr>
            <p:nvPr/>
          </p:nvSpPr>
          <p:spPr bwMode="auto">
            <a:xfrm>
              <a:off x="453106" y="1147095"/>
              <a:ext cx="304800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SM</a:t>
              </a:r>
            </a:p>
          </p:txBody>
        </p:sp>
        <p:sp>
          <p:nvSpPr>
            <p:cNvPr id="7182" name="Text Box 12"/>
            <p:cNvSpPr txBox="1">
              <a:spLocks noChangeArrowheads="1"/>
            </p:cNvSpPr>
            <p:nvPr/>
          </p:nvSpPr>
          <p:spPr bwMode="auto">
            <a:xfrm>
              <a:off x="4125913" y="1138238"/>
              <a:ext cx="411162" cy="246062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TQS</a:t>
              </a:r>
            </a:p>
          </p:txBody>
        </p:sp>
        <p:sp>
          <p:nvSpPr>
            <p:cNvPr id="7183" name="Text Box 13"/>
            <p:cNvSpPr txBox="1">
              <a:spLocks noChangeArrowheads="1"/>
            </p:cNvSpPr>
            <p:nvPr/>
          </p:nvSpPr>
          <p:spPr bwMode="auto">
            <a:xfrm>
              <a:off x="468313" y="2873375"/>
              <a:ext cx="280987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LR</a:t>
              </a:r>
            </a:p>
          </p:txBody>
        </p:sp>
        <p:sp>
          <p:nvSpPr>
            <p:cNvPr id="7184" name="Text Box 15"/>
            <p:cNvSpPr txBox="1">
              <a:spLocks noChangeArrowheads="1"/>
            </p:cNvSpPr>
            <p:nvPr/>
          </p:nvSpPr>
          <p:spPr bwMode="auto">
            <a:xfrm>
              <a:off x="6553200" y="1143000"/>
              <a:ext cx="754063" cy="246063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LQS-4m</a:t>
              </a:r>
            </a:p>
          </p:txBody>
        </p:sp>
        <p:sp>
          <p:nvSpPr>
            <p:cNvPr id="7185" name="Text Box 16"/>
            <p:cNvSpPr txBox="1">
              <a:spLocks noChangeArrowheads="1"/>
            </p:cNvSpPr>
            <p:nvPr/>
          </p:nvSpPr>
          <p:spPr bwMode="auto">
            <a:xfrm>
              <a:off x="3417888" y="4332288"/>
              <a:ext cx="317500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HQ</a:t>
              </a:r>
            </a:p>
          </p:txBody>
        </p:sp>
        <p:pic>
          <p:nvPicPr>
            <p:cNvPr id="7186" name="Picture 7"/>
            <p:cNvPicPr>
              <a:picLocks noChangeAspect="1" noChangeArrowheads="1"/>
            </p:cNvPicPr>
            <p:nvPr/>
          </p:nvPicPr>
          <p:blipFill>
            <a:blip r:embed="rId10" cstate="print"/>
            <a:srcRect l="12196" t="3133" r="12196" b="18550"/>
            <a:stretch>
              <a:fillRect/>
            </a:stretch>
          </p:blipFill>
          <p:spPr bwMode="auto">
            <a:xfrm>
              <a:off x="488950" y="4343400"/>
              <a:ext cx="2773363" cy="1981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87" name="Text Box 12"/>
            <p:cNvSpPr txBox="1">
              <a:spLocks noChangeArrowheads="1"/>
            </p:cNvSpPr>
            <p:nvPr/>
          </p:nvSpPr>
          <p:spPr bwMode="auto">
            <a:xfrm>
              <a:off x="490538" y="4337050"/>
              <a:ext cx="444500" cy="246063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TQC</a:t>
              </a:r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CERN-8March2011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1944</Words>
  <Application>Microsoft Office PowerPoint</Application>
  <PresentationFormat>On-screen Show (4:3)</PresentationFormat>
  <Paragraphs>389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LHC High Luminosity Upgrade plans  (including introduction to FP7 Hi-Lumi Design Study)</vt:lpstr>
      <vt:lpstr>Content</vt:lpstr>
      <vt:lpstr>How the lumi might evolve in LHC</vt:lpstr>
      <vt:lpstr>(some of the) Phyics motivation</vt:lpstr>
      <vt:lpstr>The goal</vt:lpstr>
      <vt:lpstr>The path toward high lumi</vt:lpstr>
      <vt:lpstr>What is new from last year</vt:lpstr>
      <vt:lpstr>Squeezing the beam  High Field SC Magnets</vt:lpstr>
      <vt:lpstr>Slide 9</vt:lpstr>
      <vt:lpstr>Direct benefit from sLHC program: improved Nb-Ti technolgy</vt:lpstr>
      <vt:lpstr>Slide 11</vt:lpstr>
      <vt:lpstr>Improve beam overlap SC RF Crab cavities</vt:lpstr>
      <vt:lpstr>Compact 400 MHz  (see 4th LHC CC workshop)</vt:lpstr>
      <vt:lpstr>Slide 14</vt:lpstr>
      <vt:lpstr>Removal of Electrical Power Converter (200kA-5 kV SC cable, 100 m height)</vt:lpstr>
      <vt:lpstr>Technical reasons for the upgrade (or at least for important improve)</vt:lpstr>
      <vt:lpstr>example HL-LHC parameters, b*=15 cm</vt:lpstr>
      <vt:lpstr>Slide 18</vt:lpstr>
      <vt:lpstr>Slide 19</vt:lpstr>
      <vt:lpstr>Slide 20</vt:lpstr>
      <vt:lpstr>Slide 21</vt:lpstr>
      <vt:lpstr>Slide 22</vt:lpstr>
      <vt:lpstr>Slide 23</vt:lpstr>
      <vt:lpstr>Structure of the project HL-LHC and the HiLumi FP7 Design Study</vt:lpstr>
      <vt:lpstr>Large participation application 25 Nov 2010</vt:lpstr>
      <vt:lpstr>HiLumi is the focal point of 20 years of converging International collaboration</vt:lpstr>
      <vt:lpstr>Budget FP7 HiLumi</vt:lpstr>
      <vt:lpstr>Budget cont.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 (including introduction to Hi-Lumi Design Study)</dc:title>
  <dc:creator>rossiluc</dc:creator>
  <cp:lastModifiedBy>rossiluc</cp:lastModifiedBy>
  <cp:revision>10</cp:revision>
  <dcterms:created xsi:type="dcterms:W3CDTF">2011-02-06T16:59:38Z</dcterms:created>
  <dcterms:modified xsi:type="dcterms:W3CDTF">2011-03-08T09:18:11Z</dcterms:modified>
</cp:coreProperties>
</file>