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Default Extension="vml" ContentType="application/vnd.openxmlformats-officedocument.vmlDrawing"/>
  <Override PartName="/ppt/notesSlides/notesSlide8.xml" ContentType="application/vnd.openxmlformats-officedocument.presentationml.notesSlide+xml"/>
  <Default Extension="gif" ContentType="image/gif"/>
  <Override PartName="/ppt/notesSlides/notesSlide9.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36"/>
  </p:notesMasterIdLst>
  <p:handoutMasterIdLst>
    <p:handoutMasterId r:id="rId37"/>
  </p:handoutMasterIdLst>
  <p:sldIdLst>
    <p:sldId id="256" r:id="rId2"/>
    <p:sldId id="282" r:id="rId3"/>
    <p:sldId id="284" r:id="rId4"/>
    <p:sldId id="326" r:id="rId5"/>
    <p:sldId id="322" r:id="rId6"/>
    <p:sldId id="288" r:id="rId7"/>
    <p:sldId id="323" r:id="rId8"/>
    <p:sldId id="324" r:id="rId9"/>
    <p:sldId id="325" r:id="rId10"/>
    <p:sldId id="329" r:id="rId11"/>
    <p:sldId id="330" r:id="rId12"/>
    <p:sldId id="301" r:id="rId13"/>
    <p:sldId id="302" r:id="rId14"/>
    <p:sldId id="331" r:id="rId15"/>
    <p:sldId id="332" r:id="rId16"/>
    <p:sldId id="333" r:id="rId17"/>
    <p:sldId id="334" r:id="rId18"/>
    <p:sldId id="335" r:id="rId19"/>
    <p:sldId id="360" r:id="rId20"/>
    <p:sldId id="336" r:id="rId21"/>
    <p:sldId id="354" r:id="rId22"/>
    <p:sldId id="337" r:id="rId23"/>
    <p:sldId id="357" r:id="rId24"/>
    <p:sldId id="358" r:id="rId25"/>
    <p:sldId id="338" r:id="rId26"/>
    <p:sldId id="353" r:id="rId27"/>
    <p:sldId id="347" r:id="rId28"/>
    <p:sldId id="352" r:id="rId29"/>
    <p:sldId id="359" r:id="rId30"/>
    <p:sldId id="348" r:id="rId31"/>
    <p:sldId id="306" r:id="rId32"/>
    <p:sldId id="328" r:id="rId33"/>
    <p:sldId id="355" r:id="rId34"/>
    <p:sldId id="346" r:id="rId35"/>
  </p:sldIdLst>
  <p:sldSz cx="9144000" cy="6858000" type="screen4x3"/>
  <p:notesSz cx="6858000" cy="9144000"/>
  <p:defaultTextStyle>
    <a:defPPr>
      <a:defRPr lang="en-US"/>
    </a:defPPr>
    <a:lvl1pPr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1pPr>
    <a:lvl2pPr marL="4572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2pPr>
    <a:lvl3pPr marL="9144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3pPr>
    <a:lvl4pPr marL="13716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4pPr>
    <a:lvl5pPr marL="1828800" algn="l" defTabSz="457200" rtl="0" fontAlgn="base">
      <a:spcBef>
        <a:spcPct val="0"/>
      </a:spcBef>
      <a:spcAft>
        <a:spcPct val="0"/>
      </a:spcAft>
      <a:defRPr sz="2400" kern="1200">
        <a:solidFill>
          <a:schemeClr val="tx1"/>
        </a:solidFill>
        <a:latin typeface="Arial" pitchFamily="34" charset="0"/>
        <a:ea typeface="ＭＳ Ｐゴシック" pitchFamily="34" charset="-128"/>
        <a:cs typeface="+mn-cs"/>
      </a:defRPr>
    </a:lvl5pPr>
    <a:lvl6pPr marL="2286000" algn="l" defTabSz="914400" rtl="0" eaLnBrk="1" latinLnBrk="0" hangingPunct="1">
      <a:defRPr sz="2400" kern="1200">
        <a:solidFill>
          <a:schemeClr val="tx1"/>
        </a:solidFill>
        <a:latin typeface="Arial" pitchFamily="34" charset="0"/>
        <a:ea typeface="ＭＳ Ｐゴシック" pitchFamily="34" charset="-128"/>
        <a:cs typeface="+mn-cs"/>
      </a:defRPr>
    </a:lvl6pPr>
    <a:lvl7pPr marL="2743200" algn="l" defTabSz="914400" rtl="0" eaLnBrk="1" latinLnBrk="0" hangingPunct="1">
      <a:defRPr sz="2400" kern="1200">
        <a:solidFill>
          <a:schemeClr val="tx1"/>
        </a:solidFill>
        <a:latin typeface="Arial" pitchFamily="34" charset="0"/>
        <a:ea typeface="ＭＳ Ｐゴシック" pitchFamily="34" charset="-128"/>
        <a:cs typeface="+mn-cs"/>
      </a:defRPr>
    </a:lvl7pPr>
    <a:lvl8pPr marL="3200400" algn="l" defTabSz="914400" rtl="0" eaLnBrk="1" latinLnBrk="0" hangingPunct="1">
      <a:defRPr sz="2400" kern="1200">
        <a:solidFill>
          <a:schemeClr val="tx1"/>
        </a:solidFill>
        <a:latin typeface="Arial" pitchFamily="34" charset="0"/>
        <a:ea typeface="ＭＳ Ｐゴシック" pitchFamily="34" charset="-128"/>
        <a:cs typeface="+mn-cs"/>
      </a:defRPr>
    </a:lvl8pPr>
    <a:lvl9pPr marL="3657600" algn="l" defTabSz="914400" rtl="0" eaLnBrk="1" latinLnBrk="0" hangingPunct="1">
      <a:defRPr sz="2400" kern="1200">
        <a:solidFill>
          <a:schemeClr val="tx1"/>
        </a:solidFill>
        <a:latin typeface="Arial" pitchFamily="34" charset="0"/>
        <a:ea typeface="ＭＳ Ｐゴシック" pitchFamily="34" charset="-128"/>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prnPr prnWhat="handouts2" frameSlides="1"/>
  <p:clrMru>
    <a:srgbClr val="0000FF"/>
    <a:srgbClr val="DDE9F7"/>
    <a:srgbClr val="FFFFCC"/>
    <a:srgbClr val="F2F2F2"/>
    <a:srgbClr val="CFD8E9"/>
    <a:srgbClr val="ECC204"/>
    <a:srgbClr val="0B355E"/>
  </p:clrMru>
</p:presentationPr>
</file>

<file path=ppt/tableStyles.xml><?xml version="1.0" encoding="utf-8"?>
<a:tblStyleLst xmlns:a="http://schemas.openxmlformats.org/drawingml/2006/main" def="{5C22544A-7EE6-4342-B048-85BDC9FD1C3A}">
  <a:tblStyle styleId="{BDBED569-4797-4DF1-A0F4-6AAB3CD982D8}" styleName="Light Style 3 - Accent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 styleId="{5A111915-BE36-4E01-A7E5-04B1672EAD32}" styleName="Light Style 2 - Accent 5">
    <a:wholeTbl>
      <a:tcTxStyle>
        <a:fontRef idx="minor">
          <a:scrgbClr r="0" g="0" b="0"/>
        </a:fontRef>
        <a:schemeClr val="tx1"/>
      </a:tcTxStyle>
      <a:tcStyle>
        <a:tcBdr>
          <a:left>
            <a:lnRef idx="1">
              <a:schemeClr val="accent5"/>
            </a:lnRef>
          </a:left>
          <a:right>
            <a:lnRef idx="1">
              <a:schemeClr val="accent5"/>
            </a:lnRef>
          </a:right>
          <a:top>
            <a:lnRef idx="1">
              <a:schemeClr val="accent5"/>
            </a:lnRef>
          </a:top>
          <a:bottom>
            <a:lnRef idx="1">
              <a:schemeClr val="accent5"/>
            </a:lnRef>
          </a:bottom>
          <a:insideH>
            <a:ln>
              <a:noFill/>
            </a:ln>
          </a:insideH>
          <a:insideV>
            <a:ln>
              <a:noFill/>
            </a:ln>
          </a:insideV>
        </a:tcBdr>
        <a:fill>
          <a:noFill/>
        </a:fill>
      </a:tcStyle>
    </a:wholeTbl>
    <a:band1H>
      <a:tcStyle>
        <a:tcBdr>
          <a:top>
            <a:lnRef idx="1">
              <a:schemeClr val="accent5"/>
            </a:lnRef>
          </a:top>
          <a:bottom>
            <a:lnRef idx="1">
              <a:schemeClr val="accent5"/>
            </a:lnRef>
          </a:bottom>
        </a:tcBdr>
      </a:tcStyle>
    </a:band1H>
    <a:band1V>
      <a:tcStyle>
        <a:tcBdr>
          <a:left>
            <a:lnRef idx="1">
              <a:schemeClr val="accent5"/>
            </a:lnRef>
          </a:left>
          <a:right>
            <a:lnRef idx="1">
              <a:schemeClr val="accent5"/>
            </a:lnRef>
          </a:right>
        </a:tcBdr>
      </a:tcStyle>
    </a:band1V>
    <a:band2V>
      <a:tcStyle>
        <a:tcBdr>
          <a:left>
            <a:lnRef idx="1">
              <a:schemeClr val="accent5"/>
            </a:lnRef>
          </a:left>
          <a:right>
            <a:lnRef idx="1">
              <a:schemeClr val="accent5"/>
            </a:lnRef>
          </a:right>
        </a:tcBdr>
      </a:tcStyle>
    </a:band2V>
    <a:lastCol>
      <a:tcTxStyle b="on"/>
      <a:tcStyle>
        <a:tcBdr/>
      </a:tcStyle>
    </a:lastCol>
    <a:firstCol>
      <a:tcTxStyle b="on"/>
      <a:tcStyle>
        <a:tcBdr/>
      </a:tcStyle>
    </a:firstCol>
    <a:lastRow>
      <a:tcTxStyle b="on"/>
      <a:tcStyle>
        <a:tcBdr>
          <a:top>
            <a:ln w="50800" cmpd="dbl">
              <a:solidFill>
                <a:schemeClr val="accent5"/>
              </a:solidFill>
            </a:ln>
          </a:top>
        </a:tcBdr>
      </a:tcStyle>
    </a:lastRow>
    <a:firstRow>
      <a:tcTxStyle b="on">
        <a:fontRef idx="minor">
          <a:scrgbClr r="0" g="0" b="0"/>
        </a:fontRef>
        <a:schemeClr val="bg1"/>
      </a:tcTxStyle>
      <a:tcStyle>
        <a:tcBdr/>
        <a:fillRef idx="1">
          <a:schemeClr val="accent5"/>
        </a:fillRef>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327F97BB-C833-4FB7-BDE5-3F7075034690}" styleName="Themed Style 2 - Accent 5">
    <a:tblBg>
      <a:fillRef idx="3">
        <a:schemeClr val="accent5"/>
      </a:fillRef>
      <a:effectRef idx="3">
        <a:schemeClr val="accent5"/>
      </a:effectRef>
    </a:tblBg>
    <a:wholeTbl>
      <a:tcTxStyle>
        <a:fontRef idx="minor">
          <a:scrgbClr r="0" g="0" b="0"/>
        </a:fontRef>
        <a:schemeClr val="lt1"/>
      </a:tcTxStyle>
      <a:tcStyle>
        <a:tcBdr>
          <a:left>
            <a:lnRef idx="1">
              <a:schemeClr val="accent5">
                <a:tint val="50000"/>
              </a:schemeClr>
            </a:lnRef>
          </a:left>
          <a:right>
            <a:lnRef idx="1">
              <a:schemeClr val="accent5">
                <a:tint val="50000"/>
              </a:schemeClr>
            </a:lnRef>
          </a:right>
          <a:top>
            <a:lnRef idx="1">
              <a:schemeClr val="accent5">
                <a:tint val="50000"/>
              </a:schemeClr>
            </a:lnRef>
          </a:top>
          <a:bottom>
            <a:lnRef idx="1">
              <a:schemeClr val="accent5">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125E5076-3810-47DD-B79F-674D7AD40C01}" styleName="Dark Style 1 - Accent 1">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1"/>
          </a:solidFill>
        </a:fill>
      </a:tcStyle>
    </a:wholeTbl>
    <a:band1H>
      <a:tcStyle>
        <a:tcBdr/>
        <a:fill>
          <a:solidFill>
            <a:schemeClr val="accent1">
              <a:shade val="60000"/>
            </a:schemeClr>
          </a:solidFill>
        </a:fill>
      </a:tcStyle>
    </a:band1H>
    <a:band1V>
      <a:tcStyle>
        <a:tcBdr/>
        <a:fill>
          <a:solidFill>
            <a:schemeClr val="accent1">
              <a:shade val="60000"/>
            </a:schemeClr>
          </a:solidFill>
        </a:fill>
      </a:tcStyle>
    </a:band1V>
    <a:lastCol>
      <a:tcTxStyle b="on"/>
      <a:tcStyle>
        <a:tcBdr>
          <a:left>
            <a:ln w="25400" cmpd="sng">
              <a:solidFill>
                <a:schemeClr val="lt1"/>
              </a:solidFill>
            </a:ln>
          </a:left>
        </a:tcBdr>
        <a:fill>
          <a:solidFill>
            <a:schemeClr val="accent1">
              <a:shade val="60000"/>
            </a:schemeClr>
          </a:solidFill>
        </a:fill>
      </a:tcStyle>
    </a:lastCol>
    <a:firstCol>
      <a:tcTxStyle b="on"/>
      <a:tcStyle>
        <a:tcBdr>
          <a:right>
            <a:ln w="25400" cmpd="sng">
              <a:solidFill>
                <a:schemeClr val="lt1"/>
              </a:solidFill>
            </a:ln>
          </a:right>
        </a:tcBdr>
        <a:fill>
          <a:solidFill>
            <a:schemeClr val="accent1">
              <a:shade val="60000"/>
            </a:schemeClr>
          </a:solidFill>
        </a:fill>
      </a:tcStyle>
    </a:firstCol>
    <a:lastRow>
      <a:tcTxStyle b="on"/>
      <a:tcStyle>
        <a:tcBdr>
          <a:top>
            <a:ln w="25400" cmpd="sng">
              <a:solidFill>
                <a:schemeClr val="lt1"/>
              </a:solidFill>
            </a:ln>
          </a:top>
        </a:tcBdr>
        <a:fill>
          <a:solidFill>
            <a:schemeClr val="accent1">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46F890A9-2807-4EBB-B81D-B2AA78EC7F39}" styleName="Dark Style 2 - Accent 5/Accent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D113A9D2-9D6B-4929-AA2D-F23B5EE8CBE7}" styleName="Themed Style 2 - Accent 1">
    <a:tblBg>
      <a:fillRef idx="3">
        <a:schemeClr val="accent1"/>
      </a:fillRef>
      <a:effectRef idx="3">
        <a:schemeClr val="accent1"/>
      </a:effectRef>
    </a:tblBg>
    <a:wholeTbl>
      <a:tcTxStyle>
        <a:fontRef idx="minor">
          <a:scrgbClr r="0" g="0" b="0"/>
        </a:fontRef>
        <a:schemeClr val="lt1"/>
      </a:tcTxStyle>
      <a:tcStyle>
        <a:tcBdr>
          <a:left>
            <a:lnRef idx="1">
              <a:schemeClr val="accent1">
                <a:tint val="50000"/>
              </a:schemeClr>
            </a:lnRef>
          </a:left>
          <a:right>
            <a:lnRef idx="1">
              <a:schemeClr val="accent1">
                <a:tint val="50000"/>
              </a:schemeClr>
            </a:lnRef>
          </a:right>
          <a:top>
            <a:lnRef idx="1">
              <a:schemeClr val="accent1">
                <a:tint val="50000"/>
              </a:schemeClr>
            </a:lnRef>
          </a:top>
          <a:bottom>
            <a:lnRef idx="1">
              <a:schemeClr val="accent1">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FD0F851-EC5A-4D38-B0AD-8093EC10F338}" styleName="Light Style 1 - Accent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94660"/>
  </p:normalViewPr>
  <p:slideViewPr>
    <p:cSldViewPr snapToObjects="1">
      <p:cViewPr varScale="1">
        <p:scale>
          <a:sx n="139" d="100"/>
          <a:sy n="139" d="100"/>
        </p:scale>
        <p:origin x="-618" y="-90"/>
      </p:cViewPr>
      <p:guideLst>
        <p:guide orient="horz" pos="2160"/>
        <p:guide pos="2880"/>
      </p:guideLst>
    </p:cSldViewPr>
  </p:slideViewPr>
  <p:outlineViewPr>
    <p:cViewPr>
      <p:scale>
        <a:sx n="33" d="100"/>
        <a:sy n="33" d="100"/>
      </p:scale>
      <p:origin x="0" y="536"/>
    </p:cViewPr>
  </p:outlin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handoutMaster" Target="handoutMasters/handoutMaster1.xml"/><Relationship Id="rId40"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rawings/_rels/vmlDrawing1.vml.rels><?xml version="1.0" encoding="UTF-8" standalone="yes"?>
<Relationships xmlns="http://schemas.openxmlformats.org/package/2006/relationships"><Relationship Id="rId2" Type="http://schemas.openxmlformats.org/officeDocument/2006/relationships/image" Target="../media/image5.wmf"/><Relationship Id="rId1" Type="http://schemas.openxmlformats.org/officeDocument/2006/relationships/image" Target="../media/image4.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0.png"/></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65" charset="0"/>
                <a:ea typeface="ＭＳ Ｐゴシック" pitchFamily="-65" charset="-128"/>
              </a:defRPr>
            </a:lvl1pPr>
          </a:lstStyle>
          <a:p>
            <a:pPr>
              <a:defRPr/>
            </a:pPr>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65" charset="0"/>
                <a:ea typeface="ＭＳ Ｐゴシック" pitchFamily="-65" charset="-128"/>
              </a:defRPr>
            </a:lvl1pPr>
          </a:lstStyle>
          <a:p>
            <a:pPr>
              <a:defRPr/>
            </a:pPr>
            <a:fld id="{068C5F7C-A404-44DA-813B-A18764F59DC2}" type="datetime1">
              <a:rPr lang="en-US"/>
              <a:pPr>
                <a:defRPr/>
              </a:pPr>
              <a:t>3/7/2011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65" charset="0"/>
                <a:ea typeface="ＭＳ Ｐゴシック" pitchFamily="-65" charset="-128"/>
              </a:defRPr>
            </a:lvl1pPr>
          </a:lstStyle>
          <a:p>
            <a:pPr>
              <a:defRPr/>
            </a:pPr>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65" charset="0"/>
                <a:ea typeface="ＭＳ Ｐゴシック" pitchFamily="-65" charset="-128"/>
              </a:defRPr>
            </a:lvl1pPr>
          </a:lstStyle>
          <a:p>
            <a:pPr>
              <a:defRPr/>
            </a:pPr>
            <a:fld id="{CA9AD1FA-8417-4681-96F6-61895F5451CE}" type="slidenum">
              <a:rPr lang="en-US"/>
              <a:pPr>
                <a:defRPr/>
              </a:pPr>
              <a:t>‹#›</a:t>
            </a:fld>
            <a:endParaRPr lang="en-US"/>
          </a:p>
        </p:txBody>
      </p:sp>
    </p:spTree>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a:defRPr sz="1200">
                <a:latin typeface="Calibri" pitchFamily="-65" charset="0"/>
                <a:ea typeface="ＭＳ Ｐゴシック" pitchFamily="-65" charset="-128"/>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a:defRPr sz="1200">
                <a:latin typeface="Calibri" pitchFamily="-65" charset="0"/>
                <a:ea typeface="ＭＳ Ｐゴシック" pitchFamily="-65" charset="-128"/>
              </a:defRPr>
            </a:lvl1pPr>
          </a:lstStyle>
          <a:p>
            <a:pPr>
              <a:defRPr/>
            </a:pPr>
            <a:fld id="{B874A689-AE4C-4308-B7FC-A25E27803E50}" type="datetime1">
              <a:rPr lang="en-US"/>
              <a:pPr>
                <a:defRPr/>
              </a:pPr>
              <a:t>3/7/2011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wrap="square" lIns="91440" tIns="45720" rIns="91440" bIns="45720" numCol="1" anchor="ctr" anchorCtr="0" compatLnSpc="1">
            <a:prstTxWarp prst="textNoShape">
              <a:avLst/>
            </a:prstTxWarp>
          </a:bodyPr>
          <a:lstStyle/>
          <a:p>
            <a:pPr lvl="0"/>
            <a:endParaRPr lang="en-US" noProof="0" smtClean="0"/>
          </a:p>
        </p:txBody>
      </p:sp>
      <p:sp>
        <p:nvSpPr>
          <p:cNvPr id="5" name="Notes Placeholder 4"/>
          <p:cNvSpPr>
            <a:spLocks noGrp="1"/>
          </p:cNvSpPr>
          <p:nvPr>
            <p:ph type="body" sz="quarter" idx="3"/>
          </p:nvPr>
        </p:nvSpPr>
        <p:spPr>
          <a:xfrm>
            <a:off x="685800" y="4343400"/>
            <a:ext cx="5486400" cy="4114800"/>
          </a:xfrm>
          <a:prstGeom prst="rect">
            <a:avLst/>
          </a:prstGeom>
        </p:spPr>
        <p:txBody>
          <a:bodyPr vert="horz" wrap="square" lIns="91440" tIns="45720" rIns="91440" bIns="45720" numCol="1" anchor="t" anchorCtr="0" compatLnSpc="1">
            <a:prstTxWarp prst="textNoShape">
              <a:avLst/>
            </a:prstTxWarp>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a:defRPr sz="1200">
                <a:latin typeface="Calibri" pitchFamily="-65" charset="0"/>
                <a:ea typeface="ＭＳ Ｐゴシック" pitchFamily="-65" charset="-128"/>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a:defRPr sz="1200">
                <a:latin typeface="Calibri" pitchFamily="-65" charset="0"/>
                <a:ea typeface="ＭＳ Ｐゴシック" pitchFamily="-65" charset="-128"/>
              </a:defRPr>
            </a:lvl1pPr>
          </a:lstStyle>
          <a:p>
            <a:pPr>
              <a:defRPr/>
            </a:pPr>
            <a:fld id="{24E17A22-6A71-4DF9-9A90-B3AFCA208B94}" type="slidenum">
              <a:rPr lang="en-US"/>
              <a:pPr>
                <a:defRPr/>
              </a:pPr>
              <a:t>‹#›</a:t>
            </a:fld>
            <a:endParaRPr 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ＭＳ Ｐゴシック" pitchFamily="-65"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pitchFamily="-65"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0964" name="Slide Number Placeholder 3"/>
          <p:cNvSpPr>
            <a:spLocks noGrp="1"/>
          </p:cNvSpPr>
          <p:nvPr>
            <p:ph type="sldNum" sz="quarter" idx="5"/>
          </p:nvPr>
        </p:nvSpPr>
        <p:spPr>
          <a:noFill/>
        </p:spPr>
        <p:txBody>
          <a:bodyPr/>
          <a:lstStyle/>
          <a:p>
            <a:fld id="{C278B77B-2C63-47CC-84B1-9F93F6297501}" type="slidenum">
              <a:rPr lang="en-US" smtClean="0">
                <a:latin typeface="Arial" pitchFamily="34" charset="0"/>
                <a:ea typeface="MS PGothic" pitchFamily="34" charset="-128"/>
              </a:rPr>
              <a:pPr/>
              <a:t>4</a:t>
            </a:fld>
            <a:endParaRPr lang="en-US" smtClean="0">
              <a:latin typeface="Arial" pitchFamily="34" charset="0"/>
              <a:ea typeface="MS PGothic" pitchFamily="34" charset="-128"/>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0964" name="Slide Number Placeholder 3"/>
          <p:cNvSpPr>
            <a:spLocks noGrp="1"/>
          </p:cNvSpPr>
          <p:nvPr>
            <p:ph type="sldNum" sz="quarter" idx="5"/>
          </p:nvPr>
        </p:nvSpPr>
        <p:spPr>
          <a:noFill/>
        </p:spPr>
        <p:txBody>
          <a:bodyPr/>
          <a:lstStyle/>
          <a:p>
            <a:fld id="{C278B77B-2C63-47CC-84B1-9F93F6297501}" type="slidenum">
              <a:rPr lang="en-US" smtClean="0">
                <a:latin typeface="Arial" pitchFamily="34" charset="0"/>
                <a:ea typeface="MS PGothic" pitchFamily="34" charset="-128"/>
              </a:rPr>
              <a:pPr/>
              <a:t>5</a:t>
            </a:fld>
            <a:endParaRPr lang="en-US" smtClean="0">
              <a:latin typeface="Arial" pitchFamily="34" charset="0"/>
              <a:ea typeface="MS PGothic" pitchFamily="34" charset="-128"/>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p:cNvSpPr>
            <a:spLocks noGrp="1" noRot="1" noChangeAspect="1" noTextEdit="1"/>
          </p:cNvSpPr>
          <p:nvPr>
            <p:ph type="sldImg"/>
          </p:nvPr>
        </p:nvSpPr>
        <p:spPr>
          <a:ln/>
        </p:spPr>
      </p:sp>
      <p:sp>
        <p:nvSpPr>
          <p:cNvPr id="39939"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39940" name="Slide Number Placeholder 3"/>
          <p:cNvSpPr>
            <a:spLocks noGrp="1"/>
          </p:cNvSpPr>
          <p:nvPr>
            <p:ph type="sldNum" sz="quarter" idx="5"/>
          </p:nvPr>
        </p:nvSpPr>
        <p:spPr>
          <a:noFill/>
        </p:spPr>
        <p:txBody>
          <a:bodyPr/>
          <a:lstStyle/>
          <a:p>
            <a:fld id="{75417E9A-2055-4496-AED0-A4A5A9EFC91F}" type="slidenum">
              <a:rPr lang="en-US" smtClean="0">
                <a:latin typeface="Arial" pitchFamily="34" charset="0"/>
                <a:ea typeface="MS PGothic" pitchFamily="34" charset="-128"/>
              </a:rPr>
              <a:pPr/>
              <a:t>7</a:t>
            </a:fld>
            <a:endParaRPr lang="en-US" smtClean="0">
              <a:latin typeface="Arial" pitchFamily="34" charset="0"/>
              <a:ea typeface="MS PGothic" pitchFamily="34" charset="-128"/>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dirty="0"/>
          </a:p>
        </p:txBody>
      </p:sp>
      <p:sp>
        <p:nvSpPr>
          <p:cNvPr id="4" name="Slide Number Placeholder 3"/>
          <p:cNvSpPr>
            <a:spLocks noGrp="1"/>
          </p:cNvSpPr>
          <p:nvPr>
            <p:ph type="sldNum" sz="quarter" idx="10"/>
          </p:nvPr>
        </p:nvSpPr>
        <p:spPr/>
        <p:txBody>
          <a:bodyPr/>
          <a:lstStyle/>
          <a:p>
            <a:fld id="{7915B59D-6042-4858-A405-CD5333E2FEF4}"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p:cNvSpPr>
            <a:spLocks noGrp="1" noRot="1" noChangeAspect="1" noTextEdit="1"/>
          </p:cNvSpPr>
          <p:nvPr>
            <p:ph type="sldImg"/>
          </p:nvPr>
        </p:nvSpPr>
        <p:spPr>
          <a:ln/>
        </p:spPr>
      </p:sp>
      <p:sp>
        <p:nvSpPr>
          <p:cNvPr id="40963"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0964" name="Slide Number Placeholder 3"/>
          <p:cNvSpPr>
            <a:spLocks noGrp="1"/>
          </p:cNvSpPr>
          <p:nvPr>
            <p:ph type="sldNum" sz="quarter" idx="5"/>
          </p:nvPr>
        </p:nvSpPr>
        <p:spPr>
          <a:noFill/>
        </p:spPr>
        <p:txBody>
          <a:bodyPr/>
          <a:lstStyle/>
          <a:p>
            <a:fld id="{C278B77B-2C63-47CC-84B1-9F93F6297501}" type="slidenum">
              <a:rPr lang="en-US" smtClean="0">
                <a:latin typeface="Arial" pitchFamily="34" charset="0"/>
                <a:ea typeface="MS PGothic" pitchFamily="34" charset="-128"/>
              </a:rPr>
              <a:pPr/>
              <a:t>11</a:t>
            </a:fld>
            <a:endParaRPr lang="en-US" smtClean="0">
              <a:latin typeface="Arial" pitchFamily="34" charset="0"/>
              <a:ea typeface="MS PGothic" pitchFamily="34" charset="-128"/>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Slide Image Placeholder 1"/>
          <p:cNvSpPr>
            <a:spLocks noGrp="1" noRot="1" noChangeAspect="1" noTextEdit="1"/>
          </p:cNvSpPr>
          <p:nvPr>
            <p:ph type="sldImg"/>
          </p:nvPr>
        </p:nvSpPr>
        <p:spPr bwMode="auto">
          <a:noFill/>
          <a:ln>
            <a:solidFill>
              <a:srgbClr val="000000"/>
            </a:solidFill>
            <a:miter lim="800000"/>
            <a:headEnd/>
            <a:tailEnd/>
          </a:ln>
        </p:spPr>
      </p:sp>
      <p:sp>
        <p:nvSpPr>
          <p:cNvPr id="43011" name="Notes Placeholder 2"/>
          <p:cNvSpPr>
            <a:spLocks noGrp="1"/>
          </p:cNvSpPr>
          <p:nvPr>
            <p:ph type="body" idx="1"/>
          </p:nvPr>
        </p:nvSpPr>
        <p:spPr bwMode="auto">
          <a:noFill/>
        </p:spPr>
        <p:txBody>
          <a:bodyPr/>
          <a:lstStyle/>
          <a:p>
            <a:endParaRPr lang="en-US" smtClean="0">
              <a:latin typeface="Arial" pitchFamily="34" charset="0"/>
              <a:ea typeface="ＭＳ Ｐゴシック" pitchFamily="34" charset="-128"/>
            </a:endParaRPr>
          </a:p>
        </p:txBody>
      </p:sp>
      <p:sp>
        <p:nvSpPr>
          <p:cNvPr id="43012" name="Slide Number Placeholder 3"/>
          <p:cNvSpPr>
            <a:spLocks noGrp="1"/>
          </p:cNvSpPr>
          <p:nvPr>
            <p:ph type="sldNum" sz="quarter" idx="5"/>
          </p:nvPr>
        </p:nvSpPr>
        <p:spPr bwMode="auto">
          <a:noFill/>
          <a:ln>
            <a:miter lim="800000"/>
            <a:headEnd/>
            <a:tailEnd/>
          </a:ln>
        </p:spPr>
        <p:txBody>
          <a:bodyPr/>
          <a:lstStyle/>
          <a:p>
            <a:fld id="{B1FFE239-44CA-4DA4-AB82-F5D6042E9ADD}" type="slidenum">
              <a:rPr lang="en-US" smtClean="0">
                <a:latin typeface="Arial" pitchFamily="34" charset="0"/>
                <a:ea typeface="ＭＳ Ｐゴシック" pitchFamily="34" charset="-128"/>
              </a:rPr>
              <a:pPr/>
              <a:t>12</a:t>
            </a:fld>
            <a:endParaRPr lang="en-US" smtClean="0">
              <a:latin typeface="Arial" pitchFamily="34" charset="0"/>
              <a:ea typeface="ＭＳ Ｐゴシック" pitchFamily="34" charset="-128"/>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Slide Image Placeholder 1"/>
          <p:cNvSpPr>
            <a:spLocks noGrp="1" noRot="1" noChangeAspect="1" noTextEdit="1"/>
          </p:cNvSpPr>
          <p:nvPr>
            <p:ph type="sldImg"/>
          </p:nvPr>
        </p:nvSpPr>
        <p:spPr bwMode="auto">
          <a:noFill/>
          <a:ln>
            <a:solidFill>
              <a:srgbClr val="000000"/>
            </a:solidFill>
            <a:miter lim="800000"/>
            <a:headEnd/>
            <a:tailEnd/>
          </a:ln>
        </p:spPr>
      </p:sp>
      <p:sp>
        <p:nvSpPr>
          <p:cNvPr id="53251" name="Notes Placeholder 2"/>
          <p:cNvSpPr>
            <a:spLocks noGrp="1"/>
          </p:cNvSpPr>
          <p:nvPr>
            <p:ph type="body" idx="1"/>
          </p:nvPr>
        </p:nvSpPr>
        <p:spPr bwMode="auto">
          <a:noFill/>
        </p:spPr>
        <p:txBody>
          <a:bodyPr/>
          <a:lstStyle/>
          <a:p>
            <a:endParaRPr lang="en-US" smtClean="0">
              <a:latin typeface="Arial" pitchFamily="34" charset="0"/>
              <a:ea typeface="ＭＳ Ｐゴシック" pitchFamily="34" charset="-128"/>
            </a:endParaRPr>
          </a:p>
        </p:txBody>
      </p:sp>
      <p:sp>
        <p:nvSpPr>
          <p:cNvPr id="53252" name="Slide Number Placeholder 3"/>
          <p:cNvSpPr>
            <a:spLocks noGrp="1"/>
          </p:cNvSpPr>
          <p:nvPr>
            <p:ph type="sldNum" sz="quarter" idx="5"/>
          </p:nvPr>
        </p:nvSpPr>
        <p:spPr bwMode="auto">
          <a:noFill/>
          <a:ln>
            <a:miter lim="800000"/>
            <a:headEnd/>
            <a:tailEnd/>
          </a:ln>
        </p:spPr>
        <p:txBody>
          <a:bodyPr/>
          <a:lstStyle/>
          <a:p>
            <a:fld id="{ADA06653-6B09-4606-8522-04A9E6211B9D}" type="slidenum">
              <a:rPr lang="en-US" smtClean="0">
                <a:latin typeface="Arial" pitchFamily="34" charset="0"/>
                <a:ea typeface="ＭＳ Ｐゴシック" pitchFamily="34" charset="-128"/>
              </a:rPr>
              <a:pPr/>
              <a:t>13</a:t>
            </a:fld>
            <a:endParaRPr lang="en-US" smtClean="0">
              <a:latin typeface="Arial" pitchFamily="34" charset="0"/>
              <a:ea typeface="ＭＳ Ｐゴシック" pitchFamily="34" charset="-128"/>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7"/>
          <p:cNvSpPr>
            <a:spLocks noGrp="1" noChangeArrowheads="1"/>
          </p:cNvSpPr>
          <p:nvPr>
            <p:ph type="sldNum" sz="quarter" idx="5"/>
          </p:nvPr>
        </p:nvSpPr>
        <p:spPr/>
        <p:txBody>
          <a:bodyPr/>
          <a:lstStyle/>
          <a:p>
            <a:pPr>
              <a:defRPr/>
            </a:pPr>
            <a:fld id="{8F5EC98D-EEE6-4CC5-9A71-8A028C56E978}" type="slidenum">
              <a:rPr lang="en-US" smtClean="0">
                <a:latin typeface="Arial" charset="0"/>
              </a:rPr>
              <a:pPr>
                <a:defRPr/>
              </a:pPr>
              <a:t>14</a:t>
            </a:fld>
            <a:endParaRPr lang="en-US" smtClean="0">
              <a:latin typeface="Arial" charset="0"/>
            </a:endParaRPr>
          </a:p>
        </p:txBody>
      </p:sp>
      <p:sp>
        <p:nvSpPr>
          <p:cNvPr id="23555" name="Rectangle 2"/>
          <p:cNvSpPr>
            <a:spLocks noGrp="1" noRot="1" noChangeAspect="1" noChangeArrowheads="1" noTextEdit="1"/>
          </p:cNvSpPr>
          <p:nvPr>
            <p:ph type="sldImg"/>
          </p:nvPr>
        </p:nvSpPr>
        <p:spPr>
          <a:ln/>
        </p:spPr>
      </p:sp>
      <p:sp>
        <p:nvSpPr>
          <p:cNvPr id="23556" name="Rectangle 3"/>
          <p:cNvSpPr>
            <a:spLocks noGrp="1" noChangeArrowheads="1"/>
          </p:cNvSpPr>
          <p:nvPr>
            <p:ph type="body" idx="1"/>
          </p:nvPr>
        </p:nvSpPr>
        <p:spPr>
          <a:noFill/>
          <a:ln/>
        </p:spPr>
        <p:txBody>
          <a:bodyPr/>
          <a:lstStyle/>
          <a:p>
            <a:pPr eaLnBrk="1" hangingPunct="1"/>
            <a:r>
              <a:rPr lang="en-US" smtClean="0">
                <a:latin typeface="Arial" charset="0"/>
              </a:rPr>
              <a:t>I will assume that the why is well know – zooming into the commissioning phase</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Slide Image Placeholder 1"/>
          <p:cNvSpPr>
            <a:spLocks noGrp="1" noRot="1" noChangeAspect="1" noTextEdit="1"/>
          </p:cNvSpPr>
          <p:nvPr>
            <p:ph type="sldImg"/>
          </p:nvPr>
        </p:nvSpPr>
        <p:spPr>
          <a:ln/>
        </p:spPr>
      </p:sp>
      <p:sp>
        <p:nvSpPr>
          <p:cNvPr id="41987" name="Notes Placeholder 2"/>
          <p:cNvSpPr>
            <a:spLocks noGrp="1"/>
          </p:cNvSpPr>
          <p:nvPr>
            <p:ph type="body" idx="1"/>
          </p:nvPr>
        </p:nvSpPr>
        <p:spPr>
          <a:noFill/>
          <a:ln/>
        </p:spPr>
        <p:txBody>
          <a:bodyPr/>
          <a:lstStyle/>
          <a:p>
            <a:endParaRPr lang="en-US" smtClean="0">
              <a:latin typeface="Arial" pitchFamily="34" charset="0"/>
              <a:ea typeface="MS PGothic" pitchFamily="34" charset="-128"/>
            </a:endParaRPr>
          </a:p>
        </p:txBody>
      </p:sp>
      <p:sp>
        <p:nvSpPr>
          <p:cNvPr id="41988" name="Slide Number Placeholder 3"/>
          <p:cNvSpPr>
            <a:spLocks noGrp="1"/>
          </p:cNvSpPr>
          <p:nvPr>
            <p:ph type="sldNum" sz="quarter" idx="5"/>
          </p:nvPr>
        </p:nvSpPr>
        <p:spPr>
          <a:noFill/>
        </p:spPr>
        <p:txBody>
          <a:bodyPr/>
          <a:lstStyle/>
          <a:p>
            <a:fld id="{099B7F8A-5389-49F2-90A1-02BF03C73E13}" type="slidenum">
              <a:rPr lang="en-US" smtClean="0">
                <a:latin typeface="Arial" pitchFamily="34" charset="0"/>
                <a:ea typeface="MS PGothic" pitchFamily="34" charset="-128"/>
              </a:rPr>
              <a:pPr/>
              <a:t>32</a:t>
            </a:fld>
            <a:endParaRPr lang="en-US" smtClean="0">
              <a:latin typeface="Arial" pitchFamily="34" charset="0"/>
              <a:ea typeface="MS PGothic" pitchFamily="34" charset="-128"/>
            </a:endParaRPr>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12" name="Picture 11" descr="HiRes_Photo_CERN_3.jpg"/>
          <p:cNvPicPr>
            <a:picLocks noChangeAspect="1"/>
          </p:cNvPicPr>
          <p:nvPr userDrawn="1"/>
        </p:nvPicPr>
        <p:blipFill>
          <a:blip r:embed="rId2"/>
          <a:stretch>
            <a:fillRect/>
          </a:stretch>
        </p:blipFill>
        <p:spPr>
          <a:xfrm>
            <a:off x="3640" y="-2732"/>
            <a:ext cx="9140360" cy="6860732"/>
          </a:xfrm>
          <a:prstGeom prst="rect">
            <a:avLst/>
          </a:prstGeom>
        </p:spPr>
      </p:pic>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lvl1pPr>
              <a:defRPr/>
            </a:lvl1pPr>
          </a:lstStyle>
          <a:p>
            <a:pPr>
              <a:defRPr/>
            </a:pPr>
            <a:r>
              <a:rPr lang="en-US"/>
              <a:t>23/06/2010</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R.G.</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56027954-594A-4B19-A29F-7951C7F2B9BD}" type="slidenum">
              <a:rPr lang="en-US"/>
              <a:pPr>
                <a:defRPr/>
              </a:pPr>
              <a:t>‹#›</a:t>
            </a:fld>
            <a:endParaRPr lang="en-US" dirty="0"/>
          </a:p>
        </p:txBody>
      </p:sp>
      <p:pic>
        <p:nvPicPr>
          <p:cNvPr id="9" name="Picture 12" descr="Logo4_big.jpg"/>
          <p:cNvPicPr>
            <a:picLocks noChangeAspect="1"/>
          </p:cNvPicPr>
          <p:nvPr userDrawn="1"/>
        </p:nvPicPr>
        <p:blipFill>
          <a:blip r:embed="rId3"/>
          <a:srcRect/>
          <a:stretch>
            <a:fillRect/>
          </a:stretch>
        </p:blipFill>
        <p:spPr bwMode="auto">
          <a:xfrm>
            <a:off x="35496" y="44624"/>
            <a:ext cx="1417638" cy="1301750"/>
          </a:xfrm>
          <a:prstGeom prst="rect">
            <a:avLst/>
          </a:prstGeom>
          <a:noFill/>
          <a:ln w="9525">
            <a:noFill/>
            <a:miter lim="800000"/>
            <a:headEnd/>
            <a:tailEnd/>
          </a:ln>
        </p:spPr>
      </p:pic>
    </p:spTree>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b="1">
                <a:effectLst>
                  <a:outerShdw blurRad="38100" dist="38100" dir="2700000" algn="tl">
                    <a:srgbClr val="000000">
                      <a:alpha val="43137"/>
                    </a:srgbClr>
                  </a:outerShdw>
                </a:effectLst>
              </a:defRPr>
            </a:lvl1pPr>
          </a:lstStyle>
          <a:p>
            <a:r>
              <a:rPr lang="en-US" dirty="0"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pPr>
              <a:defRPr/>
            </a:pPr>
            <a:r>
              <a:rPr lang="en-US"/>
              <a:t>23/06/2010</a:t>
            </a:r>
            <a:endParaRPr lang="en-US" dirty="0"/>
          </a:p>
        </p:txBody>
      </p:sp>
      <p:sp>
        <p:nvSpPr>
          <p:cNvPr id="5" name="Footer Placeholder 4"/>
          <p:cNvSpPr>
            <a:spLocks noGrp="1"/>
          </p:cNvSpPr>
          <p:nvPr>
            <p:ph type="ftr" sz="quarter" idx="11"/>
          </p:nvPr>
        </p:nvSpPr>
        <p:spPr/>
        <p:txBody>
          <a:bodyPr/>
          <a:lstStyle>
            <a:lvl1pPr>
              <a:defRPr/>
            </a:lvl1pPr>
          </a:lstStyle>
          <a:p>
            <a:pPr>
              <a:defRPr/>
            </a:pPr>
            <a:r>
              <a:rPr lang="en-US"/>
              <a:t>R.G.</a:t>
            </a:r>
            <a:endParaRPr lang="en-US" dirty="0"/>
          </a:p>
        </p:txBody>
      </p:sp>
      <p:sp>
        <p:nvSpPr>
          <p:cNvPr id="6" name="Slide Number Placeholder 5"/>
          <p:cNvSpPr>
            <a:spLocks noGrp="1"/>
          </p:cNvSpPr>
          <p:nvPr>
            <p:ph type="sldNum" sz="quarter" idx="12"/>
          </p:nvPr>
        </p:nvSpPr>
        <p:spPr/>
        <p:txBody>
          <a:bodyPr/>
          <a:lstStyle>
            <a:lvl1pPr>
              <a:defRPr/>
            </a:lvl1pPr>
          </a:lstStyle>
          <a:p>
            <a:pPr>
              <a:defRPr/>
            </a:pPr>
            <a:fld id="{062D9377-8809-49CE-A9D1-60F83A54A3CD}" type="slidenum">
              <a:rPr lang="en-US"/>
              <a:pPr>
                <a:defRPr/>
              </a:pPr>
              <a:t>‹#›</a:t>
            </a:fld>
            <a:endParaRPr lang="en-US" dirty="0"/>
          </a:p>
        </p:txBody>
      </p:sp>
    </p:spTree>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2" name="TextBox 1"/>
          <p:cNvSpPr txBox="1">
            <a:spLocks noChangeArrowheads="1"/>
          </p:cNvSpPr>
          <p:nvPr userDrawn="1"/>
        </p:nvSpPr>
        <p:spPr bwMode="auto">
          <a:xfrm>
            <a:off x="0" y="6550025"/>
            <a:ext cx="603250" cy="307975"/>
          </a:xfrm>
          <a:prstGeom prst="rect">
            <a:avLst/>
          </a:prstGeom>
          <a:noFill/>
          <a:ln w="9525">
            <a:noFill/>
            <a:miter lim="800000"/>
            <a:headEnd/>
            <a:tailEnd/>
          </a:ln>
        </p:spPr>
        <p:txBody>
          <a:bodyPr wrap="none">
            <a:spAutoFit/>
          </a:bodyPr>
          <a:lstStyle/>
          <a:p>
            <a:pPr>
              <a:defRPr/>
            </a:pPr>
            <a:r>
              <a:rPr lang="en-US" sz="1400" b="1" dirty="0">
                <a:ea typeface="ＭＳ Ｐゴシック" charset="-128"/>
              </a:rPr>
              <a:t>R.G. </a:t>
            </a:r>
          </a:p>
        </p:txBody>
      </p:sp>
      <p:sp>
        <p:nvSpPr>
          <p:cNvPr id="3" name="TextBox 2"/>
          <p:cNvSpPr txBox="1"/>
          <p:nvPr userDrawn="1"/>
        </p:nvSpPr>
        <p:spPr>
          <a:xfrm>
            <a:off x="8153400" y="6553200"/>
            <a:ext cx="990600" cy="523875"/>
          </a:xfrm>
          <a:prstGeom prst="rect">
            <a:avLst/>
          </a:prstGeom>
          <a:noFill/>
        </p:spPr>
        <p:txBody>
          <a:bodyPr>
            <a:spAutoFit/>
          </a:bodyPr>
          <a:lstStyle/>
          <a:p>
            <a:pPr>
              <a:defRPr/>
            </a:pPr>
            <a:r>
              <a:rPr lang="en-US" sz="1400" b="1" dirty="0">
                <a:ea typeface="ＭＳ Ｐゴシック" charset="-128"/>
              </a:rPr>
              <a:t>3/03/2010</a:t>
            </a:r>
          </a:p>
          <a:p>
            <a:pPr>
              <a:defRPr/>
            </a:pPr>
            <a:endParaRPr lang="en-US" sz="1400" b="1" dirty="0">
              <a:ea typeface="ＭＳ Ｐゴシック" charset="-128"/>
            </a:endParaRPr>
          </a:p>
        </p:txBody>
      </p:sp>
      <p:sp>
        <p:nvSpPr>
          <p:cNvPr id="4" name="TextBox 3"/>
          <p:cNvSpPr txBox="1"/>
          <p:nvPr userDrawn="1"/>
        </p:nvSpPr>
        <p:spPr>
          <a:xfrm>
            <a:off x="4495800" y="6553200"/>
            <a:ext cx="403225" cy="307975"/>
          </a:xfrm>
          <a:prstGeom prst="rect">
            <a:avLst/>
          </a:prstGeom>
          <a:noFill/>
        </p:spPr>
        <p:txBody>
          <a:bodyPr wrap="none">
            <a:spAutoFit/>
          </a:bodyPr>
          <a:lstStyle/>
          <a:p>
            <a:pPr>
              <a:defRPr/>
            </a:pPr>
            <a:fld id="{BD86756B-FAED-4325-AB7B-793AD444B6A6}" type="slidenum">
              <a:rPr lang="en-US" sz="1400">
                <a:ea typeface="ＭＳ Ｐゴシック" charset="-128"/>
              </a:rPr>
              <a:pPr>
                <a:defRPr/>
              </a:pPr>
              <a:t>‹#›</a:t>
            </a:fld>
            <a:endParaRPr lang="en-US" sz="1400" dirty="0">
              <a:ea typeface="ＭＳ Ｐゴシック" charset="-128"/>
            </a:endParaRPr>
          </a:p>
        </p:txBody>
      </p:sp>
    </p:spTree>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6BE1343C-8749-A444-9C4B-ADCB73C5CD79}" type="datetimeFigureOut">
              <a:rPr lang="en-US" smtClean="0"/>
              <a:pPr/>
              <a:t>3/7/2011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4F6CF38-48B2-864A-86D1-DE4420268428}" type="slidenum">
              <a:rPr lang="en-US" smtClean="0"/>
              <a:pPr/>
              <a:t>‹#›</a:t>
            </a:fld>
            <a:endParaRPr lang="en-US"/>
          </a:p>
        </p:txBody>
      </p:sp>
    </p:spTree>
    <p:extLst>
      <p:ext uri="{BB962C8B-B14F-4D97-AF65-F5344CB8AC3E}">
        <p14:creationId xmlns="" xmlns:p14="http://schemas.microsoft.com/office/powerpoint/2010/main" val="373357993"/>
      </p:ext>
    </p:extLst>
  </p:cSld>
  <p:clrMapOvr>
    <a:masterClrMapping/>
  </p:clrMapOvr>
  <p:transition/>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jpe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1905000" y="228600"/>
            <a:ext cx="69342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099" name="Text Placeholder 2"/>
          <p:cNvSpPr>
            <a:spLocks noGrp="1"/>
          </p:cNvSpPr>
          <p:nvPr>
            <p:ph type="body" idx="1"/>
          </p:nvPr>
        </p:nvSpPr>
        <p:spPr bwMode="auto">
          <a:xfrm>
            <a:off x="320675" y="1600200"/>
            <a:ext cx="8518525" cy="46482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cxnSp>
        <p:nvCxnSpPr>
          <p:cNvPr id="9" name="Straight Connector 8"/>
          <p:cNvCxnSpPr>
            <a:cxnSpLocks noChangeShapeType="1"/>
          </p:cNvCxnSpPr>
          <p:nvPr userDrawn="1"/>
        </p:nvCxnSpPr>
        <p:spPr bwMode="auto">
          <a:xfrm>
            <a:off x="1752600" y="1371600"/>
            <a:ext cx="7162800" cy="1588"/>
          </a:xfrm>
          <a:prstGeom prst="line">
            <a:avLst/>
          </a:prstGeom>
          <a:noFill/>
          <a:ln w="3175">
            <a:solidFill>
              <a:srgbClr val="0B355E"/>
            </a:solidFill>
            <a:round/>
            <a:headEnd/>
            <a:tailEnd/>
          </a:ln>
          <a:effectLst>
            <a:outerShdw dist="20000" dir="5400000" rotWithShape="0">
              <a:srgbClr val="808080">
                <a:alpha val="37999"/>
              </a:srgbClr>
            </a:outerShdw>
          </a:effectLst>
        </p:spPr>
      </p:cxnSp>
      <p:sp>
        <p:nvSpPr>
          <p:cNvPr id="10" name="TextBox 9"/>
          <p:cNvSpPr txBox="1"/>
          <p:nvPr userDrawn="1"/>
        </p:nvSpPr>
        <p:spPr>
          <a:xfrm>
            <a:off x="7407275" y="1095375"/>
            <a:ext cx="1660525" cy="276225"/>
          </a:xfrm>
          <a:prstGeom prst="rect">
            <a:avLst/>
          </a:prstGeom>
          <a:noFill/>
        </p:spPr>
        <p:txBody>
          <a:bodyPr wrap="none">
            <a:spAutoFit/>
          </a:bodyPr>
          <a:lstStyle/>
          <a:p>
            <a:pPr>
              <a:defRPr/>
            </a:pPr>
            <a:r>
              <a:rPr lang="en-US" sz="1200" i="1">
                <a:solidFill>
                  <a:srgbClr val="0B355E"/>
                </a:solidFill>
                <a:latin typeface="Calibri" pitchFamily="-65" charset="0"/>
                <a:ea typeface="ＭＳ Ｐゴシック" pitchFamily="-65" charset="-128"/>
              </a:rPr>
              <a:t>http://cern.ch/SLHC-PP</a:t>
            </a:r>
          </a:p>
        </p:txBody>
      </p:sp>
      <p:pic>
        <p:nvPicPr>
          <p:cNvPr id="4102" name="Picture 12" descr="Logo4_big.jpg"/>
          <p:cNvPicPr>
            <a:picLocks noChangeAspect="1"/>
          </p:cNvPicPr>
          <p:nvPr userDrawn="1"/>
        </p:nvPicPr>
        <p:blipFill>
          <a:blip r:embed="rId6"/>
          <a:srcRect/>
          <a:stretch>
            <a:fillRect/>
          </a:stretch>
        </p:blipFill>
        <p:spPr bwMode="auto">
          <a:xfrm>
            <a:off x="320675" y="146050"/>
            <a:ext cx="1417638" cy="1301750"/>
          </a:xfrm>
          <a:prstGeom prst="rect">
            <a:avLst/>
          </a:prstGeom>
          <a:noFill/>
          <a:ln w="9525">
            <a:noFill/>
            <a:miter lim="800000"/>
            <a:headEnd/>
            <a:tailEnd/>
          </a:ln>
        </p:spPr>
      </p:pic>
      <p:sp>
        <p:nvSpPr>
          <p:cNvPr id="11" name="Date Placeholder 3"/>
          <p:cNvSpPr>
            <a:spLocks noGrp="1"/>
          </p:cNvSpPr>
          <p:nvPr>
            <p:ph type="dt" sz="half" idx="2"/>
          </p:nvPr>
        </p:nvSpPr>
        <p:spPr>
          <a:xfrm>
            <a:off x="7596188" y="6492875"/>
            <a:ext cx="1547812" cy="365125"/>
          </a:xfrm>
          <a:prstGeom prst="rect">
            <a:avLst/>
          </a:prstGeom>
        </p:spPr>
        <p:txBody>
          <a:bodyPr/>
          <a:lstStyle>
            <a:lvl1pPr algn="r">
              <a:defRPr sz="1400">
                <a:latin typeface="Arial" charset="0"/>
                <a:ea typeface="ＭＳ Ｐゴシック" pitchFamily="-65" charset="-128"/>
              </a:defRPr>
            </a:lvl1pPr>
          </a:lstStyle>
          <a:p>
            <a:pPr>
              <a:defRPr/>
            </a:pPr>
            <a:r>
              <a:rPr lang="en-US"/>
              <a:t>23/06/2010</a:t>
            </a:r>
            <a:endParaRPr lang="en-US" dirty="0"/>
          </a:p>
        </p:txBody>
      </p:sp>
      <p:sp>
        <p:nvSpPr>
          <p:cNvPr id="12" name="Footer Placeholder 4"/>
          <p:cNvSpPr>
            <a:spLocks noGrp="1"/>
          </p:cNvSpPr>
          <p:nvPr>
            <p:ph type="ftr" sz="quarter" idx="3"/>
          </p:nvPr>
        </p:nvSpPr>
        <p:spPr>
          <a:xfrm>
            <a:off x="0" y="6492875"/>
            <a:ext cx="827088" cy="365125"/>
          </a:xfrm>
          <a:prstGeom prst="rect">
            <a:avLst/>
          </a:prstGeom>
        </p:spPr>
        <p:txBody>
          <a:bodyPr/>
          <a:lstStyle>
            <a:lvl1pPr algn="l">
              <a:defRPr sz="1400">
                <a:latin typeface="Arial" charset="0"/>
                <a:ea typeface="ＭＳ Ｐゴシック" pitchFamily="-65" charset="-128"/>
              </a:defRPr>
            </a:lvl1pPr>
          </a:lstStyle>
          <a:p>
            <a:pPr>
              <a:defRPr/>
            </a:pPr>
            <a:r>
              <a:rPr lang="en-US"/>
              <a:t>R.G.</a:t>
            </a:r>
            <a:endParaRPr lang="en-US" dirty="0"/>
          </a:p>
        </p:txBody>
      </p:sp>
      <p:sp>
        <p:nvSpPr>
          <p:cNvPr id="13" name="Slide Number Placeholder 5"/>
          <p:cNvSpPr>
            <a:spLocks noGrp="1"/>
          </p:cNvSpPr>
          <p:nvPr>
            <p:ph type="sldNum" sz="quarter" idx="4"/>
          </p:nvPr>
        </p:nvSpPr>
        <p:spPr>
          <a:xfrm>
            <a:off x="3635375" y="6492875"/>
            <a:ext cx="2133600" cy="365125"/>
          </a:xfrm>
          <a:prstGeom prst="rect">
            <a:avLst/>
          </a:prstGeom>
        </p:spPr>
        <p:txBody>
          <a:bodyPr/>
          <a:lstStyle>
            <a:lvl1pPr algn="ctr">
              <a:defRPr sz="1400">
                <a:latin typeface="Arial" charset="0"/>
                <a:ea typeface="ＭＳ Ｐゴシック" pitchFamily="-65" charset="-128"/>
              </a:defRPr>
            </a:lvl1pPr>
          </a:lstStyle>
          <a:p>
            <a:pPr>
              <a:defRPr/>
            </a:pPr>
            <a:fld id="{78401736-C440-479F-AD51-5624981E2A12}" type="slidenum">
              <a:rPr lang="en-US"/>
              <a:pPr>
                <a:defRPr/>
              </a:pPr>
              <a:t>‹#›</a:t>
            </a:fld>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Lst>
  <p:transition/>
  <p:hf hdr="0" ftr="0"/>
  <p:txStyles>
    <p:titleStyle>
      <a:lvl1pPr algn="ctr" defTabSz="457200" rtl="0" eaLnBrk="0" fontAlgn="base" hangingPunct="0">
        <a:spcBef>
          <a:spcPct val="0"/>
        </a:spcBef>
        <a:spcAft>
          <a:spcPct val="0"/>
        </a:spcAft>
        <a:defRPr sz="4400" b="1" kern="1200">
          <a:solidFill>
            <a:srgbClr val="0B355E"/>
          </a:solidFill>
          <a:effectLst>
            <a:outerShdw blurRad="38100" dist="38100" dir="2700000" algn="tl">
              <a:srgbClr val="000000">
                <a:alpha val="43137"/>
              </a:srgbClr>
            </a:outerShdw>
          </a:effectLst>
          <a:latin typeface="+mj-lt"/>
          <a:ea typeface="ＭＳ Ｐゴシック" pitchFamily="-65" charset="-128"/>
          <a:cs typeface="ＭＳ Ｐゴシック" pitchFamily="-65" charset="-128"/>
        </a:defRPr>
      </a:lvl1pPr>
      <a:lvl2pPr algn="ctr" defTabSz="457200" rtl="0" eaLnBrk="0" fontAlgn="base" hangingPunct="0">
        <a:spcBef>
          <a:spcPct val="0"/>
        </a:spcBef>
        <a:spcAft>
          <a:spcPct val="0"/>
        </a:spcAft>
        <a:defRPr sz="4400" b="1">
          <a:solidFill>
            <a:srgbClr val="0B355E"/>
          </a:solidFill>
          <a:latin typeface="Calibri" pitchFamily="-65" charset="0"/>
          <a:ea typeface="ＭＳ Ｐゴシック" pitchFamily="-65" charset="-128"/>
          <a:cs typeface="ＭＳ Ｐゴシック" pitchFamily="-65" charset="-128"/>
        </a:defRPr>
      </a:lvl2pPr>
      <a:lvl3pPr algn="ctr" defTabSz="457200" rtl="0" eaLnBrk="0" fontAlgn="base" hangingPunct="0">
        <a:spcBef>
          <a:spcPct val="0"/>
        </a:spcBef>
        <a:spcAft>
          <a:spcPct val="0"/>
        </a:spcAft>
        <a:defRPr sz="4400" b="1">
          <a:solidFill>
            <a:srgbClr val="0B355E"/>
          </a:solidFill>
          <a:latin typeface="Calibri" pitchFamily="-65" charset="0"/>
          <a:ea typeface="ＭＳ Ｐゴシック" pitchFamily="-65" charset="-128"/>
          <a:cs typeface="ＭＳ Ｐゴシック" pitchFamily="-65" charset="-128"/>
        </a:defRPr>
      </a:lvl3pPr>
      <a:lvl4pPr algn="ctr" defTabSz="457200" rtl="0" eaLnBrk="0" fontAlgn="base" hangingPunct="0">
        <a:spcBef>
          <a:spcPct val="0"/>
        </a:spcBef>
        <a:spcAft>
          <a:spcPct val="0"/>
        </a:spcAft>
        <a:defRPr sz="4400" b="1">
          <a:solidFill>
            <a:srgbClr val="0B355E"/>
          </a:solidFill>
          <a:latin typeface="Calibri" pitchFamily="-65" charset="0"/>
          <a:ea typeface="ＭＳ Ｐゴシック" pitchFamily="-65" charset="-128"/>
          <a:cs typeface="ＭＳ Ｐゴシック" pitchFamily="-65" charset="-128"/>
        </a:defRPr>
      </a:lvl4pPr>
      <a:lvl5pPr algn="ctr" defTabSz="457200" rtl="0" eaLnBrk="0" fontAlgn="base" hangingPunct="0">
        <a:spcBef>
          <a:spcPct val="0"/>
        </a:spcBef>
        <a:spcAft>
          <a:spcPct val="0"/>
        </a:spcAft>
        <a:defRPr sz="4400" b="1">
          <a:solidFill>
            <a:srgbClr val="0B355E"/>
          </a:solidFill>
          <a:latin typeface="Calibri" pitchFamily="-65" charset="0"/>
          <a:ea typeface="ＭＳ Ｐゴシック" pitchFamily="-65" charset="-128"/>
          <a:cs typeface="ＭＳ Ｐゴシック" pitchFamily="-65" charset="-128"/>
        </a:defRPr>
      </a:lvl5pPr>
      <a:lvl6pPr marL="457200" algn="ctr" defTabSz="457200" rtl="0" fontAlgn="base">
        <a:spcBef>
          <a:spcPct val="0"/>
        </a:spcBef>
        <a:spcAft>
          <a:spcPct val="0"/>
        </a:spcAft>
        <a:defRPr sz="4400">
          <a:solidFill>
            <a:srgbClr val="0B355E"/>
          </a:solidFill>
          <a:latin typeface="Calibri" pitchFamily="-65" charset="0"/>
          <a:ea typeface="ＭＳ Ｐゴシック" pitchFamily="-65" charset="-128"/>
          <a:cs typeface="ＭＳ Ｐゴシック" pitchFamily="-65" charset="-128"/>
        </a:defRPr>
      </a:lvl6pPr>
      <a:lvl7pPr marL="914400" algn="ctr" defTabSz="457200" rtl="0" fontAlgn="base">
        <a:spcBef>
          <a:spcPct val="0"/>
        </a:spcBef>
        <a:spcAft>
          <a:spcPct val="0"/>
        </a:spcAft>
        <a:defRPr sz="4400">
          <a:solidFill>
            <a:srgbClr val="0B355E"/>
          </a:solidFill>
          <a:latin typeface="Calibri" pitchFamily="-65" charset="0"/>
          <a:ea typeface="ＭＳ Ｐゴシック" pitchFamily="-65" charset="-128"/>
          <a:cs typeface="ＭＳ Ｐゴシック" pitchFamily="-65" charset="-128"/>
        </a:defRPr>
      </a:lvl7pPr>
      <a:lvl8pPr marL="1371600" algn="ctr" defTabSz="457200" rtl="0" fontAlgn="base">
        <a:spcBef>
          <a:spcPct val="0"/>
        </a:spcBef>
        <a:spcAft>
          <a:spcPct val="0"/>
        </a:spcAft>
        <a:defRPr sz="4400">
          <a:solidFill>
            <a:srgbClr val="0B355E"/>
          </a:solidFill>
          <a:latin typeface="Calibri" pitchFamily="-65" charset="0"/>
          <a:ea typeface="ＭＳ Ｐゴシック" pitchFamily="-65" charset="-128"/>
          <a:cs typeface="ＭＳ Ｐゴシック" pitchFamily="-65" charset="-128"/>
        </a:defRPr>
      </a:lvl8pPr>
      <a:lvl9pPr marL="1828800" algn="ctr" defTabSz="457200" rtl="0" fontAlgn="base">
        <a:spcBef>
          <a:spcPct val="0"/>
        </a:spcBef>
        <a:spcAft>
          <a:spcPct val="0"/>
        </a:spcAft>
        <a:defRPr sz="4400">
          <a:solidFill>
            <a:srgbClr val="0B355E"/>
          </a:solidFill>
          <a:latin typeface="Calibri" pitchFamily="-65" charset="0"/>
          <a:ea typeface="ＭＳ Ｐゴシック" pitchFamily="-65" charset="-128"/>
          <a:cs typeface="ＭＳ Ｐゴシック" pitchFamily="-65" charset="-128"/>
        </a:defRPr>
      </a:lvl9pPr>
    </p:titleStyle>
    <p:bodyStyle>
      <a:lvl1pPr marL="342900" indent="-342900" algn="l" defTabSz="457200" rtl="0" eaLnBrk="0" fontAlgn="base" hangingPunct="0">
        <a:spcBef>
          <a:spcPct val="20000"/>
        </a:spcBef>
        <a:spcAft>
          <a:spcPct val="0"/>
        </a:spcAft>
        <a:buFont typeface="Arial" pitchFamily="34" charset="0"/>
        <a:buChar char="•"/>
        <a:defRPr sz="3200" kern="1200">
          <a:solidFill>
            <a:schemeClr val="tx1"/>
          </a:solidFill>
          <a:latin typeface="+mn-lt"/>
          <a:ea typeface="ＭＳ Ｐゴシック" pitchFamily="-65" charset="-128"/>
          <a:cs typeface="ＭＳ Ｐゴシック" pitchFamily="-65" charset="-128"/>
        </a:defRPr>
      </a:lvl1pPr>
      <a:lvl2pPr marL="742950" indent="-285750" algn="l" defTabSz="457200" rtl="0" eaLnBrk="0" fontAlgn="base" hangingPunct="0">
        <a:spcBef>
          <a:spcPct val="20000"/>
        </a:spcBef>
        <a:spcAft>
          <a:spcPct val="0"/>
        </a:spcAft>
        <a:buFont typeface="Arial" pitchFamily="34" charset="0"/>
        <a:buChar char="–"/>
        <a:defRPr sz="2800" kern="1200">
          <a:solidFill>
            <a:schemeClr val="tx1"/>
          </a:solidFill>
          <a:latin typeface="+mn-lt"/>
          <a:ea typeface="ＭＳ Ｐゴシック" pitchFamily="-65" charset="-128"/>
          <a:cs typeface="+mn-cs"/>
        </a:defRPr>
      </a:lvl2pPr>
      <a:lvl3pPr marL="1143000" indent="-228600" algn="l" defTabSz="457200" rtl="0" eaLnBrk="0" fontAlgn="base" hangingPunct="0">
        <a:spcBef>
          <a:spcPct val="20000"/>
        </a:spcBef>
        <a:spcAft>
          <a:spcPct val="0"/>
        </a:spcAft>
        <a:buFont typeface="Arial" pitchFamily="34" charset="0"/>
        <a:buChar char="•"/>
        <a:defRPr sz="2400" kern="1200">
          <a:solidFill>
            <a:schemeClr val="tx1"/>
          </a:solidFill>
          <a:latin typeface="+mn-lt"/>
          <a:ea typeface="ＭＳ Ｐゴシック" pitchFamily="-65" charset="-128"/>
          <a:cs typeface="+mn-cs"/>
        </a:defRPr>
      </a:lvl3pPr>
      <a:lvl4pPr marL="16002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4pPr>
      <a:lvl5pPr marL="2057400" indent="-228600" algn="l" defTabSz="457200" rtl="0" eaLnBrk="0" fontAlgn="base" hangingPunct="0">
        <a:spcBef>
          <a:spcPct val="20000"/>
        </a:spcBef>
        <a:spcAft>
          <a:spcPct val="0"/>
        </a:spcAft>
        <a:buFont typeface="Arial" pitchFamily="34" charset="0"/>
        <a:buChar char="»"/>
        <a:defRPr sz="2000" kern="1200">
          <a:solidFill>
            <a:schemeClr val="tx1"/>
          </a:solidFill>
          <a:latin typeface="+mn-lt"/>
          <a:ea typeface="ＭＳ Ｐゴシック" pitchFamily="-65"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7.emf"/></Relationships>
</file>

<file path=ppt/slides/_rels/slide1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4" Type="http://schemas.openxmlformats.org/officeDocument/2006/relationships/image" Target="../media/image12.jpeg"/></Relationships>
</file>

<file path=ppt/slides/_rels/slide1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7.gi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9.gi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Title 1"/>
          <p:cNvSpPr>
            <a:spLocks noGrp="1"/>
          </p:cNvSpPr>
          <p:nvPr>
            <p:ph type="ctrTitle"/>
          </p:nvPr>
        </p:nvSpPr>
        <p:spPr>
          <a:xfrm>
            <a:off x="1475656" y="548680"/>
            <a:ext cx="7772400" cy="1700808"/>
          </a:xfrm>
        </p:spPr>
        <p:txBody>
          <a:bodyPr/>
          <a:lstStyle/>
          <a:p>
            <a:pPr eaLnBrk="1" hangingPunct="1">
              <a:defRPr/>
            </a:pPr>
            <a:r>
              <a:rPr lang="en-US" sz="5400" dirty="0" smtClean="0">
                <a:solidFill>
                  <a:schemeClr val="bg1"/>
                </a:solidFill>
              </a:rPr>
              <a:t>PLANS FOR THE UPGRADE OF THE LHC INJECTORS</a:t>
            </a:r>
          </a:p>
        </p:txBody>
      </p:sp>
      <p:sp>
        <p:nvSpPr>
          <p:cNvPr id="6147" name="Subtitle 2"/>
          <p:cNvSpPr>
            <a:spLocks noGrp="1"/>
          </p:cNvSpPr>
          <p:nvPr>
            <p:ph type="subTitle" idx="1"/>
          </p:nvPr>
        </p:nvSpPr>
        <p:spPr>
          <a:xfrm>
            <a:off x="2267744" y="2824807"/>
            <a:ext cx="6400800" cy="1496417"/>
          </a:xfrm>
        </p:spPr>
        <p:txBody>
          <a:bodyPr/>
          <a:lstStyle/>
          <a:p>
            <a:pPr eaLnBrk="1" hangingPunct="1"/>
            <a:r>
              <a:rPr lang="en-US" dirty="0" smtClean="0">
                <a:solidFill>
                  <a:schemeClr val="bg1"/>
                </a:solidFill>
                <a:ea typeface="ＭＳ Ｐゴシック" pitchFamily="34" charset="-128"/>
              </a:rPr>
              <a:t>R. Garoby for the LIU Project Team</a:t>
            </a:r>
          </a:p>
          <a:p>
            <a:pPr eaLnBrk="1" hangingPunct="1"/>
            <a:r>
              <a:rPr lang="en-US" dirty="0" smtClean="0">
                <a:solidFill>
                  <a:schemeClr val="bg1"/>
                </a:solidFill>
                <a:ea typeface="ＭＳ Ｐゴシック" pitchFamily="34" charset="-128"/>
              </a:rPr>
              <a:t>8/03/2011</a:t>
            </a:r>
          </a:p>
        </p:txBody>
      </p:sp>
      <p:cxnSp>
        <p:nvCxnSpPr>
          <p:cNvPr id="8" name="Straight Connector 7"/>
          <p:cNvCxnSpPr>
            <a:cxnSpLocks noChangeShapeType="1"/>
          </p:cNvCxnSpPr>
          <p:nvPr/>
        </p:nvCxnSpPr>
        <p:spPr bwMode="auto">
          <a:xfrm>
            <a:off x="228600" y="6323013"/>
            <a:ext cx="8686800" cy="1587"/>
          </a:xfrm>
          <a:prstGeom prst="line">
            <a:avLst/>
          </a:prstGeom>
          <a:noFill/>
          <a:ln w="3175">
            <a:solidFill>
              <a:srgbClr val="17375E"/>
            </a:solidFill>
            <a:round/>
            <a:headEnd/>
            <a:tailEnd/>
          </a:ln>
          <a:effectLst>
            <a:outerShdw dist="20000" dir="5400000" rotWithShape="0">
              <a:srgbClr val="808080">
                <a:alpha val="37999"/>
              </a:srgbClr>
            </a:outerShdw>
          </a:effectLst>
        </p:spPr>
      </p:cxnSp>
      <p:sp>
        <p:nvSpPr>
          <p:cNvPr id="6149" name="TextBox 8"/>
          <p:cNvSpPr txBox="1">
            <a:spLocks noChangeArrowheads="1"/>
          </p:cNvSpPr>
          <p:nvPr/>
        </p:nvSpPr>
        <p:spPr bwMode="auto">
          <a:xfrm>
            <a:off x="533400" y="6492875"/>
            <a:ext cx="8482013" cy="230188"/>
          </a:xfrm>
          <a:prstGeom prst="rect">
            <a:avLst/>
          </a:prstGeom>
          <a:noFill/>
          <a:ln w="9525">
            <a:noFill/>
            <a:miter lim="800000"/>
            <a:headEnd/>
            <a:tailEnd/>
          </a:ln>
        </p:spPr>
        <p:txBody>
          <a:bodyPr>
            <a:spAutoFit/>
          </a:bodyPr>
          <a:lstStyle/>
          <a:p>
            <a:pPr algn="r"/>
            <a:r>
              <a:rPr lang="en-US" sz="900" dirty="0">
                <a:solidFill>
                  <a:schemeClr val="bg1"/>
                </a:solidFill>
                <a:latin typeface="Tahoma" pitchFamily="34" charset="0"/>
              </a:rPr>
              <a:t>This project has received funding from the European Community's Seventh Framework </a:t>
            </a:r>
            <a:r>
              <a:rPr lang="en-US" sz="900" dirty="0" err="1">
                <a:solidFill>
                  <a:schemeClr val="bg1"/>
                </a:solidFill>
                <a:latin typeface="Tahoma" pitchFamily="34" charset="0"/>
              </a:rPr>
              <a:t>Programme</a:t>
            </a:r>
            <a:r>
              <a:rPr lang="en-US" sz="900" dirty="0">
                <a:solidFill>
                  <a:schemeClr val="bg1"/>
                </a:solidFill>
                <a:latin typeface="Tahoma" pitchFamily="34" charset="0"/>
              </a:rPr>
              <a:t> (FP7/2007-2013) under the Grant Agreement n</a:t>
            </a:r>
            <a:r>
              <a:rPr lang="en-US" sz="900" baseline="30000" dirty="0">
                <a:solidFill>
                  <a:schemeClr val="bg1"/>
                </a:solidFill>
                <a:latin typeface="Tahoma" pitchFamily="34" charset="0"/>
              </a:rPr>
              <a:t>o</a:t>
            </a:r>
            <a:r>
              <a:rPr lang="en-US" sz="900" dirty="0">
                <a:solidFill>
                  <a:schemeClr val="bg1"/>
                </a:solidFill>
                <a:latin typeface="Tahoma" pitchFamily="34" charset="0"/>
              </a:rPr>
              <a:t>212114</a:t>
            </a:r>
            <a:endParaRPr lang="en-US" sz="1200" dirty="0">
              <a:solidFill>
                <a:schemeClr val="bg1"/>
              </a:solidFill>
            </a:endParaRPr>
          </a:p>
        </p:txBody>
      </p:sp>
      <p:pic>
        <p:nvPicPr>
          <p:cNvPr id="6150" name="Picture 9" descr="eu-flag.gif"/>
          <p:cNvPicPr>
            <a:picLocks noChangeAspect="1"/>
          </p:cNvPicPr>
          <p:nvPr/>
        </p:nvPicPr>
        <p:blipFill>
          <a:blip r:embed="rId2"/>
          <a:srcRect/>
          <a:stretch>
            <a:fillRect/>
          </a:stretch>
        </p:blipFill>
        <p:spPr bwMode="auto">
          <a:xfrm>
            <a:off x="215900" y="6411913"/>
            <a:ext cx="469900" cy="3111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905000"/>
            <a:ext cx="8686800" cy="1752600"/>
          </a:xfrm>
        </p:spPr>
        <p:txBody>
          <a:bodyPr/>
          <a:lstStyle/>
          <a:p>
            <a:pPr fontAlgn="auto">
              <a:spcAft>
                <a:spcPts val="0"/>
              </a:spcAft>
              <a:defRPr/>
            </a:pPr>
            <a:r>
              <a:rPr lang="en-US" sz="5400" dirty="0" smtClean="0">
                <a:solidFill>
                  <a:schemeClr val="accent6">
                    <a:lumMod val="75000"/>
                  </a:schemeClr>
                </a:solidFill>
              </a:rPr>
              <a:t>Plans for the Injectors’ Upgrade</a:t>
            </a:r>
            <a:endParaRPr lang="en-US" sz="5400" dirty="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
          <p:cNvSpPr txBox="1">
            <a:spLocks noChangeArrowheads="1"/>
          </p:cNvSpPr>
          <p:nvPr/>
        </p:nvSpPr>
        <p:spPr bwMode="auto">
          <a:xfrm>
            <a:off x="249443" y="1340768"/>
            <a:ext cx="8697912" cy="5386090"/>
          </a:xfrm>
          <a:prstGeom prst="rect">
            <a:avLst/>
          </a:prstGeom>
          <a:noFill/>
          <a:ln w="9525">
            <a:noFill/>
            <a:miter lim="800000"/>
            <a:headEnd/>
            <a:tailEnd/>
          </a:ln>
          <a:effectLst/>
        </p:spPr>
        <p:txBody>
          <a:bodyPr wrap="square">
            <a:spAutoFit/>
          </a:bodyPr>
          <a:lstStyle/>
          <a:p>
            <a:pPr marL="457200" indent="-457200">
              <a:defRPr/>
            </a:pPr>
            <a:r>
              <a:rPr lang="en-US" b="1" dirty="0">
                <a:effectLst>
                  <a:outerShdw blurRad="38100" dist="38100" dir="2700000" algn="tl">
                    <a:srgbClr val="000000">
                      <a:alpha val="43137"/>
                    </a:srgbClr>
                  </a:outerShdw>
                </a:effectLst>
                <a:latin typeface="Arial" charset="0"/>
                <a:ea typeface="ＭＳ Ｐゴシック" pitchFamily="-108" charset="-128"/>
              </a:rPr>
              <a:t>To increase performance </a:t>
            </a:r>
          </a:p>
          <a:p>
            <a:pPr algn="ctr">
              <a:defRPr/>
            </a:pPr>
            <a:endParaRPr lang="fr-CH" sz="600" b="1" u="sng" dirty="0">
              <a:solidFill>
                <a:srgbClr val="FF0000"/>
              </a:solidFill>
              <a:latin typeface="Arial" charset="0"/>
              <a:ea typeface="ＭＳ Ｐゴシック" pitchFamily="-108" charset="-128"/>
            </a:endParaRPr>
          </a:p>
          <a:p>
            <a:pPr algn="ctr">
              <a:defRPr/>
            </a:pPr>
            <a:r>
              <a:rPr lang="fr-CH" sz="1800" b="1" u="sng" dirty="0" err="1">
                <a:solidFill>
                  <a:srgbClr val="FF0000"/>
                </a:solidFill>
                <a:latin typeface="Arial" charset="0"/>
                <a:ea typeface="ＭＳ Ｐゴシック" pitchFamily="-108" charset="-128"/>
              </a:rPr>
              <a:t>Brightness</a:t>
            </a:r>
            <a:r>
              <a:rPr lang="fr-CH" sz="1800" u="sng" dirty="0">
                <a:solidFill>
                  <a:srgbClr val="FF0000"/>
                </a:solidFill>
                <a:latin typeface="Wingdings" pitchFamily="2" charset="2"/>
                <a:ea typeface="ＭＳ Ｐゴシック" pitchFamily="-108" charset="-128"/>
              </a:rPr>
              <a:t> </a:t>
            </a:r>
            <a:r>
              <a:rPr lang="fr-CH" sz="1800" dirty="0">
                <a:solidFill>
                  <a:srgbClr val="FF0000"/>
                </a:solidFill>
                <a:latin typeface="Wingdings" pitchFamily="2" charset="2"/>
                <a:ea typeface="+mn-ea"/>
              </a:rPr>
              <a:t>ä</a:t>
            </a:r>
            <a:endParaRPr lang="en-US" sz="600" dirty="0">
              <a:solidFill>
                <a:srgbClr val="FF0000"/>
              </a:solidFill>
              <a:latin typeface="Wingdings" pitchFamily="2" charset="2"/>
              <a:ea typeface="+mn-ea"/>
            </a:endParaRPr>
          </a:p>
          <a:p>
            <a:pPr marL="457200" indent="-457200">
              <a:defRPr/>
            </a:pPr>
            <a:r>
              <a:rPr lang="fr-CH" sz="600" dirty="0">
                <a:latin typeface="Arial" charset="0"/>
                <a:ea typeface="ＭＳ Ｐゴシック" pitchFamily="-108" charset="-128"/>
              </a:rPr>
              <a:t>	</a:t>
            </a: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Increase injection energy in the PSB from 50 to 160 </a:t>
            </a:r>
            <a:r>
              <a:rPr lang="en-US" sz="1800" b="1" dirty="0" err="1">
                <a:solidFill>
                  <a:srgbClr val="0000FF"/>
                </a:solidFill>
                <a:latin typeface="Arial" charset="0"/>
                <a:ea typeface="ＭＳ Ｐゴシック" pitchFamily="-108" charset="-128"/>
              </a:rPr>
              <a:t>MeV</a:t>
            </a:r>
            <a:r>
              <a:rPr lang="en-US" sz="1800" b="1" dirty="0">
                <a:solidFill>
                  <a:srgbClr val="0000FF"/>
                </a:solidFill>
                <a:latin typeface="Arial" charset="0"/>
                <a:ea typeface="ＭＳ Ｐゴシック" pitchFamily="-108" charset="-128"/>
              </a:rPr>
              <a:t>, </a:t>
            </a:r>
            <a:r>
              <a:rPr lang="en-US" sz="1800" b="1" u="sng" dirty="0" smtClean="0">
                <a:solidFill>
                  <a:srgbClr val="FF0000"/>
                </a:solidFill>
                <a:latin typeface="Arial" charset="0"/>
                <a:ea typeface="ＭＳ Ｐゴシック" pitchFamily="-108" charset="-128"/>
              </a:rPr>
              <a:t>Linac4 (160 </a:t>
            </a:r>
            <a:r>
              <a:rPr lang="en-US" sz="1800" b="1" u="sng" dirty="0" err="1" smtClean="0">
                <a:solidFill>
                  <a:srgbClr val="FF0000"/>
                </a:solidFill>
                <a:latin typeface="Arial" charset="0"/>
                <a:ea typeface="ＭＳ Ｐゴシック" pitchFamily="-108" charset="-128"/>
              </a:rPr>
              <a:t>MeV</a:t>
            </a:r>
            <a:r>
              <a:rPr lang="en-US" sz="1800" b="1" u="sng" dirty="0" smtClean="0">
                <a:solidFill>
                  <a:srgbClr val="FF0000"/>
                </a:solidFill>
                <a:latin typeface="Arial" charset="0"/>
                <a:ea typeface="ＭＳ Ｐゴシック" pitchFamily="-108" charset="-128"/>
              </a:rPr>
              <a:t> H</a:t>
            </a:r>
            <a:r>
              <a:rPr lang="en-US" sz="1800" b="1" u="sng" baseline="30000" dirty="0" smtClean="0">
                <a:solidFill>
                  <a:srgbClr val="FF0000"/>
                </a:solidFill>
                <a:latin typeface="Arial" charset="0"/>
                <a:ea typeface="ＭＳ Ｐゴシック" pitchFamily="-108" charset="-128"/>
              </a:rPr>
              <a:t>-</a:t>
            </a:r>
            <a:r>
              <a:rPr lang="en-US" sz="1800" b="1" u="sng" dirty="0" smtClean="0">
                <a:solidFill>
                  <a:srgbClr val="FF0000"/>
                </a:solidFill>
                <a:latin typeface="Arial" charset="0"/>
                <a:ea typeface="ＭＳ Ｐゴシック" pitchFamily="-108" charset="-128"/>
              </a:rPr>
              <a:t>) </a:t>
            </a:r>
            <a:r>
              <a:rPr lang="en-US" sz="1800" b="1" u="sng" dirty="0">
                <a:solidFill>
                  <a:srgbClr val="FF0000"/>
                </a:solidFill>
                <a:latin typeface="Arial" charset="0"/>
                <a:ea typeface="ＭＳ Ｐゴシック" pitchFamily="-108" charset="-128"/>
              </a:rPr>
              <a:t>to replace </a:t>
            </a:r>
            <a:r>
              <a:rPr lang="en-US" sz="1800" b="1" u="sng" dirty="0" smtClean="0">
                <a:solidFill>
                  <a:srgbClr val="FF0000"/>
                </a:solidFill>
                <a:latin typeface="Arial" charset="0"/>
                <a:ea typeface="ＭＳ Ｐゴシック" pitchFamily="-108" charset="-128"/>
              </a:rPr>
              <a:t>Linac2 (50 </a:t>
            </a:r>
            <a:r>
              <a:rPr lang="en-US" sz="1800" b="1" u="sng" dirty="0" err="1" smtClean="0">
                <a:solidFill>
                  <a:srgbClr val="FF0000"/>
                </a:solidFill>
                <a:latin typeface="Arial" charset="0"/>
                <a:ea typeface="ＭＳ Ｐゴシック" pitchFamily="-108" charset="-128"/>
              </a:rPr>
              <a:t>MeV</a:t>
            </a:r>
            <a:r>
              <a:rPr lang="en-US" sz="1800" b="1" u="sng" dirty="0" smtClean="0">
                <a:solidFill>
                  <a:srgbClr val="FF0000"/>
                </a:solidFill>
                <a:latin typeface="Arial" charset="0"/>
                <a:ea typeface="ＭＳ Ｐゴシック" pitchFamily="-108" charset="-128"/>
              </a:rPr>
              <a:t> H</a:t>
            </a:r>
            <a:r>
              <a:rPr lang="en-US" sz="1800" b="1" u="sng" baseline="30000" dirty="0" smtClean="0">
                <a:solidFill>
                  <a:srgbClr val="FF0000"/>
                </a:solidFill>
                <a:latin typeface="Arial" charset="0"/>
                <a:ea typeface="ＭＳ Ｐゴシック" pitchFamily="-108" charset="-128"/>
              </a:rPr>
              <a:t>+</a:t>
            </a:r>
            <a:r>
              <a:rPr lang="en-US" sz="1800" b="1" u="sng" dirty="0" smtClean="0">
                <a:solidFill>
                  <a:srgbClr val="FF0000"/>
                </a:solidFill>
                <a:latin typeface="Arial" charset="0"/>
                <a:ea typeface="ＭＳ Ｐゴシック" pitchFamily="-108" charset="-128"/>
              </a:rPr>
              <a:t>)</a:t>
            </a: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Increase injection energy in the PS from 1.4 to 2 </a:t>
            </a:r>
            <a:r>
              <a:rPr lang="en-US" sz="1800" b="1" dirty="0" err="1">
                <a:solidFill>
                  <a:srgbClr val="0000FF"/>
                </a:solidFill>
                <a:latin typeface="Arial" charset="0"/>
                <a:ea typeface="ＭＳ Ｐゴシック" pitchFamily="-108" charset="-128"/>
              </a:rPr>
              <a:t>GeV</a:t>
            </a:r>
            <a:r>
              <a:rPr lang="en-US" sz="1800" b="1" dirty="0">
                <a:solidFill>
                  <a:srgbClr val="0000FF"/>
                </a:solidFill>
                <a:latin typeface="Arial" charset="0"/>
                <a:ea typeface="ＭＳ Ｐゴシック" pitchFamily="-108" charset="-128"/>
              </a:rPr>
              <a:t>, </a:t>
            </a:r>
            <a:r>
              <a:rPr lang="en-US" sz="1800" b="1" u="sng" dirty="0">
                <a:solidFill>
                  <a:srgbClr val="FF0000"/>
                </a:solidFill>
                <a:latin typeface="Arial" charset="0"/>
                <a:ea typeface="ＭＳ Ｐゴシック" pitchFamily="-108" charset="-128"/>
              </a:rPr>
              <a:t>increasing the field in the PSB </a:t>
            </a:r>
            <a:r>
              <a:rPr lang="en-US" sz="1800" b="1" u="sng" dirty="0" smtClean="0">
                <a:solidFill>
                  <a:srgbClr val="FF0000"/>
                </a:solidFill>
                <a:latin typeface="Arial" charset="0"/>
                <a:ea typeface="ＭＳ Ｐゴシック" pitchFamily="-108" charset="-128"/>
              </a:rPr>
              <a:t>magnets, replacing power supply and changing transfer equipment</a:t>
            </a:r>
            <a:endParaRPr lang="en-US" sz="600" b="1" u="sng" dirty="0">
              <a:solidFill>
                <a:srgbClr val="FF0000"/>
              </a:solidFill>
              <a:latin typeface="Arial" charset="0"/>
              <a:ea typeface="ＭＳ Ｐゴシック" pitchFamily="-108" charset="-128"/>
            </a:endParaRP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Upgrade the PSB , PS and SPS to make them capable to accelerate and manipulate a higher brightness beam </a:t>
            </a:r>
            <a:r>
              <a:rPr lang="en-US" sz="1800" b="1" u="sng" dirty="0">
                <a:solidFill>
                  <a:srgbClr val="FF0000"/>
                </a:solidFill>
                <a:latin typeface="Arial" charset="0"/>
                <a:ea typeface="ＭＳ Ｐゴシック" pitchFamily="-108" charset="-128"/>
              </a:rPr>
              <a:t>(feedbacks, cures against electron clouds, hardware modifications to reduce impedance…)</a:t>
            </a:r>
            <a:endParaRPr lang="en-US" sz="1100" dirty="0">
              <a:solidFill>
                <a:srgbClr val="0000FF"/>
              </a:solidFill>
              <a:latin typeface="Arial" charset="0"/>
              <a:ea typeface="+mn-ea"/>
              <a:sym typeface="Symbol" pitchFamily="18" charset="2"/>
            </a:endParaRPr>
          </a:p>
          <a:p>
            <a:pPr marL="457200" indent="-457200">
              <a:defRPr/>
            </a:pPr>
            <a:endParaRPr lang="en-US" sz="1600" dirty="0">
              <a:latin typeface="Arial" charset="0"/>
              <a:ea typeface="ＭＳ Ｐゴシック" pitchFamily="-108" charset="-128"/>
            </a:endParaRPr>
          </a:p>
          <a:p>
            <a:pPr marL="457200" indent="-457200">
              <a:defRPr/>
            </a:pPr>
            <a:r>
              <a:rPr lang="en-US" b="1" dirty="0">
                <a:effectLst>
                  <a:outerShdw blurRad="38100" dist="38100" dir="2700000" algn="tl">
                    <a:srgbClr val="000000">
                      <a:alpha val="43137"/>
                    </a:srgbClr>
                  </a:outerShdw>
                </a:effectLst>
                <a:latin typeface="Arial" charset="0"/>
                <a:ea typeface="ＭＳ Ｐゴシック" pitchFamily="-108" charset="-128"/>
              </a:rPr>
              <a:t>To increase reliability and lifetime (until ~2030!)</a:t>
            </a:r>
          </a:p>
          <a:p>
            <a:pPr marL="457200" indent="-457200">
              <a:defRPr/>
            </a:pP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tightly</a:t>
            </a: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interleaved</a:t>
            </a:r>
            <a:r>
              <a:rPr lang="fr-CH" sz="1600" b="1" dirty="0">
                <a:effectLst>
                  <a:outerShdw blurRad="38100" dist="38100" dir="2700000" algn="tl">
                    <a:srgbClr val="000000">
                      <a:alpha val="43137"/>
                    </a:srgbClr>
                  </a:outerShdw>
                </a:effectLst>
                <a:latin typeface="Arial" charset="0"/>
                <a:ea typeface="ＭＳ Ｐゴシック" pitchFamily="-108" charset="-128"/>
              </a:rPr>
              <a:t> </a:t>
            </a:r>
            <a:r>
              <a:rPr lang="fr-CH" sz="1600" b="1" dirty="0" err="1">
                <a:effectLst>
                  <a:outerShdw blurRad="38100" dist="38100" dir="2700000" algn="tl">
                    <a:srgbClr val="000000">
                      <a:alpha val="43137"/>
                    </a:srgbClr>
                  </a:outerShdw>
                </a:effectLst>
                <a:latin typeface="Arial" charset="0"/>
                <a:ea typeface="ＭＳ Ｐゴシック" pitchFamily="-108" charset="-128"/>
              </a:rPr>
              <a:t>with</a:t>
            </a:r>
            <a:r>
              <a:rPr lang="fr-CH" sz="1600" b="1" dirty="0">
                <a:effectLst>
                  <a:outerShdw blurRad="38100" dist="38100" dir="2700000" algn="tl">
                    <a:srgbClr val="000000">
                      <a:alpha val="43137"/>
                    </a:srgbClr>
                  </a:outerShdw>
                </a:effectLst>
                <a:latin typeface="Arial" charset="0"/>
                <a:ea typeface="ＭＳ Ｐゴシック" pitchFamily="-108" charset="-128"/>
              </a:rPr>
              <a:t> consolidation)</a:t>
            </a:r>
            <a:endParaRPr lang="en-US" sz="6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buFont typeface="Wingdings" pitchFamily="2" charset="2"/>
              <a:buChar char="Ø"/>
              <a:defRPr/>
            </a:pPr>
            <a:endParaRPr lang="en-US" sz="6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defRPr/>
            </a:pPr>
            <a:r>
              <a:rPr lang="fr-CH" sz="600" dirty="0">
                <a:latin typeface="Arial" charset="0"/>
                <a:ea typeface="ＭＳ Ｐゴシック" pitchFamily="-108" charset="-128"/>
              </a:rPr>
              <a:t>	</a:t>
            </a: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800" b="1" dirty="0">
                <a:solidFill>
                  <a:srgbClr val="0000FF"/>
                </a:solidFill>
                <a:latin typeface="Arial" charset="0"/>
                <a:ea typeface="ＭＳ Ｐゴシック" pitchFamily="-108" charset="-128"/>
              </a:rPr>
              <a:t>Upgrade/replace </a:t>
            </a:r>
            <a:r>
              <a:rPr lang="en-US" sz="1800" b="1" dirty="0" smtClean="0">
                <a:solidFill>
                  <a:srgbClr val="0000FF"/>
                </a:solidFill>
                <a:latin typeface="Arial" charset="0"/>
                <a:ea typeface="ＭＳ Ｐゴシック" pitchFamily="-108" charset="-128"/>
              </a:rPr>
              <a:t>ageing </a:t>
            </a:r>
            <a:r>
              <a:rPr lang="en-US" sz="1800" b="1" dirty="0">
                <a:solidFill>
                  <a:srgbClr val="0000FF"/>
                </a:solidFill>
                <a:latin typeface="Arial" charset="0"/>
                <a:ea typeface="ＭＳ Ｐゴシック" pitchFamily="-108" charset="-128"/>
              </a:rPr>
              <a:t>equipment (power supplies, magnets, RF…)</a:t>
            </a: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fr-CH" sz="1800" b="1" dirty="0">
                <a:solidFill>
                  <a:srgbClr val="0000FF"/>
                </a:solidFill>
                <a:latin typeface="Arial" charset="0"/>
                <a:ea typeface="ＭＳ Ｐゴシック" pitchFamily="-108" charset="-128"/>
              </a:rPr>
              <a:t>Procure </a:t>
            </a:r>
            <a:r>
              <a:rPr lang="fr-CH" sz="1800" b="1" dirty="0" err="1">
                <a:solidFill>
                  <a:srgbClr val="0000FF"/>
                </a:solidFill>
                <a:latin typeface="Arial" charset="0"/>
                <a:ea typeface="ＭＳ Ｐゴシック" pitchFamily="-108" charset="-128"/>
              </a:rPr>
              <a:t>spares</a:t>
            </a:r>
            <a:endParaRPr lang="fr-CH" sz="1800" b="1" dirty="0">
              <a:solidFill>
                <a:srgbClr val="0000FF"/>
              </a:solidFill>
              <a:latin typeface="Arial" charset="0"/>
              <a:ea typeface="ＭＳ Ｐゴシック" pitchFamily="-108" charset="-128"/>
            </a:endParaRPr>
          </a:p>
          <a:p>
            <a:pPr marL="457200" indent="-457200">
              <a:buFont typeface="Symbol" pitchFamily="18" charset="2"/>
              <a:buChar char="Þ"/>
              <a:defRPr/>
            </a:pPr>
            <a:endParaRPr lang="en-US" sz="600" b="1" dirty="0">
              <a:solidFill>
                <a:srgbClr val="0000FF"/>
              </a:solidFill>
              <a:latin typeface="Arial" charset="0"/>
              <a:ea typeface="ＭＳ Ｐゴシック" pitchFamily="-108" charset="-128"/>
            </a:endParaRPr>
          </a:p>
          <a:p>
            <a:pPr marL="457200" indent="-457200">
              <a:buFont typeface="Symbol" pitchFamily="18" charset="2"/>
              <a:buChar char="Þ"/>
              <a:defRPr/>
            </a:pPr>
            <a:r>
              <a:rPr lang="fr-CH" sz="1800" b="1" dirty="0" err="1">
                <a:solidFill>
                  <a:srgbClr val="0000FF"/>
                </a:solidFill>
                <a:latin typeface="Arial" charset="0"/>
                <a:ea typeface="ＭＳ Ｐゴシック" pitchFamily="-108" charset="-128"/>
              </a:rPr>
              <a:t>Improve</a:t>
            </a:r>
            <a:r>
              <a:rPr lang="fr-CH" sz="1800" b="1" dirty="0">
                <a:solidFill>
                  <a:srgbClr val="0000FF"/>
                </a:solidFill>
                <a:latin typeface="Arial" charset="0"/>
                <a:ea typeface="ＭＳ Ｐゴシック" pitchFamily="-108" charset="-128"/>
              </a:rPr>
              <a:t> radioprotection </a:t>
            </a:r>
            <a:r>
              <a:rPr lang="fr-CH" sz="1800" b="1" dirty="0" err="1">
                <a:solidFill>
                  <a:srgbClr val="0000FF"/>
                </a:solidFill>
                <a:latin typeface="Arial" charset="0"/>
                <a:ea typeface="ＭＳ Ｐゴシック" pitchFamily="-108" charset="-128"/>
              </a:rPr>
              <a:t>measures</a:t>
            </a:r>
            <a:r>
              <a:rPr lang="fr-CH" sz="1800" b="1" dirty="0">
                <a:solidFill>
                  <a:srgbClr val="0000FF"/>
                </a:solidFill>
                <a:latin typeface="Arial" charset="0"/>
                <a:ea typeface="ＭＳ Ｐゴシック" pitchFamily="-108" charset="-128"/>
              </a:rPr>
              <a:t> (</a:t>
            </a:r>
            <a:r>
              <a:rPr lang="fr-CH" sz="1800" b="1" dirty="0" err="1">
                <a:solidFill>
                  <a:srgbClr val="0000FF"/>
                </a:solidFill>
                <a:latin typeface="Arial" charset="0"/>
                <a:ea typeface="ＭＳ Ｐゴシック" pitchFamily="-108" charset="-128"/>
              </a:rPr>
              <a:t>shielding</a:t>
            </a:r>
            <a:r>
              <a:rPr lang="fr-CH" sz="1800" b="1" dirty="0">
                <a:solidFill>
                  <a:srgbClr val="0000FF"/>
                </a:solidFill>
                <a:latin typeface="Arial" charset="0"/>
                <a:ea typeface="ＭＳ Ｐゴシック" pitchFamily="-108" charset="-128"/>
              </a:rPr>
              <a:t>, ventilation…)</a:t>
            </a:r>
            <a:endParaRPr lang="en-US" sz="1100" dirty="0">
              <a:latin typeface="Arial" charset="0"/>
              <a:ea typeface="ＭＳ Ｐゴシック" pitchFamily="-108" charset="-128"/>
            </a:endParaRPr>
          </a:p>
        </p:txBody>
      </p:sp>
      <p:sp>
        <p:nvSpPr>
          <p:cNvPr id="12"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Goals § Means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xEl>
                                              <p:pRg st="10" end="10"/>
                                            </p:txEl>
                                          </p:spTgt>
                                        </p:tgtEl>
                                        <p:attrNameLst>
                                          <p:attrName>style.visibility</p:attrName>
                                        </p:attrNameLst>
                                      </p:cBhvr>
                                      <p:to>
                                        <p:strVal val="visible"/>
                                      </p:to>
                                    </p:set>
                                    <p:animEffect transition="in" filter="box(in)">
                                      <p:cBhvr>
                                        <p:cTn id="7" dur="500"/>
                                        <p:tgtEl>
                                          <p:spTgt spid="8">
                                            <p:txEl>
                                              <p:pRg st="10" end="1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8">
                                            <p:txEl>
                                              <p:pRg st="11" end="11"/>
                                            </p:txEl>
                                          </p:spTgt>
                                        </p:tgtEl>
                                        <p:attrNameLst>
                                          <p:attrName>style.visibility</p:attrName>
                                        </p:attrNameLst>
                                      </p:cBhvr>
                                      <p:to>
                                        <p:strVal val="visible"/>
                                      </p:to>
                                    </p:set>
                                    <p:animEffect transition="in" filter="box(in)">
                                      <p:cBhvr>
                                        <p:cTn id="10" dur="500"/>
                                        <p:tgtEl>
                                          <p:spTgt spid="8">
                                            <p:txEl>
                                              <p:pRg st="11" end="1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8">
                                            <p:txEl>
                                              <p:pRg st="14" end="14"/>
                                            </p:txEl>
                                          </p:spTgt>
                                        </p:tgtEl>
                                        <p:attrNameLst>
                                          <p:attrName>style.visibility</p:attrName>
                                        </p:attrNameLst>
                                      </p:cBhvr>
                                      <p:to>
                                        <p:strVal val="visible"/>
                                      </p:to>
                                    </p:set>
                                    <p:animEffect transition="in" filter="box(in)">
                                      <p:cBhvr>
                                        <p:cTn id="13" dur="500"/>
                                        <p:tgtEl>
                                          <p:spTgt spid="8">
                                            <p:txEl>
                                              <p:pRg st="14" end="14"/>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8">
                                            <p:txEl>
                                              <p:pRg st="16" end="16"/>
                                            </p:txEl>
                                          </p:spTgt>
                                        </p:tgtEl>
                                        <p:attrNameLst>
                                          <p:attrName>style.visibility</p:attrName>
                                        </p:attrNameLst>
                                      </p:cBhvr>
                                      <p:to>
                                        <p:strVal val="visible"/>
                                      </p:to>
                                    </p:set>
                                    <p:animEffect transition="in" filter="box(in)">
                                      <p:cBhvr>
                                        <p:cTn id="16" dur="500"/>
                                        <p:tgtEl>
                                          <p:spTgt spid="8">
                                            <p:txEl>
                                              <p:pRg st="16" end="16"/>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8">
                                            <p:txEl>
                                              <p:pRg st="18" end="18"/>
                                            </p:txEl>
                                          </p:spTgt>
                                        </p:tgtEl>
                                        <p:attrNameLst>
                                          <p:attrName>style.visibility</p:attrName>
                                        </p:attrNameLst>
                                      </p:cBhvr>
                                      <p:to>
                                        <p:strVal val="visible"/>
                                      </p:to>
                                    </p:set>
                                    <p:animEffect transition="in" filter="box(in)">
                                      <p:cBhvr>
                                        <p:cTn id="19" dur="500"/>
                                        <p:tgtEl>
                                          <p:spTgt spid="8">
                                            <p:txEl>
                                              <p:pRg st="18" end="18"/>
                                            </p:txEl>
                                          </p:spTgt>
                                        </p:tgtEl>
                                      </p:cBhvr>
                                    </p:animEffect>
                                  </p:childTnLst>
                                </p:cTn>
                              </p:par>
                              <p:par>
                                <p:cTn id="20" presetID="4" presetClass="entr" presetSubtype="16" fill="hold" nodeType="withEffect">
                                  <p:stCondLst>
                                    <p:cond delay="0"/>
                                  </p:stCondLst>
                                  <p:childTnLst>
                                    <p:set>
                                      <p:cBhvr>
                                        <p:cTn id="21" dur="1" fill="hold">
                                          <p:stCondLst>
                                            <p:cond delay="0"/>
                                          </p:stCondLst>
                                        </p:cTn>
                                        <p:tgtEl>
                                          <p:spTgt spid="8">
                                            <p:txEl>
                                              <p:pRg st="13" end="13"/>
                                            </p:txEl>
                                          </p:spTgt>
                                        </p:tgtEl>
                                        <p:attrNameLst>
                                          <p:attrName>style.visibility</p:attrName>
                                        </p:attrNameLst>
                                      </p:cBhvr>
                                      <p:to>
                                        <p:strVal val="visible"/>
                                      </p:to>
                                    </p:set>
                                    <p:animEffect transition="in" filter="box(in)">
                                      <p:cBhvr>
                                        <p:cTn id="22" dur="500"/>
                                        <p:tgtEl>
                                          <p:spTgt spid="8">
                                            <p:txEl>
                                              <p:pRg st="13" end="1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Line 5"/>
          <p:cNvSpPr>
            <a:spLocks noChangeShapeType="1"/>
          </p:cNvSpPr>
          <p:nvPr/>
        </p:nvSpPr>
        <p:spPr bwMode="auto">
          <a:xfrm rot="10800000" flipH="1">
            <a:off x="1806575" y="2020913"/>
            <a:ext cx="5514975" cy="34925"/>
          </a:xfrm>
          <a:prstGeom prst="line">
            <a:avLst/>
          </a:prstGeom>
          <a:noFill/>
          <a:ln w="50800">
            <a:solidFill>
              <a:schemeClr val="tx1"/>
            </a:solidFill>
            <a:round/>
            <a:headEnd/>
            <a:tailEnd type="stealth" w="med" len="med"/>
          </a:ln>
        </p:spPr>
        <p:txBody>
          <a:bodyPr/>
          <a:lstStyle/>
          <a:p>
            <a:endParaRPr lang="en-US"/>
          </a:p>
        </p:txBody>
      </p:sp>
      <p:sp>
        <p:nvSpPr>
          <p:cNvPr id="12" name="AutoShape 6"/>
          <p:cNvSpPr>
            <a:spLocks/>
          </p:cNvSpPr>
          <p:nvPr/>
        </p:nvSpPr>
        <p:spPr bwMode="auto">
          <a:xfrm>
            <a:off x="827088" y="1839938"/>
            <a:ext cx="1200150" cy="419100"/>
          </a:xfrm>
          <a:prstGeom prst="roundRect">
            <a:avLst>
              <a:gd name="adj" fmla="val 40620"/>
            </a:avLst>
          </a:prstGeom>
          <a:solidFill>
            <a:schemeClr val="accent1"/>
          </a:solidFill>
          <a:ln w="25400">
            <a:noFill/>
            <a:round/>
            <a:headEnd/>
            <a:tailEnd/>
          </a:ln>
        </p:spPr>
        <p:txBody>
          <a:bodyPr lIns="0" tIns="0" rIns="0" bIns="0" anchor="ctr"/>
          <a:lstStyle/>
          <a:p>
            <a:pPr algn="ctr" defTabSz="822325">
              <a:defRPr/>
            </a:pP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H</a:t>
            </a:r>
            <a:r>
              <a:rPr lang="en-US" sz="1600" baseline="320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 </a:t>
            </a: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source</a:t>
            </a:r>
          </a:p>
        </p:txBody>
      </p:sp>
      <p:sp>
        <p:nvSpPr>
          <p:cNvPr id="13" name="AutoShape 7"/>
          <p:cNvSpPr>
            <a:spLocks/>
          </p:cNvSpPr>
          <p:nvPr/>
        </p:nvSpPr>
        <p:spPr bwMode="auto">
          <a:xfrm>
            <a:off x="2124075" y="1839938"/>
            <a:ext cx="728663" cy="419100"/>
          </a:xfrm>
          <a:prstGeom prst="roundRect">
            <a:avLst>
              <a:gd name="adj" fmla="val 40620"/>
            </a:avLst>
          </a:prstGeom>
          <a:solidFill>
            <a:schemeClr val="accent1"/>
          </a:solidFill>
          <a:ln w="25400">
            <a:noFill/>
            <a:round/>
            <a:headEnd/>
            <a:tailEnd/>
          </a:ln>
        </p:spPr>
        <p:txBody>
          <a:bodyPr lIns="0" tIns="0" rIns="0" bIns="0" anchor="ctr"/>
          <a:lstStyle/>
          <a:p>
            <a:pPr algn="ctr" defTabSz="822325">
              <a:defRPr/>
            </a:pP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RFQ</a:t>
            </a:r>
          </a:p>
        </p:txBody>
      </p:sp>
      <p:sp>
        <p:nvSpPr>
          <p:cNvPr id="14" name="AutoShape 8"/>
          <p:cNvSpPr>
            <a:spLocks/>
          </p:cNvSpPr>
          <p:nvPr/>
        </p:nvSpPr>
        <p:spPr bwMode="auto">
          <a:xfrm>
            <a:off x="2946400" y="1841525"/>
            <a:ext cx="884238" cy="419100"/>
          </a:xfrm>
          <a:prstGeom prst="roundRect">
            <a:avLst>
              <a:gd name="adj" fmla="val 40694"/>
            </a:avLst>
          </a:prstGeom>
          <a:solidFill>
            <a:schemeClr val="accent1"/>
          </a:solidFill>
          <a:ln w="25400">
            <a:noFill/>
            <a:round/>
            <a:headEnd/>
            <a:tailEnd/>
          </a:ln>
        </p:spPr>
        <p:txBody>
          <a:bodyPr lIns="0" tIns="0" rIns="0" bIns="0" anchor="ctr"/>
          <a:lstStyle/>
          <a:p>
            <a:pPr algn="ctr" defTabSz="822325">
              <a:defRPr/>
            </a:pPr>
            <a:r>
              <a:rPr lang="en-US" sz="1600" dirty="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chopper</a:t>
            </a:r>
          </a:p>
        </p:txBody>
      </p:sp>
      <p:sp>
        <p:nvSpPr>
          <p:cNvPr id="15" name="AutoShape 9"/>
          <p:cNvSpPr>
            <a:spLocks/>
          </p:cNvSpPr>
          <p:nvPr/>
        </p:nvSpPr>
        <p:spPr bwMode="auto">
          <a:xfrm>
            <a:off x="3927475" y="1839938"/>
            <a:ext cx="649288" cy="419100"/>
          </a:xfrm>
          <a:prstGeom prst="roundRect">
            <a:avLst>
              <a:gd name="adj" fmla="val 40620"/>
            </a:avLst>
          </a:prstGeom>
          <a:solidFill>
            <a:schemeClr val="accent1"/>
          </a:solidFill>
          <a:ln w="25400">
            <a:noFill/>
            <a:round/>
            <a:headEnd/>
            <a:tailEnd/>
          </a:ln>
        </p:spPr>
        <p:txBody>
          <a:bodyPr lIns="0" tIns="0" rIns="0" bIns="0" anchor="ctr"/>
          <a:lstStyle/>
          <a:p>
            <a:pPr algn="ctr" defTabSz="822325">
              <a:defRPr/>
            </a:pP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DTL</a:t>
            </a:r>
          </a:p>
        </p:txBody>
      </p:sp>
      <p:sp>
        <p:nvSpPr>
          <p:cNvPr id="16" name="AutoShape 10"/>
          <p:cNvSpPr>
            <a:spLocks/>
          </p:cNvSpPr>
          <p:nvPr/>
        </p:nvSpPr>
        <p:spPr bwMode="auto">
          <a:xfrm>
            <a:off x="4675188" y="1841525"/>
            <a:ext cx="884237" cy="419100"/>
          </a:xfrm>
          <a:prstGeom prst="roundRect">
            <a:avLst>
              <a:gd name="adj" fmla="val 40694"/>
            </a:avLst>
          </a:prstGeom>
          <a:solidFill>
            <a:schemeClr val="accent1"/>
          </a:solidFill>
          <a:ln w="25400">
            <a:noFill/>
            <a:round/>
            <a:headEnd/>
            <a:tailEnd/>
          </a:ln>
        </p:spPr>
        <p:txBody>
          <a:bodyPr lIns="0" tIns="0" rIns="0" bIns="0" anchor="ctr"/>
          <a:lstStyle/>
          <a:p>
            <a:pPr algn="ctr" defTabSz="822325">
              <a:defRPr/>
            </a:pP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CCDTL</a:t>
            </a:r>
          </a:p>
        </p:txBody>
      </p:sp>
      <p:sp>
        <p:nvSpPr>
          <p:cNvPr id="17" name="AutoShape 11"/>
          <p:cNvSpPr>
            <a:spLocks/>
          </p:cNvSpPr>
          <p:nvPr/>
        </p:nvSpPr>
        <p:spPr bwMode="auto">
          <a:xfrm>
            <a:off x="5657850" y="1841525"/>
            <a:ext cx="884238" cy="419100"/>
          </a:xfrm>
          <a:prstGeom prst="roundRect">
            <a:avLst>
              <a:gd name="adj" fmla="val 40694"/>
            </a:avLst>
          </a:prstGeom>
          <a:solidFill>
            <a:schemeClr val="accent1"/>
          </a:solidFill>
          <a:ln w="25400">
            <a:noFill/>
            <a:round/>
            <a:headEnd/>
            <a:tailEnd/>
          </a:ln>
        </p:spPr>
        <p:txBody>
          <a:bodyPr lIns="0" tIns="0" rIns="0" bIns="0" anchor="ctr"/>
          <a:lstStyle/>
          <a:p>
            <a:pPr algn="ctr" defTabSz="822325">
              <a:defRPr/>
            </a:pPr>
            <a:r>
              <a:rPr lang="en-US" sz="1600">
                <a:solidFill>
                  <a:srgbClr val="FFFFFF"/>
                </a:solidFill>
                <a:effectLst>
                  <a:outerShdw blurRad="38100" dist="38100" dir="2700000" algn="tl">
                    <a:srgbClr val="000000"/>
                  </a:outerShdw>
                </a:effectLst>
                <a:latin typeface="Gill Sans" charset="0"/>
                <a:ea typeface="ＭＳ Ｐゴシック" pitchFamily="-108" charset="-128"/>
                <a:sym typeface="Gill Sans" charset="0"/>
              </a:rPr>
              <a:t>PIMS</a:t>
            </a:r>
          </a:p>
        </p:txBody>
      </p:sp>
      <p:sp>
        <p:nvSpPr>
          <p:cNvPr id="14345" name="Rectangle 12"/>
          <p:cNvSpPr>
            <a:spLocks/>
          </p:cNvSpPr>
          <p:nvPr/>
        </p:nvSpPr>
        <p:spPr bwMode="auto">
          <a:xfrm>
            <a:off x="2921000" y="1415951"/>
            <a:ext cx="946150" cy="327025"/>
          </a:xfrm>
          <a:prstGeom prst="rect">
            <a:avLst/>
          </a:prstGeom>
          <a:noFill/>
          <a:ln w="9525">
            <a:noFill/>
            <a:miter lim="800000"/>
            <a:headEnd/>
            <a:tailEnd/>
          </a:ln>
        </p:spPr>
        <p:txBody>
          <a:bodyPr lIns="0" tIns="0" rIns="0" bIns="0" anchor="ctr"/>
          <a:lstStyle/>
          <a:p>
            <a:pPr algn="ctr" defTabSz="822325"/>
            <a:r>
              <a:rPr lang="en-US" sz="1600" dirty="0">
                <a:solidFill>
                  <a:srgbClr val="AA0000"/>
                </a:solidFill>
                <a:latin typeface="Gill Sans"/>
                <a:sym typeface="Gill Sans"/>
              </a:rPr>
              <a:t>3 </a:t>
            </a:r>
            <a:r>
              <a:rPr lang="en-US" sz="1600" dirty="0" err="1">
                <a:solidFill>
                  <a:srgbClr val="AA0000"/>
                </a:solidFill>
                <a:latin typeface="Gill Sans"/>
                <a:sym typeface="Gill Sans"/>
              </a:rPr>
              <a:t>MeV</a:t>
            </a:r>
            <a:endParaRPr lang="en-US" sz="1600" dirty="0">
              <a:solidFill>
                <a:srgbClr val="AA0000"/>
              </a:solidFill>
              <a:latin typeface="Gill Sans"/>
              <a:sym typeface="Gill Sans"/>
            </a:endParaRPr>
          </a:p>
        </p:txBody>
      </p:sp>
      <p:sp>
        <p:nvSpPr>
          <p:cNvPr id="14346" name="Rectangle 13"/>
          <p:cNvSpPr>
            <a:spLocks/>
          </p:cNvSpPr>
          <p:nvPr/>
        </p:nvSpPr>
        <p:spPr bwMode="auto">
          <a:xfrm>
            <a:off x="4056063" y="1414363"/>
            <a:ext cx="1085850" cy="325438"/>
          </a:xfrm>
          <a:prstGeom prst="rect">
            <a:avLst/>
          </a:prstGeom>
          <a:noFill/>
          <a:ln w="9525">
            <a:noFill/>
            <a:miter lim="800000"/>
            <a:headEnd/>
            <a:tailEnd/>
          </a:ln>
        </p:spPr>
        <p:txBody>
          <a:bodyPr lIns="0" tIns="0" rIns="0" bIns="0" anchor="ctr"/>
          <a:lstStyle/>
          <a:p>
            <a:pPr algn="ctr" defTabSz="822325"/>
            <a:r>
              <a:rPr lang="en-US" sz="1600" dirty="0">
                <a:solidFill>
                  <a:srgbClr val="AA0000"/>
                </a:solidFill>
                <a:latin typeface="Gill Sans"/>
                <a:sym typeface="Gill Sans"/>
              </a:rPr>
              <a:t>50 </a:t>
            </a:r>
            <a:r>
              <a:rPr lang="en-US" sz="1600" dirty="0" err="1">
                <a:solidFill>
                  <a:srgbClr val="AA0000"/>
                </a:solidFill>
                <a:latin typeface="Gill Sans"/>
                <a:sym typeface="Gill Sans"/>
              </a:rPr>
              <a:t>MeV</a:t>
            </a:r>
            <a:endParaRPr lang="en-US" sz="1600" dirty="0">
              <a:solidFill>
                <a:srgbClr val="AA0000"/>
              </a:solidFill>
              <a:latin typeface="Gill Sans"/>
              <a:sym typeface="Gill Sans"/>
            </a:endParaRPr>
          </a:p>
        </p:txBody>
      </p:sp>
      <p:sp>
        <p:nvSpPr>
          <p:cNvPr id="14347" name="Rectangle 14"/>
          <p:cNvSpPr>
            <a:spLocks/>
          </p:cNvSpPr>
          <p:nvPr/>
        </p:nvSpPr>
        <p:spPr bwMode="auto">
          <a:xfrm>
            <a:off x="5100638" y="1415951"/>
            <a:ext cx="1116012" cy="327025"/>
          </a:xfrm>
          <a:prstGeom prst="rect">
            <a:avLst/>
          </a:prstGeom>
          <a:noFill/>
          <a:ln w="9525">
            <a:noFill/>
            <a:miter lim="800000"/>
            <a:headEnd/>
            <a:tailEnd/>
          </a:ln>
        </p:spPr>
        <p:txBody>
          <a:bodyPr lIns="0" tIns="0" rIns="0" bIns="0" anchor="ctr"/>
          <a:lstStyle/>
          <a:p>
            <a:pPr algn="ctr" defTabSz="822325"/>
            <a:r>
              <a:rPr lang="en-US" sz="1600">
                <a:solidFill>
                  <a:srgbClr val="AA0000"/>
                </a:solidFill>
                <a:latin typeface="Gill Sans"/>
                <a:sym typeface="Gill Sans"/>
              </a:rPr>
              <a:t>102 MeV</a:t>
            </a:r>
          </a:p>
        </p:txBody>
      </p:sp>
      <p:sp>
        <p:nvSpPr>
          <p:cNvPr id="14348" name="Line 15"/>
          <p:cNvSpPr>
            <a:spLocks noChangeShapeType="1"/>
          </p:cNvSpPr>
          <p:nvPr/>
        </p:nvSpPr>
        <p:spPr bwMode="auto">
          <a:xfrm rot="10800000" flipH="1">
            <a:off x="2108200" y="2470175"/>
            <a:ext cx="4498975" cy="1588"/>
          </a:xfrm>
          <a:prstGeom prst="line">
            <a:avLst/>
          </a:prstGeom>
          <a:noFill/>
          <a:ln w="25400">
            <a:solidFill>
              <a:schemeClr val="tx1"/>
            </a:solidFill>
            <a:round/>
            <a:headEnd type="stealth" w="med" len="med"/>
            <a:tailEnd type="stealth" w="med" len="med"/>
          </a:ln>
        </p:spPr>
        <p:txBody>
          <a:bodyPr/>
          <a:lstStyle/>
          <a:p>
            <a:endParaRPr lang="en-US"/>
          </a:p>
        </p:txBody>
      </p:sp>
      <p:sp>
        <p:nvSpPr>
          <p:cNvPr id="14349" name="Line 17"/>
          <p:cNvSpPr>
            <a:spLocks noChangeShapeType="1"/>
          </p:cNvSpPr>
          <p:nvPr/>
        </p:nvSpPr>
        <p:spPr bwMode="auto">
          <a:xfrm rot="10800000" flipH="1">
            <a:off x="5608638" y="1762150"/>
            <a:ext cx="0" cy="293688"/>
          </a:xfrm>
          <a:prstGeom prst="line">
            <a:avLst/>
          </a:prstGeom>
          <a:noFill/>
          <a:ln w="38100">
            <a:solidFill>
              <a:schemeClr val="tx1"/>
            </a:solidFill>
            <a:prstDash val="sysDot"/>
            <a:round/>
            <a:headEnd/>
            <a:tailEnd/>
          </a:ln>
        </p:spPr>
        <p:txBody>
          <a:bodyPr/>
          <a:lstStyle/>
          <a:p>
            <a:endParaRPr lang="en-US"/>
          </a:p>
        </p:txBody>
      </p:sp>
      <p:sp>
        <p:nvSpPr>
          <p:cNvPr id="14350" name="Rectangle 18"/>
          <p:cNvSpPr>
            <a:spLocks/>
          </p:cNvSpPr>
          <p:nvPr/>
        </p:nvSpPr>
        <p:spPr bwMode="auto">
          <a:xfrm>
            <a:off x="6019800" y="1412776"/>
            <a:ext cx="1149350" cy="325437"/>
          </a:xfrm>
          <a:prstGeom prst="rect">
            <a:avLst/>
          </a:prstGeom>
          <a:noFill/>
          <a:ln w="9525">
            <a:noFill/>
            <a:miter lim="800000"/>
            <a:headEnd/>
            <a:tailEnd/>
          </a:ln>
        </p:spPr>
        <p:txBody>
          <a:bodyPr lIns="0" tIns="0" rIns="0" bIns="0" anchor="ctr"/>
          <a:lstStyle/>
          <a:p>
            <a:pPr algn="ctr" defTabSz="822325"/>
            <a:r>
              <a:rPr lang="en-US" sz="1600">
                <a:solidFill>
                  <a:srgbClr val="AA0000"/>
                </a:solidFill>
                <a:latin typeface="Gill Sans"/>
                <a:sym typeface="Gill Sans"/>
              </a:rPr>
              <a:t>160 MeV</a:t>
            </a:r>
          </a:p>
        </p:txBody>
      </p:sp>
      <p:sp>
        <p:nvSpPr>
          <p:cNvPr id="14351" name="Line 19"/>
          <p:cNvSpPr>
            <a:spLocks noChangeShapeType="1"/>
          </p:cNvSpPr>
          <p:nvPr/>
        </p:nvSpPr>
        <p:spPr bwMode="auto">
          <a:xfrm rot="10800000" flipH="1">
            <a:off x="6586538" y="1755800"/>
            <a:ext cx="0" cy="300038"/>
          </a:xfrm>
          <a:prstGeom prst="line">
            <a:avLst/>
          </a:prstGeom>
          <a:noFill/>
          <a:ln w="38100">
            <a:solidFill>
              <a:schemeClr val="tx1"/>
            </a:solidFill>
            <a:prstDash val="sysDot"/>
            <a:round/>
            <a:headEnd/>
            <a:tailEnd/>
          </a:ln>
        </p:spPr>
        <p:txBody>
          <a:bodyPr/>
          <a:lstStyle/>
          <a:p>
            <a:endParaRPr lang="en-US"/>
          </a:p>
        </p:txBody>
      </p:sp>
      <p:sp>
        <p:nvSpPr>
          <p:cNvPr id="14352" name="Line 20"/>
          <p:cNvSpPr>
            <a:spLocks noChangeShapeType="1"/>
          </p:cNvSpPr>
          <p:nvPr/>
        </p:nvSpPr>
        <p:spPr bwMode="auto">
          <a:xfrm rot="10800000" flipH="1">
            <a:off x="4625975" y="1762150"/>
            <a:ext cx="0" cy="293688"/>
          </a:xfrm>
          <a:prstGeom prst="line">
            <a:avLst/>
          </a:prstGeom>
          <a:noFill/>
          <a:ln w="38100">
            <a:solidFill>
              <a:schemeClr val="tx1"/>
            </a:solidFill>
            <a:prstDash val="sysDot"/>
            <a:round/>
            <a:headEnd/>
            <a:tailEnd/>
          </a:ln>
        </p:spPr>
        <p:txBody>
          <a:bodyPr/>
          <a:lstStyle/>
          <a:p>
            <a:endParaRPr lang="en-US"/>
          </a:p>
        </p:txBody>
      </p:sp>
      <p:sp>
        <p:nvSpPr>
          <p:cNvPr id="14354" name="Text Box 5"/>
          <p:cNvSpPr txBox="1">
            <a:spLocks noChangeArrowheads="1"/>
          </p:cNvSpPr>
          <p:nvPr/>
        </p:nvSpPr>
        <p:spPr bwMode="auto">
          <a:xfrm>
            <a:off x="688975" y="2913906"/>
            <a:ext cx="5254625" cy="3539430"/>
          </a:xfrm>
          <a:prstGeom prst="rect">
            <a:avLst/>
          </a:prstGeom>
          <a:solidFill>
            <a:srgbClr val="FFFFCC"/>
          </a:solidFill>
          <a:ln w="9525">
            <a:noFill/>
            <a:miter lim="800000"/>
            <a:headEnd/>
            <a:tailEnd/>
          </a:ln>
        </p:spPr>
        <p:txBody>
          <a:bodyPr>
            <a:spAutoFit/>
          </a:bodyPr>
          <a:lstStyle/>
          <a:p>
            <a:r>
              <a:rPr lang="en-US" sz="1600" b="1" dirty="0">
                <a:solidFill>
                  <a:srgbClr val="0000FF"/>
                </a:solidFill>
              </a:rPr>
              <a:t>Ion species		</a:t>
            </a:r>
            <a:r>
              <a:rPr lang="en-US" sz="1600" b="1" dirty="0" smtClean="0">
                <a:solidFill>
                  <a:srgbClr val="0000FF"/>
                </a:solidFill>
              </a:rPr>
              <a:t>	H</a:t>
            </a:r>
            <a:r>
              <a:rPr lang="en-US" sz="1600" b="1" baseline="30000" dirty="0">
                <a:solidFill>
                  <a:srgbClr val="0000FF"/>
                </a:solidFill>
              </a:rPr>
              <a:t>−</a:t>
            </a:r>
          </a:p>
          <a:p>
            <a:r>
              <a:rPr lang="en-US" sz="1600" b="1" dirty="0">
                <a:solidFill>
                  <a:srgbClr val="0000FF"/>
                </a:solidFill>
              </a:rPr>
              <a:t>Output Energy		160	</a:t>
            </a:r>
            <a:r>
              <a:rPr lang="en-US" sz="1600" b="1" dirty="0" err="1">
                <a:solidFill>
                  <a:srgbClr val="0000FF"/>
                </a:solidFill>
              </a:rPr>
              <a:t>MeV</a:t>
            </a:r>
            <a:endParaRPr lang="en-US" sz="1600" b="1" dirty="0">
              <a:solidFill>
                <a:srgbClr val="0000FF"/>
              </a:solidFill>
            </a:endParaRPr>
          </a:p>
          <a:p>
            <a:r>
              <a:rPr lang="en-US" sz="1600" b="1" dirty="0">
                <a:solidFill>
                  <a:srgbClr val="0000FF"/>
                </a:solidFill>
              </a:rPr>
              <a:t>Bunch Frequency		352.2	MHz</a:t>
            </a:r>
          </a:p>
          <a:p>
            <a:r>
              <a:rPr lang="en-US" sz="1600" b="1" dirty="0">
                <a:solidFill>
                  <a:srgbClr val="0000FF"/>
                </a:solidFill>
              </a:rPr>
              <a:t>Max. Rep. Rate		2 	Hz</a:t>
            </a:r>
          </a:p>
          <a:p>
            <a:r>
              <a:rPr lang="en-US" sz="1600" b="1" dirty="0">
                <a:solidFill>
                  <a:srgbClr val="0000FF"/>
                </a:solidFill>
              </a:rPr>
              <a:t>Max. Beam Pulse Length	1.2	ms</a:t>
            </a:r>
          </a:p>
          <a:p>
            <a:r>
              <a:rPr lang="en-US" sz="1600" b="1" dirty="0">
                <a:solidFill>
                  <a:srgbClr val="0000FF"/>
                </a:solidFill>
              </a:rPr>
              <a:t>Max. Beam Duty Cycle	</a:t>
            </a:r>
            <a:r>
              <a:rPr lang="en-US" sz="1600" b="1" dirty="0" smtClean="0">
                <a:solidFill>
                  <a:srgbClr val="0000FF"/>
                </a:solidFill>
              </a:rPr>
              <a:t>	0.24 </a:t>
            </a:r>
            <a:r>
              <a:rPr lang="en-US" sz="1600" b="1" dirty="0">
                <a:solidFill>
                  <a:srgbClr val="0000FF"/>
                </a:solidFill>
              </a:rPr>
              <a:t>	%</a:t>
            </a:r>
          </a:p>
          <a:p>
            <a:r>
              <a:rPr lang="en-US" sz="1600" b="1" dirty="0">
                <a:solidFill>
                  <a:srgbClr val="0000FF"/>
                </a:solidFill>
              </a:rPr>
              <a:t>Chopper Beam-on Factor	65 	%</a:t>
            </a:r>
          </a:p>
          <a:p>
            <a:r>
              <a:rPr lang="en-US" sz="1600" b="1" dirty="0">
                <a:solidFill>
                  <a:srgbClr val="0000FF"/>
                </a:solidFill>
              </a:rPr>
              <a:t>Chopping scheme: </a:t>
            </a:r>
          </a:p>
          <a:p>
            <a:r>
              <a:rPr lang="en-US" sz="1600" b="1" dirty="0">
                <a:solidFill>
                  <a:srgbClr val="0000FF"/>
                </a:solidFill>
              </a:rPr>
              <a:t>	</a:t>
            </a:r>
            <a:r>
              <a:rPr lang="en-US" sz="1600" b="1" dirty="0" smtClean="0">
                <a:solidFill>
                  <a:srgbClr val="0000FF"/>
                </a:solidFill>
              </a:rPr>
              <a:t>	222 </a:t>
            </a:r>
            <a:r>
              <a:rPr lang="en-US" sz="1600" b="1" dirty="0">
                <a:solidFill>
                  <a:srgbClr val="0000FF"/>
                </a:solidFill>
              </a:rPr>
              <a:t>transmitted /133 empty buckets</a:t>
            </a:r>
          </a:p>
          <a:p>
            <a:r>
              <a:rPr lang="en-US" sz="1600" b="1" dirty="0">
                <a:solidFill>
                  <a:srgbClr val="0000FF"/>
                </a:solidFill>
              </a:rPr>
              <a:t>Source current		80 	</a:t>
            </a:r>
            <a:r>
              <a:rPr lang="en-US" sz="1600" b="1" dirty="0" err="1">
                <a:solidFill>
                  <a:srgbClr val="0000FF"/>
                </a:solidFill>
              </a:rPr>
              <a:t>mA</a:t>
            </a:r>
            <a:endParaRPr lang="fr-FR" sz="1600" b="1" dirty="0">
              <a:solidFill>
                <a:srgbClr val="0000FF"/>
              </a:solidFill>
            </a:endParaRPr>
          </a:p>
          <a:p>
            <a:r>
              <a:rPr lang="fr-FR" sz="1600" b="1" dirty="0">
                <a:solidFill>
                  <a:srgbClr val="0000FF"/>
                </a:solidFill>
              </a:rPr>
              <a:t>RFQ output </a:t>
            </a:r>
            <a:r>
              <a:rPr lang="fr-FR" sz="1600" b="1" dirty="0" err="1">
                <a:solidFill>
                  <a:srgbClr val="0000FF"/>
                </a:solidFill>
              </a:rPr>
              <a:t>current</a:t>
            </a:r>
            <a:r>
              <a:rPr lang="fr-FR" sz="1600" b="1" dirty="0">
                <a:solidFill>
                  <a:srgbClr val="0000FF"/>
                </a:solidFill>
              </a:rPr>
              <a:t>	70	mA</a:t>
            </a:r>
          </a:p>
          <a:p>
            <a:r>
              <a:rPr lang="fr-FR" sz="1600" b="1" dirty="0">
                <a:solidFill>
                  <a:srgbClr val="0000FF"/>
                </a:solidFill>
              </a:rPr>
              <a:t>Linac pulse </a:t>
            </a:r>
            <a:r>
              <a:rPr lang="fr-FR" sz="1600" b="1" dirty="0" err="1">
                <a:solidFill>
                  <a:srgbClr val="0000FF"/>
                </a:solidFill>
              </a:rPr>
              <a:t>current</a:t>
            </a:r>
            <a:r>
              <a:rPr lang="fr-FR" sz="1600" b="1" dirty="0">
                <a:solidFill>
                  <a:srgbClr val="0000FF"/>
                </a:solidFill>
              </a:rPr>
              <a:t>	40	mA</a:t>
            </a:r>
            <a:endParaRPr lang="en-US" sz="1600" b="1" dirty="0">
              <a:solidFill>
                <a:srgbClr val="0000FF"/>
              </a:solidFill>
            </a:endParaRPr>
          </a:p>
          <a:p>
            <a:r>
              <a:rPr lang="en-US" sz="1600" b="1" dirty="0">
                <a:solidFill>
                  <a:srgbClr val="0000FF"/>
                </a:solidFill>
              </a:rPr>
              <a:t>N. particles per pulse	1.0	× 10</a:t>
            </a:r>
            <a:r>
              <a:rPr lang="en-US" sz="1600" b="1" baseline="30000" dirty="0">
                <a:solidFill>
                  <a:srgbClr val="0000FF"/>
                </a:solidFill>
              </a:rPr>
              <a:t>14</a:t>
            </a:r>
          </a:p>
          <a:p>
            <a:r>
              <a:rPr lang="en-GB" sz="1600" b="1" dirty="0">
                <a:solidFill>
                  <a:srgbClr val="0000FF"/>
                </a:solidFill>
              </a:rPr>
              <a:t>Transverse emittance	0.4	</a:t>
            </a:r>
            <a:r>
              <a:rPr lang="en-GB" sz="1600" b="1" dirty="0">
                <a:solidFill>
                  <a:srgbClr val="0000FF"/>
                </a:solidFill>
                <a:latin typeface="Symbol" pitchFamily="18" charset="2"/>
              </a:rPr>
              <a:t>p</a:t>
            </a:r>
            <a:r>
              <a:rPr lang="en-GB" sz="1600" b="1" dirty="0">
                <a:solidFill>
                  <a:srgbClr val="0000FF"/>
                </a:solidFill>
              </a:rPr>
              <a:t> mm </a:t>
            </a:r>
            <a:r>
              <a:rPr lang="en-GB" sz="1600" b="1" dirty="0" err="1" smtClean="0">
                <a:solidFill>
                  <a:srgbClr val="0000FF"/>
                </a:solidFill>
              </a:rPr>
              <a:t>mrad</a:t>
            </a:r>
            <a:endParaRPr lang="en-GB" sz="1600" b="1" dirty="0">
              <a:solidFill>
                <a:srgbClr val="0000FF"/>
              </a:solidFill>
            </a:endParaRPr>
          </a:p>
        </p:txBody>
      </p:sp>
      <p:sp>
        <p:nvSpPr>
          <p:cNvPr id="14355" name="Line 7"/>
          <p:cNvSpPr>
            <a:spLocks noChangeShapeType="1"/>
          </p:cNvSpPr>
          <p:nvPr/>
        </p:nvSpPr>
        <p:spPr bwMode="auto">
          <a:xfrm flipH="1" flipV="1">
            <a:off x="4648200" y="4598244"/>
            <a:ext cx="1752600" cy="228600"/>
          </a:xfrm>
          <a:prstGeom prst="line">
            <a:avLst/>
          </a:prstGeom>
          <a:noFill/>
          <a:ln w="19050">
            <a:solidFill>
              <a:srgbClr val="FF0000"/>
            </a:solidFill>
            <a:round/>
            <a:headEnd/>
            <a:tailEnd type="triangle" w="med" len="med"/>
          </a:ln>
        </p:spPr>
        <p:txBody>
          <a:bodyPr/>
          <a:lstStyle/>
          <a:p>
            <a:endParaRPr lang="en-US"/>
          </a:p>
        </p:txBody>
      </p:sp>
      <p:sp>
        <p:nvSpPr>
          <p:cNvPr id="14357" name="Text Box 9"/>
          <p:cNvSpPr txBox="1">
            <a:spLocks noChangeArrowheads="1"/>
          </p:cNvSpPr>
          <p:nvPr/>
        </p:nvSpPr>
        <p:spPr bwMode="auto">
          <a:xfrm>
            <a:off x="6477000" y="3399681"/>
            <a:ext cx="2438400" cy="830263"/>
          </a:xfrm>
          <a:prstGeom prst="rect">
            <a:avLst/>
          </a:prstGeom>
          <a:noFill/>
          <a:ln w="19050">
            <a:solidFill>
              <a:schemeClr val="accent1"/>
            </a:solidFill>
            <a:miter lim="800000"/>
            <a:headEnd/>
            <a:tailEnd/>
          </a:ln>
        </p:spPr>
        <p:txBody>
          <a:bodyPr>
            <a:spAutoFit/>
          </a:bodyPr>
          <a:lstStyle/>
          <a:p>
            <a:r>
              <a:rPr lang="en-GB" sz="1600" b="1">
                <a:latin typeface="Times New Roman" pitchFamily="18" charset="0"/>
                <a:cs typeface="Times New Roman" pitchFamily="18" charset="0"/>
              </a:rPr>
              <a:t>160/50 MeV </a:t>
            </a:r>
            <a:r>
              <a:rPr lang="en-US" sz="1600" b="1">
                <a:latin typeface="Symbol" pitchFamily="18" charset="2"/>
              </a:rPr>
              <a:t>Þ</a:t>
            </a:r>
            <a:r>
              <a:rPr lang="en-GB" sz="1600" b="1">
                <a:latin typeface="Comic Sans MS" pitchFamily="66" charset="0"/>
              </a:rPr>
              <a:t> </a:t>
            </a:r>
            <a:r>
              <a:rPr lang="en-GB" sz="1600" b="1">
                <a:latin typeface="Times New Roman" pitchFamily="18" charset="0"/>
                <a:cs typeface="Times New Roman" pitchFamily="18" charset="0"/>
              </a:rPr>
              <a:t>factor 2 in </a:t>
            </a:r>
            <a:r>
              <a:rPr lang="en-GB" sz="1600" b="1">
                <a:latin typeface="Symbol" pitchFamily="18" charset="2"/>
              </a:rPr>
              <a:t>bg</a:t>
            </a:r>
            <a:r>
              <a:rPr lang="en-GB" sz="1600" b="1" baseline="30000">
                <a:latin typeface="Comic Sans MS" pitchFamily="66" charset="0"/>
              </a:rPr>
              <a:t>2</a:t>
            </a:r>
            <a:r>
              <a:rPr lang="en-GB" sz="1600" b="1">
                <a:latin typeface="Times New Roman" pitchFamily="18" charset="0"/>
                <a:cs typeface="Times New Roman" pitchFamily="18" charset="0"/>
              </a:rPr>
              <a:t>) </a:t>
            </a:r>
            <a:r>
              <a:rPr lang="en-GB" sz="1600" b="1">
                <a:latin typeface="Comic Sans MS" pitchFamily="66" charset="0"/>
                <a:sym typeface="Symbol" pitchFamily="18" charset="2"/>
              </a:rPr>
              <a:t> </a:t>
            </a:r>
            <a:r>
              <a:rPr lang="en-GB" sz="1600" b="1">
                <a:latin typeface="Times New Roman" pitchFamily="18" charset="0"/>
                <a:cs typeface="Times New Roman" pitchFamily="18" charset="0"/>
                <a:sym typeface="Symbol" pitchFamily="18" charset="2"/>
              </a:rPr>
              <a:t>doubled brightness in the PSB</a:t>
            </a:r>
            <a:endParaRPr lang="en-GB" sz="1600" b="1">
              <a:latin typeface="Times New Roman" pitchFamily="18" charset="0"/>
              <a:cs typeface="Times New Roman" pitchFamily="18" charset="0"/>
            </a:endParaRPr>
          </a:p>
        </p:txBody>
      </p:sp>
      <p:sp>
        <p:nvSpPr>
          <p:cNvPr id="14358" name="Line 10"/>
          <p:cNvSpPr>
            <a:spLocks noChangeShapeType="1"/>
          </p:cNvSpPr>
          <p:nvPr/>
        </p:nvSpPr>
        <p:spPr bwMode="auto">
          <a:xfrm flipH="1" flipV="1">
            <a:off x="4876800" y="3302844"/>
            <a:ext cx="1524000" cy="457200"/>
          </a:xfrm>
          <a:prstGeom prst="line">
            <a:avLst/>
          </a:prstGeom>
          <a:noFill/>
          <a:ln w="19050">
            <a:solidFill>
              <a:srgbClr val="FF0000"/>
            </a:solidFill>
            <a:round/>
            <a:headEnd/>
            <a:tailEnd type="triangle" w="med" len="med"/>
          </a:ln>
        </p:spPr>
        <p:txBody>
          <a:bodyPr/>
          <a:lstStyle/>
          <a:p>
            <a:endParaRPr lang="en-US"/>
          </a:p>
        </p:txBody>
      </p:sp>
      <p:sp>
        <p:nvSpPr>
          <p:cNvPr id="14359" name="Text Box 11"/>
          <p:cNvSpPr txBox="1">
            <a:spLocks noChangeArrowheads="1"/>
          </p:cNvSpPr>
          <p:nvPr/>
        </p:nvSpPr>
        <p:spPr bwMode="auto">
          <a:xfrm>
            <a:off x="6477000" y="4293444"/>
            <a:ext cx="2438400" cy="1077912"/>
          </a:xfrm>
          <a:prstGeom prst="rect">
            <a:avLst/>
          </a:prstGeom>
          <a:noFill/>
          <a:ln w="19050">
            <a:solidFill>
              <a:schemeClr val="accent1"/>
            </a:solidFill>
            <a:miter lim="800000"/>
            <a:headEnd/>
            <a:tailEnd/>
          </a:ln>
        </p:spPr>
        <p:txBody>
          <a:bodyPr>
            <a:spAutoFit/>
          </a:bodyPr>
          <a:lstStyle/>
          <a:p>
            <a:r>
              <a:rPr lang="en-GB" sz="1600" b="1">
                <a:latin typeface="Times New Roman" pitchFamily="18" charset="0"/>
                <a:cs typeface="Times New Roman" pitchFamily="18" charset="0"/>
              </a:rPr>
              <a:t>Chopping at low energy to ease longitudinal capture and reduce beam loss in PSB.</a:t>
            </a:r>
          </a:p>
        </p:txBody>
      </p:sp>
      <p:sp>
        <p:nvSpPr>
          <p:cNvPr id="14360" name="Text Box 11"/>
          <p:cNvSpPr txBox="1">
            <a:spLocks noChangeArrowheads="1"/>
          </p:cNvSpPr>
          <p:nvPr/>
        </p:nvSpPr>
        <p:spPr bwMode="auto">
          <a:xfrm>
            <a:off x="6477000" y="2769444"/>
            <a:ext cx="2438400" cy="584200"/>
          </a:xfrm>
          <a:prstGeom prst="rect">
            <a:avLst/>
          </a:prstGeom>
          <a:noFill/>
          <a:ln w="19050">
            <a:solidFill>
              <a:schemeClr val="accent1"/>
            </a:solidFill>
            <a:miter lim="800000"/>
            <a:headEnd/>
            <a:tailEnd/>
          </a:ln>
        </p:spPr>
        <p:txBody>
          <a:bodyPr>
            <a:spAutoFit/>
          </a:bodyPr>
          <a:lstStyle/>
          <a:p>
            <a:r>
              <a:rPr lang="en-GB" sz="1600" b="1">
                <a:latin typeface="Times New Roman" pitchFamily="18" charset="0"/>
                <a:cs typeface="Times New Roman" pitchFamily="18" charset="0"/>
              </a:rPr>
              <a:t>H</a:t>
            </a:r>
            <a:r>
              <a:rPr lang="en-GB" sz="1600" b="1" baseline="30000">
                <a:latin typeface="Times New Roman" pitchFamily="18" charset="0"/>
                <a:cs typeface="Times New Roman" pitchFamily="18" charset="0"/>
              </a:rPr>
              <a:t>-</a:t>
            </a:r>
            <a:r>
              <a:rPr lang="en-GB" sz="1600" b="1">
                <a:latin typeface="Times New Roman" pitchFamily="18" charset="0"/>
                <a:cs typeface="Times New Roman" pitchFamily="18" charset="0"/>
              </a:rPr>
              <a:t> </a:t>
            </a:r>
            <a:r>
              <a:rPr lang="en-US" sz="1600" b="1">
                <a:latin typeface="Times New Roman" pitchFamily="18" charset="0"/>
                <a:cs typeface="Times New Roman" pitchFamily="18" charset="0"/>
              </a:rPr>
              <a:t>charge exchange injection in the PSB</a:t>
            </a:r>
            <a:endParaRPr lang="en-GB" sz="1600" b="1">
              <a:latin typeface="Times New Roman" pitchFamily="18" charset="0"/>
              <a:cs typeface="Times New Roman" pitchFamily="18" charset="0"/>
            </a:endParaRPr>
          </a:p>
        </p:txBody>
      </p:sp>
      <p:sp>
        <p:nvSpPr>
          <p:cNvPr id="14361" name="Line 10"/>
          <p:cNvSpPr>
            <a:spLocks noChangeShapeType="1"/>
          </p:cNvSpPr>
          <p:nvPr/>
        </p:nvSpPr>
        <p:spPr bwMode="auto">
          <a:xfrm flipH="1">
            <a:off x="3886200" y="3074244"/>
            <a:ext cx="2514600" cy="0"/>
          </a:xfrm>
          <a:prstGeom prst="line">
            <a:avLst/>
          </a:prstGeom>
          <a:noFill/>
          <a:ln w="19050">
            <a:solidFill>
              <a:srgbClr val="FF0000"/>
            </a:solidFill>
            <a:round/>
            <a:headEnd/>
            <a:tailEnd type="triangle" w="med" len="med"/>
          </a:ln>
        </p:spPr>
        <p:txBody>
          <a:bodyPr/>
          <a:lstStyle/>
          <a:p>
            <a:endParaRPr lang="en-US"/>
          </a:p>
        </p:txBody>
      </p:sp>
      <p:sp>
        <p:nvSpPr>
          <p:cNvPr id="14362" name="TextBox 36"/>
          <p:cNvSpPr txBox="1">
            <a:spLocks noChangeArrowheads="1"/>
          </p:cNvSpPr>
          <p:nvPr/>
        </p:nvSpPr>
        <p:spPr bwMode="auto">
          <a:xfrm>
            <a:off x="3435350" y="2173313"/>
            <a:ext cx="819150" cy="338137"/>
          </a:xfrm>
          <a:prstGeom prst="rect">
            <a:avLst/>
          </a:prstGeom>
          <a:noFill/>
          <a:ln w="9525">
            <a:noFill/>
            <a:miter lim="800000"/>
            <a:headEnd/>
            <a:tailEnd/>
          </a:ln>
        </p:spPr>
        <p:txBody>
          <a:bodyPr wrap="none">
            <a:spAutoFit/>
          </a:bodyPr>
          <a:lstStyle/>
          <a:p>
            <a:r>
              <a:rPr lang="en-US" sz="1600"/>
              <a:t>~ 80 m</a:t>
            </a:r>
          </a:p>
        </p:txBody>
      </p:sp>
      <p:sp>
        <p:nvSpPr>
          <p:cNvPr id="14363" name="TextBox 32"/>
          <p:cNvSpPr txBox="1">
            <a:spLocks noChangeArrowheads="1"/>
          </p:cNvSpPr>
          <p:nvPr/>
        </p:nvSpPr>
        <p:spPr bwMode="auto">
          <a:xfrm>
            <a:off x="7283450" y="1787550"/>
            <a:ext cx="800100" cy="461963"/>
          </a:xfrm>
          <a:prstGeom prst="rect">
            <a:avLst/>
          </a:prstGeom>
          <a:noFill/>
          <a:ln w="9525">
            <a:noFill/>
            <a:miter lim="800000"/>
            <a:headEnd/>
            <a:tailEnd/>
          </a:ln>
        </p:spPr>
        <p:txBody>
          <a:bodyPr wrap="none">
            <a:spAutoFit/>
          </a:bodyPr>
          <a:lstStyle/>
          <a:p>
            <a:r>
              <a:rPr lang="en-US"/>
              <a:t>PSB</a:t>
            </a:r>
          </a:p>
        </p:txBody>
      </p:sp>
      <p:sp>
        <p:nvSpPr>
          <p:cNvPr id="34"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[1/6]</a:t>
            </a:r>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Text Box 4"/>
          <p:cNvSpPr txBox="1">
            <a:spLocks noChangeArrowheads="1"/>
          </p:cNvSpPr>
          <p:nvPr/>
        </p:nvSpPr>
        <p:spPr bwMode="auto">
          <a:xfrm>
            <a:off x="5571014" y="1439485"/>
            <a:ext cx="3465482" cy="2569934"/>
          </a:xfrm>
          <a:prstGeom prst="rect">
            <a:avLst/>
          </a:prstGeom>
          <a:solidFill>
            <a:srgbClr val="FFFF99"/>
          </a:solidFill>
          <a:ln w="12700">
            <a:noFill/>
            <a:miter lim="800000"/>
            <a:headEnd type="none" w="sm" len="sm"/>
            <a:tailEnd type="none" w="sm" len="sm"/>
          </a:ln>
        </p:spPr>
        <p:txBody>
          <a:bodyPr wrap="square">
            <a:spAutoFit/>
          </a:bodyPr>
          <a:lstStyle/>
          <a:p>
            <a:pPr algn="ctr" defTabSz="265113">
              <a:buSzPct val="130000"/>
            </a:pPr>
            <a:r>
              <a:rPr lang="en-GB" sz="1400" b="1" dirty="0">
                <a:solidFill>
                  <a:srgbClr val="0000CC"/>
                </a:solidFill>
                <a:sym typeface="ZapfDingbats"/>
              </a:rPr>
              <a:t> Milestones</a:t>
            </a:r>
          </a:p>
          <a:p>
            <a:pPr defTabSz="265113">
              <a:buSzPct val="130000"/>
              <a:buFont typeface="Wingdings" pitchFamily="2" charset="2"/>
              <a:buChar char="Ø"/>
            </a:pPr>
            <a:endParaRPr lang="en-GB" sz="1400" dirty="0">
              <a:solidFill>
                <a:srgbClr val="0000CC"/>
              </a:solidFill>
              <a:sym typeface="ZapfDingbats"/>
            </a:endParaRPr>
          </a:p>
          <a:p>
            <a:pPr defTabSz="265113">
              <a:spcBef>
                <a:spcPts val="600"/>
              </a:spcBef>
              <a:buSzPct val="130000"/>
              <a:buFont typeface="Arial" pitchFamily="34" charset="0"/>
              <a:buChar char="•"/>
            </a:pPr>
            <a:r>
              <a:rPr lang="en-GB" sz="1400" dirty="0">
                <a:solidFill>
                  <a:srgbClr val="0000CC"/>
                </a:solidFill>
              </a:rPr>
              <a:t> End CE works: 	December 2010</a:t>
            </a:r>
          </a:p>
          <a:p>
            <a:pPr defTabSz="265113">
              <a:spcBef>
                <a:spcPts val="600"/>
              </a:spcBef>
              <a:buSzPct val="130000"/>
              <a:buFont typeface="Arial" pitchFamily="34" charset="0"/>
              <a:buChar char="•"/>
            </a:pPr>
            <a:r>
              <a:rPr lang="en-GB" sz="1400" dirty="0" smtClean="0">
                <a:solidFill>
                  <a:srgbClr val="0000CC"/>
                </a:solidFill>
              </a:rPr>
              <a:t> </a:t>
            </a:r>
            <a:r>
              <a:rPr lang="en-GB" sz="1400" dirty="0">
                <a:solidFill>
                  <a:srgbClr val="0000CC"/>
                </a:solidFill>
              </a:rPr>
              <a:t>Infrastructure</a:t>
            </a:r>
            <a:r>
              <a:rPr lang="en-GB" sz="1400" dirty="0" smtClean="0">
                <a:solidFill>
                  <a:srgbClr val="0000CC"/>
                </a:solidFill>
              </a:rPr>
              <a:t>:	</a:t>
            </a:r>
            <a:r>
              <a:rPr lang="en-GB" sz="1400" dirty="0">
                <a:solidFill>
                  <a:srgbClr val="0000CC"/>
                </a:solidFill>
              </a:rPr>
              <a:t>	</a:t>
            </a:r>
            <a:r>
              <a:rPr lang="en-GB" sz="1400" dirty="0" smtClean="0">
                <a:solidFill>
                  <a:srgbClr val="0000CC"/>
                </a:solidFill>
              </a:rPr>
              <a:t>	2011</a:t>
            </a:r>
            <a:endParaRPr lang="en-GB" sz="1400" dirty="0">
              <a:solidFill>
                <a:srgbClr val="0000CC"/>
              </a:solidFill>
            </a:endParaRPr>
          </a:p>
          <a:p>
            <a:pPr defTabSz="265113">
              <a:spcBef>
                <a:spcPts val="600"/>
              </a:spcBef>
              <a:buSzPct val="130000"/>
              <a:buFont typeface="Arial" pitchFamily="34" charset="0"/>
              <a:buChar char="•"/>
            </a:pPr>
            <a:r>
              <a:rPr lang="en-GB" sz="1400" dirty="0" smtClean="0">
                <a:solidFill>
                  <a:srgbClr val="0000CC"/>
                </a:solidFill>
              </a:rPr>
              <a:t> </a:t>
            </a:r>
            <a:r>
              <a:rPr lang="en-GB" sz="1400" dirty="0">
                <a:solidFill>
                  <a:srgbClr val="0000CC"/>
                </a:solidFill>
              </a:rPr>
              <a:t>Installation</a:t>
            </a:r>
            <a:r>
              <a:rPr lang="en-GB" sz="1400" dirty="0" smtClean="0">
                <a:solidFill>
                  <a:srgbClr val="0000CC"/>
                </a:solidFill>
              </a:rPr>
              <a:t>:		</a:t>
            </a:r>
            <a:r>
              <a:rPr lang="en-GB" sz="1400" dirty="0">
                <a:solidFill>
                  <a:srgbClr val="0000CC"/>
                </a:solidFill>
              </a:rPr>
              <a:t>	</a:t>
            </a:r>
            <a:r>
              <a:rPr lang="en-GB" sz="1400" dirty="0" smtClean="0">
                <a:solidFill>
                  <a:srgbClr val="0000CC"/>
                </a:solidFill>
              </a:rPr>
              <a:t>	2011-2012</a:t>
            </a:r>
            <a:endParaRPr lang="en-GB" sz="1400" dirty="0">
              <a:solidFill>
                <a:srgbClr val="0000CC"/>
              </a:solidFill>
            </a:endParaRPr>
          </a:p>
          <a:p>
            <a:pPr defTabSz="265113">
              <a:spcBef>
                <a:spcPts val="600"/>
              </a:spcBef>
              <a:buSzPct val="130000"/>
              <a:buFont typeface="Arial" pitchFamily="34" charset="0"/>
              <a:buChar char="•"/>
            </a:pPr>
            <a:r>
              <a:rPr lang="en-GB" sz="1400" dirty="0" smtClean="0">
                <a:solidFill>
                  <a:srgbClr val="0000CC"/>
                </a:solidFill>
              </a:rPr>
              <a:t> </a:t>
            </a:r>
            <a:r>
              <a:rPr lang="en-GB" sz="1400" dirty="0">
                <a:solidFill>
                  <a:srgbClr val="0000CC"/>
                </a:solidFill>
              </a:rPr>
              <a:t>Commissioning: 	</a:t>
            </a:r>
            <a:r>
              <a:rPr lang="en-GB" sz="1400" dirty="0" smtClean="0">
                <a:solidFill>
                  <a:srgbClr val="0000CC"/>
                </a:solidFill>
              </a:rPr>
              <a:t>	2013 </a:t>
            </a:r>
            <a:r>
              <a:rPr lang="en-GB" sz="1400" dirty="0">
                <a:solidFill>
                  <a:srgbClr val="0000CC"/>
                </a:solidFill>
              </a:rPr>
              <a:t>till </a:t>
            </a:r>
            <a:r>
              <a:rPr lang="en-GB" sz="1400" dirty="0" smtClean="0">
                <a:solidFill>
                  <a:srgbClr val="0000CC"/>
                </a:solidFill>
              </a:rPr>
              <a:t>Q1-2014</a:t>
            </a:r>
            <a:endParaRPr lang="en-GB" sz="1400" dirty="0">
              <a:solidFill>
                <a:srgbClr val="0000CC"/>
              </a:solidFill>
            </a:endParaRPr>
          </a:p>
          <a:p>
            <a:pPr defTabSz="265113">
              <a:spcBef>
                <a:spcPts val="600"/>
              </a:spcBef>
              <a:buSzPct val="130000"/>
              <a:buFont typeface="Arial" pitchFamily="34" charset="0"/>
              <a:buChar char="•"/>
            </a:pPr>
            <a:r>
              <a:rPr lang="en-GB" sz="1400" dirty="0" smtClean="0">
                <a:solidFill>
                  <a:srgbClr val="0000CC"/>
                </a:solidFill>
              </a:rPr>
              <a:t> </a:t>
            </a:r>
            <a:r>
              <a:rPr lang="en-GB" sz="1400" dirty="0">
                <a:solidFill>
                  <a:srgbClr val="0000CC"/>
                </a:solidFill>
              </a:rPr>
              <a:t>Modifications PSB: </a:t>
            </a:r>
            <a:r>
              <a:rPr lang="en-GB" sz="1400" dirty="0" smtClean="0">
                <a:solidFill>
                  <a:srgbClr val="0000CC"/>
                </a:solidFill>
              </a:rPr>
              <a:t>	Q1-2014</a:t>
            </a:r>
            <a:endParaRPr lang="en-GB" sz="1400" dirty="0">
              <a:solidFill>
                <a:srgbClr val="0000CC"/>
              </a:solidFill>
            </a:endParaRPr>
          </a:p>
          <a:p>
            <a:pPr defTabSz="265113">
              <a:spcBef>
                <a:spcPts val="600"/>
              </a:spcBef>
              <a:buSzPct val="130000"/>
              <a:buFont typeface="Arial" pitchFamily="34" charset="0"/>
              <a:buChar char="•"/>
            </a:pPr>
            <a:r>
              <a:rPr lang="en-GB" sz="1400" dirty="0" smtClean="0">
                <a:solidFill>
                  <a:srgbClr val="0000CC"/>
                </a:solidFill>
                <a:sym typeface="ZapfDingbats"/>
              </a:rPr>
              <a:t> </a:t>
            </a:r>
            <a:r>
              <a:rPr lang="en-GB" sz="1400" b="1" dirty="0" smtClean="0">
                <a:solidFill>
                  <a:srgbClr val="FF0000"/>
                </a:solidFill>
                <a:sym typeface="ZapfDingbats"/>
              </a:rPr>
              <a:t>PSB commissioning</a:t>
            </a:r>
            <a:r>
              <a:rPr lang="en-GB" sz="1400" b="1" dirty="0" smtClean="0">
                <a:solidFill>
                  <a:srgbClr val="FF0000"/>
                </a:solidFill>
              </a:rPr>
              <a:t>: Q2-2014</a:t>
            </a:r>
          </a:p>
          <a:p>
            <a:pPr defTabSz="265113">
              <a:spcBef>
                <a:spcPts val="600"/>
              </a:spcBef>
              <a:buSzPct val="130000"/>
              <a:buFont typeface="Arial" pitchFamily="34" charset="0"/>
              <a:buChar char="•"/>
            </a:pPr>
            <a:r>
              <a:rPr lang="en-GB" sz="1400" b="1" dirty="0" smtClean="0">
                <a:solidFill>
                  <a:srgbClr val="FF0000"/>
                </a:solidFill>
              </a:rPr>
              <a:t> </a:t>
            </a:r>
            <a:r>
              <a:rPr lang="en-GB" sz="1400" b="1" dirty="0" smtClean="0">
                <a:solidFill>
                  <a:srgbClr val="FF0000"/>
                </a:solidFill>
              </a:rPr>
              <a:t>Operation:				Q3-2014</a:t>
            </a:r>
            <a:endParaRPr lang="en-GB" sz="1400" b="1" dirty="0">
              <a:solidFill>
                <a:srgbClr val="FF0000"/>
              </a:solidFill>
            </a:endParaRPr>
          </a:p>
        </p:txBody>
      </p:sp>
      <p:pic>
        <p:nvPicPr>
          <p:cNvPr id="32771" name="Picture 7"/>
          <p:cNvPicPr>
            <a:picLocks noChangeAspect="1" noChangeArrowheads="1"/>
          </p:cNvPicPr>
          <p:nvPr/>
        </p:nvPicPr>
        <p:blipFill>
          <a:blip r:embed="rId3"/>
          <a:srcRect l="2151" b="15322"/>
          <a:stretch>
            <a:fillRect/>
          </a:stretch>
        </p:blipFill>
        <p:spPr bwMode="auto">
          <a:xfrm>
            <a:off x="179512" y="1424716"/>
            <a:ext cx="5391502" cy="2940388"/>
          </a:xfrm>
          <a:prstGeom prst="rect">
            <a:avLst/>
          </a:prstGeom>
          <a:noFill/>
          <a:ln w="9525">
            <a:noFill/>
            <a:miter lim="800000"/>
            <a:headEnd/>
            <a:tailEnd/>
          </a:ln>
        </p:spPr>
      </p:pic>
      <p:sp>
        <p:nvSpPr>
          <p:cNvPr id="15"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[2/6]</a:t>
            </a:r>
          </a:p>
        </p:txBody>
      </p:sp>
      <p:pic>
        <p:nvPicPr>
          <p:cNvPr id="9" name="Picture 2"/>
          <p:cNvPicPr>
            <a:picLocks noChangeAspect="1" noChangeArrowheads="1"/>
          </p:cNvPicPr>
          <p:nvPr/>
        </p:nvPicPr>
        <p:blipFill>
          <a:blip r:embed="rId4"/>
          <a:srcRect/>
          <a:stretch>
            <a:fillRect/>
          </a:stretch>
        </p:blipFill>
        <p:spPr bwMode="auto">
          <a:xfrm>
            <a:off x="2221767" y="4581128"/>
            <a:ext cx="6742721" cy="2067200"/>
          </a:xfrm>
          <a:prstGeom prst="rect">
            <a:avLst/>
          </a:prstGeom>
          <a:noFill/>
          <a:ln w="9525">
            <a:noFill/>
            <a:miter lim="800000"/>
            <a:headEnd/>
            <a:tailEnd/>
          </a:ln>
        </p:spPr>
      </p:pic>
      <p:sp>
        <p:nvSpPr>
          <p:cNvPr id="10" name="Left Brace 9"/>
          <p:cNvSpPr/>
          <p:nvPr/>
        </p:nvSpPr>
        <p:spPr>
          <a:xfrm rot="5400000">
            <a:off x="3720918" y="2865953"/>
            <a:ext cx="216026" cy="3214329"/>
          </a:xfrm>
          <a:prstGeom prst="leftBrace">
            <a:avLst>
              <a:gd name="adj1" fmla="val 0"/>
              <a:gd name="adj2" fmla="val 7284"/>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8" name="Picture 2" descr="C:\LINAC4_civil_engineering\building_progress\10_09_2010\SL701661.JPG"/>
          <p:cNvPicPr>
            <a:picLocks noChangeAspect="1" noChangeArrowheads="1"/>
          </p:cNvPicPr>
          <p:nvPr/>
        </p:nvPicPr>
        <p:blipFill>
          <a:blip r:embed="rId3" cstate="print"/>
          <a:srcRect t="-227" b="3659"/>
          <a:stretch>
            <a:fillRect/>
          </a:stretch>
        </p:blipFill>
        <p:spPr bwMode="auto">
          <a:xfrm>
            <a:off x="0" y="1412776"/>
            <a:ext cx="9144000" cy="5445224"/>
          </a:xfrm>
          <a:prstGeom prst="rect">
            <a:avLst/>
          </a:prstGeom>
          <a:noFill/>
          <a:ln w="9525">
            <a:noFill/>
            <a:miter lim="800000"/>
            <a:headEnd/>
            <a:tailEnd/>
          </a:ln>
        </p:spPr>
      </p:pic>
      <p:sp>
        <p:nvSpPr>
          <p:cNvPr id="14340" name="TextBox 5"/>
          <p:cNvSpPr txBox="1">
            <a:spLocks noChangeArrowheads="1"/>
          </p:cNvSpPr>
          <p:nvPr/>
        </p:nvSpPr>
        <p:spPr bwMode="auto">
          <a:xfrm>
            <a:off x="4724400" y="4648200"/>
            <a:ext cx="184150" cy="646113"/>
          </a:xfrm>
          <a:prstGeom prst="rect">
            <a:avLst/>
          </a:prstGeom>
          <a:noFill/>
          <a:ln w="9525">
            <a:noFill/>
            <a:miter lim="800000"/>
            <a:headEnd/>
            <a:tailEnd/>
          </a:ln>
        </p:spPr>
        <p:txBody>
          <a:bodyPr wrap="none">
            <a:spAutoFit/>
          </a:bodyPr>
          <a:lstStyle/>
          <a:p>
            <a:pPr eaLnBrk="0" hangingPunct="0"/>
            <a:endParaRPr lang="en-US"/>
          </a:p>
          <a:p>
            <a:pPr eaLnBrk="0" hangingPunct="0"/>
            <a:endParaRPr lang="en-US"/>
          </a:p>
        </p:txBody>
      </p:sp>
      <p:sp>
        <p:nvSpPr>
          <p:cNvPr id="8" name="Title 1"/>
          <p:cNvSpPr txBox="1">
            <a:spLocks/>
          </p:cNvSpPr>
          <p:nvPr/>
        </p:nvSpPr>
        <p:spPr>
          <a:xfrm>
            <a:off x="0" y="1593862"/>
            <a:ext cx="6676104" cy="683010"/>
          </a:xfrm>
          <a:prstGeom prst="rect">
            <a:avLst/>
          </a:prstGeom>
        </p:spPr>
        <p:txBody>
          <a:bodyPr anchor="ctr"/>
          <a:lstStyle/>
          <a:p>
            <a:pPr fontAlgn="auto">
              <a:spcAft>
                <a:spcPts val="0"/>
              </a:spcAft>
              <a:defRPr/>
            </a:pPr>
            <a:r>
              <a:rPr lang="en-US" sz="2000" b="1" dirty="0">
                <a:solidFill>
                  <a:schemeClr val="tx2"/>
                </a:solidFill>
                <a:latin typeface="+mj-lt"/>
                <a:ea typeface="+mj-ea"/>
                <a:cs typeface="+mj-cs"/>
              </a:rPr>
              <a:t>	</a:t>
            </a:r>
            <a:r>
              <a:rPr lang="en-US" sz="2000" b="1" u="sng" dirty="0" smtClean="0">
                <a:solidFill>
                  <a:schemeClr val="tx2"/>
                </a:solidFill>
                <a:latin typeface="+mj-lt"/>
                <a:ea typeface="+mj-ea"/>
                <a:cs typeface="+mj-cs"/>
              </a:rPr>
              <a:t>Building </a:t>
            </a:r>
            <a:r>
              <a:rPr lang="en-US" sz="2000" b="1" u="sng" dirty="0">
                <a:solidFill>
                  <a:schemeClr val="tx2"/>
                </a:solidFill>
                <a:latin typeface="+mj-lt"/>
                <a:ea typeface="+mj-ea"/>
                <a:cs typeface="+mj-cs"/>
              </a:rPr>
              <a:t>completion in October 2010</a:t>
            </a:r>
            <a:endParaRPr lang="fr-FR" sz="2000" b="1" u="sng" dirty="0">
              <a:solidFill>
                <a:schemeClr val="tx2">
                  <a:satMod val="130000"/>
                </a:schemeClr>
              </a:solidFill>
              <a:latin typeface="+mj-lt"/>
              <a:ea typeface="+mj-ea"/>
              <a:cs typeface="+mj-cs"/>
            </a:endParaRPr>
          </a:p>
        </p:txBody>
      </p:sp>
      <p:sp>
        <p:nvSpPr>
          <p:cNvPr id="10"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[3/6]</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2" name="Picture 2"/>
          <p:cNvPicPr>
            <a:picLocks noChangeAspect="1" noChangeArrowheads="1"/>
          </p:cNvPicPr>
          <p:nvPr/>
        </p:nvPicPr>
        <p:blipFill>
          <a:blip r:embed="rId2" cstate="print"/>
          <a:srcRect/>
          <a:stretch>
            <a:fillRect/>
          </a:stretch>
        </p:blipFill>
        <p:spPr bwMode="auto">
          <a:xfrm>
            <a:off x="326505" y="1916832"/>
            <a:ext cx="7825740" cy="3954780"/>
          </a:xfrm>
          <a:prstGeom prst="rect">
            <a:avLst/>
          </a:prstGeom>
          <a:noFill/>
          <a:ln w="9525">
            <a:noFill/>
            <a:miter lim="800000"/>
            <a:headEnd/>
            <a:tailEnd/>
          </a:ln>
        </p:spPr>
      </p:pic>
      <p:cxnSp>
        <p:nvCxnSpPr>
          <p:cNvPr id="8" name="Straight Connector 7"/>
          <p:cNvCxnSpPr>
            <a:cxnSpLocks noChangeAspect="1"/>
          </p:cNvCxnSpPr>
          <p:nvPr/>
        </p:nvCxnSpPr>
        <p:spPr>
          <a:xfrm>
            <a:off x="1088504" y="2457613"/>
            <a:ext cx="4576572"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 name="Straight Connector 9"/>
          <p:cNvCxnSpPr>
            <a:cxnSpLocks noChangeAspect="1"/>
          </p:cNvCxnSpPr>
          <p:nvPr/>
        </p:nvCxnSpPr>
        <p:spPr>
          <a:xfrm>
            <a:off x="5635334" y="2457613"/>
            <a:ext cx="762762" cy="208026"/>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a:cxnSpLocks noChangeAspect="1"/>
          </p:cNvCxnSpPr>
          <p:nvPr/>
        </p:nvCxnSpPr>
        <p:spPr>
          <a:xfrm>
            <a:off x="6398096" y="2668701"/>
            <a:ext cx="1872234" cy="0"/>
          </a:xfrm>
          <a:prstGeom prst="line">
            <a:avLst/>
          </a:prstGeom>
          <a:ln w="57150">
            <a:solidFill>
              <a:schemeClr val="bg2">
                <a:lumMod val="50000"/>
              </a:schemeClr>
            </a:solidFill>
          </a:ln>
        </p:spPr>
        <p:style>
          <a:lnRef idx="1">
            <a:schemeClr val="accent1"/>
          </a:lnRef>
          <a:fillRef idx="0">
            <a:schemeClr val="accent1"/>
          </a:fillRef>
          <a:effectRef idx="0">
            <a:schemeClr val="accent1"/>
          </a:effectRef>
          <a:fontRef idx="minor">
            <a:schemeClr val="tx1"/>
          </a:fontRef>
        </p:style>
      </p:cxnSp>
      <p:sp>
        <p:nvSpPr>
          <p:cNvPr id="15366" name="TextBox 17"/>
          <p:cNvSpPr txBox="1">
            <a:spLocks noChangeArrowheads="1"/>
          </p:cNvSpPr>
          <p:nvPr/>
        </p:nvSpPr>
        <p:spPr bwMode="auto">
          <a:xfrm>
            <a:off x="7982272" y="2305213"/>
            <a:ext cx="838200" cy="338138"/>
          </a:xfrm>
          <a:prstGeom prst="rect">
            <a:avLst/>
          </a:prstGeom>
          <a:noFill/>
          <a:ln w="9525">
            <a:noFill/>
            <a:miter lim="800000"/>
            <a:headEnd/>
            <a:tailEnd/>
          </a:ln>
        </p:spPr>
        <p:txBody>
          <a:bodyPr>
            <a:spAutoFit/>
          </a:bodyPr>
          <a:lstStyle/>
          <a:p>
            <a:pPr eaLnBrk="0" hangingPunct="0"/>
            <a:r>
              <a:rPr lang="en-US" sz="1600" dirty="0"/>
              <a:t>ground</a:t>
            </a:r>
          </a:p>
        </p:txBody>
      </p:sp>
      <p:sp>
        <p:nvSpPr>
          <p:cNvPr id="15367" name="TextBox 18"/>
          <p:cNvSpPr txBox="1">
            <a:spLocks noChangeArrowheads="1"/>
          </p:cNvSpPr>
          <p:nvPr/>
        </p:nvSpPr>
        <p:spPr bwMode="auto">
          <a:xfrm>
            <a:off x="1029929" y="5884601"/>
            <a:ext cx="6705600" cy="738664"/>
          </a:xfrm>
          <a:prstGeom prst="rect">
            <a:avLst/>
          </a:prstGeom>
          <a:noFill/>
          <a:ln w="9525">
            <a:noFill/>
            <a:miter lim="800000"/>
            <a:headEnd/>
            <a:tailEnd/>
          </a:ln>
        </p:spPr>
        <p:txBody>
          <a:bodyPr>
            <a:spAutoFit/>
          </a:bodyPr>
          <a:lstStyle/>
          <a:p>
            <a:pPr eaLnBrk="0" hangingPunct="0">
              <a:buFontTx/>
              <a:buChar char="-"/>
            </a:pPr>
            <a:r>
              <a:rPr lang="en-US" sz="1400" dirty="0"/>
              <a:t> Design of building started in December 2006.</a:t>
            </a:r>
          </a:p>
          <a:p>
            <a:pPr eaLnBrk="0" hangingPunct="0">
              <a:buFontTx/>
              <a:buChar char="-"/>
            </a:pPr>
            <a:r>
              <a:rPr lang="en-US" sz="1400" dirty="0"/>
              <a:t> Overall floor surface of Linac4 installations = 3’305 m2 (over 4 levels)</a:t>
            </a:r>
          </a:p>
          <a:p>
            <a:pPr eaLnBrk="0" hangingPunct="0">
              <a:buFontTx/>
              <a:buChar char="-"/>
            </a:pPr>
            <a:r>
              <a:rPr lang="en-US" sz="1400" dirty="0"/>
              <a:t> Completion in October 2010</a:t>
            </a:r>
          </a:p>
        </p:txBody>
      </p:sp>
      <p:sp>
        <p:nvSpPr>
          <p:cNvPr id="11" name="Title 1"/>
          <p:cNvSpPr txBox="1">
            <a:spLocks/>
          </p:cNvSpPr>
          <p:nvPr/>
        </p:nvSpPr>
        <p:spPr>
          <a:xfrm>
            <a:off x="0" y="1349418"/>
            <a:ext cx="5364088" cy="567414"/>
          </a:xfrm>
          <a:prstGeom prst="rect">
            <a:avLst/>
          </a:prstGeom>
        </p:spPr>
        <p:txBody>
          <a:bodyPr anchor="ctr"/>
          <a:lstStyle/>
          <a:p>
            <a:pPr fontAlgn="auto">
              <a:spcAft>
                <a:spcPts val="0"/>
              </a:spcAft>
              <a:defRPr/>
            </a:pPr>
            <a:r>
              <a:rPr lang="en-US" sz="2000" b="1" dirty="0">
                <a:solidFill>
                  <a:schemeClr val="tx2"/>
                </a:solidFill>
                <a:latin typeface="+mj-lt"/>
                <a:ea typeface="+mj-ea"/>
                <a:cs typeface="+mj-cs"/>
              </a:rPr>
              <a:t>	</a:t>
            </a:r>
            <a:r>
              <a:rPr lang="en-US" sz="2000" b="1" u="sng" dirty="0" smtClean="0">
                <a:solidFill>
                  <a:schemeClr val="tx2"/>
                </a:solidFill>
                <a:latin typeface="+mj-lt"/>
                <a:ea typeface="+mj-ea"/>
                <a:cs typeface="+mj-cs"/>
              </a:rPr>
              <a:t>Building </a:t>
            </a:r>
            <a:r>
              <a:rPr lang="en-US" sz="2000" b="1" u="sng" dirty="0">
                <a:solidFill>
                  <a:schemeClr val="tx2"/>
                </a:solidFill>
                <a:latin typeface="+mj-lt"/>
                <a:ea typeface="+mj-ea"/>
                <a:cs typeface="+mj-cs"/>
              </a:rPr>
              <a:t>completion in October 2010</a:t>
            </a:r>
            <a:endParaRPr lang="fr-FR" sz="2000" b="1" u="sng" dirty="0">
              <a:solidFill>
                <a:schemeClr val="tx2">
                  <a:satMod val="130000"/>
                </a:schemeClr>
              </a:solidFill>
              <a:latin typeface="+mj-lt"/>
              <a:ea typeface="+mj-ea"/>
              <a:cs typeface="+mj-cs"/>
            </a:endParaRPr>
          </a:p>
        </p:txBody>
      </p:sp>
      <p:sp>
        <p:nvSpPr>
          <p:cNvPr id="14"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[4/6]</a:t>
            </a:r>
          </a:p>
        </p:txBody>
      </p:sp>
    </p:spTree>
  </p:cSld>
  <p:clrMapOvr>
    <a:masterClrMapping/>
  </p:clrMapOvr>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388" name="Picture 3" descr="C:\RF_photos\RFQ_views\RFQ 3 troncons assembles.jpg"/>
          <p:cNvPicPr>
            <a:picLocks noChangeAspect="1" noChangeArrowheads="1"/>
          </p:cNvPicPr>
          <p:nvPr/>
        </p:nvPicPr>
        <p:blipFill>
          <a:blip r:embed="rId2" cstate="print"/>
          <a:srcRect t="3040"/>
          <a:stretch>
            <a:fillRect/>
          </a:stretch>
        </p:blipFill>
        <p:spPr bwMode="auto">
          <a:xfrm>
            <a:off x="294967" y="1412776"/>
            <a:ext cx="3781425" cy="2512029"/>
          </a:xfrm>
          <a:prstGeom prst="rect">
            <a:avLst/>
          </a:prstGeom>
          <a:noFill/>
          <a:ln w="9525">
            <a:noFill/>
            <a:miter lim="800000"/>
            <a:headEnd/>
            <a:tailEnd/>
          </a:ln>
        </p:spPr>
      </p:pic>
      <p:sp>
        <p:nvSpPr>
          <p:cNvPr id="6" name="TextBox 5"/>
          <p:cNvSpPr txBox="1"/>
          <p:nvPr/>
        </p:nvSpPr>
        <p:spPr>
          <a:xfrm>
            <a:off x="4953000" y="1534326"/>
            <a:ext cx="4191000" cy="4555093"/>
          </a:xfrm>
          <a:prstGeom prst="rect">
            <a:avLst/>
          </a:prstGeom>
          <a:noFill/>
        </p:spPr>
        <p:txBody>
          <a:bodyPr>
            <a:spAutoFit/>
          </a:bodyPr>
          <a:lstStyle/>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Energy </a:t>
            </a:r>
            <a:r>
              <a:rPr lang="en-US" sz="1600" b="1" dirty="0">
                <a:ln w="1905"/>
                <a:solidFill>
                  <a:srgbClr val="FF0000"/>
                </a:solidFill>
                <a:effectLst>
                  <a:innerShdw blurRad="69850" dist="43180" dir="5400000">
                    <a:srgbClr val="000000">
                      <a:alpha val="65000"/>
                    </a:srgbClr>
                  </a:innerShdw>
                </a:effectLst>
                <a:latin typeface="Arial" pitchFamily="34" charset="0"/>
                <a:cs typeface="+mn-cs"/>
              </a:rPr>
              <a:t>3 MeV </a:t>
            </a: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(below radiation threshold)</a:t>
            </a: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Length </a:t>
            </a:r>
            <a:r>
              <a:rPr lang="en-US" sz="1600" b="1" dirty="0">
                <a:ln w="1905"/>
                <a:solidFill>
                  <a:srgbClr val="FF0000"/>
                </a:solidFill>
                <a:effectLst>
                  <a:innerShdw blurRad="69850" dist="43180" dir="5400000">
                    <a:srgbClr val="000000">
                      <a:alpha val="65000"/>
                    </a:srgbClr>
                  </a:innerShdw>
                </a:effectLst>
                <a:latin typeface="Arial" pitchFamily="34" charset="0"/>
                <a:cs typeface="+mn-cs"/>
              </a:rPr>
              <a:t>3m</a:t>
            </a: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 3 section of 1 m each.</a:t>
            </a:r>
          </a:p>
          <a:p>
            <a:pPr marL="342900" indent="-342900" eaLnBrk="0" hangingPunct="0">
              <a:defRPr/>
            </a:pPr>
            <a:endParaRPr lang="en-US" sz="1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endParaRP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Brazed 4-vane design. Simplified shape and cooling (max. duty of 10%). </a:t>
            </a:r>
          </a:p>
          <a:p>
            <a:pPr marL="342900" indent="-342900" eaLnBrk="0" hangingPunct="0">
              <a:defRPr/>
            </a:pPr>
            <a:endParaRPr lang="en-US" sz="1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endParaRP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Collaboration with CEA Saclay (in charge of thermal simulations and of RF design, measurement and tuning).</a:t>
            </a:r>
          </a:p>
          <a:p>
            <a:pPr marL="342900" indent="-342900" eaLnBrk="0" hangingPunct="0">
              <a:defRPr/>
            </a:pPr>
            <a:endParaRPr lang="en-US" sz="1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endParaRP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Construction entirely done at CERN: machining, metrology, brazing (horizontal).</a:t>
            </a:r>
          </a:p>
          <a:p>
            <a:pPr marL="342900" indent="-342900" eaLnBrk="0" hangingPunct="0">
              <a:defRPr/>
            </a:pPr>
            <a:endParaRPr lang="en-US" sz="1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endParaRP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Status: Module #1 completed (2 brazing steps), Module #2 ready for brazing, Module #3 under machining.</a:t>
            </a:r>
          </a:p>
          <a:p>
            <a:pPr marL="342900" indent="-342900" eaLnBrk="0" hangingPunct="0">
              <a:defRPr/>
            </a:pPr>
            <a:endParaRPr lang="en-US" sz="11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endParaRPr>
          </a:p>
          <a:p>
            <a:pPr marL="342900" indent="-342900" eaLnBrk="0" hangingPunct="0">
              <a:defRPr/>
            </a:pPr>
            <a:r>
              <a:rPr lang="en-US" sz="1600" b="1" dirty="0">
                <a:ln w="1905"/>
                <a:gradFill>
                  <a:gsLst>
                    <a:gs pos="0">
                      <a:schemeClr val="accent6">
                        <a:shade val="20000"/>
                        <a:satMod val="200000"/>
                      </a:schemeClr>
                    </a:gs>
                    <a:gs pos="78000">
                      <a:schemeClr val="accent6">
                        <a:tint val="90000"/>
                        <a:shade val="89000"/>
                        <a:satMod val="220000"/>
                      </a:schemeClr>
                    </a:gs>
                    <a:gs pos="100000">
                      <a:schemeClr val="accent6">
                        <a:tint val="12000"/>
                        <a:satMod val="255000"/>
                      </a:schemeClr>
                    </a:gs>
                  </a:gsLst>
                  <a:lin ang="5400000"/>
                </a:gradFill>
                <a:effectLst>
                  <a:innerShdw blurRad="69850" dist="43180" dir="5400000">
                    <a:srgbClr val="000000">
                      <a:alpha val="65000"/>
                    </a:srgbClr>
                  </a:innerShdw>
                </a:effectLst>
                <a:latin typeface="Arial" pitchFamily="34" charset="0"/>
                <a:cs typeface="+mn-cs"/>
              </a:rPr>
              <a:t>RFQ ready for RF tests in June 2011.</a:t>
            </a:r>
          </a:p>
        </p:txBody>
      </p:sp>
      <p:pic>
        <p:nvPicPr>
          <p:cNvPr id="16389" name="Picture 2"/>
          <p:cNvPicPr>
            <a:picLocks noChangeAspect="1" noChangeArrowheads="1"/>
          </p:cNvPicPr>
          <p:nvPr/>
        </p:nvPicPr>
        <p:blipFill>
          <a:blip r:embed="rId3" cstate="print"/>
          <a:srcRect/>
          <a:stretch>
            <a:fillRect/>
          </a:stretch>
        </p:blipFill>
        <p:spPr bwMode="auto">
          <a:xfrm>
            <a:off x="2819400" y="2743200"/>
            <a:ext cx="2082800" cy="3505200"/>
          </a:xfrm>
          <a:prstGeom prst="rect">
            <a:avLst/>
          </a:prstGeom>
          <a:noFill/>
          <a:ln w="9525">
            <a:noFill/>
            <a:miter lim="800000"/>
            <a:headEnd/>
            <a:tailEnd/>
          </a:ln>
        </p:spPr>
      </p:pic>
      <p:sp>
        <p:nvSpPr>
          <p:cNvPr id="16390" name="TextBox 10"/>
          <p:cNvSpPr txBox="1">
            <a:spLocks noChangeArrowheads="1"/>
          </p:cNvSpPr>
          <p:nvPr/>
        </p:nvSpPr>
        <p:spPr bwMode="auto">
          <a:xfrm>
            <a:off x="2362200" y="6248400"/>
            <a:ext cx="1019175" cy="307975"/>
          </a:xfrm>
          <a:prstGeom prst="rect">
            <a:avLst/>
          </a:prstGeom>
          <a:solidFill>
            <a:srgbClr val="FFFF00"/>
          </a:solidFill>
          <a:ln w="9525">
            <a:noFill/>
            <a:miter lim="800000"/>
            <a:headEnd/>
            <a:tailEnd/>
          </a:ln>
        </p:spPr>
        <p:txBody>
          <a:bodyPr wrap="none">
            <a:spAutoFit/>
          </a:bodyPr>
          <a:lstStyle/>
          <a:p>
            <a:pPr eaLnBrk="0" hangingPunct="0"/>
            <a:r>
              <a:rPr lang="en-US" sz="1400"/>
              <a:t>module #1</a:t>
            </a:r>
          </a:p>
        </p:txBody>
      </p:sp>
      <p:pic>
        <p:nvPicPr>
          <p:cNvPr id="16391" name="Picture 9"/>
          <p:cNvPicPr>
            <a:picLocks noChangeAspect="1" noChangeArrowheads="1"/>
          </p:cNvPicPr>
          <p:nvPr/>
        </p:nvPicPr>
        <p:blipFill>
          <a:blip r:embed="rId4" cstate="print">
            <a:lum bright="18000" contrast="12000"/>
          </a:blip>
          <a:srcRect/>
          <a:stretch>
            <a:fillRect/>
          </a:stretch>
        </p:blipFill>
        <p:spPr bwMode="auto">
          <a:xfrm>
            <a:off x="0" y="4038600"/>
            <a:ext cx="2935288" cy="2201863"/>
          </a:xfrm>
          <a:prstGeom prst="rect">
            <a:avLst/>
          </a:prstGeom>
          <a:noFill/>
          <a:ln w="9525">
            <a:noFill/>
            <a:miter lim="800000"/>
            <a:headEnd/>
            <a:tailEnd/>
          </a:ln>
        </p:spPr>
      </p:pic>
      <p:sp>
        <p:nvSpPr>
          <p:cNvPr id="9" name="Title 1"/>
          <p:cNvSpPr txBox="1">
            <a:spLocks/>
          </p:cNvSpPr>
          <p:nvPr/>
        </p:nvSpPr>
        <p:spPr>
          <a:xfrm>
            <a:off x="323528" y="1493035"/>
            <a:ext cx="1872208" cy="567813"/>
          </a:xfrm>
          <a:prstGeom prst="rect">
            <a:avLst/>
          </a:prstGeom>
        </p:spPr>
        <p:txBody>
          <a:bodyPr anchor="ctr"/>
          <a:lstStyle/>
          <a:p>
            <a:pPr fontAlgn="auto">
              <a:spcAft>
                <a:spcPts val="0"/>
              </a:spcAft>
              <a:defRPr/>
            </a:pPr>
            <a:r>
              <a:rPr lang="en-US" sz="2000" b="1" dirty="0">
                <a:solidFill>
                  <a:schemeClr val="tx2"/>
                </a:solidFill>
                <a:latin typeface="+mj-lt"/>
                <a:ea typeface="+mj-ea"/>
                <a:cs typeface="+mj-cs"/>
              </a:rPr>
              <a:t>	</a:t>
            </a:r>
            <a:r>
              <a:rPr lang="en-US" sz="2000" b="1" u="sng" dirty="0" smtClean="0">
                <a:solidFill>
                  <a:schemeClr val="tx2"/>
                </a:solidFill>
                <a:latin typeface="+mj-lt"/>
                <a:ea typeface="+mj-ea"/>
                <a:cs typeface="+mj-cs"/>
              </a:rPr>
              <a:t>RFQ</a:t>
            </a:r>
            <a:endParaRPr lang="fr-FR" sz="2000" b="1" u="sng" dirty="0">
              <a:solidFill>
                <a:schemeClr val="tx2">
                  <a:satMod val="130000"/>
                </a:schemeClr>
              </a:solidFill>
              <a:latin typeface="+mj-lt"/>
              <a:ea typeface="+mj-ea"/>
              <a:cs typeface="+mj-cs"/>
            </a:endParaRPr>
          </a:p>
        </p:txBody>
      </p:sp>
      <p:sp>
        <p:nvSpPr>
          <p:cNvPr id="13"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[5/6]</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4294967295"/>
          </p:nvPr>
        </p:nvSpPr>
        <p:spPr>
          <a:xfrm>
            <a:off x="7239000" y="6248400"/>
            <a:ext cx="1905000" cy="457200"/>
          </a:xfrm>
          <a:prstGeom prst="rect">
            <a:avLst/>
          </a:prstGeom>
        </p:spPr>
        <p:txBody>
          <a:bodyPr/>
          <a:lstStyle/>
          <a:p>
            <a:pPr>
              <a:defRPr/>
            </a:pPr>
            <a:fld id="{5F80909E-1BAE-4152-B952-A6CD2D2C6B9B}" type="slidenum">
              <a:rPr lang="en-US"/>
              <a:pPr>
                <a:defRPr/>
              </a:pPr>
              <a:t>17</a:t>
            </a:fld>
            <a:endParaRPr lang="en-US" dirty="0"/>
          </a:p>
        </p:txBody>
      </p:sp>
      <p:sp>
        <p:nvSpPr>
          <p:cNvPr id="17411" name="Text Box 5"/>
          <p:cNvSpPr txBox="1">
            <a:spLocks noChangeArrowheads="1"/>
          </p:cNvSpPr>
          <p:nvPr/>
        </p:nvSpPr>
        <p:spPr bwMode="auto">
          <a:xfrm>
            <a:off x="5491320" y="1410928"/>
            <a:ext cx="3505200" cy="2849563"/>
          </a:xfrm>
          <a:prstGeom prst="rect">
            <a:avLst/>
          </a:prstGeom>
          <a:noFill/>
          <a:ln w="9525">
            <a:noFill/>
            <a:miter lim="800000"/>
            <a:headEnd/>
            <a:tailEnd/>
          </a:ln>
        </p:spPr>
        <p:txBody>
          <a:bodyPr>
            <a:spAutoFit/>
          </a:bodyPr>
          <a:lstStyle/>
          <a:p>
            <a:pPr marL="182563" indent="-182563" eaLnBrk="0" hangingPunct="0">
              <a:spcBef>
                <a:spcPct val="40000"/>
              </a:spcBef>
              <a:buSzPct val="150000"/>
            </a:pPr>
            <a:r>
              <a:rPr lang="en-US" sz="1600" dirty="0">
                <a:latin typeface="Comic Sans MS" pitchFamily="66" charset="0"/>
              </a:rPr>
              <a:t>Three structures of new design:</a:t>
            </a:r>
          </a:p>
          <a:p>
            <a:pPr marL="182563" indent="-182563" eaLnBrk="0" hangingPunct="0">
              <a:spcBef>
                <a:spcPct val="40000"/>
              </a:spcBef>
              <a:buSzPct val="150000"/>
            </a:pPr>
            <a:r>
              <a:rPr lang="en-US" sz="1600" dirty="0">
                <a:latin typeface="Comic Sans MS" pitchFamily="66" charset="0"/>
              </a:rPr>
              <a:t>DTL (Drift Tube Linac): complete revision of mechanical design </a:t>
            </a:r>
            <a:r>
              <a:rPr lang="en-US" sz="1600" dirty="0" err="1">
                <a:latin typeface="Comic Sans MS" pitchFamily="66" charset="0"/>
              </a:rPr>
              <a:t>w.r.t</a:t>
            </a:r>
            <a:r>
              <a:rPr lang="en-US" sz="1600" dirty="0">
                <a:latin typeface="Comic Sans MS" pitchFamily="66" charset="0"/>
              </a:rPr>
              <a:t>. other projects.</a:t>
            </a:r>
          </a:p>
          <a:p>
            <a:pPr marL="182563" indent="-182563" eaLnBrk="0" hangingPunct="0">
              <a:spcBef>
                <a:spcPct val="40000"/>
              </a:spcBef>
              <a:buSzPct val="150000"/>
            </a:pPr>
            <a:r>
              <a:rPr lang="en-US" sz="1600" dirty="0">
                <a:latin typeface="Comic Sans MS" pitchFamily="66" charset="0"/>
              </a:rPr>
              <a:t>CCDTL (Cell-Coupled DTL): new structure, first time used in an accelerator.</a:t>
            </a:r>
          </a:p>
          <a:p>
            <a:pPr marL="182563" indent="-182563" eaLnBrk="0" hangingPunct="0">
              <a:spcBef>
                <a:spcPct val="40000"/>
              </a:spcBef>
              <a:buSzPct val="150000"/>
            </a:pPr>
            <a:r>
              <a:rPr lang="en-US" sz="1600" dirty="0">
                <a:latin typeface="Comic Sans MS" pitchFamily="66" charset="0"/>
              </a:rPr>
              <a:t>PIMS (Pi-Mode Structure): new structure, first time used in a proton machine.</a:t>
            </a:r>
          </a:p>
        </p:txBody>
      </p:sp>
      <p:pic>
        <p:nvPicPr>
          <p:cNvPr id="17412" name="Picture 2" descr="\\cern.ch\dfs\Users\s\sramberg\Public\DTL\Pictures\IMG_1134.jpg"/>
          <p:cNvPicPr>
            <a:picLocks noChangeAspect="1" noChangeArrowheads="1"/>
          </p:cNvPicPr>
          <p:nvPr/>
        </p:nvPicPr>
        <p:blipFill>
          <a:blip r:embed="rId2" cstate="print"/>
          <a:srcRect/>
          <a:stretch>
            <a:fillRect/>
          </a:stretch>
        </p:blipFill>
        <p:spPr bwMode="auto">
          <a:xfrm>
            <a:off x="228600" y="1775670"/>
            <a:ext cx="3048000" cy="2667000"/>
          </a:xfrm>
          <a:prstGeom prst="rect">
            <a:avLst/>
          </a:prstGeom>
          <a:noFill/>
          <a:ln w="9525">
            <a:noFill/>
            <a:miter lim="800000"/>
            <a:headEnd/>
            <a:tailEnd/>
          </a:ln>
        </p:spPr>
      </p:pic>
      <p:sp>
        <p:nvSpPr>
          <p:cNvPr id="17413" name="Text Box 5"/>
          <p:cNvSpPr txBox="1">
            <a:spLocks noChangeArrowheads="1"/>
          </p:cNvSpPr>
          <p:nvPr/>
        </p:nvSpPr>
        <p:spPr bwMode="auto">
          <a:xfrm>
            <a:off x="228600" y="5035125"/>
            <a:ext cx="4919464" cy="1274195"/>
          </a:xfrm>
          <a:prstGeom prst="rect">
            <a:avLst/>
          </a:prstGeom>
          <a:noFill/>
          <a:ln w="9525">
            <a:noFill/>
            <a:miter lim="800000"/>
            <a:headEnd/>
            <a:tailEnd/>
          </a:ln>
        </p:spPr>
        <p:txBody>
          <a:bodyPr wrap="square">
            <a:spAutoFit/>
          </a:bodyPr>
          <a:lstStyle/>
          <a:p>
            <a:pPr marL="182563" indent="-182563" eaLnBrk="0" hangingPunct="0">
              <a:spcBef>
                <a:spcPct val="40000"/>
              </a:spcBef>
              <a:buSzPct val="150000"/>
            </a:pPr>
            <a:r>
              <a:rPr lang="en-US" sz="1600" dirty="0">
                <a:latin typeface="Comic Sans MS" pitchFamily="66" charset="0"/>
              </a:rPr>
              <a:t>R&amp;D since 2003.</a:t>
            </a:r>
          </a:p>
          <a:p>
            <a:pPr marL="182563" indent="-182563" eaLnBrk="0" hangingPunct="0">
              <a:spcBef>
                <a:spcPct val="40000"/>
              </a:spcBef>
              <a:buSzPct val="150000"/>
            </a:pPr>
            <a:r>
              <a:rPr lang="en-US" sz="1600" dirty="0">
                <a:latin typeface="Comic Sans MS" pitchFamily="66" charset="0"/>
              </a:rPr>
              <a:t>Prototypes built (and tested at high RF power) for the three structures. </a:t>
            </a:r>
          </a:p>
          <a:p>
            <a:pPr marL="182563" indent="-182563" eaLnBrk="0" hangingPunct="0">
              <a:spcBef>
                <a:spcPct val="40000"/>
              </a:spcBef>
              <a:buSzPct val="150000"/>
            </a:pPr>
            <a:r>
              <a:rPr lang="en-US" sz="1600" dirty="0">
                <a:latin typeface="Comic Sans MS" pitchFamily="66" charset="0"/>
              </a:rPr>
              <a:t>Construction starting in 2010. </a:t>
            </a:r>
          </a:p>
        </p:txBody>
      </p:sp>
      <p:sp>
        <p:nvSpPr>
          <p:cNvPr id="17414" name="TextBox 9"/>
          <p:cNvSpPr txBox="1">
            <a:spLocks noChangeArrowheads="1"/>
          </p:cNvSpPr>
          <p:nvPr/>
        </p:nvSpPr>
        <p:spPr bwMode="auto">
          <a:xfrm>
            <a:off x="228600" y="4366470"/>
            <a:ext cx="2047875" cy="338138"/>
          </a:xfrm>
          <a:prstGeom prst="rect">
            <a:avLst/>
          </a:prstGeom>
          <a:solidFill>
            <a:srgbClr val="FFFFCC"/>
          </a:solidFill>
          <a:ln w="3175">
            <a:solidFill>
              <a:schemeClr val="tx1"/>
            </a:solidFill>
            <a:miter lim="800000"/>
            <a:headEnd/>
            <a:tailEnd/>
          </a:ln>
        </p:spPr>
        <p:txBody>
          <a:bodyPr wrap="none">
            <a:spAutoFit/>
          </a:bodyPr>
          <a:lstStyle/>
          <a:p>
            <a:pPr eaLnBrk="0" hangingPunct="0"/>
            <a:r>
              <a:rPr lang="en-US" sz="1600"/>
              <a:t>DTL prototype, 2009</a:t>
            </a:r>
          </a:p>
        </p:txBody>
      </p:sp>
      <p:pic>
        <p:nvPicPr>
          <p:cNvPr id="17415" name="Picture 1" descr="C:\photos_2009\arrival_CERN.JPG"/>
          <p:cNvPicPr>
            <a:picLocks noChangeAspect="1" noChangeArrowheads="1"/>
          </p:cNvPicPr>
          <p:nvPr/>
        </p:nvPicPr>
        <p:blipFill>
          <a:blip r:embed="rId3" cstate="print"/>
          <a:srcRect/>
          <a:stretch>
            <a:fillRect/>
          </a:stretch>
        </p:blipFill>
        <p:spPr bwMode="auto">
          <a:xfrm>
            <a:off x="2394160" y="2901478"/>
            <a:ext cx="3000375" cy="2362200"/>
          </a:xfrm>
          <a:prstGeom prst="rect">
            <a:avLst/>
          </a:prstGeom>
          <a:noFill/>
          <a:ln w="9525">
            <a:noFill/>
            <a:miter lim="800000"/>
            <a:headEnd/>
            <a:tailEnd/>
          </a:ln>
        </p:spPr>
      </p:pic>
      <p:sp>
        <p:nvSpPr>
          <p:cNvPr id="17416" name="TextBox 10"/>
          <p:cNvSpPr txBox="1">
            <a:spLocks noChangeArrowheads="1"/>
          </p:cNvSpPr>
          <p:nvPr/>
        </p:nvSpPr>
        <p:spPr bwMode="auto">
          <a:xfrm>
            <a:off x="2622760" y="5035078"/>
            <a:ext cx="2343150" cy="338138"/>
          </a:xfrm>
          <a:prstGeom prst="rect">
            <a:avLst/>
          </a:prstGeom>
          <a:solidFill>
            <a:srgbClr val="FFFFCC"/>
          </a:solidFill>
          <a:ln w="3175">
            <a:solidFill>
              <a:schemeClr val="tx1"/>
            </a:solidFill>
            <a:miter lim="800000"/>
            <a:headEnd/>
            <a:tailEnd/>
          </a:ln>
        </p:spPr>
        <p:txBody>
          <a:bodyPr wrap="none">
            <a:spAutoFit/>
          </a:bodyPr>
          <a:lstStyle/>
          <a:p>
            <a:pPr eaLnBrk="0" hangingPunct="0"/>
            <a:r>
              <a:rPr lang="en-US" sz="1600"/>
              <a:t>CCDTL prototype, 2008</a:t>
            </a:r>
          </a:p>
        </p:txBody>
      </p:sp>
      <p:pic>
        <p:nvPicPr>
          <p:cNvPr id="17417" name="Picture 2" descr="C:\RF_photos\1st_PIMS\SL700951.JPG"/>
          <p:cNvPicPr>
            <a:picLocks noChangeAspect="1" noChangeArrowheads="1"/>
          </p:cNvPicPr>
          <p:nvPr/>
        </p:nvPicPr>
        <p:blipFill>
          <a:blip r:embed="rId4" cstate="print"/>
          <a:srcRect/>
          <a:stretch>
            <a:fillRect/>
          </a:stretch>
        </p:blipFill>
        <p:spPr bwMode="auto">
          <a:xfrm>
            <a:off x="5334000" y="4191000"/>
            <a:ext cx="3200400" cy="2400300"/>
          </a:xfrm>
          <a:prstGeom prst="rect">
            <a:avLst/>
          </a:prstGeom>
          <a:noFill/>
          <a:ln w="9525">
            <a:noFill/>
            <a:miter lim="800000"/>
            <a:headEnd/>
            <a:tailEnd/>
          </a:ln>
        </p:spPr>
      </p:pic>
      <p:sp>
        <p:nvSpPr>
          <p:cNvPr id="17418" name="TextBox 11"/>
          <p:cNvSpPr txBox="1">
            <a:spLocks noChangeArrowheads="1"/>
          </p:cNvSpPr>
          <p:nvPr/>
        </p:nvSpPr>
        <p:spPr bwMode="auto">
          <a:xfrm>
            <a:off x="6400800" y="6324600"/>
            <a:ext cx="2170113" cy="338138"/>
          </a:xfrm>
          <a:prstGeom prst="rect">
            <a:avLst/>
          </a:prstGeom>
          <a:solidFill>
            <a:srgbClr val="FFFFCC"/>
          </a:solidFill>
          <a:ln w="3175">
            <a:solidFill>
              <a:schemeClr val="tx1"/>
            </a:solidFill>
            <a:miter lim="800000"/>
            <a:headEnd/>
            <a:tailEnd/>
          </a:ln>
        </p:spPr>
        <p:txBody>
          <a:bodyPr wrap="none">
            <a:spAutoFit/>
          </a:bodyPr>
          <a:lstStyle/>
          <a:p>
            <a:pPr eaLnBrk="0" hangingPunct="0"/>
            <a:r>
              <a:rPr lang="en-US" sz="1600"/>
              <a:t>PIMS prototype, 2010</a:t>
            </a:r>
          </a:p>
        </p:txBody>
      </p:sp>
      <p:sp>
        <p:nvSpPr>
          <p:cNvPr id="12" name="Title 1"/>
          <p:cNvSpPr txBox="1">
            <a:spLocks/>
          </p:cNvSpPr>
          <p:nvPr/>
        </p:nvSpPr>
        <p:spPr>
          <a:xfrm>
            <a:off x="1" y="1268760"/>
            <a:ext cx="3923928" cy="605733"/>
          </a:xfrm>
          <a:prstGeom prst="rect">
            <a:avLst/>
          </a:prstGeom>
        </p:spPr>
        <p:txBody>
          <a:bodyPr anchor="ctr"/>
          <a:lstStyle/>
          <a:p>
            <a:pPr fontAlgn="auto">
              <a:spcAft>
                <a:spcPts val="0"/>
              </a:spcAft>
              <a:defRPr/>
            </a:pPr>
            <a:r>
              <a:rPr lang="en-US" sz="2000" b="1" dirty="0">
                <a:solidFill>
                  <a:schemeClr val="tx2"/>
                </a:solidFill>
                <a:latin typeface="+mj-lt"/>
                <a:ea typeface="+mj-ea"/>
                <a:cs typeface="+mj-cs"/>
              </a:rPr>
              <a:t>	</a:t>
            </a:r>
            <a:r>
              <a:rPr lang="en-US" sz="2000" b="1" u="sng" dirty="0" smtClean="0">
                <a:solidFill>
                  <a:schemeClr val="tx2"/>
                </a:solidFill>
                <a:latin typeface="+mj-lt"/>
                <a:ea typeface="+mj-ea"/>
                <a:cs typeface="+mj-cs"/>
              </a:rPr>
              <a:t>Accelerating </a:t>
            </a:r>
            <a:r>
              <a:rPr lang="en-US" sz="2000" b="1" u="sng" dirty="0">
                <a:solidFill>
                  <a:schemeClr val="tx2"/>
                </a:solidFill>
                <a:latin typeface="+mj-lt"/>
                <a:ea typeface="+mj-ea"/>
                <a:cs typeface="+mj-cs"/>
              </a:rPr>
              <a:t>structures</a:t>
            </a:r>
            <a:endParaRPr lang="fr-FR" sz="2000" b="1" u="sng" dirty="0">
              <a:solidFill>
                <a:schemeClr val="tx2">
                  <a:satMod val="130000"/>
                </a:schemeClr>
              </a:solidFill>
              <a:latin typeface="+mj-lt"/>
              <a:ea typeface="+mj-ea"/>
              <a:cs typeface="+mj-cs"/>
            </a:endParaRPr>
          </a:p>
        </p:txBody>
      </p:sp>
      <p:sp>
        <p:nvSpPr>
          <p:cNvPr id="16"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Linac4		</a:t>
            </a:r>
            <a:r>
              <a:rPr lang="en-GB" sz="2400" dirty="0" smtClean="0">
                <a:latin typeface="Arial" pitchFamily="34" charset="0"/>
                <a:cs typeface="Arial" pitchFamily="34" charset="0"/>
              </a:rPr>
              <a:t>[6/6]</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PSBUpgrade_Feas_Study_v3_Page_01.jpg"/>
          <p:cNvPicPr>
            <a:picLocks noChangeAspect="1"/>
          </p:cNvPicPr>
          <p:nvPr/>
        </p:nvPicPr>
        <p:blipFill>
          <a:blip r:embed="rId2" cstate="print"/>
          <a:srcRect l="5027" t="3061" r="5520" b="14286"/>
          <a:stretch>
            <a:fillRect/>
          </a:stretch>
        </p:blipFill>
        <p:spPr>
          <a:xfrm>
            <a:off x="4270011" y="1244736"/>
            <a:ext cx="4262429" cy="5568640"/>
          </a:xfrm>
          <a:prstGeom prst="rect">
            <a:avLst/>
          </a:prstGeom>
        </p:spPr>
      </p:pic>
      <p:sp>
        <p:nvSpPr>
          <p:cNvPr id="8" name="TextBox 7"/>
          <p:cNvSpPr txBox="1"/>
          <p:nvPr/>
        </p:nvSpPr>
        <p:spPr>
          <a:xfrm rot="-240000">
            <a:off x="7263997" y="5426103"/>
            <a:ext cx="1545944" cy="848203"/>
          </a:xfrm>
          <a:prstGeom prst="rect">
            <a:avLst/>
          </a:prstGeom>
          <a:solidFill>
            <a:schemeClr val="bg1"/>
          </a:solidFill>
          <a:ln>
            <a:solidFill>
              <a:schemeClr val="accent1"/>
            </a:solidFill>
          </a:ln>
        </p:spPr>
        <p:txBody>
          <a:bodyPr wrap="square" rtlCol="0">
            <a:spAutoFit/>
          </a:bodyPr>
          <a:lstStyle/>
          <a:p>
            <a:r>
              <a:rPr lang="en-US" sz="2400" dirty="0" smtClean="0"/>
              <a:t>document released</a:t>
            </a:r>
            <a:endParaRPr lang="en-US" sz="2400" dirty="0"/>
          </a:p>
        </p:txBody>
      </p:sp>
      <p:sp>
        <p:nvSpPr>
          <p:cNvPr id="12" name="Content Placeholder 11"/>
          <p:cNvSpPr>
            <a:spLocks noGrp="1"/>
          </p:cNvSpPr>
          <p:nvPr>
            <p:ph idx="4294967295"/>
          </p:nvPr>
        </p:nvSpPr>
        <p:spPr>
          <a:xfrm>
            <a:off x="323528" y="2358748"/>
            <a:ext cx="3960440" cy="2294388"/>
          </a:xfrm>
        </p:spPr>
        <p:txBody>
          <a:bodyPr lIns="36000"/>
          <a:lstStyle/>
          <a:p>
            <a:pPr>
              <a:buNone/>
            </a:pPr>
            <a:r>
              <a:rPr lang="fr-CH" sz="2000" dirty="0" err="1" smtClean="0">
                <a:solidFill>
                  <a:schemeClr val="tx1"/>
                </a:solidFill>
                <a:latin typeface="Arial" pitchFamily="34" charset="0"/>
                <a:cs typeface="Arial" pitchFamily="34" charset="0"/>
              </a:rPr>
              <a:t>Outcome</a:t>
            </a:r>
            <a:r>
              <a:rPr lang="fr-CH" sz="2000" dirty="0" smtClean="0">
                <a:solidFill>
                  <a:schemeClr val="tx1"/>
                </a:solidFill>
                <a:latin typeface="Arial" pitchFamily="34" charset="0"/>
                <a:cs typeface="Arial" pitchFamily="34" charset="0"/>
              </a:rPr>
              <a:t> of the </a:t>
            </a:r>
            <a:r>
              <a:rPr lang="fr-CH" sz="2000" dirty="0" err="1" smtClean="0">
                <a:solidFill>
                  <a:schemeClr val="tx1"/>
                </a:solidFill>
                <a:latin typeface="Arial" pitchFamily="34" charset="0"/>
                <a:cs typeface="Arial" pitchFamily="34" charset="0"/>
              </a:rPr>
              <a:t>Task</a:t>
            </a:r>
            <a:r>
              <a:rPr lang="fr-CH" sz="2000" dirty="0" smtClean="0">
                <a:solidFill>
                  <a:schemeClr val="tx1"/>
                </a:solidFill>
                <a:latin typeface="Arial" pitchFamily="34" charset="0"/>
                <a:cs typeface="Arial" pitchFamily="34" charset="0"/>
              </a:rPr>
              <a:t> Force </a:t>
            </a:r>
            <a:r>
              <a:rPr lang="fr-CH" sz="2000" dirty="0" err="1" smtClean="0">
                <a:solidFill>
                  <a:schemeClr val="tx1"/>
                </a:solidFill>
                <a:latin typeface="Arial" pitchFamily="34" charset="0"/>
                <a:cs typeface="Arial" pitchFamily="34" charset="0"/>
              </a:rPr>
              <a:t>created</a:t>
            </a:r>
            <a:r>
              <a:rPr lang="fr-CH" sz="2000" dirty="0" smtClean="0">
                <a:solidFill>
                  <a:schemeClr val="tx1"/>
                </a:solidFill>
                <a:latin typeface="Arial" pitchFamily="34" charset="0"/>
                <a:cs typeface="Arial" pitchFamily="34" charset="0"/>
              </a:rPr>
              <a:t> </a:t>
            </a:r>
            <a:r>
              <a:rPr lang="fr-CH" sz="2000" dirty="0" err="1" smtClean="0">
                <a:solidFill>
                  <a:schemeClr val="tx1"/>
                </a:solidFill>
                <a:latin typeface="Arial" pitchFamily="34" charset="0"/>
                <a:cs typeface="Arial" pitchFamily="34" charset="0"/>
              </a:rPr>
              <a:t>after</a:t>
            </a:r>
            <a:r>
              <a:rPr lang="fr-CH" sz="2000" dirty="0" smtClean="0">
                <a:solidFill>
                  <a:schemeClr val="tx1"/>
                </a:solidFill>
                <a:latin typeface="Arial" pitchFamily="34" charset="0"/>
                <a:cs typeface="Arial" pitchFamily="34" charset="0"/>
              </a:rPr>
              <a:t> the LHC Workshop in 2010 for </a:t>
            </a:r>
            <a:r>
              <a:rPr lang="fr-CH" sz="2000" dirty="0" err="1" smtClean="0">
                <a:solidFill>
                  <a:schemeClr val="tx1"/>
                </a:solidFill>
                <a:latin typeface="Arial" pitchFamily="34" charset="0"/>
                <a:cs typeface="Arial" pitchFamily="34" charset="0"/>
              </a:rPr>
              <a:t>studying</a:t>
            </a:r>
            <a:r>
              <a:rPr lang="fr-CH" sz="2000" dirty="0" smtClean="0">
                <a:solidFill>
                  <a:schemeClr val="tx1"/>
                </a:solidFill>
                <a:latin typeface="Arial" pitchFamily="34" charset="0"/>
                <a:cs typeface="Arial" pitchFamily="34" charset="0"/>
              </a:rPr>
              <a:t> and </a:t>
            </a:r>
            <a:r>
              <a:rPr lang="fr-CH" sz="2000" dirty="0" err="1" smtClean="0">
                <a:solidFill>
                  <a:schemeClr val="tx1"/>
                </a:solidFill>
                <a:latin typeface="Arial" pitchFamily="34" charset="0"/>
                <a:cs typeface="Arial" pitchFamily="34" charset="0"/>
              </a:rPr>
              <a:t>costing</a:t>
            </a:r>
            <a:r>
              <a:rPr lang="fr-CH" sz="2000" dirty="0" smtClean="0">
                <a:solidFill>
                  <a:schemeClr val="tx1"/>
                </a:solidFill>
                <a:latin typeface="Arial" pitchFamily="34" charset="0"/>
                <a:cs typeface="Arial" pitchFamily="34" charset="0"/>
              </a:rPr>
              <a:t> the </a:t>
            </a:r>
            <a:r>
              <a:rPr lang="fr-CH" sz="2000" dirty="0" err="1" smtClean="0">
                <a:solidFill>
                  <a:schemeClr val="tx1"/>
                </a:solidFill>
                <a:latin typeface="Arial" pitchFamily="34" charset="0"/>
                <a:cs typeface="Arial" pitchFamily="34" charset="0"/>
              </a:rPr>
              <a:t>increase</a:t>
            </a:r>
            <a:r>
              <a:rPr lang="fr-CH" sz="2000" dirty="0" smtClean="0">
                <a:solidFill>
                  <a:schemeClr val="tx1"/>
                </a:solidFill>
                <a:latin typeface="Arial" pitchFamily="34" charset="0"/>
                <a:cs typeface="Arial" pitchFamily="34" charset="0"/>
              </a:rPr>
              <a:t> of the PSB to PS </a:t>
            </a:r>
            <a:r>
              <a:rPr lang="fr-CH" sz="2000" dirty="0" err="1" smtClean="0">
                <a:solidFill>
                  <a:schemeClr val="tx1"/>
                </a:solidFill>
                <a:latin typeface="Arial" pitchFamily="34" charset="0"/>
                <a:cs typeface="Arial" pitchFamily="34" charset="0"/>
              </a:rPr>
              <a:t>transfer</a:t>
            </a:r>
            <a:r>
              <a:rPr lang="fr-CH" sz="2000" dirty="0" smtClean="0">
                <a:solidFill>
                  <a:schemeClr val="tx1"/>
                </a:solidFill>
                <a:latin typeface="Arial" pitchFamily="34" charset="0"/>
                <a:cs typeface="Arial" pitchFamily="34" charset="0"/>
              </a:rPr>
              <a:t> </a:t>
            </a:r>
            <a:r>
              <a:rPr lang="fr-CH" sz="2000" dirty="0" err="1" smtClean="0">
                <a:solidFill>
                  <a:schemeClr val="tx1"/>
                </a:solidFill>
                <a:latin typeface="Arial" pitchFamily="34" charset="0"/>
                <a:cs typeface="Arial" pitchFamily="34" charset="0"/>
              </a:rPr>
              <a:t>energy</a:t>
            </a:r>
            <a:r>
              <a:rPr lang="fr-CH" sz="2000" dirty="0" smtClean="0">
                <a:solidFill>
                  <a:schemeClr val="tx1"/>
                </a:solidFill>
                <a:latin typeface="Arial" pitchFamily="34" charset="0"/>
                <a:cs typeface="Arial" pitchFamily="34" charset="0"/>
              </a:rPr>
              <a:t> </a:t>
            </a:r>
            <a:r>
              <a:rPr lang="fr-CH" sz="2000" dirty="0" err="1" smtClean="0">
                <a:solidFill>
                  <a:schemeClr val="tx1"/>
                </a:solidFill>
                <a:latin typeface="Arial" pitchFamily="34" charset="0"/>
                <a:cs typeface="Arial" pitchFamily="34" charset="0"/>
              </a:rPr>
              <a:t>above</a:t>
            </a:r>
            <a:r>
              <a:rPr lang="fr-CH" sz="2000" dirty="0" smtClean="0">
                <a:solidFill>
                  <a:schemeClr val="tx1"/>
                </a:solidFill>
                <a:latin typeface="Arial" pitchFamily="34" charset="0"/>
                <a:cs typeface="Arial" pitchFamily="34" charset="0"/>
              </a:rPr>
              <a:t> 1.4 GeV.</a:t>
            </a:r>
            <a:endParaRPr lang="en-US" sz="2000" dirty="0">
              <a:solidFill>
                <a:schemeClr val="tx1"/>
              </a:solidFill>
              <a:latin typeface="Arial" pitchFamily="34" charset="0"/>
              <a:cs typeface="Arial" pitchFamily="34" charset="0"/>
            </a:endParaRPr>
          </a:p>
        </p:txBody>
      </p:sp>
      <p:sp>
        <p:nvSpPr>
          <p:cNvPr id="13" name="TextBox 12"/>
          <p:cNvSpPr txBox="1"/>
          <p:nvPr/>
        </p:nvSpPr>
        <p:spPr>
          <a:xfrm>
            <a:off x="131510" y="1772816"/>
            <a:ext cx="1632178"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K. Hanke</a:t>
            </a:r>
            <a:endParaRPr lang="en-US" sz="1600" b="1" dirty="0">
              <a:solidFill>
                <a:srgbClr val="0000FF"/>
              </a:solidFill>
            </a:endParaRPr>
          </a:p>
        </p:txBody>
      </p:sp>
      <p:sp>
        <p:nvSpPr>
          <p:cNvPr id="15" name="Rounded Rectangular Callout 14"/>
          <p:cNvSpPr/>
          <p:nvPr/>
        </p:nvSpPr>
        <p:spPr>
          <a:xfrm>
            <a:off x="1475656" y="4653136"/>
            <a:ext cx="2016224" cy="864096"/>
          </a:xfrm>
          <a:prstGeom prst="wedgeRoundRectCallout">
            <a:avLst>
              <a:gd name="adj1" fmla="val 91485"/>
              <a:gd name="adj2" fmla="val 43096"/>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400" dirty="0" err="1" smtClean="0">
                <a:solidFill>
                  <a:schemeClr val="bg1"/>
                </a:solidFill>
              </a:rPr>
              <a:t>Task</a:t>
            </a:r>
            <a:r>
              <a:rPr lang="fr-CH" sz="2400" dirty="0" smtClean="0">
                <a:solidFill>
                  <a:schemeClr val="bg1"/>
                </a:solidFill>
              </a:rPr>
              <a:t> Force </a:t>
            </a:r>
            <a:r>
              <a:rPr lang="fr-CH" sz="2400" dirty="0" err="1" smtClean="0">
                <a:solidFill>
                  <a:schemeClr val="bg1"/>
                </a:solidFill>
              </a:rPr>
              <a:t>members</a:t>
            </a:r>
            <a:endParaRPr lang="en-US" sz="2400" dirty="0">
              <a:solidFill>
                <a:schemeClr val="bg1"/>
              </a:solidFill>
            </a:endParaRPr>
          </a:p>
        </p:txBody>
      </p:sp>
      <p:sp>
        <p:nvSpPr>
          <p:cNvPr id="17"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PSB Energy </a:t>
            </a:r>
            <a:r>
              <a:rPr lang="en-GB" dirty="0" smtClean="0">
                <a:latin typeface="Arial" pitchFamily="34" charset="0"/>
                <a:cs typeface="Arial" pitchFamily="34" charset="0"/>
              </a:rPr>
              <a:t>Increase § Consolidation</a:t>
            </a:r>
            <a:r>
              <a:rPr lang="en-GB" dirty="0" smtClean="0">
                <a:latin typeface="Arial" pitchFamily="34" charset="0"/>
                <a:cs typeface="Arial" pitchFamily="34" charset="0"/>
              </a:rPr>
              <a:t>		</a:t>
            </a:r>
            <a:r>
              <a:rPr lang="en-GB" sz="2400" dirty="0" smtClean="0">
                <a:latin typeface="Arial" pitchFamily="34" charset="0"/>
                <a:cs typeface="Arial" pitchFamily="34" charset="0"/>
              </a:rPr>
              <a:t>[</a:t>
            </a:r>
            <a:r>
              <a:rPr lang="en-GB" sz="2400" dirty="0" smtClean="0">
                <a:latin typeface="Arial" pitchFamily="34" charset="0"/>
                <a:cs typeface="Arial" pitchFamily="34" charset="0"/>
              </a:rPr>
              <a:t>1/3]</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TextBox 8"/>
          <p:cNvSpPr txBox="1"/>
          <p:nvPr/>
        </p:nvSpPr>
        <p:spPr>
          <a:xfrm>
            <a:off x="107504" y="1565458"/>
            <a:ext cx="1632178"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K. Hanke</a:t>
            </a:r>
            <a:endParaRPr lang="en-US" sz="1600" b="1" dirty="0">
              <a:solidFill>
                <a:srgbClr val="0000FF"/>
              </a:solidFill>
            </a:endParaRPr>
          </a:p>
        </p:txBody>
      </p:sp>
      <p:sp>
        <p:nvSpPr>
          <p:cNvPr id="17"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PSB </a:t>
            </a:r>
            <a:r>
              <a:rPr lang="en-GB" dirty="0" smtClean="0">
                <a:latin typeface="Arial" pitchFamily="34" charset="0"/>
                <a:cs typeface="Arial" pitchFamily="34" charset="0"/>
              </a:rPr>
              <a:t>Energy Increase § Consolidation</a:t>
            </a:r>
            <a:r>
              <a:rPr lang="en-GB" sz="2400" dirty="0" smtClean="0">
                <a:latin typeface="Arial" pitchFamily="34" charset="0"/>
                <a:cs typeface="Arial" pitchFamily="34" charset="0"/>
              </a:rPr>
              <a:t>		</a:t>
            </a:r>
            <a:r>
              <a:rPr lang="en-GB" sz="2400" dirty="0" smtClean="0">
                <a:latin typeface="Arial" pitchFamily="34" charset="0"/>
                <a:cs typeface="Arial" pitchFamily="34" charset="0"/>
              </a:rPr>
              <a:t>[2/3</a:t>
            </a:r>
            <a:r>
              <a:rPr lang="en-GB" sz="2400" dirty="0" smtClean="0">
                <a:latin typeface="Arial" pitchFamily="34" charset="0"/>
                <a:cs typeface="Arial" pitchFamily="34" charset="0"/>
              </a:rPr>
              <a:t>]</a:t>
            </a:r>
            <a:endParaRPr lang="en-GB" sz="2400" dirty="0" smtClean="0">
              <a:latin typeface="Arial" pitchFamily="34" charset="0"/>
              <a:cs typeface="Arial" pitchFamily="34" charset="0"/>
            </a:endParaRPr>
          </a:p>
        </p:txBody>
      </p:sp>
      <p:graphicFrame>
        <p:nvGraphicFramePr>
          <p:cNvPr id="8" name="Table 7"/>
          <p:cNvGraphicFramePr>
            <a:graphicFrameLocks noGrp="1"/>
          </p:cNvGraphicFramePr>
          <p:nvPr/>
        </p:nvGraphicFramePr>
        <p:xfrm>
          <a:off x="2540276" y="2348880"/>
          <a:ext cx="4335980" cy="4053840"/>
        </p:xfrm>
        <a:graphic>
          <a:graphicData uri="http://schemas.openxmlformats.org/drawingml/2006/table">
            <a:tbl>
              <a:tblPr/>
              <a:tblGrid>
                <a:gridCol w="2564946"/>
                <a:gridCol w="1771034"/>
              </a:tblGrid>
              <a:tr h="221200">
                <a:tc>
                  <a:txBody>
                    <a:bodyPr/>
                    <a:lstStyle/>
                    <a:p>
                      <a:pPr algn="l" fontAlgn="b"/>
                      <a:r>
                        <a:rPr lang="en-US" sz="1600" b="0" i="0" u="none" strike="noStrike" dirty="0" smtClean="0">
                          <a:solidFill>
                            <a:schemeClr val="tx1"/>
                          </a:solidFill>
                          <a:latin typeface="Calibri"/>
                        </a:rPr>
                        <a:t>Magnets</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3445</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Magnetic </a:t>
                      </a:r>
                      <a:r>
                        <a:rPr lang="en-US" sz="1600" b="0" i="0" u="none" strike="noStrike" dirty="0">
                          <a:solidFill>
                            <a:schemeClr val="tx1"/>
                          </a:solidFill>
                          <a:latin typeface="Calibri"/>
                        </a:rPr>
                        <a:t>Measurements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111</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RF (High power and Low Level)</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14320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Beam </a:t>
                      </a:r>
                      <a:r>
                        <a:rPr lang="en-US" sz="1600" b="0" i="0" u="none" strike="noStrike" dirty="0">
                          <a:solidFill>
                            <a:schemeClr val="tx1"/>
                          </a:solidFill>
                          <a:latin typeface="Calibri"/>
                        </a:rPr>
                        <a:t>Intercepting Devices </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700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Power </a:t>
                      </a:r>
                      <a:r>
                        <a:rPr lang="en-US" sz="1600" b="0" i="0" u="none" strike="noStrike" dirty="0">
                          <a:solidFill>
                            <a:schemeClr val="tx1"/>
                          </a:solidFill>
                          <a:latin typeface="Calibri"/>
                        </a:rPr>
                        <a:t>Converters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dirty="0" smtClean="0">
                          <a:solidFill>
                            <a:schemeClr val="tx1"/>
                          </a:solidFill>
                          <a:latin typeface="Calibri"/>
                        </a:rPr>
                        <a:t>21100</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Vacuum </a:t>
                      </a:r>
                      <a:r>
                        <a:rPr lang="en-US" sz="1600" b="0" i="0" u="none" strike="noStrike" dirty="0">
                          <a:solidFill>
                            <a:schemeClr val="tx1"/>
                          </a:solidFill>
                          <a:latin typeface="Calibri"/>
                        </a:rPr>
                        <a:t>System</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dirty="0">
                          <a:solidFill>
                            <a:schemeClr val="tx1"/>
                          </a:solidFill>
                          <a:latin typeface="Calibri"/>
                        </a:rPr>
                        <a:t>100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Beam </a:t>
                      </a:r>
                      <a:r>
                        <a:rPr lang="en-US" sz="1600" b="0" i="0" u="none" strike="noStrike" dirty="0">
                          <a:solidFill>
                            <a:schemeClr val="tx1"/>
                          </a:solidFill>
                          <a:latin typeface="Calibri"/>
                        </a:rPr>
                        <a:t>Instrumentation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67</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Commissioning</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Extraction</a:t>
                      </a:r>
                      <a:r>
                        <a:rPr lang="en-US" sz="1600" b="0" i="0" u="none" strike="noStrike" dirty="0">
                          <a:solidFill>
                            <a:schemeClr val="tx1"/>
                          </a:solidFill>
                          <a:latin typeface="Calibri"/>
                        </a:rPr>
                        <a:t>, Transfer, Injection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5763</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Controls</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116</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Electrical </a:t>
                      </a:r>
                      <a:r>
                        <a:rPr lang="en-US" sz="1600" b="0" i="0" u="none" strike="noStrike" dirty="0">
                          <a:solidFill>
                            <a:schemeClr val="tx1"/>
                          </a:solidFill>
                          <a:latin typeface="Calibri"/>
                        </a:rPr>
                        <a:t>Systems</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dirty="0" smtClean="0">
                          <a:solidFill>
                            <a:schemeClr val="tx1"/>
                          </a:solidFill>
                          <a:latin typeface="Calibri"/>
                        </a:rPr>
                        <a:t>1700</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Cooling </a:t>
                      </a:r>
                      <a:r>
                        <a:rPr lang="en-US" sz="1600" b="0" i="0" u="none" strike="noStrike" dirty="0">
                          <a:solidFill>
                            <a:schemeClr val="tx1"/>
                          </a:solidFill>
                          <a:latin typeface="Calibri"/>
                        </a:rPr>
                        <a:t>&amp; Ventilation</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5500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Radio-Protection </a:t>
                      </a:r>
                      <a:endParaRPr lang="en-US" sz="1600" b="0" i="0" u="none" strike="noStrike" dirty="0">
                        <a:solidFill>
                          <a:schemeClr val="tx1"/>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21200">
                <a:tc>
                  <a:txBody>
                    <a:bodyPr/>
                    <a:lstStyle/>
                    <a:p>
                      <a:pPr algn="l" fontAlgn="b"/>
                      <a:r>
                        <a:rPr lang="en-US" sz="1600" b="0" i="0" u="none" strike="noStrike" dirty="0" smtClean="0">
                          <a:solidFill>
                            <a:schemeClr val="tx1"/>
                          </a:solidFill>
                          <a:latin typeface="Calibri"/>
                        </a:rPr>
                        <a:t>Transport </a:t>
                      </a:r>
                      <a:r>
                        <a:rPr lang="en-US" sz="1600" b="0" i="0" u="none" strike="noStrike" dirty="0">
                          <a:solidFill>
                            <a:schemeClr val="tx1"/>
                          </a:solidFill>
                          <a:latin typeface="Calibri"/>
                        </a:rPr>
                        <a:t>and Handling</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c>
                  <a:txBody>
                    <a:bodyPr/>
                    <a:lstStyle/>
                    <a:p>
                      <a:pPr algn="ctr" fontAlgn="b"/>
                      <a:r>
                        <a:rPr lang="en-US" sz="1600" b="0" i="0" u="none" strike="noStrike">
                          <a:solidFill>
                            <a:schemeClr val="tx1"/>
                          </a:solidFill>
                          <a:latin typeface="Calibri"/>
                        </a:rPr>
                        <a:t>680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6350" cap="flat" cmpd="sng" algn="ctr">
                      <a:solidFill>
                        <a:srgbClr val="A5A5A5"/>
                      </a:solidFill>
                      <a:prstDash val="solid"/>
                      <a:round/>
                      <a:headEnd type="none" w="med" len="med"/>
                      <a:tailEnd type="none" w="med" len="med"/>
                    </a:lnB>
                    <a:solidFill>
                      <a:srgbClr val="FFFFCC"/>
                    </a:solidFill>
                  </a:tcPr>
                </a:tc>
              </a:tr>
              <a:tr h="232260">
                <a:tc>
                  <a:txBody>
                    <a:bodyPr/>
                    <a:lstStyle/>
                    <a:p>
                      <a:pPr algn="l" fontAlgn="b"/>
                      <a:r>
                        <a:rPr lang="en-US" sz="1600" b="0" i="0" u="none" strike="noStrike" dirty="0" smtClean="0">
                          <a:solidFill>
                            <a:srgbClr val="000000"/>
                          </a:solidFill>
                          <a:latin typeface="Calibri"/>
                        </a:rPr>
                        <a:t>Survey</a:t>
                      </a:r>
                      <a:endParaRPr lang="en-US" sz="1600" b="0"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b"/>
                      <a:r>
                        <a:rPr lang="en-US" sz="1600" b="0" i="0" u="none" strike="noStrike" dirty="0">
                          <a:solidFill>
                            <a:srgbClr val="000000"/>
                          </a:solidFill>
                          <a:latin typeface="Calibri"/>
                        </a:rPr>
                        <a:t>50</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A5A5A5"/>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r h="232260">
                <a:tc>
                  <a:txBody>
                    <a:bodyPr/>
                    <a:lstStyle/>
                    <a:p>
                      <a:pPr algn="l" fontAlgn="b"/>
                      <a:r>
                        <a:rPr lang="en-US" sz="1600" b="0" i="0" u="none" strike="noStrike" dirty="0">
                          <a:solidFill>
                            <a:srgbClr val="000000"/>
                          </a:solidFill>
                          <a:latin typeface="Calibri"/>
                        </a:rPr>
                        <a:t>Total Project</a:t>
                      </a: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c>
                  <a:txBody>
                    <a:bodyPr/>
                    <a:lstStyle/>
                    <a:p>
                      <a:pPr algn="ctr" fontAlgn="b"/>
                      <a:r>
                        <a:rPr lang="en-US" sz="1600" b="1" i="0" u="none" strike="noStrike" dirty="0" smtClean="0">
                          <a:solidFill>
                            <a:srgbClr val="000000"/>
                          </a:solidFill>
                          <a:latin typeface="Calibri"/>
                        </a:rPr>
                        <a:t>53702</a:t>
                      </a:r>
                      <a:endParaRPr lang="en-US" sz="1600" b="1" i="0" u="none" strike="noStrike" dirty="0">
                        <a:solidFill>
                          <a:srgbClr val="000000"/>
                        </a:solidFill>
                        <a:latin typeface="Calibri"/>
                      </a:endParaRPr>
                    </a:p>
                  </a:txBody>
                  <a:tcPr marL="9525" marR="9525" marT="9525"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CC"/>
                    </a:solidFill>
                  </a:tcPr>
                </a:tc>
              </a:tr>
            </a:tbl>
          </a:graphicData>
        </a:graphic>
      </p:graphicFrame>
      <p:sp>
        <p:nvSpPr>
          <p:cNvPr id="10" name="Content Placeholder 2"/>
          <p:cNvSpPr>
            <a:spLocks noGrp="1"/>
          </p:cNvSpPr>
          <p:nvPr>
            <p:ph idx="4294967295"/>
          </p:nvPr>
        </p:nvSpPr>
        <p:spPr>
          <a:xfrm>
            <a:off x="2267744" y="1512301"/>
            <a:ext cx="5112568" cy="783422"/>
          </a:xfrm>
        </p:spPr>
        <p:txBody>
          <a:bodyPr/>
          <a:lstStyle/>
          <a:p>
            <a:pPr marL="252000" indent="-252000" algn="ctr">
              <a:spcBef>
                <a:spcPts val="0"/>
              </a:spcBef>
              <a:spcAft>
                <a:spcPts val="600"/>
              </a:spcAft>
              <a:buNone/>
            </a:pPr>
            <a:r>
              <a:rPr lang="en-US" sz="2000" b="1" dirty="0" smtClean="0">
                <a:solidFill>
                  <a:schemeClr val="tx1"/>
                </a:solidFill>
              </a:rPr>
              <a:t> </a:t>
            </a:r>
            <a:r>
              <a:rPr lang="en-US" sz="2000" b="1" dirty="0" smtClean="0">
                <a:solidFill>
                  <a:schemeClr val="tx1"/>
                </a:solidFill>
              </a:rPr>
              <a:t>Subjects </a:t>
            </a:r>
          </a:p>
          <a:p>
            <a:pPr marL="252000" indent="-252000" algn="ctr">
              <a:spcBef>
                <a:spcPts val="0"/>
              </a:spcBef>
              <a:spcAft>
                <a:spcPts val="600"/>
              </a:spcAft>
              <a:buNone/>
            </a:pPr>
            <a:r>
              <a:rPr lang="fr-CH" sz="2000" b="1" dirty="0" smtClean="0"/>
              <a:t>(</a:t>
            </a:r>
            <a:r>
              <a:rPr lang="fr-CH" sz="2000" b="1" dirty="0" err="1" smtClean="0"/>
              <a:t>material</a:t>
            </a:r>
            <a:r>
              <a:rPr lang="fr-CH" sz="2000" b="1" dirty="0" smtClean="0"/>
              <a:t> </a:t>
            </a:r>
            <a:r>
              <a:rPr lang="fr-CH" sz="2000" b="1" dirty="0" err="1" smtClean="0"/>
              <a:t>cost</a:t>
            </a:r>
            <a:r>
              <a:rPr lang="fr-CH" sz="2000" b="1" dirty="0" smtClean="0"/>
              <a:t> in </a:t>
            </a:r>
            <a:r>
              <a:rPr lang="fr-CH" sz="2000" b="1" dirty="0" err="1" smtClean="0"/>
              <a:t>kCHF</a:t>
            </a:r>
            <a:r>
              <a:rPr lang="fr-CH" sz="2000" b="1" dirty="0" smtClean="0"/>
              <a:t>)</a:t>
            </a:r>
            <a:endParaRPr lang="en-US" sz="2000" b="1" dirty="0" smtClean="0">
              <a:solidFill>
                <a:schemeClr val="tx1"/>
              </a:solidFill>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Title 1"/>
          <p:cNvSpPr>
            <a:spLocks noGrp="1"/>
          </p:cNvSpPr>
          <p:nvPr>
            <p:ph type="title"/>
          </p:nvPr>
        </p:nvSpPr>
        <p:spPr>
          <a:xfrm>
            <a:off x="1763688" y="228600"/>
            <a:ext cx="6934200" cy="1143000"/>
          </a:xfrm>
        </p:spPr>
        <p:txBody>
          <a:bodyPr/>
          <a:lstStyle/>
          <a:p>
            <a:pPr>
              <a:defRPr/>
            </a:pPr>
            <a:r>
              <a:rPr lang="en-US" dirty="0" smtClean="0">
                <a:latin typeface="Arial" pitchFamily="34" charset="0"/>
                <a:cs typeface="Arial" pitchFamily="34" charset="0"/>
              </a:rPr>
              <a:t>Outline</a:t>
            </a:r>
          </a:p>
        </p:txBody>
      </p:sp>
      <p:sp>
        <p:nvSpPr>
          <p:cNvPr id="7171" name="Content Placeholder 2"/>
          <p:cNvSpPr>
            <a:spLocks noGrp="1"/>
          </p:cNvSpPr>
          <p:nvPr>
            <p:ph idx="1"/>
          </p:nvPr>
        </p:nvSpPr>
        <p:spPr>
          <a:xfrm>
            <a:off x="533400" y="2760712"/>
            <a:ext cx="8153400" cy="2540496"/>
          </a:xfrm>
        </p:spPr>
        <p:txBody>
          <a:bodyPr/>
          <a:lstStyle/>
          <a:p>
            <a:r>
              <a:rPr lang="en-US" dirty="0" smtClean="0">
                <a:ea typeface="ＭＳ Ｐゴシック" pitchFamily="34" charset="-128"/>
              </a:rPr>
              <a:t>Introduction</a:t>
            </a:r>
          </a:p>
          <a:p>
            <a:r>
              <a:rPr lang="en-US" dirty="0" smtClean="0">
                <a:ea typeface="ＭＳ Ｐゴシック" pitchFamily="34" charset="-128"/>
              </a:rPr>
              <a:t>Needs of the “High Luminosity LHC”</a:t>
            </a:r>
          </a:p>
          <a:p>
            <a:r>
              <a:rPr lang="en-US" dirty="0" smtClean="0">
                <a:ea typeface="ＭＳ Ｐゴシック" pitchFamily="34" charset="-128"/>
              </a:rPr>
              <a:t>Plans for the </a:t>
            </a:r>
            <a:r>
              <a:rPr lang="en-US" dirty="0" err="1" smtClean="0">
                <a:ea typeface="ＭＳ Ｐゴシック" pitchFamily="34" charset="-128"/>
              </a:rPr>
              <a:t>injectors’upgrade</a:t>
            </a:r>
            <a:endParaRPr lang="en-US" dirty="0" smtClean="0">
              <a:ea typeface="ＭＳ Ｐゴシック" pitchFamily="34" charset="-128"/>
            </a:endParaRPr>
          </a:p>
          <a:p>
            <a:r>
              <a:rPr lang="fr-CH" dirty="0" err="1" smtClean="0">
                <a:ea typeface="ＭＳ Ｐゴシック" pitchFamily="34" charset="-128"/>
              </a:rPr>
              <a:t>Summary</a:t>
            </a:r>
            <a:endParaRPr lang="en-US" dirty="0" smtClean="0">
              <a:ea typeface="ＭＳ Ｐゴシック" pitchFamily="34" charset="-128"/>
            </a:endParaRP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ounded Rectangular Callout 10"/>
          <p:cNvSpPr/>
          <p:nvPr/>
        </p:nvSpPr>
        <p:spPr>
          <a:xfrm>
            <a:off x="5810865" y="1779638"/>
            <a:ext cx="3153623" cy="1361329"/>
          </a:xfrm>
          <a:prstGeom prst="wedgeRoundRectCallout">
            <a:avLst>
              <a:gd name="adj1" fmla="val -130822"/>
              <a:gd name="adj2" fmla="val 61467"/>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b="1" dirty="0" err="1" smtClean="0">
                <a:solidFill>
                  <a:schemeClr val="bg1"/>
                </a:solidFill>
              </a:rPr>
              <a:t>Estimated</a:t>
            </a:r>
            <a:r>
              <a:rPr lang="fr-CH" b="1" dirty="0" smtClean="0">
                <a:solidFill>
                  <a:schemeClr val="bg1"/>
                </a:solidFill>
              </a:rPr>
              <a:t> total </a:t>
            </a:r>
            <a:r>
              <a:rPr lang="fr-CH" b="1" dirty="0" err="1" smtClean="0">
                <a:solidFill>
                  <a:schemeClr val="bg1"/>
                </a:solidFill>
              </a:rPr>
              <a:t>cost</a:t>
            </a:r>
            <a:r>
              <a:rPr lang="fr-CH" b="1" dirty="0" smtClean="0">
                <a:solidFill>
                  <a:schemeClr val="bg1"/>
                </a:solidFill>
              </a:rPr>
              <a:t>:</a:t>
            </a:r>
          </a:p>
          <a:p>
            <a:pPr algn="ctr"/>
            <a:r>
              <a:rPr lang="fr-CH" b="1" dirty="0" smtClean="0">
                <a:solidFill>
                  <a:schemeClr val="bg1"/>
                </a:solidFill>
              </a:rPr>
              <a:t>53.752 MCHF</a:t>
            </a:r>
          </a:p>
          <a:p>
            <a:pPr algn="ctr"/>
            <a:r>
              <a:rPr lang="fr-CH" sz="1600" b="1" dirty="0" smtClean="0">
                <a:solidFill>
                  <a:schemeClr val="bg1"/>
                </a:solidFill>
              </a:rPr>
              <a:t>(Consolidation: 27.320 MCHF</a:t>
            </a:r>
          </a:p>
          <a:p>
            <a:pPr algn="ctr"/>
            <a:r>
              <a:rPr lang="fr-CH" sz="1600" b="1" dirty="0" smtClean="0">
                <a:solidFill>
                  <a:schemeClr val="bg1"/>
                </a:solidFill>
              </a:rPr>
              <a:t>Upgrade: 26.432 MCHF)</a:t>
            </a:r>
            <a:endParaRPr lang="en-US" sz="1600" b="1" dirty="0">
              <a:solidFill>
                <a:schemeClr val="bg1"/>
              </a:solidFill>
            </a:endParaRPr>
          </a:p>
        </p:txBody>
      </p:sp>
      <p:pic>
        <p:nvPicPr>
          <p:cNvPr id="12" name="Picture 11" descr="Thomas_PSBUpgrade_v18.gif"/>
          <p:cNvPicPr>
            <a:picLocks noChangeAspect="1"/>
          </p:cNvPicPr>
          <p:nvPr/>
        </p:nvPicPr>
        <p:blipFill>
          <a:blip r:embed="rId2" cstate="print"/>
          <a:srcRect l="3055" b="56682"/>
          <a:stretch>
            <a:fillRect/>
          </a:stretch>
        </p:blipFill>
        <p:spPr>
          <a:xfrm>
            <a:off x="3156854" y="3708956"/>
            <a:ext cx="5987146" cy="2672372"/>
          </a:xfrm>
          <a:prstGeom prst="rect">
            <a:avLst/>
          </a:prstGeom>
        </p:spPr>
      </p:pic>
      <p:sp>
        <p:nvSpPr>
          <p:cNvPr id="16" name="Content Placeholder 2"/>
          <p:cNvSpPr>
            <a:spLocks noGrp="1"/>
          </p:cNvSpPr>
          <p:nvPr>
            <p:ph idx="4294967295"/>
          </p:nvPr>
        </p:nvSpPr>
        <p:spPr>
          <a:xfrm>
            <a:off x="486697" y="1986216"/>
            <a:ext cx="5338936" cy="2078364"/>
          </a:xfrm>
        </p:spPr>
        <p:txBody>
          <a:bodyPr/>
          <a:lstStyle/>
          <a:p>
            <a:pPr marL="252000" indent="-252000">
              <a:spcBef>
                <a:spcPts val="0"/>
              </a:spcBef>
              <a:spcAft>
                <a:spcPts val="600"/>
              </a:spcAft>
              <a:buFont typeface="Arial" pitchFamily="34" charset="0"/>
              <a:buChar char="•"/>
            </a:pPr>
            <a:r>
              <a:rPr lang="en-US" sz="1600" dirty="0" smtClean="0">
                <a:solidFill>
                  <a:schemeClr val="tx1"/>
                </a:solidFill>
              </a:rPr>
              <a:t> one year of intense work</a:t>
            </a:r>
          </a:p>
          <a:p>
            <a:pPr marL="252000" indent="-252000">
              <a:spcBef>
                <a:spcPts val="0"/>
              </a:spcBef>
              <a:spcAft>
                <a:spcPts val="600"/>
              </a:spcAft>
              <a:buFont typeface="Arial" pitchFamily="34" charset="0"/>
              <a:buChar char="•"/>
            </a:pPr>
            <a:r>
              <a:rPr lang="en-US" sz="1600" dirty="0" smtClean="0">
                <a:solidFill>
                  <a:schemeClr val="tx1"/>
                </a:solidFill>
              </a:rPr>
              <a:t> different options studied; baseline scenario chosen</a:t>
            </a:r>
          </a:p>
          <a:p>
            <a:pPr marL="252000" indent="-252000">
              <a:spcBef>
                <a:spcPts val="0"/>
              </a:spcBef>
              <a:spcAft>
                <a:spcPts val="600"/>
              </a:spcAft>
              <a:buFont typeface="Arial" pitchFamily="34" charset="0"/>
              <a:buChar char="•"/>
            </a:pPr>
            <a:r>
              <a:rPr lang="en-US" sz="1600" dirty="0" smtClean="0">
                <a:solidFill>
                  <a:schemeClr val="tx1"/>
                </a:solidFill>
              </a:rPr>
              <a:t> an upgrade of the PSB from 1.4 </a:t>
            </a:r>
            <a:r>
              <a:rPr lang="en-US" sz="1600" dirty="0" err="1" smtClean="0">
                <a:solidFill>
                  <a:schemeClr val="tx1"/>
                </a:solidFill>
              </a:rPr>
              <a:t>GeV</a:t>
            </a:r>
            <a:r>
              <a:rPr lang="en-US" sz="1600" dirty="0" smtClean="0">
                <a:solidFill>
                  <a:schemeClr val="tx1"/>
                </a:solidFill>
              </a:rPr>
              <a:t> to 2.0 </a:t>
            </a:r>
            <a:r>
              <a:rPr lang="en-US" sz="1600" dirty="0" err="1" smtClean="0">
                <a:solidFill>
                  <a:schemeClr val="tx1"/>
                </a:solidFill>
              </a:rPr>
              <a:t>GeV</a:t>
            </a:r>
            <a:r>
              <a:rPr lang="en-US" sz="1600" dirty="0" smtClean="0">
                <a:solidFill>
                  <a:schemeClr val="tx1"/>
                </a:solidFill>
              </a:rPr>
              <a:t> is technically feasible </a:t>
            </a:r>
          </a:p>
          <a:p>
            <a:pPr marL="252000" indent="-252000">
              <a:spcBef>
                <a:spcPts val="0"/>
              </a:spcBef>
              <a:spcAft>
                <a:spcPts val="600"/>
              </a:spcAft>
              <a:buFont typeface="Arial" pitchFamily="34" charset="0"/>
              <a:buChar char="•"/>
            </a:pPr>
            <a:r>
              <a:rPr lang="en-US" sz="1600" dirty="0" smtClean="0">
                <a:solidFill>
                  <a:schemeClr val="tx1"/>
                </a:solidFill>
              </a:rPr>
              <a:t> a realistic estimate of budget and time lines has been made; the upgrade can be completed by 2016</a:t>
            </a:r>
          </a:p>
        </p:txBody>
      </p:sp>
      <p:sp>
        <p:nvSpPr>
          <p:cNvPr id="18" name="Content Placeholder 2"/>
          <p:cNvSpPr>
            <a:spLocks noGrp="1"/>
          </p:cNvSpPr>
          <p:nvPr>
            <p:ph idx="4294967295"/>
          </p:nvPr>
        </p:nvSpPr>
        <p:spPr>
          <a:xfrm>
            <a:off x="467544" y="3773084"/>
            <a:ext cx="2952328" cy="2165600"/>
          </a:xfrm>
        </p:spPr>
        <p:txBody>
          <a:bodyPr/>
          <a:lstStyle/>
          <a:p>
            <a:pPr marL="252000" indent="-252000">
              <a:spcBef>
                <a:spcPts val="0"/>
              </a:spcBef>
              <a:spcAft>
                <a:spcPts val="600"/>
              </a:spcAft>
              <a:buFont typeface="Arial" pitchFamily="34" charset="0"/>
              <a:buChar char="•"/>
            </a:pPr>
            <a:r>
              <a:rPr lang="en-US" sz="1600" dirty="0" smtClean="0">
                <a:solidFill>
                  <a:schemeClr val="tx1"/>
                </a:solidFill>
              </a:rPr>
              <a:t>the budget has been entered in the MTP according to the estimate (consol. and upgrade)</a:t>
            </a:r>
          </a:p>
          <a:p>
            <a:pPr marL="252000" indent="-252000">
              <a:spcBef>
                <a:spcPts val="0"/>
              </a:spcBef>
              <a:spcAft>
                <a:spcPts val="600"/>
              </a:spcAft>
              <a:buFont typeface="Arial" pitchFamily="34" charset="0"/>
              <a:buChar char="•"/>
            </a:pPr>
            <a:r>
              <a:rPr lang="en-US" sz="1600" dirty="0" smtClean="0">
                <a:solidFill>
                  <a:schemeClr val="tx1"/>
                </a:solidFill>
              </a:rPr>
              <a:t> ready for preparing TDR, pending evaluation of alternative scenarios and management decision</a:t>
            </a:r>
          </a:p>
        </p:txBody>
      </p:sp>
      <p:sp>
        <p:nvSpPr>
          <p:cNvPr id="9" name="TextBox 8"/>
          <p:cNvSpPr txBox="1"/>
          <p:nvPr/>
        </p:nvSpPr>
        <p:spPr>
          <a:xfrm>
            <a:off x="107504" y="1565458"/>
            <a:ext cx="1632178"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K. Hanke</a:t>
            </a:r>
            <a:endParaRPr lang="en-US" sz="1600" b="1" dirty="0">
              <a:solidFill>
                <a:srgbClr val="0000FF"/>
              </a:solidFill>
            </a:endParaRPr>
          </a:p>
        </p:txBody>
      </p:sp>
      <p:sp>
        <p:nvSpPr>
          <p:cNvPr id="17"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PSB Energy </a:t>
            </a:r>
            <a:r>
              <a:rPr lang="en-GB" dirty="0" smtClean="0">
                <a:latin typeface="Arial" pitchFamily="34" charset="0"/>
                <a:cs typeface="Arial" pitchFamily="34" charset="0"/>
              </a:rPr>
              <a:t>Increase § Consolidation</a:t>
            </a:r>
            <a:r>
              <a:rPr lang="en-GB" dirty="0" smtClean="0">
                <a:latin typeface="Arial" pitchFamily="34" charset="0"/>
                <a:cs typeface="Arial" pitchFamily="34" charset="0"/>
              </a:rPr>
              <a:t>		</a:t>
            </a:r>
            <a:r>
              <a:rPr lang="en-GB" sz="2400" dirty="0" smtClean="0">
                <a:latin typeface="Arial" pitchFamily="34" charset="0"/>
                <a:cs typeface="Arial" pitchFamily="34" charset="0"/>
              </a:rPr>
              <a:t>[3/3]</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1"/>
          <p:cNvSpPr txBox="1">
            <a:spLocks/>
          </p:cNvSpPr>
          <p:nvPr/>
        </p:nvSpPr>
        <p:spPr bwMode="auto">
          <a:xfrm>
            <a:off x="323528" y="1339277"/>
            <a:ext cx="8496944"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Tentative RCS parameters</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graphicFrame>
        <p:nvGraphicFramePr>
          <p:cNvPr id="9" name="Table 8"/>
          <p:cNvGraphicFramePr>
            <a:graphicFrameLocks noGrp="1"/>
          </p:cNvGraphicFramePr>
          <p:nvPr/>
        </p:nvGraphicFramePr>
        <p:xfrm>
          <a:off x="660400" y="1988840"/>
          <a:ext cx="7937500" cy="4519510"/>
        </p:xfrm>
        <a:graphic>
          <a:graphicData uri="http://schemas.openxmlformats.org/drawingml/2006/table">
            <a:tbl>
              <a:tblPr firstRow="1" bandRow="1">
                <a:tableStyleId>{69CF1AB2-1976-4502-BF36-3FF5EA218861}</a:tableStyleId>
              </a:tblPr>
              <a:tblGrid>
                <a:gridCol w="2870200"/>
                <a:gridCol w="5067300"/>
              </a:tblGrid>
              <a:tr h="305647">
                <a:tc>
                  <a:txBody>
                    <a:bodyPr/>
                    <a:lstStyle/>
                    <a:p>
                      <a:r>
                        <a:rPr lang="en-US" sz="1400" b="0" dirty="0" smtClean="0"/>
                        <a:t>Energy range</a:t>
                      </a:r>
                      <a:endParaRPr lang="en-US" sz="1400" b="0" dirty="0"/>
                    </a:p>
                  </a:txBody>
                  <a:tcPr/>
                </a:tc>
                <a:tc>
                  <a:txBody>
                    <a:bodyPr/>
                    <a:lstStyle/>
                    <a:p>
                      <a:r>
                        <a:rPr lang="en-US" sz="1400" b="0" dirty="0" smtClean="0"/>
                        <a:t>160 </a:t>
                      </a:r>
                      <a:r>
                        <a:rPr lang="en-US" sz="1400" b="0" dirty="0" err="1" smtClean="0"/>
                        <a:t>MeV</a:t>
                      </a:r>
                      <a:r>
                        <a:rPr lang="en-US" sz="1400" b="0" dirty="0" smtClean="0"/>
                        <a:t> to 2 </a:t>
                      </a:r>
                      <a:r>
                        <a:rPr lang="en-US" sz="1400" b="0" dirty="0" err="1" smtClean="0"/>
                        <a:t>GeV</a:t>
                      </a:r>
                      <a:endParaRPr lang="en-US" sz="1400" b="0" dirty="0"/>
                    </a:p>
                  </a:txBody>
                  <a:tcPr/>
                </a:tc>
              </a:tr>
              <a:tr h="305647">
                <a:tc>
                  <a:txBody>
                    <a:bodyPr/>
                    <a:lstStyle/>
                    <a:p>
                      <a:r>
                        <a:rPr lang="en-US" sz="1400" dirty="0" smtClean="0"/>
                        <a:t>Circumference</a:t>
                      </a:r>
                      <a:endParaRPr lang="en-US" sz="1400" dirty="0"/>
                    </a:p>
                  </a:txBody>
                  <a:tcPr/>
                </a:tc>
                <a:tc>
                  <a:txBody>
                    <a:bodyPr/>
                    <a:lstStyle/>
                    <a:p>
                      <a:r>
                        <a:rPr lang="en-US" sz="1400" dirty="0" smtClean="0"/>
                        <a:t>(200/7) </a:t>
                      </a:r>
                      <a:r>
                        <a:rPr lang="en-US" sz="1400" dirty="0" err="1" smtClean="0">
                          <a:latin typeface="Symbol" charset="2"/>
                          <a:cs typeface="Symbol" charset="2"/>
                        </a:rPr>
                        <a:t>p</a:t>
                      </a:r>
                      <a:r>
                        <a:rPr lang="en-US" sz="1400" dirty="0" smtClean="0"/>
                        <a:t> </a:t>
                      </a:r>
                      <a:r>
                        <a:rPr lang="en-US" sz="1400" dirty="0" err="1" smtClean="0"/>
                        <a:t>m</a:t>
                      </a:r>
                      <a:r>
                        <a:rPr lang="en-US" sz="1400" dirty="0" smtClean="0"/>
                        <a:t> ≈ 89.76 </a:t>
                      </a:r>
                      <a:r>
                        <a:rPr lang="en-US" sz="1400" dirty="0" err="1" smtClean="0"/>
                        <a:t>m</a:t>
                      </a:r>
                      <a:endParaRPr lang="en-US" sz="1400" dirty="0"/>
                    </a:p>
                  </a:txBody>
                  <a:tcPr/>
                </a:tc>
              </a:tr>
              <a:tr h="305647">
                <a:tc>
                  <a:txBody>
                    <a:bodyPr/>
                    <a:lstStyle/>
                    <a:p>
                      <a:r>
                        <a:rPr lang="en-US" sz="1400" dirty="0" smtClean="0"/>
                        <a:t>Repetition rate</a:t>
                      </a:r>
                      <a:endParaRPr lang="en-US" sz="1400" dirty="0"/>
                    </a:p>
                  </a:txBody>
                  <a:tcPr/>
                </a:tc>
                <a:tc>
                  <a:txBody>
                    <a:bodyPr/>
                    <a:lstStyle/>
                    <a:p>
                      <a:r>
                        <a:rPr lang="en-US" sz="1400" dirty="0" smtClean="0"/>
                        <a:t>~10 Hz</a:t>
                      </a:r>
                      <a:endParaRPr lang="en-US" sz="1400" dirty="0"/>
                    </a:p>
                  </a:txBody>
                  <a:tcPr/>
                </a:tc>
              </a:tr>
              <a:tr h="305647">
                <a:tc>
                  <a:txBody>
                    <a:bodyPr/>
                    <a:lstStyle/>
                    <a:p>
                      <a:r>
                        <a:rPr lang="en-US" sz="1400" dirty="0" smtClean="0"/>
                        <a:t>RF voltage</a:t>
                      </a:r>
                      <a:endParaRPr lang="en-US" sz="1400" dirty="0"/>
                    </a:p>
                  </a:txBody>
                  <a:tcPr/>
                </a:tc>
                <a:tc>
                  <a:txBody>
                    <a:bodyPr/>
                    <a:lstStyle/>
                    <a:p>
                      <a:r>
                        <a:rPr lang="en-US" sz="1400" dirty="0" smtClean="0"/>
                        <a:t>60 kV</a:t>
                      </a:r>
                      <a:endParaRPr lang="en-US" sz="1400" dirty="0"/>
                    </a:p>
                  </a:txBody>
                  <a:tcPr/>
                </a:tc>
              </a:tr>
              <a:tr h="305647">
                <a:tc>
                  <a:txBody>
                    <a:bodyPr/>
                    <a:lstStyle/>
                    <a:p>
                      <a:r>
                        <a:rPr lang="en-US" sz="1400" dirty="0" smtClean="0"/>
                        <a:t>Harmonic</a:t>
                      </a:r>
                      <a:r>
                        <a:rPr lang="en-US" sz="1400" baseline="0" dirty="0" smtClean="0"/>
                        <a:t>s</a:t>
                      </a:r>
                      <a:endParaRPr lang="en-US" sz="1400" dirty="0"/>
                    </a:p>
                  </a:txBody>
                  <a:tcPr/>
                </a:tc>
                <a:tc>
                  <a:txBody>
                    <a:bodyPr/>
                    <a:lstStyle/>
                    <a:p>
                      <a:r>
                        <a:rPr lang="en-US" sz="1400" dirty="0" err="1" smtClean="0"/>
                        <a:t>h</a:t>
                      </a:r>
                      <a:r>
                        <a:rPr lang="en-US" sz="1400" dirty="0" smtClean="0"/>
                        <a:t> = 2 or 3</a:t>
                      </a:r>
                      <a:endParaRPr lang="en-US" sz="1400" dirty="0"/>
                    </a:p>
                  </a:txBody>
                  <a:tcPr/>
                </a:tc>
              </a:tr>
              <a:tr h="305647">
                <a:tc>
                  <a:txBody>
                    <a:bodyPr/>
                    <a:lstStyle/>
                    <a:p>
                      <a:r>
                        <a:rPr lang="en-US" sz="1400" dirty="0" smtClean="0"/>
                        <a:t>Frequency range</a:t>
                      </a:r>
                      <a:endParaRPr lang="en-US" sz="1400" dirty="0"/>
                    </a:p>
                  </a:txBody>
                  <a:tcPr/>
                </a:tc>
                <a:tc>
                  <a:txBody>
                    <a:bodyPr/>
                    <a:lstStyle/>
                    <a:p>
                      <a:r>
                        <a:rPr lang="en-US" sz="1400" dirty="0" smtClean="0"/>
                        <a:t>3.48 MHz (</a:t>
                      </a:r>
                      <a:r>
                        <a:rPr lang="en-US" sz="1400" dirty="0" err="1" smtClean="0"/>
                        <a:t>h</a:t>
                      </a:r>
                      <a:r>
                        <a:rPr lang="en-US" sz="1400" dirty="0" smtClean="0"/>
                        <a:t>=2 at injection) to 9.5 MHz (</a:t>
                      </a:r>
                      <a:r>
                        <a:rPr lang="en-US" sz="1400" dirty="0" err="1" smtClean="0"/>
                        <a:t>h</a:t>
                      </a:r>
                      <a:r>
                        <a:rPr lang="en-US" sz="1400" dirty="0" smtClean="0"/>
                        <a:t>=3 at ejection)</a:t>
                      </a:r>
                      <a:endParaRPr lang="en-US" sz="1400" dirty="0"/>
                    </a:p>
                  </a:txBody>
                  <a:tcPr/>
                </a:tc>
              </a:tr>
              <a:tr h="305647">
                <a:tc>
                  <a:txBody>
                    <a:bodyPr/>
                    <a:lstStyle/>
                    <a:p>
                      <a:r>
                        <a:rPr lang="en-US" sz="1400" dirty="0" smtClean="0"/>
                        <a:t>Beam</a:t>
                      </a:r>
                      <a:r>
                        <a:rPr lang="en-US" sz="1400" baseline="0" dirty="0" smtClean="0"/>
                        <a:t> parameters for LHC</a:t>
                      </a:r>
                    </a:p>
                    <a:p>
                      <a:r>
                        <a:rPr lang="en-US" sz="1400" baseline="0" dirty="0" smtClean="0"/>
                        <a:t>  (for lower </a:t>
                      </a:r>
                      <a:r>
                        <a:rPr lang="en-US" sz="1400" baseline="0" dirty="0" err="1" smtClean="0"/>
                        <a:t>emittances</a:t>
                      </a:r>
                      <a:r>
                        <a:rPr lang="en-US" sz="1400" baseline="0" dirty="0" smtClean="0"/>
                        <a:t> scale</a:t>
                      </a:r>
                    </a:p>
                    <a:p>
                      <a:r>
                        <a:rPr lang="en-US" sz="1400" baseline="0" dirty="0" smtClean="0"/>
                        <a:t>   down intensity accordingly)</a:t>
                      </a:r>
                      <a:endParaRPr lang="en-US" sz="1400" dirty="0"/>
                    </a:p>
                  </a:txBody>
                  <a:tcPr/>
                </a:tc>
                <a:tc>
                  <a:txBody>
                    <a:bodyPr/>
                    <a:lstStyle/>
                    <a:p>
                      <a:r>
                        <a:rPr lang="en-US" sz="1400" dirty="0" smtClean="0"/>
                        <a:t>Intensity: up to 12×2.7 10</a:t>
                      </a:r>
                      <a:r>
                        <a:rPr lang="en-US" sz="1400" baseline="30000" dirty="0" smtClean="0"/>
                        <a:t>11</a:t>
                      </a:r>
                      <a:r>
                        <a:rPr lang="en-US" sz="1400" baseline="0" dirty="0" smtClean="0"/>
                        <a:t> protons/cycle</a:t>
                      </a:r>
                    </a:p>
                    <a:p>
                      <a:r>
                        <a:rPr lang="en-US" sz="1400" baseline="0" dirty="0" err="1" smtClean="0"/>
                        <a:t>Transv</a:t>
                      </a:r>
                      <a:r>
                        <a:rPr lang="en-US" sz="1400" baseline="0" dirty="0" smtClean="0"/>
                        <a:t>. </a:t>
                      </a:r>
                      <a:r>
                        <a:rPr lang="en-US" sz="1400" baseline="0" dirty="0" err="1" smtClean="0"/>
                        <a:t>emittance</a:t>
                      </a:r>
                      <a:r>
                        <a:rPr lang="en-US" sz="1400" baseline="0" dirty="0" smtClean="0"/>
                        <a:t>: </a:t>
                      </a:r>
                      <a:r>
                        <a:rPr lang="en-US" sz="1400" baseline="0" dirty="0" err="1" smtClean="0">
                          <a:latin typeface="Symbol" charset="2"/>
                          <a:cs typeface="Symbol" charset="2"/>
                        </a:rPr>
                        <a:t>e</a:t>
                      </a:r>
                      <a:r>
                        <a:rPr lang="en-US" sz="1400" baseline="30000" dirty="0" smtClean="0"/>
                        <a:t>*</a:t>
                      </a:r>
                      <a:r>
                        <a:rPr lang="en-US" sz="1400" baseline="-25000" dirty="0" err="1" smtClean="0"/>
                        <a:t>rms</a:t>
                      </a:r>
                      <a:r>
                        <a:rPr lang="en-US" sz="1400" baseline="0" dirty="0" smtClean="0"/>
                        <a:t> </a:t>
                      </a:r>
                      <a:r>
                        <a:rPr lang="en-US" sz="1400" dirty="0" smtClean="0"/>
                        <a:t>≈ </a:t>
                      </a:r>
                      <a:r>
                        <a:rPr lang="en-US" sz="1400" baseline="0" dirty="0" smtClean="0"/>
                        <a:t>2.5 </a:t>
                      </a:r>
                      <a:r>
                        <a:rPr lang="en-US" sz="1400" baseline="0" dirty="0" smtClean="0">
                          <a:latin typeface="Symbol" charset="2"/>
                          <a:cs typeface="Symbol" charset="2"/>
                        </a:rPr>
                        <a:t>m</a:t>
                      </a:r>
                      <a:r>
                        <a:rPr lang="en-US" sz="1400" baseline="0" dirty="0" smtClean="0"/>
                        <a:t>m </a:t>
                      </a:r>
                    </a:p>
                    <a:p>
                      <a:r>
                        <a:rPr lang="en-US" sz="1400" baseline="0" dirty="0" smtClean="0"/>
                        <a:t>Long. </a:t>
                      </a:r>
                      <a:r>
                        <a:rPr lang="en-US" sz="1400" baseline="0" dirty="0" err="1" smtClean="0"/>
                        <a:t>emittance</a:t>
                      </a:r>
                      <a:r>
                        <a:rPr lang="en-US" sz="1400" baseline="0" dirty="0" smtClean="0"/>
                        <a:t>: </a:t>
                      </a:r>
                      <a:r>
                        <a:rPr lang="en-US" sz="1400" baseline="0" dirty="0" smtClean="0">
                          <a:latin typeface="Symbol" charset="2"/>
                          <a:cs typeface="Symbol" charset="2"/>
                        </a:rPr>
                        <a:t>e</a:t>
                      </a:r>
                      <a:r>
                        <a:rPr lang="en-US" sz="1400" baseline="-25000" dirty="0" smtClean="0"/>
                        <a:t>l</a:t>
                      </a:r>
                      <a:r>
                        <a:rPr lang="en-US" sz="1400" baseline="0" dirty="0" smtClean="0"/>
                        <a:t> &lt; 12</a:t>
                      </a:r>
                      <a:r>
                        <a:rPr lang="en-US" sz="1400" dirty="0" smtClean="0"/>
                        <a:t>×0.27</a:t>
                      </a:r>
                      <a:r>
                        <a:rPr lang="en-US" sz="1400" baseline="0" dirty="0" smtClean="0"/>
                        <a:t> </a:t>
                      </a:r>
                      <a:r>
                        <a:rPr lang="en-US" sz="1400" baseline="0" dirty="0" err="1" smtClean="0"/>
                        <a:t>eVs</a:t>
                      </a:r>
                      <a:r>
                        <a:rPr lang="en-US" sz="1400" baseline="0" dirty="0" smtClean="0"/>
                        <a:t>  (determined by</a:t>
                      </a:r>
                    </a:p>
                    <a:p>
                      <a:r>
                        <a:rPr lang="en-US" sz="1400" baseline="0" dirty="0" smtClean="0"/>
                        <a:t>        acceptance for most cases)</a:t>
                      </a:r>
                      <a:endParaRPr lang="en-US" sz="1400" dirty="0"/>
                    </a:p>
                  </a:txBody>
                  <a:tcPr/>
                </a:tc>
              </a:tr>
              <a:tr h="305647">
                <a:tc>
                  <a:txBody>
                    <a:bodyPr/>
                    <a:lstStyle/>
                    <a:p>
                      <a:r>
                        <a:rPr lang="en-US" sz="1400" dirty="0" smtClean="0"/>
                        <a:t>Lattice</a:t>
                      </a:r>
                      <a:endParaRPr lang="en-US" sz="1400" dirty="0"/>
                    </a:p>
                  </a:txBody>
                  <a:tcPr/>
                </a:tc>
                <a:tc>
                  <a:txBody>
                    <a:bodyPr/>
                    <a:lstStyle/>
                    <a:p>
                      <a:r>
                        <a:rPr lang="en-US" sz="1400" dirty="0" smtClean="0"/>
                        <a:t>FODO with</a:t>
                      </a:r>
                      <a:r>
                        <a:rPr lang="en-US" sz="1400" baseline="0" dirty="0" smtClean="0"/>
                        <a:t> 15 cells and 3 periods,</a:t>
                      </a:r>
                    </a:p>
                    <a:p>
                      <a:r>
                        <a:rPr lang="en-US" sz="1400" baseline="0" dirty="0" smtClean="0"/>
                        <a:t>4 cells in arc, straight with one cell</a:t>
                      </a:r>
                      <a:endParaRPr lang="en-US" sz="1400" dirty="0"/>
                    </a:p>
                  </a:txBody>
                  <a:tcPr/>
                </a:tc>
              </a:tr>
              <a:tr h="305647">
                <a:tc>
                  <a:txBody>
                    <a:bodyPr/>
                    <a:lstStyle/>
                    <a:p>
                      <a:r>
                        <a:rPr lang="en-US" sz="1400" dirty="0" smtClean="0"/>
                        <a:t>Tunes</a:t>
                      </a:r>
                      <a:endParaRPr lang="en-US" sz="1400" dirty="0"/>
                    </a:p>
                  </a:txBody>
                  <a:tcPr/>
                </a:tc>
                <a:tc>
                  <a:txBody>
                    <a:bodyPr/>
                    <a:lstStyle/>
                    <a:p>
                      <a:r>
                        <a:rPr lang="en-US" sz="1400" dirty="0" smtClean="0"/>
                        <a:t>4 &lt; Q</a:t>
                      </a:r>
                      <a:r>
                        <a:rPr lang="en-US" sz="1400" baseline="-25000" dirty="0" smtClean="0"/>
                        <a:t>H,V</a:t>
                      </a:r>
                      <a:r>
                        <a:rPr lang="en-US" sz="1400" baseline="0" dirty="0" smtClean="0"/>
                        <a:t> &lt; 5</a:t>
                      </a:r>
                      <a:endParaRPr lang="en-US" sz="1400" dirty="0"/>
                    </a:p>
                  </a:txBody>
                  <a:tcPr/>
                </a:tc>
              </a:tr>
              <a:tr h="305647">
                <a:tc>
                  <a:txBody>
                    <a:bodyPr/>
                    <a:lstStyle/>
                    <a:p>
                      <a:r>
                        <a:rPr lang="en-US" sz="1400" dirty="0" smtClean="0"/>
                        <a:t>Relativistic</a:t>
                      </a:r>
                      <a:r>
                        <a:rPr lang="en-US" sz="1400" baseline="0" dirty="0" smtClean="0"/>
                        <a:t> gamma at t</a:t>
                      </a:r>
                      <a:r>
                        <a:rPr lang="en-US" sz="1400" dirty="0" smtClean="0"/>
                        <a:t>ransition</a:t>
                      </a:r>
                      <a:endParaRPr lang="en-US" sz="1400" dirty="0"/>
                    </a:p>
                  </a:txBody>
                  <a:tcPr/>
                </a:tc>
                <a:tc>
                  <a:txBody>
                    <a:bodyPr/>
                    <a:lstStyle/>
                    <a:p>
                      <a:r>
                        <a:rPr lang="en-US" sz="1400" dirty="0" smtClean="0"/>
                        <a:t>~4</a:t>
                      </a:r>
                      <a:endParaRPr lang="en-US" sz="1400" dirty="0"/>
                    </a:p>
                  </a:txBody>
                  <a:tcPr/>
                </a:tc>
              </a:tr>
              <a:tr h="305647">
                <a:tc>
                  <a:txBody>
                    <a:bodyPr/>
                    <a:lstStyle/>
                    <a:p>
                      <a:r>
                        <a:rPr lang="en-US" sz="1400" dirty="0" smtClean="0"/>
                        <a:t>Bending magnet filling factor</a:t>
                      </a:r>
                      <a:endParaRPr lang="en-US" sz="1400" dirty="0"/>
                    </a:p>
                  </a:txBody>
                  <a:tcPr/>
                </a:tc>
                <a:tc>
                  <a:txBody>
                    <a:bodyPr/>
                    <a:lstStyle/>
                    <a:p>
                      <a:r>
                        <a:rPr lang="en-US" sz="1400" dirty="0" smtClean="0"/>
                        <a:t>56 %</a:t>
                      </a:r>
                      <a:endParaRPr lang="en-US" sz="1400" dirty="0"/>
                    </a:p>
                  </a:txBody>
                  <a:tcPr/>
                </a:tc>
              </a:tr>
              <a:tr h="305647">
                <a:tc>
                  <a:txBody>
                    <a:bodyPr/>
                    <a:lstStyle/>
                    <a:p>
                      <a:r>
                        <a:rPr lang="en-US" sz="1400" dirty="0" smtClean="0"/>
                        <a:t>Maximum magnetic field</a:t>
                      </a:r>
                      <a:endParaRPr lang="en-US" sz="1400" dirty="0"/>
                    </a:p>
                  </a:txBody>
                  <a:tcPr/>
                </a:tc>
                <a:tc>
                  <a:txBody>
                    <a:bodyPr/>
                    <a:lstStyle/>
                    <a:p>
                      <a:r>
                        <a:rPr lang="en-US" sz="1400" dirty="0" smtClean="0"/>
                        <a:t>1.16 T</a:t>
                      </a:r>
                      <a:endParaRPr lang="en-US" sz="1400" dirty="0"/>
                    </a:p>
                  </a:txBody>
                  <a:tcPr/>
                </a:tc>
              </a:tr>
            </a:tbl>
          </a:graphicData>
        </a:graphic>
      </p:graphicFrame>
      <p:sp>
        <p:nvSpPr>
          <p:cNvPr id="8" name="Horizontal Scroll 7"/>
          <p:cNvSpPr/>
          <p:nvPr/>
        </p:nvSpPr>
        <p:spPr>
          <a:xfrm rot="20296005">
            <a:off x="908557" y="2684987"/>
            <a:ext cx="7752308" cy="2562293"/>
          </a:xfrm>
          <a:prstGeom prst="horizont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2800" b="1" dirty="0" err="1" smtClean="0">
                <a:effectLst>
                  <a:outerShdw blurRad="38100" dist="38100" dir="2700000" algn="tl">
                    <a:srgbClr val="000000">
                      <a:alpha val="43137"/>
                    </a:srgbClr>
                  </a:outerShdw>
                </a:effectLst>
              </a:rPr>
              <a:t>Benefits</a:t>
            </a:r>
            <a:r>
              <a:rPr lang="fr-CH" sz="2800" b="1" dirty="0" smtClean="0">
                <a:effectLst>
                  <a:outerShdw blurRad="38100" dist="38100" dir="2700000" algn="tl">
                    <a:srgbClr val="000000">
                      <a:alpha val="43137"/>
                    </a:srgbClr>
                  </a:outerShdw>
                </a:effectLst>
              </a:rPr>
              <a:t>:</a:t>
            </a:r>
          </a:p>
          <a:p>
            <a:pPr>
              <a:buFont typeface="Arial" pitchFamily="34" charset="0"/>
              <a:buChar char="•"/>
            </a:pPr>
            <a:r>
              <a:rPr lang="fr-CH" sz="1800" dirty="0" smtClean="0"/>
              <a:t> </a:t>
            </a:r>
            <a:r>
              <a:rPr lang="fr-CH" sz="1800" dirty="0" err="1" smtClean="0"/>
              <a:t>Competitive</a:t>
            </a:r>
            <a:r>
              <a:rPr lang="fr-CH" sz="1800" dirty="0" smtClean="0"/>
              <a:t> </a:t>
            </a:r>
            <a:r>
              <a:rPr lang="fr-CH" sz="1800" dirty="0" err="1" smtClean="0"/>
              <a:t>cost</a:t>
            </a:r>
            <a:r>
              <a:rPr lang="fr-CH" sz="1800" dirty="0" smtClean="0"/>
              <a:t> </a:t>
            </a:r>
            <a:r>
              <a:rPr lang="fr-CH" sz="1800" dirty="0" err="1" smtClean="0"/>
              <a:t>wrt</a:t>
            </a:r>
            <a:r>
              <a:rPr lang="fr-CH" sz="1800" dirty="0" smtClean="0"/>
              <a:t> PSB consolidation and upgrade (?)</a:t>
            </a:r>
          </a:p>
          <a:p>
            <a:pPr>
              <a:buFont typeface="Arial" pitchFamily="34" charset="0"/>
              <a:buChar char="•"/>
            </a:pPr>
            <a:r>
              <a:rPr lang="fr-CH" sz="1800" dirty="0" smtClean="0"/>
              <a:t> </a:t>
            </a:r>
            <a:r>
              <a:rPr lang="fr-CH" sz="1800" dirty="0" err="1" smtClean="0"/>
              <a:t>Reliability</a:t>
            </a:r>
            <a:r>
              <a:rPr lang="fr-CH" sz="1800" dirty="0" smtClean="0"/>
              <a:t> (new hardware / modern design)</a:t>
            </a:r>
          </a:p>
          <a:p>
            <a:pPr>
              <a:buFont typeface="Arial" pitchFamily="34" charset="0"/>
              <a:buChar char="•"/>
            </a:pPr>
            <a:r>
              <a:rPr lang="fr-CH" sz="1800" dirty="0" smtClean="0"/>
              <a:t> </a:t>
            </a:r>
            <a:r>
              <a:rPr lang="fr-CH" sz="1800" dirty="0" err="1" smtClean="0"/>
              <a:t>Commissioning</a:t>
            </a:r>
            <a:r>
              <a:rPr lang="fr-CH" sz="1800" dirty="0" smtClean="0"/>
              <a:t> </a:t>
            </a:r>
            <a:r>
              <a:rPr lang="fr-CH" sz="1800" dirty="0" err="1" smtClean="0"/>
              <a:t>decoupled</a:t>
            </a:r>
            <a:r>
              <a:rPr lang="fr-CH" sz="1800" dirty="0" smtClean="0"/>
              <a:t> </a:t>
            </a:r>
            <a:r>
              <a:rPr lang="fr-CH" sz="1800" dirty="0" err="1" smtClean="0"/>
              <a:t>from</a:t>
            </a:r>
            <a:r>
              <a:rPr lang="fr-CH" sz="1800" dirty="0" smtClean="0"/>
              <a:t> </a:t>
            </a:r>
            <a:r>
              <a:rPr lang="fr-CH" sz="1800" dirty="0" err="1" smtClean="0"/>
              <a:t>physics</a:t>
            </a:r>
            <a:r>
              <a:rPr lang="fr-CH" sz="1800" dirty="0" smtClean="0"/>
              <a:t> </a:t>
            </a:r>
            <a:r>
              <a:rPr lang="fr-CH" sz="1800" dirty="0" err="1" smtClean="0"/>
              <a:t>operation</a:t>
            </a:r>
            <a:endParaRPr lang="fr-CH" sz="1800" dirty="0" smtClean="0"/>
          </a:p>
          <a:p>
            <a:pPr>
              <a:buFont typeface="Arial" pitchFamily="34" charset="0"/>
              <a:buChar char="•"/>
            </a:pPr>
            <a:r>
              <a:rPr lang="fr-CH" sz="1800" dirty="0" smtClean="0"/>
              <a:t> Limited </a:t>
            </a:r>
            <a:r>
              <a:rPr lang="fr-CH" sz="1800" dirty="0" err="1" smtClean="0"/>
              <a:t>risk</a:t>
            </a:r>
            <a:r>
              <a:rPr lang="fr-CH" sz="1800" dirty="0" smtClean="0"/>
              <a:t>: Linac2 + PSB </a:t>
            </a:r>
            <a:r>
              <a:rPr lang="fr-CH" sz="1800" dirty="0" err="1" smtClean="0"/>
              <a:t>can</a:t>
            </a:r>
            <a:r>
              <a:rPr lang="fr-CH" sz="1800" dirty="0" smtClean="0"/>
              <a:t> </a:t>
            </a:r>
            <a:r>
              <a:rPr lang="fr-CH" sz="1800" dirty="0" err="1" smtClean="0"/>
              <a:t>remain</a:t>
            </a:r>
            <a:r>
              <a:rPr lang="fr-CH" sz="1800" dirty="0" smtClean="0"/>
              <a:t> </a:t>
            </a:r>
            <a:r>
              <a:rPr lang="fr-CH" sz="1800" dirty="0" err="1" smtClean="0"/>
              <a:t>available</a:t>
            </a:r>
            <a:r>
              <a:rPr lang="fr-CH" sz="1800" dirty="0" smtClean="0"/>
              <a:t> for a few </a:t>
            </a:r>
            <a:r>
              <a:rPr lang="fr-CH" sz="1800" dirty="0" err="1" smtClean="0"/>
              <a:t>years</a:t>
            </a:r>
            <a:r>
              <a:rPr lang="fr-CH" sz="1800" dirty="0" smtClean="0"/>
              <a:t> as </a:t>
            </a:r>
            <a:r>
              <a:rPr lang="fr-CH" sz="1800" dirty="0" err="1" smtClean="0"/>
              <a:t>back-up</a:t>
            </a:r>
            <a:r>
              <a:rPr lang="fr-CH" sz="1800" dirty="0" smtClean="0"/>
              <a:t>.</a:t>
            </a:r>
          </a:p>
        </p:txBody>
      </p:sp>
      <p:sp>
        <p:nvSpPr>
          <p:cNvPr id="11" name="TextBox 10"/>
          <p:cNvSpPr txBox="1"/>
          <p:nvPr/>
        </p:nvSpPr>
        <p:spPr>
          <a:xfrm>
            <a:off x="0" y="1484784"/>
            <a:ext cx="904415" cy="338554"/>
          </a:xfrm>
          <a:prstGeom prst="rect">
            <a:avLst/>
          </a:prstGeom>
          <a:solidFill>
            <a:srgbClr val="FFFF8B"/>
          </a:solidFill>
        </p:spPr>
        <p:txBody>
          <a:bodyPr wrap="none" rtlCol="0">
            <a:spAutoFit/>
          </a:bodyPr>
          <a:lstStyle/>
          <a:p>
            <a:r>
              <a:rPr lang="fr-CH" sz="1600" b="1" dirty="0" smtClean="0">
                <a:solidFill>
                  <a:srgbClr val="0000FF"/>
                </a:solidFill>
              </a:rPr>
              <a:t>C. Carli</a:t>
            </a:r>
            <a:endParaRPr lang="en-US" sz="1600" b="1" dirty="0">
              <a:solidFill>
                <a:srgbClr val="0000FF"/>
              </a:solidFill>
            </a:endParaRPr>
          </a:p>
        </p:txBody>
      </p:sp>
      <p:sp>
        <p:nvSpPr>
          <p:cNvPr id="12"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RCS option</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diamond(in)">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57200" y="1862144"/>
            <a:ext cx="8229600" cy="4617295"/>
          </a:xfrm>
        </p:spPr>
        <p:txBody>
          <a:bodyPr/>
          <a:lstStyle/>
          <a:p>
            <a:pPr>
              <a:buNone/>
            </a:pPr>
            <a:r>
              <a:rPr lang="fr-CH" sz="2800" b="1" dirty="0" smtClean="0">
                <a:solidFill>
                  <a:srgbClr val="FF0000"/>
                </a:solidFill>
                <a:latin typeface="Arial" pitchFamily="34" charset="0"/>
                <a:cs typeface="Arial" pitchFamily="34" charset="0"/>
              </a:rPr>
              <a:t>Issues:</a:t>
            </a:r>
          </a:p>
          <a:p>
            <a:r>
              <a:rPr lang="fr-CH" sz="2000" dirty="0" smtClean="0">
                <a:solidFill>
                  <a:schemeClr val="tx1"/>
                </a:solidFill>
                <a:latin typeface="Arial" pitchFamily="34" charset="0"/>
                <a:cs typeface="Arial" pitchFamily="34" charset="0"/>
              </a:rPr>
              <a:t>Hardware</a:t>
            </a:r>
            <a:r>
              <a:rPr lang="fr-CH" sz="2000" dirty="0" smtClean="0">
                <a:latin typeface="Arial" pitchFamily="34" charset="0"/>
                <a:cs typeface="Arial" pitchFamily="34" charset="0"/>
              </a:rPr>
              <a:t> </a:t>
            </a:r>
            <a:r>
              <a:rPr lang="fr-CH" sz="2000" dirty="0" smtClean="0">
                <a:solidFill>
                  <a:schemeClr val="tx1"/>
                </a:solidFill>
                <a:latin typeface="Arial" pitchFamily="34" charset="0"/>
                <a:cs typeface="Arial" pitchFamily="34" charset="0"/>
              </a:rPr>
              <a:t>for injection </a:t>
            </a:r>
            <a:r>
              <a:rPr lang="fr-CH" sz="2000" dirty="0" err="1" smtClean="0">
                <a:solidFill>
                  <a:schemeClr val="tx1"/>
                </a:solidFill>
                <a:latin typeface="Arial" pitchFamily="34" charset="0"/>
                <a:cs typeface="Arial" pitchFamily="34" charset="0"/>
              </a:rPr>
              <a:t>at</a:t>
            </a:r>
            <a:r>
              <a:rPr lang="fr-CH" sz="2000" dirty="0" smtClean="0">
                <a:solidFill>
                  <a:schemeClr val="tx1"/>
                </a:solidFill>
                <a:latin typeface="Arial" pitchFamily="34" charset="0"/>
                <a:cs typeface="Arial" pitchFamily="34" charset="0"/>
              </a:rPr>
              <a:t> 2 </a:t>
            </a:r>
            <a:r>
              <a:rPr lang="fr-CH" sz="2000" dirty="0" err="1" smtClean="0">
                <a:solidFill>
                  <a:schemeClr val="tx1"/>
                </a:solidFill>
                <a:latin typeface="Arial" pitchFamily="34" charset="0"/>
                <a:cs typeface="Arial" pitchFamily="34" charset="0"/>
              </a:rPr>
              <a:t>GeV</a:t>
            </a:r>
            <a:r>
              <a:rPr lang="fr-CH" sz="2000" dirty="0" smtClean="0">
                <a:solidFill>
                  <a:schemeClr val="tx1"/>
                </a:solidFill>
                <a:latin typeface="Arial" pitchFamily="34" charset="0"/>
                <a:cs typeface="Arial" pitchFamily="34" charset="0"/>
              </a:rPr>
              <a:t>: </a:t>
            </a:r>
            <a:r>
              <a:rPr lang="fr-CH" sz="2000" dirty="0" err="1" smtClean="0">
                <a:solidFill>
                  <a:schemeClr val="tx1"/>
                </a:solidFill>
                <a:latin typeface="Arial" pitchFamily="34" charset="0"/>
                <a:cs typeface="Arial" pitchFamily="34" charset="0"/>
              </a:rPr>
              <a:t>studied</a:t>
            </a:r>
            <a:r>
              <a:rPr lang="fr-CH" sz="2000" dirty="0" smtClean="0">
                <a:solidFill>
                  <a:schemeClr val="tx1"/>
                </a:solidFill>
                <a:latin typeface="Arial" pitchFamily="34" charset="0"/>
                <a:cs typeface="Arial" pitchFamily="34" charset="0"/>
              </a:rPr>
              <a:t> by the </a:t>
            </a:r>
            <a:r>
              <a:rPr lang="fr-CH" sz="2000" dirty="0" err="1" smtClean="0">
                <a:solidFill>
                  <a:schemeClr val="tx1"/>
                </a:solidFill>
                <a:latin typeface="Arial" pitchFamily="34" charset="0"/>
                <a:cs typeface="Arial" pitchFamily="34" charset="0"/>
              </a:rPr>
              <a:t>Task</a:t>
            </a:r>
            <a:r>
              <a:rPr lang="fr-CH" sz="2000" dirty="0" smtClean="0">
                <a:solidFill>
                  <a:schemeClr val="tx1"/>
                </a:solidFill>
                <a:latin typeface="Arial" pitchFamily="34" charset="0"/>
                <a:cs typeface="Arial" pitchFamily="34" charset="0"/>
              </a:rPr>
              <a:t> Force on «PSB </a:t>
            </a:r>
            <a:r>
              <a:rPr lang="fr-CH" sz="2000" dirty="0" err="1" smtClean="0">
                <a:solidFill>
                  <a:schemeClr val="tx1"/>
                </a:solidFill>
                <a:latin typeface="Arial" pitchFamily="34" charset="0"/>
                <a:cs typeface="Arial" pitchFamily="34" charset="0"/>
              </a:rPr>
              <a:t>energy</a:t>
            </a:r>
            <a:r>
              <a:rPr lang="fr-CH" sz="2000" dirty="0" smtClean="0">
                <a:solidFill>
                  <a:schemeClr val="tx1"/>
                </a:solidFill>
                <a:latin typeface="Arial" pitchFamily="34" charset="0"/>
                <a:cs typeface="Arial" pitchFamily="34" charset="0"/>
              </a:rPr>
              <a:t> upgrade »             </a:t>
            </a:r>
            <a:r>
              <a:rPr lang="fr-CH" sz="2000" dirty="0" err="1" smtClean="0">
                <a:solidFill>
                  <a:schemeClr val="tx1"/>
                </a:solidFill>
                <a:latin typeface="Arial" pitchFamily="34" charset="0"/>
                <a:cs typeface="Arial" pitchFamily="34" charset="0"/>
              </a:rPr>
              <a:t>preliminary</a:t>
            </a:r>
            <a:r>
              <a:rPr lang="fr-CH" sz="2000" dirty="0" smtClean="0">
                <a:solidFill>
                  <a:schemeClr val="tx1"/>
                </a:solidFill>
                <a:latin typeface="Arial" pitchFamily="34" charset="0"/>
                <a:cs typeface="Arial" pitchFamily="34" charset="0"/>
              </a:rPr>
              <a:t> solutions </a:t>
            </a:r>
            <a:r>
              <a:rPr lang="fr-CH" sz="2000" dirty="0" err="1" smtClean="0">
                <a:solidFill>
                  <a:schemeClr val="tx1"/>
                </a:solidFill>
                <a:latin typeface="Arial" pitchFamily="34" charset="0"/>
                <a:cs typeface="Arial" pitchFamily="34" charset="0"/>
              </a:rPr>
              <a:t>found</a:t>
            </a:r>
            <a:endParaRPr lang="fr-CH" sz="2000" dirty="0" smtClean="0">
              <a:solidFill>
                <a:schemeClr val="tx1"/>
              </a:solidFill>
              <a:latin typeface="Arial" pitchFamily="34" charset="0"/>
              <a:cs typeface="Arial" pitchFamily="34" charset="0"/>
            </a:endParaRPr>
          </a:p>
          <a:p>
            <a:r>
              <a:rPr lang="fr-CH" sz="2000" dirty="0" smtClean="0">
                <a:solidFill>
                  <a:schemeClr val="tx1"/>
                </a:solidFill>
                <a:latin typeface="Arial" pitchFamily="34" charset="0"/>
                <a:cs typeface="Arial" pitchFamily="34" charset="0"/>
              </a:rPr>
              <a:t>Blow-up and </a:t>
            </a:r>
            <a:r>
              <a:rPr lang="fr-CH" sz="2000" dirty="0" err="1" smtClean="0">
                <a:solidFill>
                  <a:schemeClr val="tx1"/>
                </a:solidFill>
                <a:latin typeface="Arial" pitchFamily="34" charset="0"/>
                <a:cs typeface="Arial" pitchFamily="34" charset="0"/>
              </a:rPr>
              <a:t>instabilities</a:t>
            </a:r>
            <a:r>
              <a:rPr lang="fr-CH" sz="2000" dirty="0" smtClean="0">
                <a:solidFill>
                  <a:schemeClr val="tx1"/>
                </a:solidFill>
                <a:latin typeface="Arial" pitchFamily="34" charset="0"/>
                <a:cs typeface="Arial" pitchFamily="34" charset="0"/>
              </a:rPr>
              <a:t> in the transverse phase planes:</a:t>
            </a:r>
          </a:p>
          <a:p>
            <a:pPr lvl="1"/>
            <a:r>
              <a:rPr lang="en-US" sz="1600" dirty="0" smtClean="0">
                <a:solidFill>
                  <a:schemeClr val="tx1"/>
                </a:solidFill>
                <a:latin typeface="Arial" pitchFamily="34" charset="0"/>
                <a:cs typeface="Arial" pitchFamily="34" charset="0"/>
              </a:rPr>
              <a:t>Dilution after injection oscillations due to </a:t>
            </a:r>
            <a:r>
              <a:rPr lang="en-US" sz="1600" dirty="0" err="1" smtClean="0">
                <a:solidFill>
                  <a:schemeClr val="tx1"/>
                </a:solidFill>
                <a:latin typeface="Arial" pitchFamily="34" charset="0"/>
                <a:cs typeface="Arial" pitchFamily="34" charset="0"/>
              </a:rPr>
              <a:t>mis</a:t>
            </a:r>
            <a:r>
              <a:rPr lang="en-US" sz="1600" dirty="0" smtClean="0">
                <a:solidFill>
                  <a:schemeClr val="tx1"/>
                </a:solidFill>
                <a:latin typeface="Arial" pitchFamily="34" charset="0"/>
                <a:cs typeface="Arial" pitchFamily="34" charset="0"/>
              </a:rPr>
              <a:t>-steering</a:t>
            </a:r>
          </a:p>
          <a:p>
            <a:pPr lvl="1"/>
            <a:r>
              <a:rPr lang="en-US" sz="1600" dirty="0" err="1" smtClean="0">
                <a:solidFill>
                  <a:schemeClr val="tx1"/>
                </a:solidFill>
                <a:latin typeface="Arial" pitchFamily="34" charset="0"/>
                <a:cs typeface="Arial" pitchFamily="34" charset="0"/>
              </a:rPr>
              <a:t>Laslett</a:t>
            </a:r>
            <a:r>
              <a:rPr lang="en-US" sz="1600" dirty="0" smtClean="0">
                <a:solidFill>
                  <a:schemeClr val="tx1"/>
                </a:solidFill>
                <a:latin typeface="Arial" pitchFamily="34" charset="0"/>
                <a:cs typeface="Arial" pitchFamily="34" charset="0"/>
              </a:rPr>
              <a:t> tune shift due to space charge (even if &lt; |0.3|)</a:t>
            </a:r>
          </a:p>
          <a:p>
            <a:pPr lvl="1">
              <a:buNone/>
            </a:pPr>
            <a:r>
              <a:rPr lang="en-US" sz="1600" dirty="0" smtClean="0">
                <a:solidFill>
                  <a:schemeClr val="tx1"/>
                </a:solidFill>
                <a:latin typeface="Arial" pitchFamily="34" charset="0"/>
                <a:cs typeface="Arial" pitchFamily="34" charset="0"/>
              </a:rPr>
              <a:t>	→ Blow-up of first batch waiting for the second batch injection</a:t>
            </a:r>
          </a:p>
          <a:p>
            <a:pPr lvl="1"/>
            <a:r>
              <a:rPr lang="en-US" sz="1600" dirty="0" smtClean="0">
                <a:solidFill>
                  <a:schemeClr val="tx1"/>
                </a:solidFill>
                <a:latin typeface="Arial" pitchFamily="34" charset="0"/>
                <a:cs typeface="Arial" pitchFamily="34" charset="0"/>
              </a:rPr>
              <a:t>Head-tail instability at low energy</a:t>
            </a:r>
          </a:p>
          <a:p>
            <a:pPr lvl="1"/>
            <a:r>
              <a:rPr lang="en-US" sz="1600" dirty="0" smtClean="0">
                <a:solidFill>
                  <a:schemeClr val="tx1"/>
                </a:solidFill>
                <a:latin typeface="Arial" pitchFamily="34" charset="0"/>
                <a:cs typeface="Arial" pitchFamily="34" charset="0"/>
              </a:rPr>
              <a:t>TMCI close to transition</a:t>
            </a:r>
          </a:p>
          <a:p>
            <a:pPr lvl="1"/>
            <a:r>
              <a:rPr lang="fr-CH" sz="1600" dirty="0" smtClean="0">
                <a:solidFill>
                  <a:schemeClr val="tx1"/>
                </a:solidFill>
                <a:latin typeface="Arial" pitchFamily="34" charset="0"/>
                <a:cs typeface="Arial" pitchFamily="34" charset="0"/>
              </a:rPr>
              <a:t>e-</a:t>
            </a:r>
            <a:r>
              <a:rPr lang="fr-CH" sz="1600" dirty="0" err="1" smtClean="0">
                <a:solidFill>
                  <a:schemeClr val="tx1"/>
                </a:solidFill>
                <a:latin typeface="Arial" pitchFamily="34" charset="0"/>
                <a:cs typeface="Arial" pitchFamily="34" charset="0"/>
              </a:rPr>
              <a:t>clouds</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effects</a:t>
            </a:r>
            <a:r>
              <a:rPr lang="fr-CH" sz="1600" dirty="0" smtClean="0">
                <a:solidFill>
                  <a:schemeClr val="tx1"/>
                </a:solidFill>
                <a:latin typeface="Arial" pitchFamily="34" charset="0"/>
                <a:cs typeface="Arial" pitchFamily="34" charset="0"/>
              </a:rPr>
              <a:t> on </a:t>
            </a:r>
            <a:r>
              <a:rPr lang="fr-CH" sz="1600" dirty="0" err="1" smtClean="0">
                <a:solidFill>
                  <a:schemeClr val="tx1"/>
                </a:solidFill>
                <a:latin typeface="Arial" pitchFamily="34" charset="0"/>
                <a:cs typeface="Arial" pitchFamily="34" charset="0"/>
              </a:rPr>
              <a:t>high</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energy</a:t>
            </a:r>
            <a:r>
              <a:rPr lang="fr-CH" sz="1600" dirty="0" smtClean="0">
                <a:solidFill>
                  <a:schemeClr val="tx1"/>
                </a:solidFill>
                <a:latin typeface="Arial" pitchFamily="34" charset="0"/>
                <a:cs typeface="Arial" pitchFamily="34" charset="0"/>
              </a:rPr>
              <a:t> flat-top</a:t>
            </a:r>
            <a:endParaRPr lang="en-US" sz="1600" dirty="0" smtClean="0">
              <a:solidFill>
                <a:schemeClr val="tx1"/>
              </a:solidFill>
              <a:latin typeface="Arial" pitchFamily="34" charset="0"/>
              <a:cs typeface="Arial" pitchFamily="34" charset="0"/>
            </a:endParaRPr>
          </a:p>
          <a:p>
            <a:r>
              <a:rPr lang="fr-CH" sz="2000" dirty="0" smtClean="0">
                <a:solidFill>
                  <a:schemeClr val="tx1"/>
                </a:solidFill>
                <a:latin typeface="Arial" pitchFamily="34" charset="0"/>
                <a:cs typeface="Arial" pitchFamily="34" charset="0"/>
              </a:rPr>
              <a:t>Blow-up and </a:t>
            </a:r>
            <a:r>
              <a:rPr lang="fr-CH" sz="2000" dirty="0" err="1" smtClean="0">
                <a:solidFill>
                  <a:schemeClr val="tx1"/>
                </a:solidFill>
                <a:latin typeface="Arial" pitchFamily="34" charset="0"/>
                <a:cs typeface="Arial" pitchFamily="34" charset="0"/>
              </a:rPr>
              <a:t>instabilities</a:t>
            </a:r>
            <a:r>
              <a:rPr lang="fr-CH" sz="2000" dirty="0" smtClean="0">
                <a:solidFill>
                  <a:schemeClr val="tx1"/>
                </a:solidFill>
                <a:latin typeface="Arial" pitchFamily="34" charset="0"/>
                <a:cs typeface="Arial" pitchFamily="34" charset="0"/>
              </a:rPr>
              <a:t> in the longitudinal phase plane:</a:t>
            </a:r>
          </a:p>
          <a:p>
            <a:pPr lvl="1"/>
            <a:r>
              <a:rPr lang="fr-CH" sz="1600" dirty="0" err="1" smtClean="0">
                <a:solidFill>
                  <a:schemeClr val="tx1"/>
                </a:solidFill>
                <a:latin typeface="Arial" pitchFamily="34" charset="0"/>
                <a:cs typeface="Arial" pitchFamily="34" charset="0"/>
              </a:rPr>
              <a:t>Transient</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beam</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loading</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effects</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especially</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at</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low</a:t>
            </a:r>
            <a:r>
              <a:rPr lang="fr-CH" sz="1600" dirty="0" smtClean="0">
                <a:solidFill>
                  <a:schemeClr val="tx1"/>
                </a:solidFill>
                <a:latin typeface="Arial" pitchFamily="34" charset="0"/>
                <a:cs typeface="Arial" pitchFamily="34" charset="0"/>
              </a:rPr>
              <a:t> voltage </a:t>
            </a:r>
            <a:r>
              <a:rPr lang="fr-CH" sz="1600" dirty="0" err="1" smtClean="0">
                <a:solidFill>
                  <a:schemeClr val="tx1"/>
                </a:solidFill>
                <a:latin typeface="Arial" pitchFamily="34" charset="0"/>
                <a:cs typeface="Arial" pitchFamily="34" charset="0"/>
              </a:rPr>
              <a:t>during</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gymnastics</a:t>
            </a:r>
            <a:endParaRPr lang="fr-CH" sz="1600" dirty="0" smtClean="0">
              <a:solidFill>
                <a:schemeClr val="tx1"/>
              </a:solidFill>
              <a:latin typeface="Arial" pitchFamily="34" charset="0"/>
              <a:cs typeface="Arial" pitchFamily="34" charset="0"/>
            </a:endParaRPr>
          </a:p>
          <a:p>
            <a:pPr lvl="1"/>
            <a:r>
              <a:rPr lang="fr-CH" sz="1600" dirty="0" err="1" smtClean="0">
                <a:solidFill>
                  <a:schemeClr val="tx1"/>
                </a:solidFill>
                <a:latin typeface="Arial" pitchFamily="34" charset="0"/>
                <a:cs typeface="Arial" pitchFamily="34" charset="0"/>
              </a:rPr>
              <a:t>Coupled</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bunch</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instabilities</a:t>
            </a:r>
            <a:r>
              <a:rPr lang="fr-CH" sz="1600" dirty="0" smtClean="0">
                <a:solidFill>
                  <a:schemeClr val="tx1"/>
                </a:solidFill>
                <a:latin typeface="Arial" pitchFamily="34" charset="0"/>
                <a:cs typeface="Arial" pitchFamily="34" charset="0"/>
              </a:rPr>
              <a:t> due to </a:t>
            </a:r>
            <a:r>
              <a:rPr lang="fr-CH" sz="1600" dirty="0" err="1" smtClean="0">
                <a:solidFill>
                  <a:schemeClr val="tx1"/>
                </a:solidFill>
                <a:latin typeface="Arial" pitchFamily="34" charset="0"/>
                <a:cs typeface="Arial" pitchFamily="34" charset="0"/>
              </a:rPr>
              <a:t>cavities</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impedances</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reminder</a:t>
            </a:r>
            <a:r>
              <a:rPr lang="fr-CH" sz="1600" dirty="0" smtClean="0">
                <a:solidFill>
                  <a:schemeClr val="tx1"/>
                </a:solidFill>
                <a:latin typeface="Arial" pitchFamily="34" charset="0"/>
                <a:cs typeface="Arial" pitchFamily="34" charset="0"/>
              </a:rPr>
              <a:t>: 5 </a:t>
            </a:r>
            <a:r>
              <a:rPr lang="fr-CH" sz="1600" dirty="0" err="1" smtClean="0">
                <a:solidFill>
                  <a:schemeClr val="tx1"/>
                </a:solidFill>
                <a:latin typeface="Arial" pitchFamily="34" charset="0"/>
                <a:cs typeface="Arial" pitchFamily="34" charset="0"/>
              </a:rPr>
              <a:t>different</a:t>
            </a:r>
            <a:r>
              <a:rPr lang="fr-CH" sz="1600" dirty="0" smtClean="0">
                <a:solidFill>
                  <a:schemeClr val="tx1"/>
                </a:solidFill>
                <a:latin typeface="Arial" pitchFamily="34" charset="0"/>
                <a:cs typeface="Arial" pitchFamily="34" charset="0"/>
              </a:rPr>
              <a:t> RF </a:t>
            </a:r>
            <a:r>
              <a:rPr lang="fr-CH" sz="1600" dirty="0" err="1" smtClean="0">
                <a:solidFill>
                  <a:schemeClr val="tx1"/>
                </a:solidFill>
                <a:latin typeface="Arial" pitchFamily="34" charset="0"/>
                <a:cs typeface="Arial" pitchFamily="34" charset="0"/>
              </a:rPr>
              <a:t>systems</a:t>
            </a:r>
            <a:r>
              <a:rPr lang="fr-CH" sz="1600" dirty="0" smtClean="0">
                <a:solidFill>
                  <a:schemeClr val="tx1"/>
                </a:solidFill>
                <a:latin typeface="Arial" pitchFamily="34" charset="0"/>
                <a:cs typeface="Arial" pitchFamily="34" charset="0"/>
              </a:rPr>
              <a:t> in the PS for a total of 22 </a:t>
            </a:r>
            <a:r>
              <a:rPr lang="fr-CH" sz="1600" dirty="0" err="1" smtClean="0">
                <a:solidFill>
                  <a:schemeClr val="tx1"/>
                </a:solidFill>
                <a:latin typeface="Arial" pitchFamily="34" charset="0"/>
                <a:cs typeface="Arial" pitchFamily="34" charset="0"/>
              </a:rPr>
              <a:t>cavities</a:t>
            </a:r>
            <a:r>
              <a:rPr lang="fr-CH" sz="1600" dirty="0" smtClean="0">
                <a:solidFill>
                  <a:schemeClr val="tx1"/>
                </a:solidFill>
                <a:latin typeface="Arial" pitchFamily="34" charset="0"/>
                <a:cs typeface="Arial" pitchFamily="34" charset="0"/>
              </a:rPr>
              <a:t>)</a:t>
            </a:r>
          </a:p>
        </p:txBody>
      </p:sp>
      <p:sp>
        <p:nvSpPr>
          <p:cNvPr id="4" name="TextBox 3"/>
          <p:cNvSpPr txBox="1"/>
          <p:nvPr/>
        </p:nvSpPr>
        <p:spPr>
          <a:xfrm>
            <a:off x="-1793" y="1506270"/>
            <a:ext cx="1909497"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S. Gilardoni</a:t>
            </a:r>
            <a:endParaRPr lang="en-US" sz="1600" b="1" dirty="0">
              <a:solidFill>
                <a:srgbClr val="0000FF"/>
              </a:solidFill>
            </a:endParaRPr>
          </a:p>
        </p:txBody>
      </p:sp>
      <p:sp>
        <p:nvSpPr>
          <p:cNvPr id="6" name="Right Arrow 5"/>
          <p:cNvSpPr/>
          <p:nvPr/>
        </p:nvSpPr>
        <p:spPr>
          <a:xfrm>
            <a:off x="2987824" y="2749088"/>
            <a:ext cx="648072" cy="21602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 </a:t>
            </a:r>
            <a:r>
              <a:rPr lang="en-GB" dirty="0" smtClean="0">
                <a:latin typeface="Arial" pitchFamily="34" charset="0"/>
                <a:cs typeface="Arial" pitchFamily="34" charset="0"/>
              </a:rPr>
              <a:t>Upgrade Needs</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1"/>
          <p:cNvGraphicFramePr>
            <a:graphicFrameLocks noGrp="1"/>
          </p:cNvGraphicFramePr>
          <p:nvPr>
            <p:extLst>
              <p:ext uri="{D42A27DB-BD31-4B8C-83A1-F6EECF244321}">
                <p14:modId xmlns="" xmlns:p14="http://schemas.microsoft.com/office/powerpoint/2010/main" val="1849970793"/>
              </p:ext>
            </p:extLst>
          </p:nvPr>
        </p:nvGraphicFramePr>
        <p:xfrm>
          <a:off x="179512" y="1486888"/>
          <a:ext cx="8830241" cy="4678416"/>
        </p:xfrm>
        <a:graphic>
          <a:graphicData uri="http://schemas.openxmlformats.org/drawingml/2006/table">
            <a:tbl>
              <a:tblPr/>
              <a:tblGrid>
                <a:gridCol w="1955978"/>
                <a:gridCol w="1955978"/>
                <a:gridCol w="1433514"/>
                <a:gridCol w="3484771"/>
              </a:tblGrid>
              <a:tr h="188876">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1" i="0" u="none" strike="noStrike" cap="none" normalizeH="0" baseline="0" dirty="0">
                          <a:ln>
                            <a:noFill/>
                          </a:ln>
                          <a:solidFill>
                            <a:schemeClr val="tx1"/>
                          </a:solidFill>
                          <a:effectLst/>
                          <a:latin typeface="Helvetica"/>
                          <a:ea typeface="ヒラギノ角ゴ ProN W3" charset="0"/>
                          <a:cs typeface="Helvetica"/>
                          <a:sym typeface="Arial Bold" charset="0"/>
                        </a:rPr>
                        <a:t>System</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1" i="0" u="none" strike="noStrike" cap="none" normalizeH="0" baseline="0" dirty="0" smtClean="0">
                          <a:ln>
                            <a:noFill/>
                          </a:ln>
                          <a:solidFill>
                            <a:schemeClr val="tx1"/>
                          </a:solidFill>
                          <a:effectLst/>
                          <a:latin typeface="Helvetica"/>
                          <a:ea typeface="ヒラギノ角ゴ ProN W3" charset="0"/>
                          <a:cs typeface="Helvetica"/>
                          <a:sym typeface="Arial Bold" charset="0"/>
                        </a:rPr>
                        <a:t>Elements</a:t>
                      </a:r>
                      <a:endParaRPr kumimoji="0" lang="en-US" sz="1000" b="1" i="0" u="none" strike="noStrike" cap="none" normalizeH="0" baseline="0" dirty="0">
                        <a:ln>
                          <a:noFill/>
                        </a:ln>
                        <a:solidFill>
                          <a:schemeClr val="tx1"/>
                        </a:solidFill>
                        <a:effectLst/>
                        <a:latin typeface="Helvetica"/>
                        <a:ea typeface="ヒラギノ角ゴ ProN W3" charset="0"/>
                        <a:cs typeface="Helvetica"/>
                        <a:sym typeface="Arial Bold"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1" i="0" u="none" strike="noStrike" cap="none" normalizeH="0" baseline="0" dirty="0">
                          <a:ln>
                            <a:noFill/>
                          </a:ln>
                          <a:solidFill>
                            <a:schemeClr val="tx1"/>
                          </a:solidFill>
                          <a:effectLst/>
                          <a:latin typeface="Helvetica"/>
                          <a:ea typeface="ヒラギノ角ゴ ProN W3" charset="0"/>
                          <a:cs typeface="Helvetica"/>
                          <a:sym typeface="Arial Bold" charset="0"/>
                        </a:rPr>
                        <a:t>Impact</a:t>
                      </a: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1" i="0" u="none" strike="noStrike" cap="none" normalizeH="0" baseline="0" dirty="0">
                          <a:ln>
                            <a:noFill/>
                          </a:ln>
                          <a:solidFill>
                            <a:schemeClr val="tx1"/>
                          </a:solidFill>
                          <a:effectLst/>
                          <a:latin typeface="Helvetica"/>
                          <a:ea typeface="ヒラギノ角ゴ ProN W3" charset="0"/>
                          <a:cs typeface="Helvetica"/>
                          <a:sym typeface="Arial Bold" charset="0"/>
                        </a:rPr>
                        <a:t>Comments</a:t>
                      </a: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41552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chemeClr val="tx1"/>
                          </a:solidFill>
                          <a:effectLst/>
                          <a:latin typeface="Helvetica"/>
                          <a:ea typeface="ヒラギノ角ゴ ProN W3" charset="0"/>
                          <a:cs typeface="Helvetica"/>
                          <a:sym typeface="Arial Italic" charset="0"/>
                        </a:rPr>
                        <a:t>Injection elements</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Injection septum</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Injection bumpers</a:t>
                      </a:r>
                    </a:p>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Eventual extra kicker</a:t>
                      </a:r>
                      <a:endPar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a:ln>
                            <a:noFill/>
                          </a:ln>
                          <a:solidFill>
                            <a:schemeClr val="tx1"/>
                          </a:solidFill>
                          <a:effectLst/>
                          <a:latin typeface="Helvetica"/>
                          <a:ea typeface="ヒラギノ角ゴ ProN W3" charset="0"/>
                          <a:cs typeface="Helvetica"/>
                          <a:sym typeface="Arial" charset="0"/>
                        </a:rPr>
                        <a:t>High</a:t>
                      </a: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2 GeV operation.</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Promising </a:t>
                      </a:r>
                      <a:r>
                        <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rPr>
                        <a:t>design exists </a:t>
                      </a: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already.</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Includes power converters, magnets and control system.</a:t>
                      </a:r>
                      <a:endPar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15527">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a:ln>
                            <a:noFill/>
                          </a:ln>
                          <a:solidFill>
                            <a:schemeClr val="tx1"/>
                          </a:solidFill>
                          <a:effectLst/>
                          <a:latin typeface="Helvetica"/>
                          <a:ea typeface="ヒラギノ角ゴ ProN W3" charset="0"/>
                          <a:cs typeface="Helvetica"/>
                          <a:sym typeface="Arial Italic" charset="0"/>
                        </a:rPr>
                        <a:t>Low energy correctors</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100 horizontal correctors</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30 vertical correctors</a:t>
                      </a:r>
                      <a:endPar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rPr>
                        <a:t>Low</a:t>
                      </a: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defRPr/>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2 GeV operation.</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Will </a:t>
                      </a:r>
                      <a:r>
                        <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rPr>
                        <a:t>be tested in </a:t>
                      </a: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MDs.</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Includes power converters, magnets and control system.</a:t>
                      </a: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528852">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a:ln>
                            <a:noFill/>
                          </a:ln>
                          <a:solidFill>
                            <a:schemeClr val="tx1"/>
                          </a:solidFill>
                          <a:effectLst/>
                          <a:latin typeface="Helvetica"/>
                          <a:ea typeface="ヒラギノ角ゴ ProN W3" charset="0"/>
                          <a:cs typeface="Helvetica"/>
                          <a:sym typeface="Arial Italic" charset="0"/>
                        </a:rPr>
                        <a:t>Low energy skew quadrupoles</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45 magnets </a:t>
                      </a:r>
                      <a:endPar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a:ln>
                            <a:noFill/>
                          </a:ln>
                          <a:solidFill>
                            <a:schemeClr val="tx1"/>
                          </a:solidFill>
                          <a:effectLst/>
                          <a:latin typeface="Helvetica"/>
                          <a:ea typeface="ヒラギノ角ゴ ProN W3" charset="0"/>
                          <a:cs typeface="Helvetica"/>
                          <a:sym typeface="Arial" charset="0"/>
                        </a:rPr>
                        <a:t>High</a:t>
                      </a: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defRPr/>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2 GeV operation.</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Will </a:t>
                      </a:r>
                      <a:r>
                        <a:rPr kumimoji="0" lang="en-US" sz="1000" b="0" i="0" u="none" strike="noStrike" cap="none" normalizeH="0" baseline="0" dirty="0">
                          <a:ln>
                            <a:noFill/>
                          </a:ln>
                          <a:solidFill>
                            <a:schemeClr val="tx1"/>
                          </a:solidFill>
                          <a:effectLst/>
                          <a:latin typeface="Helvetica"/>
                          <a:ea typeface="ヒラギノ角ゴ ProN W3" charset="0"/>
                          <a:cs typeface="Helvetica"/>
                          <a:sym typeface="Arial" charset="0"/>
                        </a:rPr>
                        <a:t>be tested in </a:t>
                      </a: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MDs</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Used to damp HEADTAIL instability.</a:t>
                      </a:r>
                      <a:b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Includes power converters, magnets and control system.</a:t>
                      </a: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528852">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Italic" charset="0"/>
                        </a:rPr>
                        <a:t>Low energy quadrupoles</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40 magnets</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t>Low </a:t>
                      </a: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defRPr/>
                      </a:pP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2 GeV operation.</a:t>
                      </a: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Will </a:t>
                      </a: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t>be tested in </a:t>
                      </a: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MDs.</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chemeClr val="tx1"/>
                          </a:solidFill>
                          <a:effectLst/>
                          <a:latin typeface="Helvetica"/>
                          <a:ea typeface="ヒラギノ角ゴ ProN W3" charset="0"/>
                          <a:cs typeface="Helvetica"/>
                          <a:sym typeface="Arial" charset="0"/>
                        </a:rPr>
                        <a:t>Includes power converters and magnets and control system.</a:t>
                      </a: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t/>
                      </a:r>
                      <a:b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t>PFW could be </a:t>
                      </a: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used.</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79714">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Italic" charset="0"/>
                        </a:rPr>
                        <a:t>Transverse damper</a:t>
                      </a: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Power part of existing system</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Medium</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rPr>
                        <a:t>Would be necessary if too large ripple of injection </a:t>
                      </a: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kicker.</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Used also to damp the HEADTAIL instability.</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39502">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Italic" charset="0"/>
                        </a:rPr>
                        <a:t>e-cloud attenuation system</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Italic" charset="0"/>
                      </a:endParaRP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Chamber coating or electrode</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Installation</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Not clear yet</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Studies to asses if limiting factor or not.</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Includes new e-cloud detectors.</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312335">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Italic" charset="0"/>
                        </a:rPr>
                        <a:t>Instrumentation</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Italic" charset="0"/>
                      </a:endParaRP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BWS, BCT, Orbit system, profile monitors.</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Not clear yet</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Revise the current performances to tests if comply with upgraded LHC beams.</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435231">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defRPr/>
                      </a:pPr>
                      <a:r>
                        <a:rPr kumimoji="0" lang="en-US" sz="1000" b="1" i="0" u="none" strike="noStrike" cap="none" normalizeH="0" baseline="0" dirty="0" smtClean="0">
                          <a:ln>
                            <a:noFill/>
                          </a:ln>
                          <a:solidFill>
                            <a:srgbClr val="000000"/>
                          </a:solidFill>
                          <a:effectLst/>
                          <a:latin typeface="Helvetica"/>
                          <a:ea typeface="ヒラギノ角ゴ ProN W3" charset="0"/>
                          <a:cs typeface="Helvetica"/>
                          <a:sym typeface="Arial Italic" charset="0"/>
                        </a:rPr>
                        <a:t>Improved shielding on top of route </a:t>
                      </a:r>
                      <a:r>
                        <a:rPr kumimoji="0" lang="en-US" sz="1000" b="1" i="0" u="none" strike="noStrike" cap="none" normalizeH="0" baseline="0" dirty="0" err="1" smtClean="0">
                          <a:ln>
                            <a:noFill/>
                          </a:ln>
                          <a:solidFill>
                            <a:srgbClr val="000000"/>
                          </a:solidFill>
                          <a:effectLst/>
                          <a:latin typeface="Helvetica"/>
                          <a:ea typeface="ヒラギノ角ゴ ProN W3" charset="0"/>
                          <a:cs typeface="Helvetica"/>
                          <a:sym typeface="Arial Italic" charset="0"/>
                        </a:rPr>
                        <a:t>Goward</a:t>
                      </a:r>
                      <a:r>
                        <a:rPr kumimoji="0" lang="en-US" sz="1000" b="1" i="0" u="none" strike="noStrike" cap="none" normalizeH="0" baseline="0" dirty="0" smtClean="0">
                          <a:ln>
                            <a:noFill/>
                          </a:ln>
                          <a:solidFill>
                            <a:srgbClr val="000000"/>
                          </a:solidFill>
                          <a:effectLst/>
                          <a:latin typeface="Helvetica"/>
                          <a:ea typeface="ヒラギノ角ゴ ProN W3" charset="0"/>
                          <a:cs typeface="Helvetica"/>
                          <a:sym typeface="Arial Italic" charset="0"/>
                        </a:rPr>
                        <a:t> and on top of </a:t>
                      </a:r>
                      <a:r>
                        <a:rPr kumimoji="0" lang="en-US" sz="1000" b="1" i="0" u="none" strike="noStrike" cap="none" normalizeH="0" baseline="0" dirty="0" smtClean="0">
                          <a:ln>
                            <a:noFill/>
                          </a:ln>
                          <a:solidFill>
                            <a:srgbClr val="000000"/>
                          </a:solidFill>
                          <a:effectLst/>
                          <a:latin typeface="Helvetica"/>
                          <a:ea typeface="ヒラギノ角ゴ ProN W3" charset="0"/>
                          <a:cs typeface="Helvetica"/>
                          <a:sym typeface="Arial Italic" charset="0"/>
                        </a:rPr>
                        <a:t>SMH16</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Italic" charset="0"/>
                      </a:endParaRPr>
                    </a:p>
                  </a:txBody>
                  <a:tcPr marL="50800" marR="50800" marT="50800" marB="50800"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Shielding elements</a:t>
                      </a: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Required for PS non-LHC operation.</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t>Needed also for 1.4 GeV operation.</a:t>
                      </a:r>
                      <a:br>
                        <a:rPr kumimoji="0" lang="en-US" sz="1000" b="0" i="0" u="none" strike="noStrike" cap="none" normalizeH="0" baseline="0" dirty="0" smtClean="0">
                          <a:ln>
                            <a:noFill/>
                          </a:ln>
                          <a:solidFill>
                            <a:srgbClr val="000000"/>
                          </a:solidFill>
                          <a:effectLst/>
                          <a:latin typeface="Helvetica"/>
                          <a:ea typeface="ヒラギノ角ゴ ProN W3" charset="0"/>
                          <a:cs typeface="Helvetica"/>
                          <a:sym typeface="Arial" charset="0"/>
                        </a:rPr>
                      </a:br>
                      <a:endParaRPr kumimoji="0" lang="en-US" sz="1000" b="0" i="0" u="none" strike="noStrike" cap="none" normalizeH="0" baseline="0" dirty="0">
                        <a:ln>
                          <a:noFill/>
                        </a:ln>
                        <a:solidFill>
                          <a:srgbClr val="000000"/>
                        </a:solidFill>
                        <a:effectLst/>
                        <a:latin typeface="Helvetica"/>
                        <a:ea typeface="ヒラギノ角ゴ ProN W3" charset="0"/>
                        <a:cs typeface="Helvetica"/>
                        <a:sym typeface="Arial" charset="0"/>
                      </a:endParaRPr>
                    </a:p>
                  </a:txBody>
                  <a:tcPr marL="50800" marR="50800" marT="50800" marB="50800" horzOverflow="overflow">
                    <a:lnL w="12700" cap="flat" cmpd="sng" algn="ctr">
                      <a:solidFill>
                        <a:schemeClr val="accent1"/>
                      </a:solidFill>
                      <a:prstDash val="solid"/>
                      <a:round/>
                      <a:headEnd type="none" w="med" len="med"/>
                      <a:tailEnd type="none" w="med" len="med"/>
                    </a:lnL>
                    <a:lnR w="28575"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5"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 </a:t>
            </a:r>
            <a:r>
              <a:rPr lang="en-GB" dirty="0" smtClean="0">
                <a:latin typeface="Arial" pitchFamily="34" charset="0"/>
                <a:cs typeface="Arial" pitchFamily="34" charset="0"/>
              </a:rPr>
              <a:t>Upgrades</a:t>
            </a:r>
            <a:r>
              <a:rPr lang="en-GB" dirty="0" smtClean="0">
                <a:latin typeface="Arial" pitchFamily="34" charset="0"/>
                <a:cs typeface="Arial" pitchFamily="34" charset="0"/>
              </a:rPr>
              <a:t/>
            </a:r>
            <a:br>
              <a:rPr lang="en-GB" dirty="0" smtClean="0">
                <a:latin typeface="Arial" pitchFamily="34" charset="0"/>
                <a:cs typeface="Arial" pitchFamily="34" charset="0"/>
              </a:rPr>
            </a:br>
            <a:r>
              <a:rPr lang="en-GB" sz="2400" dirty="0" smtClean="0">
                <a:latin typeface="Arial" pitchFamily="34" charset="0"/>
                <a:cs typeface="Arial" pitchFamily="34" charset="0"/>
              </a:rPr>
              <a:t>[non-RF]</a:t>
            </a:r>
            <a:endParaRPr lang="en-GB" sz="2400" dirty="0" smtClean="0">
              <a:latin typeface="Arial" pitchFamily="34" charset="0"/>
              <a:cs typeface="Arial" pitchFamily="34" charset="0"/>
            </a:endParaRPr>
          </a:p>
        </p:txBody>
      </p:sp>
    </p:spTree>
    <p:extLst>
      <p:ext uri="{BB962C8B-B14F-4D97-AF65-F5344CB8AC3E}">
        <p14:creationId xmlns="" xmlns:p14="http://schemas.microsoft.com/office/powerpoint/2010/main" val="604148644"/>
      </p:ext>
    </p:extLst>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Group 1"/>
          <p:cNvGraphicFramePr>
            <a:graphicFrameLocks noGrp="1"/>
          </p:cNvGraphicFramePr>
          <p:nvPr>
            <p:extLst>
              <p:ext uri="{D42A27DB-BD31-4B8C-83A1-F6EECF244321}">
                <p14:modId xmlns="" xmlns:p14="http://schemas.microsoft.com/office/powerpoint/2010/main" val="786919222"/>
              </p:ext>
            </p:extLst>
          </p:nvPr>
        </p:nvGraphicFramePr>
        <p:xfrm>
          <a:off x="381237" y="1556938"/>
          <a:ext cx="4766827" cy="5040414"/>
        </p:xfrm>
        <a:graphic>
          <a:graphicData uri="http://schemas.openxmlformats.org/drawingml/2006/table">
            <a:tbl>
              <a:tblPr/>
              <a:tblGrid>
                <a:gridCol w="503777"/>
                <a:gridCol w="2803012"/>
                <a:gridCol w="1460038"/>
              </a:tblGrid>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charset="0"/>
                        </a:rPr>
                        <a:t>Priority</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charset="0"/>
                        </a:rPr>
                        <a:t>Item</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charset="0"/>
                        </a:rPr>
                        <a:t>When</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28575"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New coupled-bunch FB</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Dedicated kicker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2015-2020</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Italic" charset="0"/>
                        </a:rPr>
                        <a:t>10 MHz</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1-turn delay FB</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2011</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Renovate FB amplifiers</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2011-2015 (?)</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Slow phase loops around each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2013-2014</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New power amplifier (1 tube/gap)</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2014-2018 (?)</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chemeClr val="tx1"/>
                          </a:solidFill>
                          <a:effectLst/>
                          <a:latin typeface="Helvetica"/>
                          <a:ea typeface="ヒラギノ角ゴ ProN W3" charset="0"/>
                          <a:cs typeface="Helvetica"/>
                          <a:sym typeface="Arial Bold Italic" charset="0"/>
                        </a:rPr>
                        <a:t>20 MHz</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rgbClr val="0000FF"/>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rgbClr val="0000FF"/>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1-turn delay FB</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Slow phase loops around each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Italic" charset="0"/>
                        </a:rPr>
                        <a:t>40 MHz</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Automatic tuning system</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2011</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1-turn delay FB</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New feedback amplifier in grooves</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2014</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Slow phase loops around each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3</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Study more voltage per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2013</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3</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New power supplies</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2014-</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1" i="0" u="none" strike="noStrike" cap="none" normalizeH="0" baseline="0" dirty="0">
                          <a:ln>
                            <a:noFill/>
                          </a:ln>
                          <a:solidFill>
                            <a:srgbClr val="000000"/>
                          </a:solidFill>
                          <a:effectLst/>
                          <a:latin typeface="Helvetica"/>
                          <a:ea typeface="ヒラギノ角ゴ ProN W3" charset="0"/>
                          <a:cs typeface="Helvetica"/>
                          <a:sym typeface="Arial Bold Italic" charset="0"/>
                        </a:rPr>
                        <a:t>80 MHz</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endParaRPr kumimoji="0" lang="en-US" sz="900" b="0" i="0" u="none" strike="noStrike" cap="none" normalizeH="0" baseline="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solidFill>
                      <a:schemeClr val="accent1"/>
                    </a:solid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1-turn delay FB</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rgbClr val="0000FF"/>
                          </a:solidFill>
                          <a:effectLst/>
                          <a:latin typeface="Helvetica"/>
                          <a:ea typeface="ヒラギノ角ゴ ProN W3" charset="0"/>
                          <a:cs typeface="Helvetica"/>
                          <a:sym typeface="Arial Bold"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97662">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1</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Automatic tuning system - PLC, </a:t>
                      </a:r>
                      <a:r>
                        <a:rPr kumimoji="0" lang="en-US" sz="900" b="0" i="0" u="none" strike="noStrike" cap="none" normalizeH="0" baseline="0" dirty="0" err="1">
                          <a:ln>
                            <a:noFill/>
                          </a:ln>
                          <a:solidFill>
                            <a:srgbClr val="0000FF"/>
                          </a:solidFill>
                          <a:effectLst/>
                          <a:latin typeface="Helvetica"/>
                          <a:ea typeface="ヒラギノ角ゴ ProN W3" charset="0"/>
                          <a:cs typeface="Helvetica"/>
                          <a:sym typeface="Arial Bold" charset="0"/>
                        </a:rPr>
                        <a:t>prot.</a:t>
                      </a: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/ions switching</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rgbClr val="0000FF"/>
                          </a:solidFill>
                          <a:effectLst/>
                          <a:latin typeface="Helvetica"/>
                          <a:ea typeface="ヒラギノ角ゴ ProN W3" charset="0"/>
                          <a:cs typeface="Helvetica"/>
                          <a:sym typeface="Arial Bold" charset="0"/>
                        </a:rPr>
                        <a:t>2011-2012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Slow phase loops around each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2012</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New feedback amplifier in grooves</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2014</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Fast ferrite tuner</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2016</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3</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Study more voltage per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2013</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3</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New power supplies</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2014-</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12700" cap="flat" cmpd="sng" algn="ctr">
                      <a:solidFill>
                        <a:schemeClr val="accent1"/>
                      </a:solidFill>
                      <a:prstDash val="solid"/>
                      <a:round/>
                      <a:headEnd type="none" w="med" len="med"/>
                      <a:tailEnd type="none" w="med" len="med"/>
                    </a:lnB>
                    <a:lnTlToBr>
                      <a:noFill/>
                    </a:lnTlToBr>
                    <a:lnBlToTr>
                      <a:noFill/>
                    </a:lnBlToTr>
                    <a:noFill/>
                  </a:tcPr>
                </a:tc>
              </a:tr>
              <a:tr h="149854">
                <a:tc>
                  <a:txBody>
                    <a:bodyPr/>
                    <a:lstStyle/>
                    <a:p>
                      <a:pPr marL="0" marR="0" lvl="0" indent="0" algn="ctr"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a:ln>
                            <a:noFill/>
                          </a:ln>
                          <a:solidFill>
                            <a:schemeClr val="tx1"/>
                          </a:solidFill>
                          <a:effectLst/>
                          <a:latin typeface="Helvetica"/>
                          <a:ea typeface="ヒラギノ角ゴ ProN W3" charset="0"/>
                          <a:cs typeface="Helvetica"/>
                          <a:sym typeface="Arial" charset="0"/>
                        </a:rPr>
                        <a:t>3</a:t>
                      </a:r>
                    </a:p>
                  </a:txBody>
                  <a:tcPr marL="22016" marR="22016" marT="22016" marB="22016" horzOverflow="overflow">
                    <a:lnL w="28575"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rPr>
                        <a:t>Extra 80 MHz cavity</a:t>
                      </a: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0"/>
                        </a:spcBef>
                        <a:spcAft>
                          <a:spcPct val="0"/>
                        </a:spcAft>
                        <a:buClrTx/>
                        <a:buSzTx/>
                        <a:buFontTx/>
                        <a:buNone/>
                        <a:tabLst>
                          <a:tab pos="1168400" algn="l"/>
                        </a:tabLst>
                      </a:pPr>
                      <a:r>
                        <a:rPr kumimoji="0" lang="fr-CH" sz="900" b="0" i="0" u="none" strike="noStrike" cap="none" normalizeH="0" baseline="0" dirty="0" smtClean="0">
                          <a:ln>
                            <a:noFill/>
                          </a:ln>
                          <a:solidFill>
                            <a:schemeClr val="tx1"/>
                          </a:solidFill>
                          <a:effectLst/>
                          <a:latin typeface="Helvetica"/>
                          <a:ea typeface="ヒラギノ角ゴ ProN W3" charset="0"/>
                          <a:cs typeface="Helvetica"/>
                          <a:sym typeface="Arial" charset="0"/>
                        </a:rPr>
                        <a:t>???</a:t>
                      </a:r>
                      <a:endParaRPr kumimoji="0" lang="en-US" sz="900" b="0" i="0" u="none" strike="noStrike" cap="none" normalizeH="0" baseline="0" dirty="0">
                        <a:ln>
                          <a:noFill/>
                        </a:ln>
                        <a:solidFill>
                          <a:schemeClr val="tx1"/>
                        </a:solidFill>
                        <a:effectLst/>
                        <a:latin typeface="Helvetica"/>
                        <a:ea typeface="ヒラギノ角ゴ ProN W3" charset="0"/>
                        <a:cs typeface="Helvetica"/>
                        <a:sym typeface="Arial" charset="0"/>
                      </a:endParaRPr>
                    </a:p>
                  </a:txBody>
                  <a:tcPr marL="22016" marR="22016" marT="22016" marB="22016" horzOverflow="overflow">
                    <a:lnL w="12700" cap="flat" cmpd="sng" algn="ctr">
                      <a:solidFill>
                        <a:schemeClr val="accent1"/>
                      </a:solidFill>
                      <a:prstDash val="solid"/>
                      <a:round/>
                      <a:headEnd type="none" w="med" len="med"/>
                      <a:tailEnd type="none" w="med" len="med"/>
                    </a:lnL>
                    <a:lnR w="12700" cap="flat" cmpd="sng" algn="ctr">
                      <a:solidFill>
                        <a:schemeClr val="accent1"/>
                      </a:solidFill>
                      <a:prstDash val="solid"/>
                      <a:round/>
                      <a:headEnd type="none" w="med" len="med"/>
                      <a:tailEnd type="none" w="med" len="med"/>
                    </a:lnR>
                    <a:lnT w="12700" cap="flat" cmpd="sng" algn="ctr">
                      <a:solidFill>
                        <a:schemeClr val="accent1"/>
                      </a:solidFill>
                      <a:prstDash val="solid"/>
                      <a:round/>
                      <a:headEnd type="none" w="med" len="med"/>
                      <a:tailEnd type="none" w="med" len="med"/>
                    </a:lnT>
                    <a:lnB w="28575" cap="flat" cmpd="sng" algn="ctr">
                      <a:solidFill>
                        <a:schemeClr val="accent1"/>
                      </a:solidFill>
                      <a:prstDash val="solid"/>
                      <a:round/>
                      <a:headEnd type="none" w="med" len="med"/>
                      <a:tailEnd type="none" w="med" len="med"/>
                    </a:lnB>
                    <a:lnTlToBr>
                      <a:noFill/>
                    </a:lnTlToBr>
                    <a:lnBlToTr>
                      <a:noFill/>
                    </a:lnBlToTr>
                    <a:noFill/>
                  </a:tcPr>
                </a:tc>
              </a:tr>
            </a:tbl>
          </a:graphicData>
        </a:graphic>
      </p:graphicFrame>
      <p:sp>
        <p:nvSpPr>
          <p:cNvPr id="8" name="Content Placeholder 7"/>
          <p:cNvSpPr>
            <a:spLocks noGrp="1"/>
          </p:cNvSpPr>
          <p:nvPr>
            <p:ph idx="1"/>
          </p:nvPr>
        </p:nvSpPr>
        <p:spPr>
          <a:xfrm>
            <a:off x="5364088" y="1600200"/>
            <a:ext cx="3569906" cy="4525963"/>
          </a:xfrm>
        </p:spPr>
        <p:txBody>
          <a:bodyPr>
            <a:normAutofit/>
          </a:bodyPr>
          <a:lstStyle/>
          <a:p>
            <a:r>
              <a:rPr lang="en-US" sz="2000" dirty="0" smtClean="0"/>
              <a:t>Crude planning. S</a:t>
            </a:r>
            <a:r>
              <a:rPr lang="en-US" sz="2000" dirty="0" smtClean="0"/>
              <a:t>ome items </a:t>
            </a:r>
            <a:r>
              <a:rPr lang="en-US" sz="2000" dirty="0" smtClean="0"/>
              <a:t>may only be </a:t>
            </a:r>
            <a:r>
              <a:rPr lang="en-US" sz="2000" dirty="0" smtClean="0"/>
              <a:t>implemented after 2017.</a:t>
            </a:r>
            <a:endParaRPr lang="en-US" sz="2000" dirty="0" smtClean="0"/>
          </a:p>
          <a:p>
            <a:r>
              <a:rPr lang="en-US" sz="2000" dirty="0" smtClean="0"/>
              <a:t>Ongoing work is indicated with a bracket on priorities.</a:t>
            </a:r>
            <a:endParaRPr lang="en-US" sz="2000" dirty="0" smtClean="0"/>
          </a:p>
          <a:p>
            <a:r>
              <a:rPr lang="en-US" sz="2000" dirty="0" smtClean="0"/>
              <a:t>Priorities </a:t>
            </a:r>
            <a:r>
              <a:rPr lang="en-US" sz="2000" dirty="0" smtClean="0"/>
              <a:t>may change </a:t>
            </a:r>
            <a:r>
              <a:rPr lang="en-US" sz="2000" dirty="0" smtClean="0"/>
              <a:t>depending upon the </a:t>
            </a:r>
            <a:r>
              <a:rPr lang="en-US" sz="2000" dirty="0" smtClean="0"/>
              <a:t>outcome of the </a:t>
            </a:r>
            <a:r>
              <a:rPr lang="en-US" sz="2000" dirty="0" smtClean="0"/>
              <a:t>studies</a:t>
            </a:r>
            <a:endParaRPr lang="en-US" sz="2000" dirty="0"/>
          </a:p>
        </p:txBody>
      </p:sp>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 </a:t>
            </a:r>
            <a:r>
              <a:rPr lang="en-GB" dirty="0" smtClean="0">
                <a:latin typeface="Arial" pitchFamily="34" charset="0"/>
                <a:cs typeface="Arial" pitchFamily="34" charset="0"/>
              </a:rPr>
              <a:t>RF Upgrades</a:t>
            </a:r>
            <a:endParaRPr lang="en-GB" sz="2400" dirty="0" smtClean="0">
              <a:latin typeface="Arial" pitchFamily="34" charset="0"/>
              <a:cs typeface="Arial" pitchFamily="34" charset="0"/>
            </a:endParaRPr>
          </a:p>
        </p:txBody>
      </p:sp>
    </p:spTree>
    <p:extLst>
      <p:ext uri="{BB962C8B-B14F-4D97-AF65-F5344CB8AC3E}">
        <p14:creationId xmlns="" xmlns:p14="http://schemas.microsoft.com/office/powerpoint/2010/main" val="2287068554"/>
      </p:ext>
    </p:extLst>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LIU_PS_Gilardoni_p4.jpg"/>
          <p:cNvPicPr>
            <a:picLocks noChangeAspect="1"/>
          </p:cNvPicPr>
          <p:nvPr/>
        </p:nvPicPr>
        <p:blipFill>
          <a:blip r:embed="rId2" cstate="print"/>
          <a:srcRect l="923" t="15008" r="1256" b="19219"/>
          <a:stretch>
            <a:fillRect/>
          </a:stretch>
        </p:blipFill>
        <p:spPr>
          <a:xfrm>
            <a:off x="395537" y="1727400"/>
            <a:ext cx="6996784" cy="3528392"/>
          </a:xfrm>
          <a:prstGeom prst="rect">
            <a:avLst/>
          </a:prstGeom>
        </p:spPr>
      </p:pic>
      <p:sp>
        <p:nvSpPr>
          <p:cNvPr id="12" name="Rounded Rectangular Callout 11"/>
          <p:cNvSpPr/>
          <p:nvPr/>
        </p:nvSpPr>
        <p:spPr>
          <a:xfrm>
            <a:off x="7740352" y="3509583"/>
            <a:ext cx="1080120" cy="324616"/>
          </a:xfrm>
          <a:prstGeom prst="wedgeRoundRectCallout">
            <a:avLst>
              <a:gd name="adj1" fmla="val -90214"/>
              <a:gd name="adj2" fmla="val 1522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smtClean="0">
                <a:solidFill>
                  <a:schemeClr val="bg1"/>
                </a:solidFill>
              </a:rPr>
              <a:t>Stretched</a:t>
            </a:r>
            <a:endParaRPr lang="en-US" sz="1400" dirty="0">
              <a:solidFill>
                <a:schemeClr val="bg1"/>
              </a:solidFill>
            </a:endParaRPr>
          </a:p>
        </p:txBody>
      </p:sp>
      <p:sp>
        <p:nvSpPr>
          <p:cNvPr id="13" name="Rounded Rectangular Callout 12"/>
          <p:cNvSpPr/>
          <p:nvPr/>
        </p:nvSpPr>
        <p:spPr>
          <a:xfrm>
            <a:off x="7740352" y="2141431"/>
            <a:ext cx="1080120" cy="324616"/>
          </a:xfrm>
          <a:prstGeom prst="wedgeRoundRectCallout">
            <a:avLst>
              <a:gd name="adj1" fmla="val -90850"/>
              <a:gd name="adj2" fmla="val 6100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smtClean="0">
                <a:solidFill>
                  <a:schemeClr val="bg1"/>
                </a:solidFill>
              </a:rPr>
              <a:t>Stretched</a:t>
            </a:r>
            <a:endParaRPr lang="en-US" sz="1400" dirty="0">
              <a:solidFill>
                <a:schemeClr val="bg1"/>
              </a:solidFill>
            </a:endParaRPr>
          </a:p>
        </p:txBody>
      </p:sp>
      <p:sp>
        <p:nvSpPr>
          <p:cNvPr id="14" name="Rounded Rectangular Callout 13"/>
          <p:cNvSpPr/>
          <p:nvPr/>
        </p:nvSpPr>
        <p:spPr>
          <a:xfrm>
            <a:off x="7740352" y="2933519"/>
            <a:ext cx="1080120" cy="324616"/>
          </a:xfrm>
          <a:prstGeom prst="wedgeRoundRectCallout">
            <a:avLst>
              <a:gd name="adj1" fmla="val -90850"/>
              <a:gd name="adj2" fmla="val 61003"/>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smtClean="0">
                <a:solidFill>
                  <a:schemeClr val="bg1"/>
                </a:solidFill>
              </a:rPr>
              <a:t>Realistic</a:t>
            </a:r>
            <a:endParaRPr lang="en-US" sz="1400" dirty="0">
              <a:solidFill>
                <a:schemeClr val="bg1"/>
              </a:solidFill>
            </a:endParaRPr>
          </a:p>
        </p:txBody>
      </p:sp>
      <p:sp>
        <p:nvSpPr>
          <p:cNvPr id="15" name="Rounded Rectangular Callout 14"/>
          <p:cNvSpPr/>
          <p:nvPr/>
        </p:nvSpPr>
        <p:spPr>
          <a:xfrm>
            <a:off x="7740352" y="3941631"/>
            <a:ext cx="1080120" cy="324616"/>
          </a:xfrm>
          <a:prstGeom prst="wedgeRoundRectCallout">
            <a:avLst>
              <a:gd name="adj1" fmla="val -95942"/>
              <a:gd name="adj2" fmla="val -6600"/>
              <a:gd name="adj3" fmla="val 16667"/>
            </a:avLst>
          </a:prstGeom>
          <a:solidFill>
            <a:srgbClr val="0000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smtClean="0">
                <a:solidFill>
                  <a:schemeClr val="bg1"/>
                </a:solidFill>
              </a:rPr>
              <a:t>Realistic</a:t>
            </a:r>
            <a:endParaRPr lang="en-US" sz="1400" dirty="0">
              <a:solidFill>
                <a:schemeClr val="bg1"/>
              </a:solidFill>
            </a:endParaRPr>
          </a:p>
        </p:txBody>
      </p:sp>
      <p:sp>
        <p:nvSpPr>
          <p:cNvPr id="16" name="Rounded Rectangular Callout 15"/>
          <p:cNvSpPr/>
          <p:nvPr/>
        </p:nvSpPr>
        <p:spPr>
          <a:xfrm>
            <a:off x="7740352" y="4877735"/>
            <a:ext cx="1080120" cy="324616"/>
          </a:xfrm>
          <a:prstGeom prst="wedgeRoundRectCallout">
            <a:avLst>
              <a:gd name="adj1" fmla="val -90214"/>
              <a:gd name="adj2" fmla="val 15223"/>
              <a:gd name="adj3" fmla="val 16667"/>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CH" sz="1400" dirty="0" err="1" smtClean="0">
                <a:solidFill>
                  <a:schemeClr val="bg1"/>
                </a:solidFill>
              </a:rPr>
              <a:t>Stretched</a:t>
            </a:r>
            <a:endParaRPr lang="en-US" sz="1400" dirty="0">
              <a:solidFill>
                <a:schemeClr val="bg1"/>
              </a:solidFill>
            </a:endParaRPr>
          </a:p>
        </p:txBody>
      </p:sp>
      <p:sp>
        <p:nvSpPr>
          <p:cNvPr id="17" name="Content Placeholder 2"/>
          <p:cNvSpPr>
            <a:spLocks noGrp="1"/>
          </p:cNvSpPr>
          <p:nvPr>
            <p:ph idx="4294967295"/>
          </p:nvPr>
        </p:nvSpPr>
        <p:spPr>
          <a:xfrm>
            <a:off x="395536" y="1367360"/>
            <a:ext cx="8229600" cy="432048"/>
          </a:xfrm>
        </p:spPr>
        <p:txBody>
          <a:bodyPr/>
          <a:lstStyle/>
          <a:p>
            <a:r>
              <a:rPr lang="fr-CH" sz="1600" dirty="0" err="1" smtClean="0">
                <a:solidFill>
                  <a:schemeClr val="tx1"/>
                </a:solidFill>
                <a:latin typeface="Arial" pitchFamily="34" charset="0"/>
                <a:cs typeface="Arial" pitchFamily="34" charset="0"/>
              </a:rPr>
              <a:t>Preliminary</a:t>
            </a:r>
            <a:r>
              <a:rPr lang="fr-CH" sz="1600" dirty="0" smtClean="0">
                <a:solidFill>
                  <a:schemeClr val="tx1"/>
                </a:solidFill>
                <a:latin typeface="Arial" pitchFamily="34" charset="0"/>
                <a:cs typeface="Arial" pitchFamily="34" charset="0"/>
              </a:rPr>
              <a:t> extrapolations </a:t>
            </a:r>
            <a:r>
              <a:rPr lang="fr-CH" sz="1600" dirty="0" err="1" smtClean="0">
                <a:solidFill>
                  <a:schemeClr val="tx1"/>
                </a:solidFill>
                <a:latin typeface="Arial" pitchFamily="34" charset="0"/>
                <a:cs typeface="Arial" pitchFamily="34" charset="0"/>
              </a:rPr>
              <a:t>with</a:t>
            </a:r>
            <a:r>
              <a:rPr lang="fr-CH" sz="1600" dirty="0" smtClean="0">
                <a:solidFill>
                  <a:schemeClr val="tx1"/>
                </a:solidFill>
                <a:latin typeface="Arial" pitchFamily="34" charset="0"/>
                <a:cs typeface="Arial" pitchFamily="34" charset="0"/>
              </a:rPr>
              <a:t> Linac4</a:t>
            </a:r>
          </a:p>
        </p:txBody>
      </p:sp>
      <p:sp>
        <p:nvSpPr>
          <p:cNvPr id="18" name="Content Placeholder 2"/>
          <p:cNvSpPr>
            <a:spLocks noGrp="1"/>
          </p:cNvSpPr>
          <p:nvPr>
            <p:ph idx="4294967295"/>
          </p:nvPr>
        </p:nvSpPr>
        <p:spPr>
          <a:xfrm>
            <a:off x="395536" y="5327800"/>
            <a:ext cx="8229600" cy="1224136"/>
          </a:xfrm>
        </p:spPr>
        <p:txBody>
          <a:bodyPr/>
          <a:lstStyle/>
          <a:p>
            <a:pPr>
              <a:spcBef>
                <a:spcPts val="0"/>
              </a:spcBef>
            </a:pPr>
            <a:r>
              <a:rPr lang="fr-CH" sz="1600" dirty="0" err="1" smtClean="0">
                <a:solidFill>
                  <a:schemeClr val="tx1"/>
                </a:solidFill>
                <a:latin typeface="Arial" pitchFamily="34" charset="0"/>
                <a:cs typeface="Arial" pitchFamily="34" charset="0"/>
              </a:rPr>
              <a:t>Need</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further</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studies</a:t>
            </a:r>
            <a:r>
              <a:rPr lang="fr-CH" sz="1600" dirty="0" smtClean="0">
                <a:solidFill>
                  <a:schemeClr val="tx1"/>
                </a:solidFill>
                <a:latin typeface="Arial" pitchFamily="34" charset="0"/>
                <a:cs typeface="Arial" pitchFamily="34" charset="0"/>
              </a:rPr>
              <a:t> and </a:t>
            </a:r>
            <a:r>
              <a:rPr lang="fr-CH" sz="1600" dirty="0" err="1" smtClean="0">
                <a:solidFill>
                  <a:schemeClr val="tx1"/>
                </a:solidFill>
                <a:latin typeface="Arial" pitchFamily="34" charset="0"/>
                <a:cs typeface="Arial" pitchFamily="34" charset="0"/>
              </a:rPr>
              <a:t>MDs</a:t>
            </a:r>
            <a:r>
              <a:rPr lang="fr-CH" sz="1600" dirty="0" smtClean="0">
                <a:solidFill>
                  <a:schemeClr val="tx1"/>
                </a:solidFill>
                <a:latin typeface="Arial" pitchFamily="34" charset="0"/>
                <a:cs typeface="Arial" pitchFamily="34" charset="0"/>
              </a:rPr>
              <a:t> to </a:t>
            </a:r>
            <a:r>
              <a:rPr lang="fr-CH" sz="1600" dirty="0" err="1" smtClean="0">
                <a:solidFill>
                  <a:schemeClr val="tx1"/>
                </a:solidFill>
                <a:latin typeface="Arial" pitchFamily="34" charset="0"/>
                <a:cs typeface="Arial" pitchFamily="34" charset="0"/>
              </a:rPr>
              <a:t>improve</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these</a:t>
            </a:r>
            <a:r>
              <a:rPr lang="fr-CH" sz="1600" dirty="0" smtClean="0">
                <a:solidFill>
                  <a:schemeClr val="tx1"/>
                </a:solidFill>
                <a:latin typeface="Arial" pitchFamily="34" charset="0"/>
                <a:cs typeface="Arial" pitchFamily="34" charset="0"/>
              </a:rPr>
              <a:t> </a:t>
            </a:r>
            <a:r>
              <a:rPr lang="fr-CH" sz="1600" dirty="0" err="1" smtClean="0">
                <a:solidFill>
                  <a:schemeClr val="tx1"/>
                </a:solidFill>
                <a:latin typeface="Arial" pitchFamily="34" charset="0"/>
                <a:cs typeface="Arial" pitchFamily="34" charset="0"/>
              </a:rPr>
              <a:t>estimates</a:t>
            </a:r>
            <a:r>
              <a:rPr lang="fr-CH" sz="1600" dirty="0" smtClean="0">
                <a:solidFill>
                  <a:schemeClr val="tx1"/>
                </a:solidFill>
                <a:latin typeface="Arial" pitchFamily="34" charset="0"/>
                <a:cs typeface="Arial" pitchFamily="34" charset="0"/>
              </a:rPr>
              <a:t>:</a:t>
            </a:r>
            <a:endParaRPr lang="fr-CH" sz="1400" dirty="0" smtClean="0">
              <a:solidFill>
                <a:schemeClr val="tx1"/>
              </a:solidFill>
              <a:latin typeface="Arial" pitchFamily="34" charset="0"/>
              <a:cs typeface="Arial" pitchFamily="34" charset="0"/>
            </a:endParaRPr>
          </a:p>
          <a:p>
            <a:pPr lvl="1">
              <a:spcBef>
                <a:spcPts val="0"/>
              </a:spcBef>
            </a:pPr>
            <a:r>
              <a:rPr lang="fr-CH" sz="1400" dirty="0" smtClean="0">
                <a:solidFill>
                  <a:schemeClr val="tx1"/>
                </a:solidFill>
                <a:latin typeface="Arial" pitchFamily="34" charset="0"/>
                <a:cs typeface="Arial" pitchFamily="34" charset="0"/>
              </a:rPr>
              <a:t>Longitudinal phase plane: impact of </a:t>
            </a:r>
            <a:r>
              <a:rPr lang="fr-CH" sz="1400" dirty="0" err="1" smtClean="0">
                <a:solidFill>
                  <a:schemeClr val="tx1"/>
                </a:solidFill>
                <a:latin typeface="Arial" pitchFamily="34" charset="0"/>
                <a:cs typeface="Arial" pitchFamily="34" charset="0"/>
              </a:rPr>
              <a:t>beam</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loading</a:t>
            </a:r>
            <a:r>
              <a:rPr lang="fr-CH" sz="1400" dirty="0" smtClean="0">
                <a:solidFill>
                  <a:schemeClr val="tx1"/>
                </a:solidFill>
                <a:latin typeface="Arial" pitchFamily="34" charset="0"/>
                <a:cs typeface="Arial" pitchFamily="34" charset="0"/>
              </a:rPr>
              <a:t> and possible cures,</a:t>
            </a:r>
          </a:p>
          <a:p>
            <a:pPr lvl="1">
              <a:spcBef>
                <a:spcPts val="0"/>
              </a:spcBef>
            </a:pPr>
            <a:r>
              <a:rPr lang="fr-CH" sz="1400" dirty="0" smtClean="0">
                <a:solidFill>
                  <a:schemeClr val="tx1"/>
                </a:solidFill>
                <a:latin typeface="Arial" pitchFamily="34" charset="0"/>
                <a:cs typeface="Arial" pitchFamily="34" charset="0"/>
              </a:rPr>
              <a:t>Transverse phase planes: </a:t>
            </a:r>
            <a:r>
              <a:rPr lang="fr-CH" sz="1400" dirty="0" err="1" smtClean="0">
                <a:solidFill>
                  <a:schemeClr val="tx1"/>
                </a:solidFill>
                <a:latin typeface="Arial" pitchFamily="34" charset="0"/>
                <a:cs typeface="Arial" pitchFamily="34" charset="0"/>
              </a:rPr>
              <a:t>blow</a:t>
            </a:r>
            <a:r>
              <a:rPr lang="fr-CH" sz="1400" dirty="0" smtClean="0">
                <a:solidFill>
                  <a:schemeClr val="tx1"/>
                </a:solidFill>
                <a:latin typeface="Arial" pitchFamily="34" charset="0"/>
                <a:cs typeface="Arial" pitchFamily="34" charset="0"/>
              </a:rPr>
              <a:t>-up rate </a:t>
            </a:r>
            <a:r>
              <a:rPr lang="fr-CH" sz="1400" dirty="0" err="1" smtClean="0">
                <a:solidFill>
                  <a:schemeClr val="tx1"/>
                </a:solidFill>
                <a:latin typeface="Arial" pitchFamily="34" charset="0"/>
                <a:cs typeface="Arial" pitchFamily="34" charset="0"/>
              </a:rPr>
              <a:t>with</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high</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space</a:t>
            </a:r>
            <a:r>
              <a:rPr lang="fr-CH" sz="1400" dirty="0" smtClean="0">
                <a:solidFill>
                  <a:schemeClr val="tx1"/>
                </a:solidFill>
                <a:latin typeface="Arial" pitchFamily="34" charset="0"/>
                <a:cs typeface="Arial" pitchFamily="34" charset="0"/>
              </a:rPr>
              <a:t> charge, e-</a:t>
            </a:r>
            <a:r>
              <a:rPr lang="fr-CH" sz="1400" dirty="0" err="1" smtClean="0">
                <a:solidFill>
                  <a:schemeClr val="tx1"/>
                </a:solidFill>
                <a:latin typeface="Arial" pitchFamily="34" charset="0"/>
                <a:cs typeface="Arial" pitchFamily="34" charset="0"/>
              </a:rPr>
              <a:t>clouds</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effects</a:t>
            </a:r>
            <a:endParaRPr lang="fr-CH" sz="1400" dirty="0" smtClean="0">
              <a:solidFill>
                <a:schemeClr val="tx1"/>
              </a:solidFill>
              <a:latin typeface="Arial" pitchFamily="34" charset="0"/>
              <a:cs typeface="Arial" pitchFamily="34" charset="0"/>
            </a:endParaRPr>
          </a:p>
          <a:p>
            <a:pPr lvl="1">
              <a:spcBef>
                <a:spcPts val="0"/>
              </a:spcBef>
            </a:pPr>
            <a:r>
              <a:rPr lang="fr-CH" sz="1400" dirty="0" smtClean="0">
                <a:solidFill>
                  <a:schemeClr val="tx1"/>
                </a:solidFill>
                <a:latin typeface="Arial" pitchFamily="34" charset="0"/>
                <a:cs typeface="Arial" pitchFamily="34" charset="0"/>
              </a:rPr>
              <a:t>Radio protection (</a:t>
            </a:r>
            <a:r>
              <a:rPr lang="fr-CH" sz="1400" dirty="0" err="1" smtClean="0">
                <a:solidFill>
                  <a:schemeClr val="tx1"/>
                </a:solidFill>
                <a:latin typeface="Arial" pitchFamily="34" charset="0"/>
                <a:cs typeface="Arial" pitchFamily="34" charset="0"/>
              </a:rPr>
              <a:t>especially</a:t>
            </a:r>
            <a:r>
              <a:rPr lang="fr-CH" sz="1400" dirty="0" smtClean="0">
                <a:solidFill>
                  <a:schemeClr val="tx1"/>
                </a:solidFill>
                <a:latin typeface="Arial" pitchFamily="34" charset="0"/>
                <a:cs typeface="Arial" pitchFamily="34" charset="0"/>
              </a:rPr>
              <a:t> if </a:t>
            </a:r>
            <a:r>
              <a:rPr lang="fr-CH" sz="1400" dirty="0" err="1" smtClean="0">
                <a:solidFill>
                  <a:schemeClr val="tx1"/>
                </a:solidFill>
                <a:latin typeface="Arial" pitchFamily="34" charset="0"/>
                <a:cs typeface="Arial" pitchFamily="34" charset="0"/>
              </a:rPr>
              <a:t>other</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users</a:t>
            </a:r>
            <a:r>
              <a:rPr lang="fr-CH" sz="1400" dirty="0" smtClean="0">
                <a:solidFill>
                  <a:schemeClr val="tx1"/>
                </a:solidFill>
                <a:latin typeface="Arial" pitchFamily="34" charset="0"/>
                <a:cs typeface="Arial" pitchFamily="34" charset="0"/>
              </a:rPr>
              <a:t> </a:t>
            </a:r>
            <a:r>
              <a:rPr lang="fr-CH" sz="1400" dirty="0" err="1" smtClean="0">
                <a:solidFill>
                  <a:schemeClr val="tx1"/>
                </a:solidFill>
                <a:latin typeface="Arial" pitchFamily="34" charset="0"/>
                <a:cs typeface="Arial" pitchFamily="34" charset="0"/>
              </a:rPr>
              <a:t>attempt</a:t>
            </a:r>
            <a:r>
              <a:rPr lang="fr-CH" sz="1400" dirty="0" smtClean="0">
                <a:solidFill>
                  <a:schemeClr val="tx1"/>
                </a:solidFill>
                <a:latin typeface="Arial" pitchFamily="34" charset="0"/>
                <a:cs typeface="Arial" pitchFamily="34" charset="0"/>
              </a:rPr>
              <a:t> to profit </a:t>
            </a:r>
            <a:r>
              <a:rPr lang="fr-CH" sz="1400" dirty="0" err="1" smtClean="0">
                <a:solidFill>
                  <a:schemeClr val="tx1"/>
                </a:solidFill>
                <a:latin typeface="Arial" pitchFamily="34" charset="0"/>
                <a:cs typeface="Arial" pitchFamily="34" charset="0"/>
              </a:rPr>
              <a:t>from</a:t>
            </a:r>
            <a:r>
              <a:rPr lang="fr-CH" sz="1400" dirty="0" smtClean="0">
                <a:solidFill>
                  <a:schemeClr val="tx1"/>
                </a:solidFill>
                <a:latin typeface="Arial" pitchFamily="34" charset="0"/>
                <a:cs typeface="Arial" pitchFamily="34" charset="0"/>
              </a:rPr>
              <a:t> a </a:t>
            </a:r>
            <a:r>
              <a:rPr lang="fr-CH" sz="1400" dirty="0" err="1" smtClean="0">
                <a:solidFill>
                  <a:schemeClr val="tx1"/>
                </a:solidFill>
                <a:latin typeface="Arial" pitchFamily="34" charset="0"/>
                <a:cs typeface="Arial" pitchFamily="34" charset="0"/>
              </a:rPr>
              <a:t>higher</a:t>
            </a:r>
            <a:r>
              <a:rPr lang="fr-CH" sz="1400" dirty="0" smtClean="0">
                <a:solidFill>
                  <a:schemeClr val="tx1"/>
                </a:solidFill>
                <a:latin typeface="Arial" pitchFamily="34" charset="0"/>
                <a:cs typeface="Arial" pitchFamily="34" charset="0"/>
              </a:rPr>
              <a:t> PS </a:t>
            </a:r>
            <a:r>
              <a:rPr lang="fr-CH" sz="1400" dirty="0" err="1" smtClean="0">
                <a:solidFill>
                  <a:schemeClr val="tx1"/>
                </a:solidFill>
                <a:latin typeface="Arial" pitchFamily="34" charset="0"/>
                <a:cs typeface="Arial" pitchFamily="34" charset="0"/>
              </a:rPr>
              <a:t>intensity</a:t>
            </a:r>
            <a:r>
              <a:rPr lang="fr-CH" sz="1400" dirty="0" smtClean="0">
                <a:solidFill>
                  <a:schemeClr val="tx1"/>
                </a:solidFill>
                <a:latin typeface="Arial" pitchFamily="34" charset="0"/>
                <a:cs typeface="Arial" pitchFamily="34" charset="0"/>
              </a:rPr>
              <a:t>)</a:t>
            </a:r>
          </a:p>
          <a:p>
            <a:pPr lvl="1">
              <a:spcBef>
                <a:spcPts val="0"/>
              </a:spcBef>
            </a:pPr>
            <a:r>
              <a:rPr lang="fr-CH" sz="1400" dirty="0" err="1" smtClean="0">
                <a:solidFill>
                  <a:schemeClr val="tx1"/>
                </a:solidFill>
                <a:latin typeface="Arial" pitchFamily="34" charset="0"/>
                <a:cs typeface="Arial" pitchFamily="34" charset="0"/>
              </a:rPr>
              <a:t>Specifications</a:t>
            </a:r>
            <a:r>
              <a:rPr lang="fr-CH" sz="1400" dirty="0" smtClean="0">
                <a:solidFill>
                  <a:schemeClr val="tx1"/>
                </a:solidFill>
                <a:latin typeface="Arial" pitchFamily="34" charset="0"/>
                <a:cs typeface="Arial" pitchFamily="34" charset="0"/>
              </a:rPr>
              <a:t> of feedbacks and </a:t>
            </a:r>
            <a:r>
              <a:rPr lang="fr-CH" sz="1400" dirty="0" err="1" smtClean="0">
                <a:solidFill>
                  <a:schemeClr val="tx1"/>
                </a:solidFill>
                <a:latin typeface="Arial" pitchFamily="34" charset="0"/>
                <a:cs typeface="Arial" pitchFamily="34" charset="0"/>
              </a:rPr>
              <a:t>analysis</a:t>
            </a:r>
            <a:r>
              <a:rPr lang="fr-CH" sz="1400" dirty="0" smtClean="0">
                <a:solidFill>
                  <a:schemeClr val="tx1"/>
                </a:solidFill>
                <a:latin typeface="Arial" pitchFamily="34" charset="0"/>
                <a:cs typeface="Arial" pitchFamily="34" charset="0"/>
              </a:rPr>
              <a:t> of </a:t>
            </a:r>
            <a:r>
              <a:rPr lang="fr-CH" sz="1400" dirty="0" err="1" smtClean="0">
                <a:solidFill>
                  <a:schemeClr val="tx1"/>
                </a:solidFill>
                <a:latin typeface="Arial" pitchFamily="34" charset="0"/>
                <a:cs typeface="Arial" pitchFamily="34" charset="0"/>
              </a:rPr>
              <a:t>feasibility</a:t>
            </a:r>
            <a:endParaRPr lang="fr-CH" sz="1400" dirty="0" smtClean="0">
              <a:solidFill>
                <a:schemeClr val="tx1"/>
              </a:solidFill>
              <a:latin typeface="Arial" pitchFamily="34" charset="0"/>
              <a:cs typeface="Arial" pitchFamily="34" charset="0"/>
            </a:endParaRPr>
          </a:p>
        </p:txBody>
      </p:sp>
      <p:sp>
        <p:nvSpPr>
          <p:cNvPr id="26" name="TextBox 25"/>
          <p:cNvSpPr txBox="1"/>
          <p:nvPr/>
        </p:nvSpPr>
        <p:spPr>
          <a:xfrm>
            <a:off x="7234503" y="1357511"/>
            <a:ext cx="1909497"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S. Gilardoni</a:t>
            </a:r>
            <a:endParaRPr lang="en-US" sz="1600" b="1" dirty="0">
              <a:solidFill>
                <a:srgbClr val="0000FF"/>
              </a:solidFill>
            </a:endParaRPr>
          </a:p>
        </p:txBody>
      </p:sp>
      <p:sp>
        <p:nvSpPr>
          <p:cNvPr id="22"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 Performance </a:t>
            </a:r>
            <a:r>
              <a:rPr lang="en-GB" dirty="0" smtClean="0">
                <a:latin typeface="Arial" pitchFamily="34" charset="0"/>
                <a:cs typeface="Arial" pitchFamily="34" charset="0"/>
              </a:rPr>
              <a:t>Potential</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p:cNvSpPr>
            <a:spLocks noGrp="1"/>
          </p:cNvSpPr>
          <p:nvPr>
            <p:ph idx="4294967295"/>
          </p:nvPr>
        </p:nvSpPr>
        <p:spPr>
          <a:xfrm>
            <a:off x="431800" y="1916832"/>
            <a:ext cx="6012408" cy="4392488"/>
          </a:xfrm>
          <a:prstGeom prst="rect">
            <a:avLst/>
          </a:prstGeom>
        </p:spPr>
        <p:txBody>
          <a:bodyPr>
            <a:noAutofit/>
          </a:bodyPr>
          <a:lstStyle/>
          <a:p>
            <a:pPr>
              <a:spcBef>
                <a:spcPts val="0"/>
              </a:spcBef>
            </a:pPr>
            <a:r>
              <a:rPr lang="en-US" sz="1800" dirty="0" smtClean="0"/>
              <a:t>Scheme yielding 64 bunches per PS batch</a:t>
            </a:r>
          </a:p>
          <a:p>
            <a:pPr lvl="1">
              <a:spcBef>
                <a:spcPts val="0"/>
              </a:spcBef>
            </a:pPr>
            <a:r>
              <a:rPr lang="en-US" sz="1800" dirty="0" smtClean="0"/>
              <a:t>Brightness increase: 1.5</a:t>
            </a:r>
          </a:p>
          <a:p>
            <a:pPr lvl="1">
              <a:spcBef>
                <a:spcPts val="0"/>
              </a:spcBef>
            </a:pPr>
            <a:r>
              <a:rPr lang="en-US" sz="1800" dirty="0" smtClean="0"/>
              <a:t>Reasonable complexity of RF gymnastics</a:t>
            </a:r>
          </a:p>
          <a:p>
            <a:pPr lvl="1">
              <a:spcBef>
                <a:spcPts val="0"/>
              </a:spcBef>
            </a:pPr>
            <a:endParaRPr lang="en-US" sz="700" dirty="0" smtClean="0"/>
          </a:p>
          <a:p>
            <a:pPr>
              <a:spcBef>
                <a:spcPts val="0"/>
              </a:spcBef>
            </a:pPr>
            <a:r>
              <a:rPr lang="en-US" sz="1800" dirty="0" smtClean="0"/>
              <a:t>Scheme yielding 48 bunches per PS batch</a:t>
            </a:r>
          </a:p>
          <a:p>
            <a:pPr lvl="1">
              <a:spcBef>
                <a:spcPts val="0"/>
              </a:spcBef>
            </a:pPr>
            <a:r>
              <a:rPr lang="en-US" sz="1800" dirty="0" smtClean="0"/>
              <a:t>Brightness increase compared to present situation: 2</a:t>
            </a:r>
          </a:p>
          <a:p>
            <a:pPr lvl="1">
              <a:spcBef>
                <a:spcPts val="0"/>
              </a:spcBef>
            </a:pPr>
            <a:r>
              <a:rPr lang="en-US" sz="1800" dirty="0" smtClean="0"/>
              <a:t>Complex RF gymnastics with many batch compression steps</a:t>
            </a:r>
          </a:p>
          <a:p>
            <a:pPr lvl="1">
              <a:spcBef>
                <a:spcPts val="0"/>
              </a:spcBef>
            </a:pPr>
            <a:endParaRPr lang="en-US" sz="700" dirty="0" smtClean="0"/>
          </a:p>
          <a:p>
            <a:pPr>
              <a:spcBef>
                <a:spcPts val="0"/>
              </a:spcBef>
            </a:pPr>
            <a:r>
              <a:rPr lang="en-US" sz="1800" dirty="0" smtClean="0"/>
              <a:t>Any compression scheme can be combined with a PSB energy upgrade</a:t>
            </a:r>
          </a:p>
          <a:p>
            <a:pPr>
              <a:spcBef>
                <a:spcPts val="0"/>
              </a:spcBef>
            </a:pPr>
            <a:endParaRPr lang="en-US" sz="700" dirty="0" smtClean="0"/>
          </a:p>
          <a:p>
            <a:pPr>
              <a:spcBef>
                <a:spcPts val="0"/>
              </a:spcBef>
            </a:pPr>
            <a:r>
              <a:rPr lang="en-US" sz="1800" dirty="0" smtClean="0"/>
              <a:t>Tests can proceed immediately with double batch transfer from the PSB at 1.4 </a:t>
            </a:r>
            <a:r>
              <a:rPr lang="en-US" sz="1800" dirty="0" err="1" smtClean="0"/>
              <a:t>GeV</a:t>
            </a:r>
            <a:r>
              <a:rPr lang="en-US" sz="1800" dirty="0" smtClean="0"/>
              <a:t> and lead to delivering beyond ultimate 25 ns bunch trains to the SPS before the end  of 2012 (although at the cost of significant MD time and efforts from the PS LLRF team).</a:t>
            </a:r>
          </a:p>
        </p:txBody>
      </p:sp>
      <p:pic>
        <p:nvPicPr>
          <p:cNvPr id="121" name="Picture 120" descr="hPS8_PS10_Bunches64_anim.gif"/>
          <p:cNvPicPr>
            <a:picLocks noChangeAspect="1"/>
          </p:cNvPicPr>
          <p:nvPr/>
        </p:nvPicPr>
        <p:blipFill>
          <a:blip r:embed="rId2" cstate="print"/>
          <a:stretch>
            <a:fillRect/>
          </a:stretch>
        </p:blipFill>
        <p:spPr>
          <a:xfrm>
            <a:off x="3275856" y="1844824"/>
            <a:ext cx="5080000" cy="4826000"/>
          </a:xfrm>
          <a:prstGeom prst="rect">
            <a:avLst/>
          </a:prstGeom>
        </p:spPr>
      </p:pic>
      <p:sp>
        <p:nvSpPr>
          <p:cNvPr id="9" name="TextBox 8"/>
          <p:cNvSpPr txBox="1"/>
          <p:nvPr/>
        </p:nvSpPr>
        <p:spPr>
          <a:xfrm>
            <a:off x="0" y="1506270"/>
            <a:ext cx="1532792"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C. Carli</a:t>
            </a:r>
            <a:endParaRPr lang="en-US" sz="1600" b="1" dirty="0">
              <a:solidFill>
                <a:srgbClr val="0000FF"/>
              </a:solidFill>
            </a:endParaRPr>
          </a:p>
        </p:txBody>
      </p:sp>
      <p:sp>
        <p:nvSpPr>
          <p:cNvPr id="12" name="Title 1"/>
          <p:cNvSpPr txBox="1">
            <a:spLocks/>
          </p:cNvSpPr>
          <p:nvPr/>
        </p:nvSpPr>
        <p:spPr bwMode="auto">
          <a:xfrm>
            <a:off x="1504335" y="1347020"/>
            <a:ext cx="7010400" cy="444341"/>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000" b="1" i="0" u="none" strike="noStrike" kern="1200" cap="none" spc="0" normalizeH="0" baseline="0" noProof="0" dirty="0" smtClean="0">
                <a:ln>
                  <a:noFill/>
                </a:ln>
                <a:solidFill>
                  <a:srgbClr val="0000CC"/>
                </a:solidFill>
                <a:effectLst/>
                <a:uLnTx/>
                <a:uFillTx/>
                <a:latin typeface="Arial" pitchFamily="34" charset="0"/>
                <a:cs typeface="Arial" pitchFamily="34" charset="0"/>
              </a:rPr>
              <a:t>Alternative RF gymnastics </a:t>
            </a:r>
            <a:r>
              <a:rPr lang="en-US" sz="2000" b="1" dirty="0" smtClean="0">
                <a:solidFill>
                  <a:srgbClr val="0000CC"/>
                </a:solidFill>
                <a:latin typeface="Arial" pitchFamily="34" charset="0"/>
                <a:cs typeface="Arial" pitchFamily="34" charset="0"/>
              </a:rPr>
              <a:t>using all PSB rings</a:t>
            </a:r>
            <a:endParaRPr kumimoji="0" lang="en-US" sz="2000" b="1" i="0" u="none" strike="noStrike" kern="1200" cap="none" spc="0" normalizeH="0" baseline="0" noProof="0" dirty="0">
              <a:ln>
                <a:noFill/>
              </a:ln>
              <a:solidFill>
                <a:srgbClr val="0000CC"/>
              </a:solidFill>
              <a:effectLst/>
              <a:uLnTx/>
              <a:uFillTx/>
              <a:latin typeface="Arial" pitchFamily="34" charset="0"/>
              <a:cs typeface="Arial" pitchFamily="34" charset="0"/>
            </a:endParaRPr>
          </a:p>
        </p:txBody>
      </p:sp>
      <p:sp>
        <p:nvSpPr>
          <p:cNvPr id="13"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PS </a:t>
            </a:r>
            <a:r>
              <a:rPr lang="en-GB" dirty="0" smtClean="0">
                <a:latin typeface="Arial" pitchFamily="34" charset="0"/>
                <a:cs typeface="Arial" pitchFamily="34" charset="0"/>
              </a:rPr>
              <a:t>Gymnastics Upgrade</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ox(in)">
                                      <p:cBhvr>
                                        <p:cTn id="7" dur="500"/>
                                        <p:tgtEl>
                                          <p:spTgt spid="7">
                                            <p:txEl>
                                              <p:pRg st="0" end="0"/>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7">
                                            <p:txEl>
                                              <p:pRg st="1" end="1"/>
                                            </p:txEl>
                                          </p:spTgt>
                                        </p:tgtEl>
                                        <p:attrNameLst>
                                          <p:attrName>style.visibility</p:attrName>
                                        </p:attrNameLst>
                                      </p:cBhvr>
                                      <p:to>
                                        <p:strVal val="visible"/>
                                      </p:to>
                                    </p:set>
                                    <p:animEffect transition="in" filter="box(in)">
                                      <p:cBhvr>
                                        <p:cTn id="10" dur="500"/>
                                        <p:tgtEl>
                                          <p:spTgt spid="7">
                                            <p:txEl>
                                              <p:pRg st="1" end="1"/>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7">
                                            <p:txEl>
                                              <p:pRg st="2" end="2"/>
                                            </p:txEl>
                                          </p:spTgt>
                                        </p:tgtEl>
                                        <p:attrNameLst>
                                          <p:attrName>style.visibility</p:attrName>
                                        </p:attrNameLst>
                                      </p:cBhvr>
                                      <p:to>
                                        <p:strVal val="visible"/>
                                      </p:to>
                                    </p:set>
                                    <p:animEffect transition="in" filter="box(in)">
                                      <p:cBhvr>
                                        <p:cTn id="13" dur="500"/>
                                        <p:tgtEl>
                                          <p:spTgt spid="7">
                                            <p:txEl>
                                              <p:pRg st="2" end="2"/>
                                            </p:txEl>
                                          </p:spTgt>
                                        </p:tgtEl>
                                      </p:cBhvr>
                                    </p:animEffect>
                                  </p:childTnLst>
                                </p:cTn>
                              </p:par>
                            </p:childTnLst>
                          </p:cTn>
                        </p:par>
                      </p:childTnLst>
                    </p:cTn>
                  </p:par>
                  <p:par>
                    <p:cTn id="14" fill="hold">
                      <p:stCondLst>
                        <p:cond delay="indefinite"/>
                      </p:stCondLst>
                      <p:childTnLst>
                        <p:par>
                          <p:cTn id="15" fill="hold">
                            <p:stCondLst>
                              <p:cond delay="0"/>
                            </p:stCondLst>
                            <p:childTnLst>
                              <p:par>
                                <p:cTn id="16" presetID="4" presetClass="exit" presetSubtype="16" fill="hold" nodeType="clickEffect">
                                  <p:stCondLst>
                                    <p:cond delay="0"/>
                                  </p:stCondLst>
                                  <p:childTnLst>
                                    <p:animEffect transition="out" filter="box(in)">
                                      <p:cBhvr>
                                        <p:cTn id="17" dur="500"/>
                                        <p:tgtEl>
                                          <p:spTgt spid="7">
                                            <p:txEl>
                                              <p:pRg st="0" end="0"/>
                                            </p:txEl>
                                          </p:spTgt>
                                        </p:tgtEl>
                                      </p:cBhvr>
                                    </p:animEffect>
                                    <p:set>
                                      <p:cBhvr>
                                        <p:cTn id="18" dur="1" fill="hold">
                                          <p:stCondLst>
                                            <p:cond delay="499"/>
                                          </p:stCondLst>
                                        </p:cTn>
                                        <p:tgtEl>
                                          <p:spTgt spid="7">
                                            <p:txEl>
                                              <p:pRg st="0" end="0"/>
                                            </p:txEl>
                                          </p:spTgt>
                                        </p:tgtEl>
                                        <p:attrNameLst>
                                          <p:attrName>style.visibility</p:attrName>
                                        </p:attrNameLst>
                                      </p:cBhvr>
                                      <p:to>
                                        <p:strVal val="hidden"/>
                                      </p:to>
                                    </p:set>
                                  </p:childTnLst>
                                </p:cTn>
                              </p:par>
                              <p:par>
                                <p:cTn id="19" presetID="4" presetClass="exit" presetSubtype="16" fill="hold" nodeType="withEffect">
                                  <p:stCondLst>
                                    <p:cond delay="0"/>
                                  </p:stCondLst>
                                  <p:childTnLst>
                                    <p:animEffect transition="out" filter="box(in)">
                                      <p:cBhvr>
                                        <p:cTn id="20" dur="500"/>
                                        <p:tgtEl>
                                          <p:spTgt spid="7">
                                            <p:txEl>
                                              <p:pRg st="1" end="1"/>
                                            </p:txEl>
                                          </p:spTgt>
                                        </p:tgtEl>
                                      </p:cBhvr>
                                    </p:animEffect>
                                    <p:set>
                                      <p:cBhvr>
                                        <p:cTn id="21" dur="1" fill="hold">
                                          <p:stCondLst>
                                            <p:cond delay="499"/>
                                          </p:stCondLst>
                                        </p:cTn>
                                        <p:tgtEl>
                                          <p:spTgt spid="7">
                                            <p:txEl>
                                              <p:pRg st="1" end="1"/>
                                            </p:txEl>
                                          </p:spTgt>
                                        </p:tgtEl>
                                        <p:attrNameLst>
                                          <p:attrName>style.visibility</p:attrName>
                                        </p:attrNameLst>
                                      </p:cBhvr>
                                      <p:to>
                                        <p:strVal val="hidden"/>
                                      </p:to>
                                    </p:set>
                                  </p:childTnLst>
                                </p:cTn>
                              </p:par>
                              <p:par>
                                <p:cTn id="22" presetID="4" presetClass="exit" presetSubtype="16" fill="hold" nodeType="withEffect">
                                  <p:stCondLst>
                                    <p:cond delay="0"/>
                                  </p:stCondLst>
                                  <p:childTnLst>
                                    <p:animEffect transition="out" filter="box(in)">
                                      <p:cBhvr>
                                        <p:cTn id="23" dur="500"/>
                                        <p:tgtEl>
                                          <p:spTgt spid="7">
                                            <p:txEl>
                                              <p:pRg st="2" end="2"/>
                                            </p:txEl>
                                          </p:spTgt>
                                        </p:tgtEl>
                                      </p:cBhvr>
                                    </p:animEffect>
                                    <p:set>
                                      <p:cBhvr>
                                        <p:cTn id="24" dur="1" fill="hold">
                                          <p:stCondLst>
                                            <p:cond delay="499"/>
                                          </p:stCondLst>
                                        </p:cTn>
                                        <p:tgtEl>
                                          <p:spTgt spid="7">
                                            <p:txEl>
                                              <p:pRg st="2" end="2"/>
                                            </p:txEl>
                                          </p:spTgt>
                                        </p:tgtEl>
                                        <p:attrNameLst>
                                          <p:attrName>style.visibility</p:attrName>
                                        </p:attrNameLst>
                                      </p:cBhvr>
                                      <p:to>
                                        <p:strVal val="hidden"/>
                                      </p:to>
                                    </p:set>
                                  </p:childTnLst>
                                </p:cTn>
                              </p:par>
                              <p:par>
                                <p:cTn id="25" presetID="4" presetClass="entr" presetSubtype="16" fill="hold" nodeType="withEffect">
                                  <p:stCondLst>
                                    <p:cond delay="0"/>
                                  </p:stCondLst>
                                  <p:childTnLst>
                                    <p:set>
                                      <p:cBhvr>
                                        <p:cTn id="26" dur="1" fill="hold">
                                          <p:stCondLst>
                                            <p:cond delay="0"/>
                                          </p:stCondLst>
                                        </p:cTn>
                                        <p:tgtEl>
                                          <p:spTgt spid="121"/>
                                        </p:tgtEl>
                                        <p:attrNameLst>
                                          <p:attrName>style.visibility</p:attrName>
                                        </p:attrNameLst>
                                      </p:cBhvr>
                                      <p:to>
                                        <p:strVal val="visible"/>
                                      </p:to>
                                    </p:set>
                                    <p:animEffect transition="in" filter="box(in)">
                                      <p:cBhvr>
                                        <p:cTn id="27" dur="500"/>
                                        <p:tgtEl>
                                          <p:spTgt spid="121"/>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xit" presetSubtype="16" fill="hold" nodeType="clickEffect">
                                  <p:stCondLst>
                                    <p:cond delay="0"/>
                                  </p:stCondLst>
                                  <p:childTnLst>
                                    <p:animEffect transition="out" filter="box(in)">
                                      <p:cBhvr>
                                        <p:cTn id="31" dur="500"/>
                                        <p:tgtEl>
                                          <p:spTgt spid="121"/>
                                        </p:tgtEl>
                                      </p:cBhvr>
                                    </p:animEffect>
                                    <p:set>
                                      <p:cBhvr>
                                        <p:cTn id="32" dur="1" fill="hold">
                                          <p:stCondLst>
                                            <p:cond delay="499"/>
                                          </p:stCondLst>
                                        </p:cTn>
                                        <p:tgtEl>
                                          <p:spTgt spid="121"/>
                                        </p:tgtEl>
                                        <p:attrNameLst>
                                          <p:attrName>style.visibility</p:attrName>
                                        </p:attrNameLst>
                                      </p:cBhvr>
                                      <p:to>
                                        <p:strVal val="hidden"/>
                                      </p:to>
                                    </p:set>
                                  </p:childTnLst>
                                </p:cTn>
                              </p:par>
                              <p:par>
                                <p:cTn id="33" presetID="4" presetClass="entr" presetSubtype="16" fill="hold" nodeType="withEffect">
                                  <p:stCondLst>
                                    <p:cond delay="0"/>
                                  </p:stCondLst>
                                  <p:childTnLst>
                                    <p:set>
                                      <p:cBhvr>
                                        <p:cTn id="34" dur="1" fill="hold">
                                          <p:stCondLst>
                                            <p:cond delay="0"/>
                                          </p:stCondLst>
                                        </p:cTn>
                                        <p:tgtEl>
                                          <p:spTgt spid="7">
                                            <p:txEl>
                                              <p:pRg st="4" end="4"/>
                                            </p:txEl>
                                          </p:spTgt>
                                        </p:tgtEl>
                                        <p:attrNameLst>
                                          <p:attrName>style.visibility</p:attrName>
                                        </p:attrNameLst>
                                      </p:cBhvr>
                                      <p:to>
                                        <p:strVal val="visible"/>
                                      </p:to>
                                    </p:set>
                                    <p:animEffect transition="in" filter="box(in)">
                                      <p:cBhvr>
                                        <p:cTn id="35" dur="500"/>
                                        <p:tgtEl>
                                          <p:spTgt spid="7">
                                            <p:txEl>
                                              <p:pRg st="4" end="4"/>
                                            </p:txEl>
                                          </p:spTgt>
                                        </p:tgtEl>
                                      </p:cBhvr>
                                    </p:animEffect>
                                  </p:childTnLst>
                                </p:cTn>
                              </p:par>
                              <p:par>
                                <p:cTn id="36" presetID="4" presetClass="entr" presetSubtype="16" fill="hold" nodeType="withEffect">
                                  <p:stCondLst>
                                    <p:cond delay="0"/>
                                  </p:stCondLst>
                                  <p:childTnLst>
                                    <p:set>
                                      <p:cBhvr>
                                        <p:cTn id="37" dur="1" fill="hold">
                                          <p:stCondLst>
                                            <p:cond delay="0"/>
                                          </p:stCondLst>
                                        </p:cTn>
                                        <p:tgtEl>
                                          <p:spTgt spid="7">
                                            <p:txEl>
                                              <p:pRg st="5" end="5"/>
                                            </p:txEl>
                                          </p:spTgt>
                                        </p:tgtEl>
                                        <p:attrNameLst>
                                          <p:attrName>style.visibility</p:attrName>
                                        </p:attrNameLst>
                                      </p:cBhvr>
                                      <p:to>
                                        <p:strVal val="visible"/>
                                      </p:to>
                                    </p:set>
                                    <p:animEffect transition="in" filter="box(in)">
                                      <p:cBhvr>
                                        <p:cTn id="38" dur="500"/>
                                        <p:tgtEl>
                                          <p:spTgt spid="7">
                                            <p:txEl>
                                              <p:pRg st="5" end="5"/>
                                            </p:txEl>
                                          </p:spTgt>
                                        </p:tgtEl>
                                      </p:cBhvr>
                                    </p:animEffect>
                                  </p:childTnLst>
                                </p:cTn>
                              </p:par>
                              <p:par>
                                <p:cTn id="39" presetID="4" presetClass="entr" presetSubtype="16" fill="hold" nodeType="withEffect">
                                  <p:stCondLst>
                                    <p:cond delay="0"/>
                                  </p:stCondLst>
                                  <p:childTnLst>
                                    <p:set>
                                      <p:cBhvr>
                                        <p:cTn id="40" dur="1" fill="hold">
                                          <p:stCondLst>
                                            <p:cond delay="0"/>
                                          </p:stCondLst>
                                        </p:cTn>
                                        <p:tgtEl>
                                          <p:spTgt spid="7">
                                            <p:txEl>
                                              <p:pRg st="6" end="6"/>
                                            </p:txEl>
                                          </p:spTgt>
                                        </p:tgtEl>
                                        <p:attrNameLst>
                                          <p:attrName>style.visibility</p:attrName>
                                        </p:attrNameLst>
                                      </p:cBhvr>
                                      <p:to>
                                        <p:strVal val="visible"/>
                                      </p:to>
                                    </p:set>
                                    <p:animEffect transition="in" filter="box(in)">
                                      <p:cBhvr>
                                        <p:cTn id="41" dur="500"/>
                                        <p:tgtEl>
                                          <p:spTgt spid="7">
                                            <p:txEl>
                                              <p:pRg st="6" end="6"/>
                                            </p:txEl>
                                          </p:spTgt>
                                        </p:tgtEl>
                                      </p:cBhvr>
                                    </p:animEffect>
                                  </p:childTnLst>
                                </p:cTn>
                              </p:par>
                            </p:childTnLst>
                          </p:cTn>
                        </p:par>
                      </p:childTnLst>
                    </p:cTn>
                  </p:par>
                  <p:par>
                    <p:cTn id="42" fill="hold">
                      <p:stCondLst>
                        <p:cond delay="indefinite"/>
                      </p:stCondLst>
                      <p:childTnLst>
                        <p:par>
                          <p:cTn id="43" fill="hold">
                            <p:stCondLst>
                              <p:cond delay="0"/>
                            </p:stCondLst>
                            <p:childTnLst>
                              <p:par>
                                <p:cTn id="44" presetID="4" presetClass="exit" presetSubtype="16" fill="hold" nodeType="clickEffect">
                                  <p:stCondLst>
                                    <p:cond delay="0"/>
                                  </p:stCondLst>
                                  <p:childTnLst>
                                    <p:animEffect transition="out" filter="box(in)">
                                      <p:cBhvr>
                                        <p:cTn id="45" dur="500"/>
                                        <p:tgtEl>
                                          <p:spTgt spid="7">
                                            <p:txEl>
                                              <p:pRg st="4" end="4"/>
                                            </p:txEl>
                                          </p:spTgt>
                                        </p:tgtEl>
                                      </p:cBhvr>
                                    </p:animEffect>
                                    <p:set>
                                      <p:cBhvr>
                                        <p:cTn id="46" dur="1" fill="hold">
                                          <p:stCondLst>
                                            <p:cond delay="499"/>
                                          </p:stCondLst>
                                        </p:cTn>
                                        <p:tgtEl>
                                          <p:spTgt spid="7">
                                            <p:txEl>
                                              <p:pRg st="4" end="4"/>
                                            </p:txEl>
                                          </p:spTgt>
                                        </p:tgtEl>
                                        <p:attrNameLst>
                                          <p:attrName>style.visibility</p:attrName>
                                        </p:attrNameLst>
                                      </p:cBhvr>
                                      <p:to>
                                        <p:strVal val="hidden"/>
                                      </p:to>
                                    </p:set>
                                  </p:childTnLst>
                                </p:cTn>
                              </p:par>
                              <p:par>
                                <p:cTn id="47" presetID="4" presetClass="exit" presetSubtype="16" fill="hold" nodeType="withEffect">
                                  <p:stCondLst>
                                    <p:cond delay="0"/>
                                  </p:stCondLst>
                                  <p:childTnLst>
                                    <p:animEffect transition="out" filter="box(in)">
                                      <p:cBhvr>
                                        <p:cTn id="48" dur="500"/>
                                        <p:tgtEl>
                                          <p:spTgt spid="7">
                                            <p:txEl>
                                              <p:pRg st="5" end="5"/>
                                            </p:txEl>
                                          </p:spTgt>
                                        </p:tgtEl>
                                      </p:cBhvr>
                                    </p:animEffect>
                                    <p:set>
                                      <p:cBhvr>
                                        <p:cTn id="49" dur="1" fill="hold">
                                          <p:stCondLst>
                                            <p:cond delay="499"/>
                                          </p:stCondLst>
                                        </p:cTn>
                                        <p:tgtEl>
                                          <p:spTgt spid="7">
                                            <p:txEl>
                                              <p:pRg st="5" end="5"/>
                                            </p:txEl>
                                          </p:spTgt>
                                        </p:tgtEl>
                                        <p:attrNameLst>
                                          <p:attrName>style.visibility</p:attrName>
                                        </p:attrNameLst>
                                      </p:cBhvr>
                                      <p:to>
                                        <p:strVal val="hidden"/>
                                      </p:to>
                                    </p:set>
                                  </p:childTnLst>
                                </p:cTn>
                              </p:par>
                              <p:par>
                                <p:cTn id="50" presetID="4" presetClass="exit" presetSubtype="16" fill="hold" nodeType="withEffect">
                                  <p:stCondLst>
                                    <p:cond delay="0"/>
                                  </p:stCondLst>
                                  <p:childTnLst>
                                    <p:animEffect transition="out" filter="box(in)">
                                      <p:cBhvr>
                                        <p:cTn id="51" dur="500"/>
                                        <p:tgtEl>
                                          <p:spTgt spid="7">
                                            <p:txEl>
                                              <p:pRg st="6" end="6"/>
                                            </p:txEl>
                                          </p:spTgt>
                                        </p:tgtEl>
                                      </p:cBhvr>
                                    </p:animEffect>
                                    <p:set>
                                      <p:cBhvr>
                                        <p:cTn id="52" dur="1" fill="hold">
                                          <p:stCondLst>
                                            <p:cond delay="499"/>
                                          </p:stCondLst>
                                        </p:cTn>
                                        <p:tgtEl>
                                          <p:spTgt spid="7">
                                            <p:txEl>
                                              <p:pRg st="6" end="6"/>
                                            </p:txEl>
                                          </p:spTgt>
                                        </p:tgtEl>
                                        <p:attrNameLst>
                                          <p:attrName>style.visibility</p:attrName>
                                        </p:attrNameLst>
                                      </p:cBhvr>
                                      <p:to>
                                        <p:strVal val="hidden"/>
                                      </p:to>
                                    </p:set>
                                  </p:childTnLst>
                                </p:cTn>
                              </p:par>
                              <p:par>
                                <p:cTn id="53" presetID="4" presetClass="entr" presetSubtype="16" fill="hold" nodeType="withEffect">
                                  <p:stCondLst>
                                    <p:cond delay="0"/>
                                  </p:stCondLst>
                                  <p:childTnLst>
                                    <p:set>
                                      <p:cBhvr>
                                        <p:cTn id="54" dur="1" fill="hold">
                                          <p:stCondLst>
                                            <p:cond delay="0"/>
                                          </p:stCondLst>
                                        </p:cTn>
                                        <p:tgtEl>
                                          <p:spTgt spid="7">
                                            <p:txEl>
                                              <p:pRg st="8" end="8"/>
                                            </p:txEl>
                                          </p:spTgt>
                                        </p:tgtEl>
                                        <p:attrNameLst>
                                          <p:attrName>style.visibility</p:attrName>
                                        </p:attrNameLst>
                                      </p:cBhvr>
                                      <p:to>
                                        <p:strVal val="visible"/>
                                      </p:to>
                                    </p:set>
                                    <p:animEffect transition="in" filter="box(in)">
                                      <p:cBhvr>
                                        <p:cTn id="55" dur="500"/>
                                        <p:tgtEl>
                                          <p:spTgt spid="7">
                                            <p:txEl>
                                              <p:pRg st="8" end="8"/>
                                            </p:txEl>
                                          </p:spTgt>
                                        </p:tgtEl>
                                      </p:cBhvr>
                                    </p:animEffect>
                                  </p:childTnLst>
                                </p:cTn>
                              </p:par>
                              <p:par>
                                <p:cTn id="56" presetID="4" presetClass="entr" presetSubtype="16" fill="hold" nodeType="withEffect">
                                  <p:stCondLst>
                                    <p:cond delay="0"/>
                                  </p:stCondLst>
                                  <p:childTnLst>
                                    <p:set>
                                      <p:cBhvr>
                                        <p:cTn id="57" dur="1" fill="hold">
                                          <p:stCondLst>
                                            <p:cond delay="0"/>
                                          </p:stCondLst>
                                        </p:cTn>
                                        <p:tgtEl>
                                          <p:spTgt spid="7">
                                            <p:txEl>
                                              <p:pRg st="10" end="10"/>
                                            </p:txEl>
                                          </p:spTgt>
                                        </p:tgtEl>
                                        <p:attrNameLst>
                                          <p:attrName>style.visibility</p:attrName>
                                        </p:attrNameLst>
                                      </p:cBhvr>
                                      <p:to>
                                        <p:strVal val="visible"/>
                                      </p:to>
                                    </p:set>
                                    <p:animEffect transition="in" filter="box(in)">
                                      <p:cBhvr>
                                        <p:cTn id="58" dur="500"/>
                                        <p:tgtEl>
                                          <p:spTgt spid="7">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1506270"/>
            <a:ext cx="1949573" cy="338554"/>
          </a:xfrm>
          <a:prstGeom prst="rect">
            <a:avLst/>
          </a:prstGeom>
          <a:solidFill>
            <a:srgbClr val="FFFF8B"/>
          </a:solidFill>
        </p:spPr>
        <p:txBody>
          <a:bodyPr wrap="none" rtlCol="0">
            <a:spAutoFit/>
          </a:bodyPr>
          <a:lstStyle/>
          <a:p>
            <a:r>
              <a:rPr lang="fr-CH" sz="1600" b="1" dirty="0" smtClean="0">
                <a:solidFill>
                  <a:srgbClr val="0000FF"/>
                </a:solidFill>
              </a:rPr>
              <a:t>E. </a:t>
            </a:r>
            <a:r>
              <a:rPr lang="fr-CH" sz="1600" b="1" dirty="0" err="1" smtClean="0">
                <a:solidFill>
                  <a:srgbClr val="0000FF"/>
                </a:solidFill>
              </a:rPr>
              <a:t>Shaposhnikova</a:t>
            </a:r>
            <a:endParaRPr lang="en-US" sz="1600" b="1" dirty="0">
              <a:solidFill>
                <a:srgbClr val="0000FF"/>
              </a:solidFill>
            </a:endParaRPr>
          </a:p>
        </p:txBody>
      </p:sp>
      <p:sp>
        <p:nvSpPr>
          <p:cNvPr id="6" name="Title 1"/>
          <p:cNvSpPr txBox="1">
            <a:spLocks/>
          </p:cNvSpPr>
          <p:nvPr/>
        </p:nvSpPr>
        <p:spPr bwMode="auto">
          <a:xfrm>
            <a:off x="1259632" y="1844824"/>
            <a:ext cx="6629400" cy="550171"/>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Main lessons/results from 2010</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Content Placeholder 2"/>
          <p:cNvSpPr>
            <a:spLocks noGrp="1"/>
          </p:cNvSpPr>
          <p:nvPr>
            <p:ph idx="4294967295"/>
          </p:nvPr>
        </p:nvSpPr>
        <p:spPr>
          <a:xfrm>
            <a:off x="457200" y="2492896"/>
            <a:ext cx="8382000" cy="3312368"/>
          </a:xfrm>
          <a:prstGeom prst="rect">
            <a:avLst/>
          </a:prstGeom>
        </p:spPr>
        <p:txBody>
          <a:bodyPr/>
          <a:lstStyle/>
          <a:p>
            <a:r>
              <a:rPr lang="en-US" sz="1800" dirty="0" smtClean="0">
                <a:solidFill>
                  <a:srgbClr val="CC0099"/>
                </a:solidFill>
              </a:rPr>
              <a:t>Nominal 25 ns </a:t>
            </a:r>
            <a:r>
              <a:rPr lang="en-US" sz="1800" dirty="0" smtClean="0"/>
              <a:t>beam in good shape: low beam losses (5%) even with low </a:t>
            </a:r>
            <a:r>
              <a:rPr lang="el-GR" sz="1800" dirty="0" smtClean="0">
                <a:latin typeface="Times New Roman"/>
                <a:cs typeface="Times New Roman"/>
              </a:rPr>
              <a:t>ξ</a:t>
            </a:r>
            <a:r>
              <a:rPr lang="en-US" sz="1800" baseline="-25000" dirty="0" smtClean="0"/>
              <a:t>v</a:t>
            </a:r>
            <a:r>
              <a:rPr lang="en-US" sz="1800" dirty="0" smtClean="0"/>
              <a:t> = 0.1</a:t>
            </a:r>
          </a:p>
          <a:p>
            <a:r>
              <a:rPr lang="en-US" sz="1800" dirty="0" smtClean="0">
                <a:solidFill>
                  <a:srgbClr val="CC0099"/>
                </a:solidFill>
              </a:rPr>
              <a:t>Ultimate</a:t>
            </a:r>
            <a:r>
              <a:rPr lang="en-US" sz="1800" dirty="0" smtClean="0"/>
              <a:t> (injected) beam - needs studies</a:t>
            </a:r>
          </a:p>
          <a:p>
            <a:pPr lvl="1"/>
            <a:r>
              <a:rPr lang="en-US" sz="1800" dirty="0" smtClean="0"/>
              <a:t>25 ns: large losses and emittances, instabilities </a:t>
            </a:r>
          </a:p>
          <a:p>
            <a:pPr lvl="1"/>
            <a:r>
              <a:rPr lang="en-US" sz="1800" dirty="0" smtClean="0"/>
              <a:t>50 ns: 15% losses, 1.5x10</a:t>
            </a:r>
            <a:r>
              <a:rPr lang="en-US" sz="1800" baseline="30000" dirty="0" smtClean="0"/>
              <a:t>11</a:t>
            </a:r>
            <a:r>
              <a:rPr lang="en-US" sz="1800" dirty="0" smtClean="0"/>
              <a:t>/bunch at 450 </a:t>
            </a:r>
            <a:r>
              <a:rPr lang="en-US" sz="1800" dirty="0" err="1" smtClean="0"/>
              <a:t>GeV</a:t>
            </a:r>
            <a:r>
              <a:rPr lang="en-US" sz="1800" dirty="0" smtClean="0"/>
              <a:t>/c in 4 batches</a:t>
            </a:r>
          </a:p>
          <a:p>
            <a:r>
              <a:rPr lang="en-US" sz="1800" dirty="0" smtClean="0">
                <a:solidFill>
                  <a:srgbClr val="CC0099"/>
                </a:solidFill>
              </a:rPr>
              <a:t>TMCI threshold </a:t>
            </a:r>
            <a:r>
              <a:rPr lang="en-US" sz="1800" dirty="0" smtClean="0"/>
              <a:t>is at ultimate intensity (low </a:t>
            </a:r>
            <a:r>
              <a:rPr lang="el-GR" sz="1800" dirty="0" smtClean="0">
                <a:latin typeface="Times New Roman"/>
                <a:cs typeface="Times New Roman"/>
              </a:rPr>
              <a:t>ξ</a:t>
            </a:r>
            <a:r>
              <a:rPr lang="en-US" sz="1800" dirty="0" smtClean="0">
                <a:latin typeface="Times New Roman"/>
                <a:cs typeface="Times New Roman"/>
              </a:rPr>
              <a:t>)</a:t>
            </a:r>
            <a:r>
              <a:rPr lang="en-US" sz="1800" dirty="0" smtClean="0"/>
              <a:t>. Ultimate single bunch accelerated to 450 </a:t>
            </a:r>
            <a:r>
              <a:rPr lang="en-US" sz="1800" dirty="0" err="1" smtClean="0"/>
              <a:t>GeV</a:t>
            </a:r>
            <a:r>
              <a:rPr lang="en-US" sz="1800" dirty="0" smtClean="0"/>
              <a:t>/c with low loss and </a:t>
            </a:r>
            <a:r>
              <a:rPr lang="el-GR" sz="1800" dirty="0" smtClean="0">
                <a:latin typeface="Times New Roman"/>
                <a:cs typeface="Times New Roman"/>
              </a:rPr>
              <a:t>ξ</a:t>
            </a:r>
            <a:r>
              <a:rPr lang="en-US" sz="1800" baseline="-25000" dirty="0" smtClean="0"/>
              <a:t>v</a:t>
            </a:r>
            <a:r>
              <a:rPr lang="en-US" sz="1800" dirty="0" smtClean="0"/>
              <a:t>, but with some  </a:t>
            </a:r>
            <a:r>
              <a:rPr lang="en-US" sz="1800" dirty="0" err="1" smtClean="0"/>
              <a:t>emittance</a:t>
            </a:r>
            <a:r>
              <a:rPr lang="en-US" sz="1800" dirty="0" smtClean="0"/>
              <a:t> blow-up. More problems for small injected </a:t>
            </a:r>
            <a:r>
              <a:rPr lang="en-US" sz="1800" dirty="0" err="1" smtClean="0"/>
              <a:t>emittances</a:t>
            </a:r>
            <a:r>
              <a:rPr lang="en-US" sz="1800" dirty="0" smtClean="0"/>
              <a:t>. </a:t>
            </a:r>
          </a:p>
          <a:p>
            <a:r>
              <a:rPr lang="en-US" sz="1800" dirty="0" smtClean="0">
                <a:solidFill>
                  <a:srgbClr val="CC0099"/>
                </a:solidFill>
              </a:rPr>
              <a:t>New low </a:t>
            </a:r>
            <a:r>
              <a:rPr lang="el-GR" sz="1800" dirty="0" smtClean="0">
                <a:solidFill>
                  <a:srgbClr val="CC0099"/>
                </a:solidFill>
                <a:latin typeface="Times New Roman"/>
                <a:cs typeface="Times New Roman"/>
              </a:rPr>
              <a:t>γ</a:t>
            </a:r>
            <a:r>
              <a:rPr lang="en-US" sz="1800" baseline="-25000" dirty="0" smtClean="0">
                <a:solidFill>
                  <a:srgbClr val="CC0099"/>
                </a:solidFill>
                <a:latin typeface="Tahoma" pitchFamily="34" charset="0"/>
                <a:cs typeface="Tahoma" pitchFamily="34" charset="0"/>
              </a:rPr>
              <a:t>t </a:t>
            </a:r>
            <a:r>
              <a:rPr lang="en-US" sz="1800" dirty="0" smtClean="0">
                <a:solidFill>
                  <a:srgbClr val="CC0099"/>
                </a:solidFill>
              </a:rPr>
              <a:t>optics</a:t>
            </a:r>
            <a:r>
              <a:rPr lang="en-US" sz="1800" dirty="0" smtClean="0"/>
              <a:t>: promising results for beam stability and brightness</a:t>
            </a:r>
          </a:p>
          <a:p>
            <a:r>
              <a:rPr lang="en-US" sz="1800" dirty="0" smtClean="0">
                <a:solidFill>
                  <a:srgbClr val="CC0099"/>
                </a:solidFill>
              </a:rPr>
              <a:t>Limitations for dedicated LHC filling/MD:</a:t>
            </a:r>
            <a:r>
              <a:rPr lang="en-US" sz="1800" dirty="0" smtClean="0"/>
              <a:t> MKE, MKP, MKDH3 heating/</a:t>
            </a:r>
            <a:r>
              <a:rPr lang="en-US" sz="1800" dirty="0" err="1" smtClean="0"/>
              <a:t>outgassing</a:t>
            </a:r>
            <a:r>
              <a:rPr lang="en-US" sz="1800" dirty="0" smtClean="0"/>
              <a:t>  </a:t>
            </a:r>
          </a:p>
          <a:p>
            <a:r>
              <a:rPr lang="en-US" sz="1800" dirty="0" smtClean="0">
                <a:solidFill>
                  <a:srgbClr val="CC0099"/>
                </a:solidFill>
              </a:rPr>
              <a:t>MDs issues</a:t>
            </a:r>
            <a:r>
              <a:rPr lang="en-US" sz="1800" dirty="0" smtClean="0"/>
              <a:t>: transverse emittance measurements, time allocation, data analysis </a:t>
            </a:r>
            <a:endParaRPr lang="en-US" sz="2000" dirty="0" smtClean="0"/>
          </a:p>
        </p:txBody>
      </p:sp>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Status of SPS Studies</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p:cNvSpPr>
            <a:spLocks noGrp="1"/>
          </p:cNvSpPr>
          <p:nvPr>
            <p:ph idx="4294967295"/>
          </p:nvPr>
        </p:nvSpPr>
        <p:spPr>
          <a:xfrm>
            <a:off x="430088" y="3068960"/>
            <a:ext cx="8390384" cy="3384376"/>
          </a:xfrm>
          <a:prstGeom prst="rect">
            <a:avLst/>
          </a:prstGeom>
        </p:spPr>
        <p:txBody>
          <a:bodyPr/>
          <a:lstStyle/>
          <a:p>
            <a:pPr algn="ctr">
              <a:spcBef>
                <a:spcPts val="0"/>
              </a:spcBef>
              <a:buNone/>
            </a:pPr>
            <a:r>
              <a:rPr lang="en-GB" sz="1600" b="1" dirty="0" smtClean="0">
                <a:solidFill>
                  <a:srgbClr val="FF0000"/>
                </a:solidFill>
                <a:latin typeface="Arial" pitchFamily="34" charset="0"/>
                <a:cs typeface="Arial" pitchFamily="34" charset="0"/>
              </a:rPr>
              <a:t>Possible actions</a:t>
            </a:r>
          </a:p>
          <a:p>
            <a:pPr>
              <a:spcBef>
                <a:spcPts val="0"/>
              </a:spcBef>
            </a:pPr>
            <a:r>
              <a:rPr lang="en-GB" sz="1600" dirty="0" smtClean="0">
                <a:latin typeface="Arial" pitchFamily="34" charset="0"/>
                <a:cs typeface="Arial" pitchFamily="34" charset="0"/>
              </a:rPr>
              <a:t>Suppression</a:t>
            </a:r>
            <a:r>
              <a:rPr lang="en-GB" sz="1600" dirty="0" smtClean="0">
                <a:latin typeface="Arial" pitchFamily="34" charset="0"/>
                <a:cs typeface="Arial" pitchFamily="34" charset="0"/>
              </a:rPr>
              <a:t>: Clearing electrodes</a:t>
            </a:r>
          </a:p>
          <a:p>
            <a:pPr lvl="1">
              <a:spcBef>
                <a:spcPts val="0"/>
              </a:spcBef>
            </a:pPr>
            <a:r>
              <a:rPr lang="en-GB" sz="1400" dirty="0" smtClean="0">
                <a:latin typeface="Arial" pitchFamily="34" charset="0"/>
                <a:cs typeface="Arial" pitchFamily="34" charset="0"/>
              </a:rPr>
              <a:t>Aperture, </a:t>
            </a:r>
            <a:r>
              <a:rPr lang="en-GB" sz="1400" dirty="0" smtClean="0">
                <a:latin typeface="Arial" pitchFamily="34" charset="0"/>
                <a:cs typeface="Arial" pitchFamily="34" charset="0"/>
              </a:rPr>
              <a:t>impedance, full-scale </a:t>
            </a:r>
            <a:r>
              <a:rPr lang="en-GB" sz="1400" dirty="0" smtClean="0">
                <a:latin typeface="Arial" pitchFamily="34" charset="0"/>
                <a:cs typeface="Arial" pitchFamily="34" charset="0"/>
              </a:rPr>
              <a:t>feasibility, lifetime, quads, LSS, cabling, powering, etc</a:t>
            </a:r>
            <a:r>
              <a:rPr lang="en-GB" sz="1400" dirty="0" smtClean="0">
                <a:latin typeface="Arial" pitchFamily="34" charset="0"/>
                <a:cs typeface="Arial" pitchFamily="34" charset="0"/>
              </a:rPr>
              <a:t>.</a:t>
            </a:r>
            <a:endParaRPr lang="en-GB" sz="1400" dirty="0" smtClean="0">
              <a:latin typeface="Arial" pitchFamily="34" charset="0"/>
              <a:cs typeface="Arial" pitchFamily="34" charset="0"/>
            </a:endParaRPr>
          </a:p>
          <a:p>
            <a:pPr>
              <a:spcBef>
                <a:spcPts val="0"/>
              </a:spcBef>
            </a:pPr>
            <a:r>
              <a:rPr lang="en-GB" sz="1600" dirty="0" smtClean="0">
                <a:latin typeface="Arial" pitchFamily="34" charset="0"/>
                <a:cs typeface="Arial" pitchFamily="34" charset="0"/>
              </a:rPr>
              <a:t>Mitigations</a:t>
            </a:r>
          </a:p>
          <a:p>
            <a:pPr lvl="1">
              <a:spcBef>
                <a:spcPts val="0"/>
              </a:spcBef>
            </a:pPr>
            <a:r>
              <a:rPr lang="en-GB" sz="1400" dirty="0" smtClean="0">
                <a:latin typeface="Arial" pitchFamily="34" charset="0"/>
                <a:cs typeface="Arial" pitchFamily="34" charset="0"/>
              </a:rPr>
              <a:t>a-C coatings</a:t>
            </a:r>
          </a:p>
          <a:p>
            <a:pPr lvl="2">
              <a:spcBef>
                <a:spcPts val="0"/>
              </a:spcBef>
            </a:pPr>
            <a:r>
              <a:rPr lang="en-GB" sz="1200" dirty="0" smtClean="0">
                <a:latin typeface="Arial" pitchFamily="34" charset="0"/>
                <a:cs typeface="Arial" pitchFamily="34" charset="0"/>
              </a:rPr>
              <a:t>Lifetime, stability with venting, outgassing rates, in-situ coating, LSS.</a:t>
            </a:r>
          </a:p>
          <a:p>
            <a:pPr lvl="1">
              <a:spcBef>
                <a:spcPts val="0"/>
              </a:spcBef>
            </a:pPr>
            <a:r>
              <a:rPr lang="en-GB" sz="1400" dirty="0" smtClean="0">
                <a:latin typeface="Arial" pitchFamily="34" charset="0"/>
                <a:cs typeface="Arial" pitchFamily="34" charset="0"/>
              </a:rPr>
              <a:t>Scrubbing runs</a:t>
            </a:r>
          </a:p>
          <a:p>
            <a:pPr lvl="2">
              <a:spcBef>
                <a:spcPts val="0"/>
              </a:spcBef>
            </a:pPr>
            <a:r>
              <a:rPr lang="en-GB" sz="1200" dirty="0" smtClean="0">
                <a:latin typeface="Arial" pitchFamily="34" charset="0"/>
                <a:cs typeface="Arial" pitchFamily="34" charset="0"/>
              </a:rPr>
              <a:t>Feasibility and margin, MD </a:t>
            </a:r>
            <a:r>
              <a:rPr lang="en-GB" sz="1200" dirty="0" smtClean="0">
                <a:latin typeface="Arial" pitchFamily="34" charset="0"/>
                <a:cs typeface="Arial" pitchFamily="34" charset="0"/>
              </a:rPr>
              <a:t>time</a:t>
            </a:r>
            <a:endParaRPr lang="en-GB" sz="1200" dirty="0" smtClean="0">
              <a:latin typeface="Arial" pitchFamily="34" charset="0"/>
              <a:cs typeface="Arial" pitchFamily="34" charset="0"/>
            </a:endParaRPr>
          </a:p>
          <a:p>
            <a:pPr>
              <a:spcBef>
                <a:spcPts val="0"/>
              </a:spcBef>
            </a:pPr>
            <a:r>
              <a:rPr lang="en-GB" sz="1600" dirty="0" smtClean="0">
                <a:latin typeface="Arial" pitchFamily="34" charset="0"/>
                <a:cs typeface="Arial" pitchFamily="34" charset="0"/>
              </a:rPr>
              <a:t>(Potential) Cure</a:t>
            </a:r>
          </a:p>
          <a:p>
            <a:pPr lvl="1">
              <a:spcBef>
                <a:spcPts val="0"/>
              </a:spcBef>
            </a:pPr>
            <a:r>
              <a:rPr lang="en-GB" sz="1400" dirty="0" smtClean="0">
                <a:latin typeface="Arial" pitchFamily="34" charset="0"/>
                <a:cs typeface="Arial" pitchFamily="34" charset="0"/>
              </a:rPr>
              <a:t>Wide band feedback systems </a:t>
            </a:r>
          </a:p>
          <a:p>
            <a:pPr lvl="2">
              <a:spcBef>
                <a:spcPts val="0"/>
              </a:spcBef>
            </a:pPr>
            <a:r>
              <a:rPr lang="en-US" sz="1200" dirty="0" smtClean="0">
                <a:latin typeface="Arial" pitchFamily="34" charset="0"/>
                <a:cs typeface="Arial" pitchFamily="34" charset="0"/>
              </a:rPr>
              <a:t>High speed digitization and digital </a:t>
            </a:r>
            <a:r>
              <a:rPr lang="en-US" sz="1200" dirty="0" smtClean="0">
                <a:latin typeface="Arial" pitchFamily="34" charset="0"/>
                <a:cs typeface="Arial" pitchFamily="34" charset="0"/>
              </a:rPr>
              <a:t>treatment</a:t>
            </a:r>
            <a:endParaRPr lang="en-US" sz="1200" dirty="0" smtClean="0">
              <a:latin typeface="Arial" pitchFamily="34" charset="0"/>
              <a:cs typeface="Arial" pitchFamily="34" charset="0"/>
            </a:endParaRPr>
          </a:p>
          <a:p>
            <a:pPr>
              <a:spcBef>
                <a:spcPts val="0"/>
              </a:spcBef>
            </a:pPr>
            <a:r>
              <a:rPr lang="en-GB" sz="1600" dirty="0" smtClean="0">
                <a:latin typeface="Arial" pitchFamily="34" charset="0"/>
                <a:cs typeface="Arial" pitchFamily="34" charset="0"/>
              </a:rPr>
              <a:t>Simulations</a:t>
            </a:r>
          </a:p>
          <a:p>
            <a:pPr lvl="1">
              <a:spcBef>
                <a:spcPts val="0"/>
              </a:spcBef>
            </a:pPr>
            <a:r>
              <a:rPr lang="en-GB" sz="1400" dirty="0" smtClean="0">
                <a:solidFill>
                  <a:srgbClr val="0000FF"/>
                </a:solidFill>
                <a:latin typeface="Arial" pitchFamily="34" charset="0"/>
                <a:cs typeface="Arial" pitchFamily="34" charset="0"/>
              </a:rPr>
              <a:t>e-cloud budget</a:t>
            </a:r>
            <a:r>
              <a:rPr lang="en-GB" sz="1400" dirty="0" smtClean="0">
                <a:latin typeface="Arial" pitchFamily="34" charset="0"/>
                <a:cs typeface="Arial" pitchFamily="34" charset="0"/>
              </a:rPr>
              <a:t>, stability expected, emittance growth, impedance from electrodes, effectiveness of wide band feedback, etc.</a:t>
            </a:r>
          </a:p>
          <a:p>
            <a:pPr lvl="1">
              <a:spcBef>
                <a:spcPts val="0"/>
              </a:spcBef>
            </a:pPr>
            <a:r>
              <a:rPr lang="en-GB" sz="1400" i="1" dirty="0" smtClean="0">
                <a:solidFill>
                  <a:srgbClr val="0000FF"/>
                </a:solidFill>
                <a:latin typeface="Arial" pitchFamily="34" charset="0"/>
                <a:cs typeface="Arial" pitchFamily="34" charset="0"/>
              </a:rPr>
              <a:t>If we rely on beam scrubbing in the LHC why not in the SPS?</a:t>
            </a:r>
          </a:p>
        </p:txBody>
      </p:sp>
      <p:sp>
        <p:nvSpPr>
          <p:cNvPr id="8" name="TextBox 7"/>
          <p:cNvSpPr txBox="1"/>
          <p:nvPr/>
        </p:nvSpPr>
        <p:spPr>
          <a:xfrm>
            <a:off x="0" y="1434262"/>
            <a:ext cx="1452642" cy="338554"/>
          </a:xfrm>
          <a:prstGeom prst="rect">
            <a:avLst/>
          </a:prstGeom>
          <a:solidFill>
            <a:srgbClr val="FFFF8B"/>
          </a:solidFill>
        </p:spPr>
        <p:txBody>
          <a:bodyPr wrap="none" rtlCol="0">
            <a:spAutoFit/>
          </a:bodyPr>
          <a:lstStyle/>
          <a:p>
            <a:r>
              <a:rPr lang="fr-CH" sz="1600" b="1" dirty="0" smtClean="0">
                <a:solidFill>
                  <a:srgbClr val="0000FF"/>
                </a:solidFill>
              </a:rPr>
              <a:t>J.M. Jimenez</a:t>
            </a:r>
            <a:endParaRPr lang="en-US" sz="1600" b="1" dirty="0">
              <a:solidFill>
                <a:srgbClr val="0000FF"/>
              </a:solidFill>
            </a:endParaRPr>
          </a:p>
        </p:txBody>
      </p:sp>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Electron clouds in the SPS</a:t>
            </a:r>
            <a:endParaRPr lang="en-GB" sz="2400" dirty="0" smtClean="0">
              <a:latin typeface="Arial" pitchFamily="34" charset="0"/>
              <a:cs typeface="Arial" pitchFamily="34" charset="0"/>
            </a:endParaRPr>
          </a:p>
        </p:txBody>
      </p:sp>
      <p:sp>
        <p:nvSpPr>
          <p:cNvPr id="11" name="Rectangle 10"/>
          <p:cNvSpPr/>
          <p:nvPr/>
        </p:nvSpPr>
        <p:spPr>
          <a:xfrm>
            <a:off x="-36512" y="1559694"/>
            <a:ext cx="8856984" cy="1077218"/>
          </a:xfrm>
          <a:prstGeom prst="rect">
            <a:avLst/>
          </a:prstGeom>
        </p:spPr>
        <p:txBody>
          <a:bodyPr wrap="square">
            <a:spAutoFit/>
          </a:bodyPr>
          <a:lstStyle/>
          <a:p>
            <a:pPr lvl="1" algn="ctr"/>
            <a:r>
              <a:rPr lang="en-GB" sz="1600" dirty="0" smtClean="0">
                <a:solidFill>
                  <a:srgbClr val="0000FF"/>
                </a:solidFill>
              </a:rPr>
              <a:t>High </a:t>
            </a:r>
            <a:r>
              <a:rPr lang="en-GB" sz="1600" dirty="0" smtClean="0">
                <a:solidFill>
                  <a:srgbClr val="0000FF"/>
                </a:solidFill>
              </a:rPr>
              <a:t>bunch intensity</a:t>
            </a:r>
            <a:r>
              <a:rPr lang="en-GB" sz="1600" dirty="0" smtClean="0"/>
              <a:t>, </a:t>
            </a:r>
            <a:r>
              <a:rPr lang="en-GB" sz="1600" dirty="0" smtClean="0"/>
              <a:t>and/or </a:t>
            </a:r>
            <a:r>
              <a:rPr lang="en-GB" sz="1600" dirty="0" smtClean="0">
                <a:solidFill>
                  <a:srgbClr val="0000FF"/>
                </a:solidFill>
              </a:rPr>
              <a:t>Small </a:t>
            </a:r>
            <a:r>
              <a:rPr lang="en-GB" sz="1600" dirty="0" smtClean="0">
                <a:solidFill>
                  <a:srgbClr val="0000FF"/>
                </a:solidFill>
              </a:rPr>
              <a:t>emittances </a:t>
            </a:r>
            <a:r>
              <a:rPr lang="en-GB" sz="1600" dirty="0" smtClean="0"/>
              <a:t>(LHC requirements) </a:t>
            </a:r>
          </a:p>
          <a:p>
            <a:pPr lvl="1">
              <a:buNone/>
            </a:pPr>
            <a:r>
              <a:rPr lang="en-GB" sz="1600" dirty="0" smtClean="0"/>
              <a:t>are </a:t>
            </a:r>
            <a:r>
              <a:rPr lang="en-GB" sz="1600" dirty="0" smtClean="0"/>
              <a:t>impossible </a:t>
            </a:r>
            <a:r>
              <a:rPr lang="en-GB" sz="1600" dirty="0" smtClean="0"/>
              <a:t>in the SPS </a:t>
            </a:r>
            <a:r>
              <a:rPr lang="en-GB" sz="1600" dirty="0" smtClean="0"/>
              <a:t>at </a:t>
            </a:r>
            <a:r>
              <a:rPr lang="en-GB" sz="1600" b="1" u="sng" dirty="0" smtClean="0"/>
              <a:t>short bunch spacing </a:t>
            </a:r>
            <a:r>
              <a:rPr lang="en-GB" sz="1600" dirty="0" smtClean="0"/>
              <a:t>because </a:t>
            </a:r>
            <a:r>
              <a:rPr lang="en-GB" sz="1600" dirty="0" smtClean="0"/>
              <a:t>of </a:t>
            </a:r>
            <a:r>
              <a:rPr lang="en-GB" sz="1600" dirty="0" smtClean="0">
                <a:solidFill>
                  <a:srgbClr val="0000FF"/>
                </a:solidFill>
              </a:rPr>
              <a:t>electron clouds </a:t>
            </a:r>
            <a:r>
              <a:rPr lang="en-GB" sz="1600" dirty="0" smtClean="0"/>
              <a:t>generating:</a:t>
            </a:r>
          </a:p>
          <a:p>
            <a:pPr lvl="1">
              <a:buFont typeface="Arial" pitchFamily="34" charset="0"/>
              <a:buChar char="•"/>
            </a:pPr>
            <a:r>
              <a:rPr lang="en-GB" sz="1600" dirty="0" smtClean="0"/>
              <a:t> </a:t>
            </a:r>
            <a:r>
              <a:rPr lang="en-GB" sz="1600" i="1" u="sng" dirty="0" smtClean="0"/>
              <a:t>pressure rise</a:t>
            </a:r>
            <a:r>
              <a:rPr lang="en-GB" sz="1600" dirty="0" smtClean="0"/>
              <a:t>: beam gas scattering, dose rates to tunnel and components</a:t>
            </a:r>
          </a:p>
          <a:p>
            <a:pPr lvl="1">
              <a:buFont typeface="Arial" pitchFamily="34" charset="0"/>
              <a:buChar char="•"/>
            </a:pPr>
            <a:r>
              <a:rPr lang="en-GB" sz="1600" dirty="0" smtClean="0"/>
              <a:t> </a:t>
            </a:r>
            <a:r>
              <a:rPr lang="en-GB" sz="1600" i="1" u="sng" dirty="0" smtClean="0"/>
              <a:t>beam instabilities</a:t>
            </a:r>
            <a:r>
              <a:rPr lang="en-GB" sz="1600" dirty="0" smtClean="0"/>
              <a:t>: transverse emittance blow-up and single bunch vertical instability</a:t>
            </a:r>
          </a:p>
        </p:txBody>
      </p:sp>
      <p:sp>
        <p:nvSpPr>
          <p:cNvPr id="12" name="Down Arrow 11"/>
          <p:cNvSpPr/>
          <p:nvPr/>
        </p:nvSpPr>
        <p:spPr>
          <a:xfrm>
            <a:off x="4355976" y="2648526"/>
            <a:ext cx="360040" cy="42043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SPS </a:t>
            </a:r>
            <a:r>
              <a:rPr lang="en-GB" dirty="0" smtClean="0">
                <a:latin typeface="Arial" pitchFamily="34" charset="0"/>
                <a:cs typeface="Arial" pitchFamily="34" charset="0"/>
              </a:rPr>
              <a:t>Hardware Upgrades</a:t>
            </a:r>
            <a:endParaRPr lang="en-GB" sz="2400" dirty="0" smtClean="0">
              <a:latin typeface="Arial" pitchFamily="34" charset="0"/>
              <a:cs typeface="Arial" pitchFamily="34" charset="0"/>
            </a:endParaRPr>
          </a:p>
        </p:txBody>
      </p:sp>
      <p:graphicFrame>
        <p:nvGraphicFramePr>
          <p:cNvPr id="10" name="Object 9"/>
          <p:cNvGraphicFramePr>
            <a:graphicFrameLocks noChangeAspect="1"/>
          </p:cNvGraphicFramePr>
          <p:nvPr/>
        </p:nvGraphicFramePr>
        <p:xfrm>
          <a:off x="1043608" y="1556792"/>
          <a:ext cx="7181850" cy="4570412"/>
        </p:xfrm>
        <a:graphic>
          <a:graphicData uri="http://schemas.openxmlformats.org/presentationml/2006/ole">
            <p:oleObj spid="_x0000_s75779" name="Acrobat Document" r:id="rId3" imgW="7542857" imgH="5830114" progId="AcroExch.Document.7">
              <p:embed/>
            </p:oleObj>
          </a:graphicData>
        </a:graphic>
      </p:graphicFrame>
      <p:sp>
        <p:nvSpPr>
          <p:cNvPr id="11" name="TextBox 10"/>
          <p:cNvSpPr txBox="1"/>
          <p:nvPr/>
        </p:nvSpPr>
        <p:spPr>
          <a:xfrm>
            <a:off x="0" y="1578278"/>
            <a:ext cx="1301959" cy="338554"/>
          </a:xfrm>
          <a:prstGeom prst="rect">
            <a:avLst/>
          </a:prstGeom>
          <a:solidFill>
            <a:srgbClr val="FFFF8B"/>
          </a:solidFill>
        </p:spPr>
        <p:txBody>
          <a:bodyPr wrap="none" rtlCol="0">
            <a:spAutoFit/>
          </a:bodyPr>
          <a:lstStyle/>
          <a:p>
            <a:r>
              <a:rPr lang="fr-CH" sz="1600" b="1" dirty="0" smtClean="0">
                <a:solidFill>
                  <a:srgbClr val="0000FF"/>
                </a:solidFill>
              </a:rPr>
              <a:t>B. Goddard</a:t>
            </a:r>
            <a:endParaRPr lang="en-US" sz="1600" b="1" dirty="0">
              <a:solidFill>
                <a:srgbClr val="0000FF"/>
              </a:solidFill>
            </a:endParaRP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905000"/>
            <a:ext cx="8686800" cy="1752600"/>
          </a:xfrm>
        </p:spPr>
        <p:txBody>
          <a:bodyPr/>
          <a:lstStyle/>
          <a:p>
            <a:pPr fontAlgn="auto">
              <a:spcAft>
                <a:spcPts val="0"/>
              </a:spcAft>
              <a:defRPr/>
            </a:pPr>
            <a:r>
              <a:rPr lang="en-US" sz="5400" dirty="0" smtClean="0">
                <a:solidFill>
                  <a:schemeClr val="accent6">
                    <a:lumMod val="75000"/>
                  </a:schemeClr>
                </a:solidFill>
              </a:rPr>
              <a:t>Introduction</a:t>
            </a:r>
            <a:endParaRPr lang="en-US" sz="5400" dirty="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p:cNvSpPr txBox="1"/>
          <p:nvPr/>
        </p:nvSpPr>
        <p:spPr>
          <a:xfrm>
            <a:off x="0" y="1578278"/>
            <a:ext cx="1949573" cy="338554"/>
          </a:xfrm>
          <a:prstGeom prst="rect">
            <a:avLst/>
          </a:prstGeom>
          <a:solidFill>
            <a:srgbClr val="FFFF8B"/>
          </a:solidFill>
        </p:spPr>
        <p:txBody>
          <a:bodyPr wrap="none" rtlCol="0">
            <a:spAutoFit/>
          </a:bodyPr>
          <a:lstStyle/>
          <a:p>
            <a:r>
              <a:rPr lang="fr-CH" sz="1600" b="1" dirty="0" smtClean="0">
                <a:solidFill>
                  <a:srgbClr val="0000FF"/>
                </a:solidFill>
              </a:rPr>
              <a:t>E. </a:t>
            </a:r>
            <a:r>
              <a:rPr lang="fr-CH" sz="1600" b="1" dirty="0" err="1" smtClean="0">
                <a:solidFill>
                  <a:srgbClr val="0000FF"/>
                </a:solidFill>
              </a:rPr>
              <a:t>Shaposhnikova</a:t>
            </a:r>
            <a:endParaRPr lang="en-US" sz="1600" b="1" dirty="0">
              <a:solidFill>
                <a:srgbClr val="0000FF"/>
              </a:solidFill>
            </a:endParaRPr>
          </a:p>
        </p:txBody>
      </p:sp>
      <p:sp>
        <p:nvSpPr>
          <p:cNvPr id="6" name="Title 1"/>
          <p:cNvSpPr txBox="1">
            <a:spLocks/>
          </p:cNvSpPr>
          <p:nvPr/>
        </p:nvSpPr>
        <p:spPr bwMode="auto">
          <a:xfrm>
            <a:off x="1115616" y="1523925"/>
            <a:ext cx="6629400" cy="577555"/>
          </a:xfrm>
          <a:prstGeom prst="rect">
            <a:avLst/>
          </a:prstGeom>
          <a:noFill/>
          <a:ln w="9525">
            <a:noFill/>
            <a:miter lim="800000"/>
            <a:headEnd/>
            <a:tailEnd/>
          </a:ln>
        </p:spPr>
        <p:txBody>
          <a:bodyPr vert="horz" wrap="square" lIns="91440" tIns="45720" rIns="91440" bIns="45720" numCol="1" anchor="ctr" anchorCtr="1" compatLnSpc="1">
            <a:prstTxWarp prst="textNoShape">
              <a:avLst/>
            </a:prstTxWarp>
          </a:bodyPr>
          <a:lstStyle/>
          <a:p>
            <a:pPr marL="0" marR="0" lvl="0" indent="0" algn="ctr" defTabSz="914400" rtl="0" eaLnBrk="0" fontAlgn="base" latinLnBrk="0" hangingPunct="0">
              <a:lnSpc>
                <a:spcPct val="100000"/>
              </a:lnSpc>
              <a:spcBef>
                <a:spcPct val="0"/>
              </a:spcBef>
              <a:spcAft>
                <a:spcPct val="0"/>
              </a:spcAft>
              <a:buClrTx/>
              <a:buSzTx/>
              <a:buFontTx/>
              <a:buNone/>
              <a:tabLst/>
              <a:defRPr/>
            </a:pPr>
            <a:r>
              <a:rPr kumimoji="0" lang="en-US" sz="2800" b="0" i="0" u="none" strike="noStrike" kern="1200" cap="none" spc="0" normalizeH="0" baseline="0" noProof="0" dirty="0" smtClean="0">
                <a:ln>
                  <a:noFill/>
                </a:ln>
                <a:solidFill>
                  <a:schemeClr val="tx1"/>
                </a:solidFill>
                <a:effectLst/>
                <a:uLnTx/>
                <a:uFillTx/>
                <a:latin typeface="Arial" pitchFamily="34" charset="0"/>
                <a:cs typeface="Arial" pitchFamily="34" charset="0"/>
              </a:rPr>
              <a:t>SPS Q&amp;A  </a:t>
            </a:r>
            <a:endParaRPr kumimoji="0" lang="en-US" sz="2800" b="0" i="0" u="none" strike="noStrike" kern="1200" cap="none" spc="0" normalizeH="0" baseline="0" noProof="0" dirty="0">
              <a:ln>
                <a:noFill/>
              </a:ln>
              <a:solidFill>
                <a:schemeClr val="tx1"/>
              </a:solidFill>
              <a:effectLst/>
              <a:uLnTx/>
              <a:uFillTx/>
              <a:latin typeface="Arial" pitchFamily="34" charset="0"/>
              <a:cs typeface="Arial" pitchFamily="34" charset="0"/>
            </a:endParaRPr>
          </a:p>
        </p:txBody>
      </p:sp>
      <p:sp>
        <p:nvSpPr>
          <p:cNvPr id="7" name="Content Placeholder 2"/>
          <p:cNvSpPr>
            <a:spLocks noGrp="1"/>
          </p:cNvSpPr>
          <p:nvPr>
            <p:ph idx="4294967295"/>
          </p:nvPr>
        </p:nvSpPr>
        <p:spPr>
          <a:xfrm>
            <a:off x="457200" y="2215405"/>
            <a:ext cx="8507288" cy="4165923"/>
          </a:xfrm>
          <a:prstGeom prst="rect">
            <a:avLst/>
          </a:prstGeom>
        </p:spPr>
        <p:txBody>
          <a:bodyPr/>
          <a:lstStyle/>
          <a:p>
            <a:r>
              <a:rPr lang="en-US" sz="1800" b="1" dirty="0" smtClean="0">
                <a:solidFill>
                  <a:srgbClr val="FF0000"/>
                </a:solidFill>
              </a:rPr>
              <a:t>Intensity per bunch and emittance as a function of the distance between bunches today and after upgrade?</a:t>
            </a:r>
          </a:p>
          <a:p>
            <a:pPr>
              <a:buNone/>
            </a:pPr>
            <a:r>
              <a:rPr lang="en-US" sz="1800" dirty="0" smtClean="0"/>
              <a:t>      </a:t>
            </a:r>
            <a:r>
              <a:rPr lang="en-US" sz="1800" dirty="0" smtClean="0">
                <a:solidFill>
                  <a:srgbClr val="0000FF"/>
                </a:solidFill>
              </a:rPr>
              <a:t>- </a:t>
            </a:r>
            <a:r>
              <a:rPr lang="en-US" sz="1800" u="sng" dirty="0" smtClean="0">
                <a:solidFill>
                  <a:srgbClr val="0000FF"/>
                </a:solidFill>
                <a:cs typeface="Tahoma" pitchFamily="34" charset="0"/>
              </a:rPr>
              <a:t>before upgrades</a:t>
            </a:r>
            <a:r>
              <a:rPr lang="en-US" sz="1800" dirty="0" smtClean="0">
                <a:solidFill>
                  <a:srgbClr val="0000FF"/>
                </a:solidFill>
              </a:rPr>
              <a:t>, </a:t>
            </a:r>
            <a:r>
              <a:rPr lang="en-US" sz="1800" dirty="0" smtClean="0"/>
              <a:t>single-bunch performance can probably be achieved with</a:t>
            </a:r>
            <a:r>
              <a:rPr lang="en-US" sz="1800" dirty="0" smtClean="0">
                <a:solidFill>
                  <a:srgbClr val="CC0099"/>
                </a:solidFill>
              </a:rPr>
              <a:t> </a:t>
            </a:r>
            <a:r>
              <a:rPr lang="en-US" sz="1800" dirty="0" smtClean="0">
                <a:solidFill>
                  <a:srgbClr val="0000FF"/>
                </a:solidFill>
              </a:rPr>
              <a:t>50 &amp; 75 ns beams (~3 </a:t>
            </a:r>
            <a:r>
              <a:rPr lang="en-US" sz="1800" dirty="0" smtClean="0">
                <a:solidFill>
                  <a:srgbClr val="0000FF"/>
                </a:solidFill>
                <a:latin typeface="Symbol" pitchFamily="18" charset="2"/>
              </a:rPr>
              <a:t>m</a:t>
            </a:r>
            <a:r>
              <a:rPr lang="en-US" sz="1800" dirty="0" smtClean="0">
                <a:solidFill>
                  <a:srgbClr val="0000FF"/>
                </a:solidFill>
              </a:rPr>
              <a:t>m emittances at ultimate intensity)</a:t>
            </a:r>
            <a:r>
              <a:rPr lang="en-US" sz="1800" dirty="0" smtClean="0">
                <a:latin typeface="Tahoma" pitchFamily="34" charset="0"/>
                <a:cs typeface="Tahoma" pitchFamily="34" charset="0"/>
              </a:rPr>
              <a:t>; </a:t>
            </a:r>
            <a:r>
              <a:rPr lang="en-US" sz="1800" dirty="0" smtClean="0">
                <a:latin typeface="+mn-lt"/>
                <a:cs typeface="Tahoma" pitchFamily="34" charset="0"/>
              </a:rPr>
              <a:t>hopefully less </a:t>
            </a:r>
            <a:r>
              <a:rPr lang="en-US" sz="1800" dirty="0" smtClean="0">
                <a:solidFill>
                  <a:srgbClr val="0000FF"/>
                </a:solidFill>
              </a:rPr>
              <a:t>(2.5</a:t>
            </a:r>
            <a:r>
              <a:rPr lang="el-GR" sz="1800" dirty="0" smtClean="0">
                <a:solidFill>
                  <a:srgbClr val="0000FF"/>
                </a:solidFill>
              </a:rPr>
              <a:t> </a:t>
            </a:r>
            <a:r>
              <a:rPr lang="en-US" sz="1800" dirty="0" smtClean="0">
                <a:solidFill>
                  <a:srgbClr val="0000FF"/>
                </a:solidFill>
                <a:latin typeface="Symbol" pitchFamily="18" charset="2"/>
              </a:rPr>
              <a:t>m</a:t>
            </a:r>
            <a:r>
              <a:rPr lang="en-US" sz="1800" dirty="0" smtClean="0">
                <a:solidFill>
                  <a:srgbClr val="0000FF"/>
                </a:solidFill>
              </a:rPr>
              <a:t>m ?) with low </a:t>
            </a:r>
            <a:r>
              <a:rPr lang="el-GR" sz="1800" dirty="0" smtClean="0">
                <a:solidFill>
                  <a:srgbClr val="0000FF"/>
                </a:solidFill>
              </a:rPr>
              <a:t>γ</a:t>
            </a:r>
            <a:r>
              <a:rPr lang="en-US" sz="1800" baseline="-25000" dirty="0" smtClean="0">
                <a:solidFill>
                  <a:srgbClr val="0000FF"/>
                </a:solidFill>
              </a:rPr>
              <a:t>t</a:t>
            </a:r>
            <a:r>
              <a:rPr lang="en-US" sz="1800" dirty="0" smtClean="0">
                <a:solidFill>
                  <a:srgbClr val="0000FF"/>
                </a:solidFill>
              </a:rPr>
              <a:t>  </a:t>
            </a:r>
            <a:r>
              <a:rPr lang="en-US" sz="1800" dirty="0" smtClean="0">
                <a:latin typeface="+mn-lt"/>
                <a:cs typeface="Tahoma" pitchFamily="34" charset="0"/>
              </a:rPr>
              <a:t>(RF voltage </a:t>
            </a:r>
            <a:r>
              <a:rPr lang="en-US" sz="1800" dirty="0" smtClean="0">
                <a:solidFill>
                  <a:schemeClr val="tx1"/>
                </a:solidFill>
                <a:latin typeface="+mn-lt"/>
                <a:cs typeface="Tahoma" pitchFamily="34" charset="0"/>
              </a:rPr>
              <a:t>limit</a:t>
            </a:r>
            <a:r>
              <a:rPr lang="en-US" sz="1800" dirty="0" smtClean="0">
                <a:solidFill>
                  <a:srgbClr val="CC0099"/>
                </a:solidFill>
                <a:latin typeface="+mn-lt"/>
                <a:cs typeface="Tahoma" pitchFamily="34" charset="0"/>
              </a:rPr>
              <a:t> </a:t>
            </a:r>
            <a:r>
              <a:rPr lang="en-US" sz="1800" dirty="0" smtClean="0">
                <a:latin typeface="+mn-lt"/>
                <a:cs typeface="Tahoma" pitchFamily="34" charset="0"/>
              </a:rPr>
              <a:t>to be seen); </a:t>
            </a:r>
            <a:r>
              <a:rPr lang="en-US" sz="1800" dirty="0" smtClean="0">
                <a:solidFill>
                  <a:srgbClr val="0000FF"/>
                </a:solidFill>
                <a:latin typeface="+mn-lt"/>
                <a:cs typeface="Tahoma" pitchFamily="34" charset="0"/>
              </a:rPr>
              <a:t>&gt; 4 </a:t>
            </a:r>
            <a:r>
              <a:rPr lang="el-GR" sz="1800" dirty="0" smtClean="0">
                <a:solidFill>
                  <a:srgbClr val="0000FF"/>
                </a:solidFill>
                <a:latin typeface="+mn-lt"/>
                <a:cs typeface="Tahoma" pitchFamily="34" charset="0"/>
              </a:rPr>
              <a:t>μ</a:t>
            </a:r>
            <a:r>
              <a:rPr lang="en-US" sz="1800" dirty="0" smtClean="0">
                <a:solidFill>
                  <a:srgbClr val="0000FF"/>
                </a:solidFill>
                <a:latin typeface="+mn-lt"/>
                <a:cs typeface="Tahoma" pitchFamily="34" charset="0"/>
              </a:rPr>
              <a:t>m for 25 ns </a:t>
            </a:r>
            <a:r>
              <a:rPr lang="en-US" sz="1800" dirty="0" smtClean="0">
                <a:latin typeface="+mn-lt"/>
                <a:cs typeface="Tahoma" pitchFamily="34" charset="0"/>
              </a:rPr>
              <a:t>(ultimate beam)</a:t>
            </a:r>
          </a:p>
          <a:p>
            <a:pPr>
              <a:buNone/>
            </a:pPr>
            <a:r>
              <a:rPr lang="en-US" sz="1800" dirty="0" smtClean="0">
                <a:latin typeface="+mn-lt"/>
                <a:cs typeface="Times New Roman"/>
              </a:rPr>
              <a:t>      - </a:t>
            </a:r>
            <a:r>
              <a:rPr lang="en-US" sz="1800" u="sng" dirty="0" smtClean="0">
                <a:solidFill>
                  <a:srgbClr val="0000FF"/>
                </a:solidFill>
                <a:latin typeface="+mn-lt"/>
                <a:cs typeface="Tahoma" pitchFamily="34" charset="0"/>
              </a:rPr>
              <a:t>after upgrades </a:t>
            </a:r>
            <a:r>
              <a:rPr lang="en-US" sz="1800" dirty="0" smtClean="0">
                <a:latin typeface="+mn-lt"/>
                <a:cs typeface="Tahoma" pitchFamily="34" charset="0"/>
              </a:rPr>
              <a:t>(</a:t>
            </a:r>
            <a:r>
              <a:rPr lang="en-US" sz="1800" dirty="0" smtClean="0"/>
              <a:t>200 MHz RF upgrade, e-cloud mitigation/cure, transverse impedance reduction, upgraded transverse feedback, etc.)</a:t>
            </a:r>
            <a:r>
              <a:rPr lang="en-US" sz="1800" dirty="0" smtClean="0">
                <a:latin typeface="+mn-lt"/>
                <a:cs typeface="Tahoma" pitchFamily="34" charset="0"/>
              </a:rPr>
              <a:t> the space charge limit could be attained </a:t>
            </a:r>
            <a:r>
              <a:rPr lang="en-US" sz="1800" dirty="0" smtClean="0">
                <a:solidFill>
                  <a:srgbClr val="0000FF"/>
                </a:solidFill>
              </a:rPr>
              <a:t>(~2.5</a:t>
            </a:r>
            <a:r>
              <a:rPr lang="el-GR" sz="1800" dirty="0" smtClean="0">
                <a:solidFill>
                  <a:srgbClr val="0000FF"/>
                </a:solidFill>
              </a:rPr>
              <a:t> μ</a:t>
            </a:r>
            <a:r>
              <a:rPr lang="en-US" sz="1800" dirty="0" smtClean="0">
                <a:solidFill>
                  <a:srgbClr val="0000FF"/>
                </a:solidFill>
              </a:rPr>
              <a:t>m with ultimate intensity for 50&amp;25 ns beams)</a:t>
            </a:r>
          </a:p>
          <a:p>
            <a:r>
              <a:rPr lang="en-US" sz="1800" b="1" dirty="0" smtClean="0">
                <a:solidFill>
                  <a:srgbClr val="FF0000"/>
                </a:solidFill>
              </a:rPr>
              <a:t>What should be done for delivering smaller transverse emittances at ultimate current?</a:t>
            </a:r>
          </a:p>
          <a:p>
            <a:pPr>
              <a:buNone/>
            </a:pPr>
            <a:r>
              <a:rPr lang="en-US" sz="1800" dirty="0" smtClean="0">
                <a:solidFill>
                  <a:schemeClr val="accent2"/>
                </a:solidFill>
              </a:rPr>
              <a:t>      </a:t>
            </a:r>
            <a:r>
              <a:rPr lang="en-US" sz="1800" dirty="0" smtClean="0">
                <a:solidFill>
                  <a:srgbClr val="0000FF"/>
                </a:solidFill>
              </a:rPr>
              <a:t>- </a:t>
            </a:r>
            <a:r>
              <a:rPr lang="en-US" sz="1800" u="sng" dirty="0" smtClean="0">
                <a:solidFill>
                  <a:srgbClr val="0000FF"/>
                </a:solidFill>
              </a:rPr>
              <a:t>more MDs </a:t>
            </a:r>
            <a:r>
              <a:rPr lang="en-US" sz="1800" dirty="0" smtClean="0"/>
              <a:t>with</a:t>
            </a:r>
            <a:r>
              <a:rPr lang="en-US" sz="1800" dirty="0" smtClean="0">
                <a:solidFill>
                  <a:schemeClr val="accent2"/>
                </a:solidFill>
              </a:rPr>
              <a:t> </a:t>
            </a:r>
            <a:r>
              <a:rPr lang="en-US" sz="1800" u="sng" dirty="0" smtClean="0">
                <a:solidFill>
                  <a:srgbClr val="0000FF"/>
                </a:solidFill>
              </a:rPr>
              <a:t>PS beams of very small transverse emittances</a:t>
            </a:r>
          </a:p>
          <a:p>
            <a:pPr>
              <a:buNone/>
            </a:pPr>
            <a:r>
              <a:rPr lang="en-US" sz="1800" dirty="0" smtClean="0">
                <a:solidFill>
                  <a:schemeClr val="accent2"/>
                </a:solidFill>
              </a:rPr>
              <a:t>	-</a:t>
            </a:r>
            <a:r>
              <a:rPr lang="en-US" sz="1800" dirty="0" smtClean="0"/>
              <a:t> need for </a:t>
            </a:r>
            <a:r>
              <a:rPr lang="en-US" sz="1800" u="sng" dirty="0" smtClean="0">
                <a:solidFill>
                  <a:srgbClr val="0000FF"/>
                </a:solidFill>
              </a:rPr>
              <a:t>improved beam instrumentation </a:t>
            </a:r>
            <a:r>
              <a:rPr lang="en-US" sz="1800" dirty="0" smtClean="0"/>
              <a:t>(trans. emittance measurement</a:t>
            </a:r>
            <a:r>
              <a:rPr lang="en-US" sz="1400" dirty="0" smtClean="0"/>
              <a:t>)      </a:t>
            </a:r>
          </a:p>
          <a:p>
            <a:pPr>
              <a:buNone/>
            </a:pPr>
            <a:r>
              <a:rPr lang="en-US" sz="1800" dirty="0" smtClean="0">
                <a:latin typeface="Tahoma" pitchFamily="34" charset="0"/>
                <a:cs typeface="Tahoma" pitchFamily="34" charset="0"/>
              </a:rPr>
              <a:t>	</a:t>
            </a:r>
            <a:r>
              <a:rPr lang="en-US" sz="1800" dirty="0" smtClean="0"/>
              <a:t>- </a:t>
            </a:r>
            <a:r>
              <a:rPr lang="en-US" sz="1800" u="sng" dirty="0" smtClean="0">
                <a:solidFill>
                  <a:srgbClr val="0000FF"/>
                </a:solidFill>
              </a:rPr>
              <a:t>low </a:t>
            </a:r>
            <a:r>
              <a:rPr lang="el-GR" sz="1800" u="sng" dirty="0" smtClean="0">
                <a:solidFill>
                  <a:srgbClr val="0000FF"/>
                </a:solidFill>
              </a:rPr>
              <a:t>γ</a:t>
            </a:r>
            <a:r>
              <a:rPr lang="en-US" sz="1800" u="sng" baseline="-25000" dirty="0" smtClean="0">
                <a:solidFill>
                  <a:srgbClr val="0000FF"/>
                </a:solidFill>
              </a:rPr>
              <a:t>t</a:t>
            </a:r>
            <a:r>
              <a:rPr lang="en-US" sz="1800" u="sng" dirty="0" smtClean="0">
                <a:solidFill>
                  <a:srgbClr val="0000FF"/>
                </a:solidFill>
              </a:rPr>
              <a:t> optics ?</a:t>
            </a:r>
          </a:p>
        </p:txBody>
      </p:sp>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SPS Performance </a:t>
            </a:r>
            <a:r>
              <a:rPr lang="en-GB" dirty="0" smtClean="0">
                <a:latin typeface="Arial" pitchFamily="34" charset="0"/>
                <a:cs typeface="Arial" pitchFamily="34" charset="0"/>
              </a:rPr>
              <a:t>Potential</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905000"/>
            <a:ext cx="8686800" cy="1752600"/>
          </a:xfrm>
        </p:spPr>
        <p:txBody>
          <a:bodyPr/>
          <a:lstStyle/>
          <a:p>
            <a:pPr fontAlgn="auto">
              <a:spcAft>
                <a:spcPts val="0"/>
              </a:spcAft>
              <a:defRPr/>
            </a:pPr>
            <a:r>
              <a:rPr lang="fr-CH" sz="5400" dirty="0" err="1" smtClean="0">
                <a:solidFill>
                  <a:schemeClr val="accent6">
                    <a:lumMod val="75000"/>
                  </a:schemeClr>
                </a:solidFill>
              </a:rPr>
              <a:t>Summary</a:t>
            </a:r>
            <a:endParaRPr lang="en-US" sz="5400" dirty="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Draft Planning</a:t>
            </a:r>
          </a:p>
        </p:txBody>
      </p:sp>
      <p:graphicFrame>
        <p:nvGraphicFramePr>
          <p:cNvPr id="10" name="Table 9"/>
          <p:cNvGraphicFramePr>
            <a:graphicFrameLocks noGrp="1"/>
          </p:cNvGraphicFramePr>
          <p:nvPr/>
        </p:nvGraphicFramePr>
        <p:xfrm>
          <a:off x="323528" y="1484784"/>
          <a:ext cx="8640961" cy="5186582"/>
        </p:xfrm>
        <a:graphic>
          <a:graphicData uri="http://schemas.openxmlformats.org/drawingml/2006/table">
            <a:tbl>
              <a:tblPr firstRow="1" bandRow="1">
                <a:tableStyleId>{5C22544A-7EE6-4342-B048-85BDC9FD1C3A}</a:tableStyleId>
              </a:tblPr>
              <a:tblGrid>
                <a:gridCol w="1584176"/>
                <a:gridCol w="2160240"/>
                <a:gridCol w="2304256"/>
                <a:gridCol w="2592289"/>
              </a:tblGrid>
              <a:tr h="574276">
                <a:tc>
                  <a:txBody>
                    <a:bodyPr/>
                    <a:lstStyle/>
                    <a:p>
                      <a:pPr algn="ctr"/>
                      <a:endParaRPr lang="en-US" sz="1800" dirty="0"/>
                    </a:p>
                  </a:txBody>
                  <a:tcPr anchor="ctr"/>
                </a:tc>
                <a:tc>
                  <a:txBody>
                    <a:bodyPr/>
                    <a:lstStyle/>
                    <a:p>
                      <a:pPr algn="ctr"/>
                      <a:r>
                        <a:rPr lang="fr-CH" sz="1800" dirty="0" smtClean="0"/>
                        <a:t>Linac4</a:t>
                      </a:r>
                      <a:endParaRPr lang="en-US"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800" dirty="0" smtClean="0"/>
                        <a:t>PS</a:t>
                      </a:r>
                      <a:r>
                        <a:rPr lang="fr-CH" sz="1800" baseline="0" dirty="0" smtClean="0"/>
                        <a:t> </a:t>
                      </a:r>
                      <a:r>
                        <a:rPr lang="fr-CH" sz="1800" baseline="0" dirty="0" err="1" smtClean="0"/>
                        <a:t>injector</a:t>
                      </a:r>
                      <a:r>
                        <a:rPr lang="fr-CH" sz="1800" baseline="0" dirty="0" smtClean="0"/>
                        <a:t>, PS and SPS</a:t>
                      </a:r>
                      <a:endParaRPr lang="en-US" sz="1800" dirty="0"/>
                    </a:p>
                  </a:txBody>
                  <a:tcP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lang="fr-CH" sz="1800" dirty="0" err="1" smtClean="0"/>
                        <a:t>Beam</a:t>
                      </a:r>
                      <a:r>
                        <a:rPr lang="fr-CH" sz="1800" dirty="0" smtClean="0"/>
                        <a:t> </a:t>
                      </a:r>
                      <a:r>
                        <a:rPr lang="fr-CH" sz="1800" dirty="0" err="1" smtClean="0"/>
                        <a:t>characteristics</a:t>
                      </a:r>
                      <a:r>
                        <a:rPr lang="fr-CH" sz="1800" dirty="0" smtClean="0"/>
                        <a:t> </a:t>
                      </a:r>
                      <a:r>
                        <a:rPr lang="fr-CH" sz="1800" dirty="0" err="1" smtClean="0"/>
                        <a:t>at</a:t>
                      </a:r>
                      <a:r>
                        <a:rPr lang="fr-CH" sz="1800" dirty="0" smtClean="0"/>
                        <a:t> LHC injection</a:t>
                      </a:r>
                      <a:endParaRPr lang="en-US" sz="1800" dirty="0"/>
                    </a:p>
                  </a:txBody>
                  <a:tcPr/>
                </a:tc>
              </a:tr>
              <a:tr h="706022">
                <a:tc>
                  <a:txBody>
                    <a:bodyPr/>
                    <a:lstStyle/>
                    <a:p>
                      <a:r>
                        <a:rPr lang="fr-CH" sz="1600" b="1" dirty="0" smtClean="0"/>
                        <a:t>2011 - 2012</a:t>
                      </a:r>
                      <a:endParaRPr lang="en-US" sz="1600" b="1" dirty="0"/>
                    </a:p>
                  </a:txBody>
                  <a:tcPr anchor="ctr"/>
                </a:tc>
                <a:tc>
                  <a:txBody>
                    <a:bodyPr/>
                    <a:lstStyle/>
                    <a:p>
                      <a:r>
                        <a:rPr lang="fr-CH" sz="1200" dirty="0" smtClean="0"/>
                        <a:t>Continuation of construction…</a:t>
                      </a:r>
                      <a:endParaRPr lang="en-US" sz="1200" dirty="0"/>
                    </a:p>
                  </a:txBody>
                  <a:tcPr/>
                </a:tc>
                <a:tc>
                  <a:txBody>
                    <a:bodyPr/>
                    <a:lstStyle/>
                    <a:p>
                      <a:pPr>
                        <a:buFont typeface="Arial" pitchFamily="34" charset="0"/>
                        <a:buChar char="•"/>
                      </a:pPr>
                      <a:r>
                        <a:rPr lang="fr-CH" sz="1200" dirty="0" smtClean="0"/>
                        <a:t> </a:t>
                      </a:r>
                      <a:r>
                        <a:rPr lang="fr-CH" sz="1200" baseline="0" dirty="0" err="1" smtClean="0"/>
                        <a:t>Beam</a:t>
                      </a:r>
                      <a:r>
                        <a:rPr lang="fr-CH" sz="1200" baseline="0" dirty="0" smtClean="0"/>
                        <a:t> </a:t>
                      </a:r>
                      <a:r>
                        <a:rPr lang="fr-CH" sz="1200" baseline="0" dirty="0" err="1" smtClean="0"/>
                        <a:t>studies</a:t>
                      </a:r>
                      <a:r>
                        <a:rPr lang="fr-CH" sz="1200" baseline="0" dirty="0" smtClean="0"/>
                        <a:t> § simulations</a:t>
                      </a:r>
                    </a:p>
                    <a:p>
                      <a:pPr>
                        <a:buFont typeface="Arial" pitchFamily="34" charset="0"/>
                        <a:buChar char="•"/>
                      </a:pPr>
                      <a:r>
                        <a:rPr lang="fr-CH" sz="1200" baseline="0" dirty="0" smtClean="0"/>
                        <a:t> Investigation of RCS option</a:t>
                      </a:r>
                    </a:p>
                    <a:p>
                      <a:pPr>
                        <a:buFont typeface="Arial" pitchFamily="34" charset="0"/>
                        <a:buChar char="•"/>
                      </a:pPr>
                      <a:r>
                        <a:rPr lang="fr-CH" sz="1200" baseline="0" dirty="0" smtClean="0"/>
                        <a:t> Hardware </a:t>
                      </a:r>
                      <a:r>
                        <a:rPr lang="fr-CH" sz="1200" baseline="0" dirty="0" err="1" smtClean="0"/>
                        <a:t>prototyping</a:t>
                      </a:r>
                      <a:endParaRPr lang="fr-CH" sz="1200" baseline="0" dirty="0" smtClean="0"/>
                    </a:p>
                    <a:p>
                      <a:pPr>
                        <a:buFont typeface="Arial" pitchFamily="34" charset="0"/>
                        <a:buChar char="•"/>
                      </a:pPr>
                      <a:r>
                        <a:rPr lang="fr-CH" sz="1200" baseline="0" dirty="0" smtClean="0"/>
                        <a:t> </a:t>
                      </a:r>
                      <a:r>
                        <a:rPr lang="fr-CH" sz="1200" dirty="0" smtClean="0"/>
                        <a:t>Design</a:t>
                      </a:r>
                      <a:r>
                        <a:rPr lang="fr-CH" sz="1200" baseline="0" dirty="0" smtClean="0"/>
                        <a:t> § construction of </a:t>
                      </a:r>
                      <a:r>
                        <a:rPr lang="fr-CH" sz="1200" baseline="0" dirty="0" err="1" smtClean="0"/>
                        <a:t>some</a:t>
                      </a:r>
                      <a:r>
                        <a:rPr lang="fr-CH" sz="1200" baseline="0" dirty="0" smtClean="0"/>
                        <a:t> </a:t>
                      </a:r>
                      <a:r>
                        <a:rPr lang="fr-CH" sz="1200" baseline="0" dirty="0" err="1" smtClean="0"/>
                        <a:t>equipment</a:t>
                      </a:r>
                      <a:endParaRPr lang="fr-CH" sz="1200" baseline="0" dirty="0" smtClean="0"/>
                    </a:p>
                    <a:p>
                      <a:pPr>
                        <a:buFont typeface="Arial" pitchFamily="34" charset="0"/>
                        <a:buChar char="•"/>
                      </a:pPr>
                      <a:r>
                        <a:rPr lang="fr-CH" sz="1200" baseline="0" dirty="0" smtClean="0"/>
                        <a:t> TDR</a:t>
                      </a:r>
                    </a:p>
                  </a:txBody>
                  <a:tcPr/>
                </a:tc>
                <a:tc>
                  <a:txBody>
                    <a:bodyPr/>
                    <a:lstStyle/>
                    <a:p>
                      <a:pPr>
                        <a:buFont typeface="Arial" pitchFamily="34" charset="0"/>
                        <a:buNone/>
                      </a:pPr>
                      <a:r>
                        <a:rPr lang="fr-CH" sz="1200" baseline="0" dirty="0" smtClean="0"/>
                        <a:t>25 ns, 1.15 10</a:t>
                      </a:r>
                      <a:r>
                        <a:rPr lang="fr-CH" sz="1200" baseline="30000" dirty="0" smtClean="0"/>
                        <a:t>11</a:t>
                      </a:r>
                      <a:r>
                        <a:rPr lang="fr-CH" sz="1200" baseline="0" dirty="0" smtClean="0"/>
                        <a:t>p/b, 3.5 </a:t>
                      </a:r>
                      <a:r>
                        <a:rPr lang="fr-CH" sz="1200" baseline="0" dirty="0" smtClean="0">
                          <a:latin typeface="+mj-lt"/>
                          <a:cs typeface="Arial" pitchFamily="34" charset="0"/>
                        </a:rPr>
                        <a:t>mm.m</a:t>
                      </a:r>
                      <a:r>
                        <a:rPr lang="fr-CH" sz="1200" baseline="0" dirty="0" smtClean="0"/>
                        <a:t>rad</a:t>
                      </a:r>
                    </a:p>
                    <a:p>
                      <a:pPr>
                        <a:buFont typeface="Arial" pitchFamily="34" charset="0"/>
                        <a:buNone/>
                      </a:pPr>
                      <a:r>
                        <a:rPr lang="fr-CH" sz="1200" baseline="0" dirty="0" smtClean="0"/>
                        <a:t>50 ns, 1.7 10</a:t>
                      </a:r>
                      <a:r>
                        <a:rPr lang="fr-CH" sz="1200" baseline="30000" dirty="0" smtClean="0"/>
                        <a:t>11</a:t>
                      </a:r>
                      <a:r>
                        <a:rPr lang="fr-CH" sz="1200" baseline="0" dirty="0" smtClean="0"/>
                        <a:t>p/b, </a:t>
                      </a:r>
                      <a:r>
                        <a:rPr lang="fr-CH" sz="1200" dirty="0" smtClean="0">
                          <a:latin typeface="Symbol"/>
                        </a:rPr>
                        <a:t>£</a:t>
                      </a:r>
                      <a:r>
                        <a:rPr lang="fr-CH" sz="1200" baseline="0" dirty="0" smtClean="0"/>
                        <a:t>3.5 </a:t>
                      </a:r>
                      <a:r>
                        <a:rPr lang="fr-CH" sz="1200" kern="1200" baseline="0" dirty="0" smtClean="0">
                          <a:solidFill>
                            <a:schemeClr val="dk1"/>
                          </a:solidFill>
                          <a:latin typeface="+mn-lt"/>
                          <a:ea typeface="+mn-ea"/>
                          <a:cs typeface="Arial" pitchFamily="34" charset="0"/>
                        </a:rPr>
                        <a:t>mm.m</a:t>
                      </a:r>
                      <a:r>
                        <a:rPr lang="fr-CH" sz="1200" baseline="0" dirty="0" smtClean="0"/>
                        <a:t>rad</a:t>
                      </a:r>
                    </a:p>
                    <a:p>
                      <a:pPr>
                        <a:buFont typeface="Arial" pitchFamily="34" charset="0"/>
                        <a:buNone/>
                      </a:pPr>
                      <a:r>
                        <a:rPr lang="fr-CH" sz="1200" baseline="0" dirty="0" smtClean="0"/>
                        <a:t>75 ns, 1.2 10</a:t>
                      </a:r>
                      <a:r>
                        <a:rPr lang="fr-CH" sz="1200" baseline="30000" dirty="0" smtClean="0"/>
                        <a:t>11</a:t>
                      </a:r>
                      <a:r>
                        <a:rPr lang="fr-CH" sz="1200" baseline="0" dirty="0" smtClean="0"/>
                        <a:t> p/b, </a:t>
                      </a:r>
                      <a:r>
                        <a:rPr lang="fr-CH" sz="1200" dirty="0" smtClean="0">
                          <a:latin typeface="Symbol"/>
                        </a:rPr>
                        <a:t>£</a:t>
                      </a:r>
                      <a:r>
                        <a:rPr lang="fr-CH" sz="1200" baseline="0" dirty="0" smtClean="0"/>
                        <a:t> 2 </a:t>
                      </a:r>
                      <a:r>
                        <a:rPr lang="fr-CH" sz="1200" kern="1200" baseline="0" dirty="0" smtClean="0">
                          <a:solidFill>
                            <a:schemeClr val="dk1"/>
                          </a:solidFill>
                          <a:latin typeface="+mn-lt"/>
                          <a:ea typeface="+mn-ea"/>
                          <a:cs typeface="Arial" pitchFamily="34" charset="0"/>
                        </a:rPr>
                        <a:t>mm.m</a:t>
                      </a:r>
                      <a:r>
                        <a:rPr lang="fr-CH" sz="1200" baseline="0" dirty="0" smtClean="0"/>
                        <a:t>rad</a:t>
                      </a:r>
                    </a:p>
                  </a:txBody>
                  <a:tcPr/>
                </a:tc>
              </a:tr>
              <a:tr h="706022">
                <a:tc>
                  <a:txBody>
                    <a:bodyPr/>
                    <a:lstStyle/>
                    <a:p>
                      <a:r>
                        <a:rPr lang="fr-CH" sz="1600" b="1" dirty="0" smtClean="0"/>
                        <a:t>2013 – Q2/2014 </a:t>
                      </a:r>
                    </a:p>
                    <a:p>
                      <a:r>
                        <a:rPr lang="fr-CH" sz="1400" dirty="0" smtClean="0"/>
                        <a:t>(Long </a:t>
                      </a:r>
                      <a:r>
                        <a:rPr lang="fr-CH" sz="1400" dirty="0" err="1" smtClean="0"/>
                        <a:t>Shutdown</a:t>
                      </a:r>
                      <a:r>
                        <a:rPr lang="fr-CH" sz="1400" dirty="0" smtClean="0"/>
                        <a:t> 1)</a:t>
                      </a:r>
                      <a:endParaRPr lang="en-US" sz="1400" dirty="0"/>
                    </a:p>
                  </a:txBody>
                  <a:tcPr anchor="ctr"/>
                </a:tc>
                <a:tc>
                  <a:txBody>
                    <a:bodyPr/>
                    <a:lstStyle/>
                    <a:p>
                      <a:pPr>
                        <a:buFont typeface="Arial" pitchFamily="34" charset="0"/>
                        <a:buChar char="•"/>
                      </a:pPr>
                      <a:r>
                        <a:rPr lang="fr-CH" sz="1200" dirty="0" smtClean="0"/>
                        <a:t> Linac4 </a:t>
                      </a:r>
                      <a:r>
                        <a:rPr lang="fr-CH" sz="1200" dirty="0" err="1" smtClean="0"/>
                        <a:t>beam</a:t>
                      </a:r>
                      <a:r>
                        <a:rPr lang="fr-CH" sz="1200" dirty="0" smtClean="0"/>
                        <a:t> </a:t>
                      </a:r>
                      <a:r>
                        <a:rPr lang="fr-CH" sz="1200" dirty="0" err="1" smtClean="0"/>
                        <a:t>commissioning</a:t>
                      </a:r>
                      <a:endParaRPr lang="fr-CH" sz="1200" dirty="0" smtClean="0"/>
                    </a:p>
                    <a:p>
                      <a:pPr>
                        <a:buFont typeface="Arial" pitchFamily="34" charset="0"/>
                        <a:buChar char="•"/>
                      </a:pPr>
                      <a:r>
                        <a:rPr lang="fr-CH" sz="1200" dirty="0" smtClean="0"/>
                        <a:t> </a:t>
                      </a:r>
                      <a:r>
                        <a:rPr lang="fr-CH" sz="1200" dirty="0" err="1" smtClean="0"/>
                        <a:t>Connection</a:t>
                      </a:r>
                      <a:r>
                        <a:rPr lang="fr-CH" sz="1200" dirty="0" smtClean="0"/>
                        <a:t> to PSB</a:t>
                      </a:r>
                      <a:endParaRPr lang="en-US" sz="1200" dirty="0"/>
                    </a:p>
                  </a:txBody>
                  <a:tcPr/>
                </a:tc>
                <a:tc>
                  <a:txBody>
                    <a:bodyPr/>
                    <a:lstStyle/>
                    <a:p>
                      <a:pPr>
                        <a:buFont typeface="Arial" pitchFamily="34" charset="0"/>
                        <a:buChar char="•"/>
                      </a:pPr>
                      <a:r>
                        <a:rPr lang="fr-CH" sz="1200" dirty="0" smtClean="0"/>
                        <a:t> PSB modification (H</a:t>
                      </a:r>
                      <a:r>
                        <a:rPr lang="fr-CH" sz="1200" baseline="30000" dirty="0" smtClean="0"/>
                        <a:t>-</a:t>
                      </a:r>
                      <a:r>
                        <a:rPr lang="fr-CH" sz="1200" dirty="0" smtClean="0"/>
                        <a:t> injection)</a:t>
                      </a:r>
                    </a:p>
                    <a:p>
                      <a:pPr>
                        <a:buFont typeface="Arial" pitchFamily="34" charset="0"/>
                        <a:buChar char="•"/>
                      </a:pPr>
                      <a:r>
                        <a:rPr lang="fr-CH" sz="1200" dirty="0" smtClean="0"/>
                        <a:t> PSB </a:t>
                      </a:r>
                      <a:r>
                        <a:rPr lang="fr-CH" sz="1200" dirty="0" err="1" smtClean="0"/>
                        <a:t>beam</a:t>
                      </a:r>
                      <a:r>
                        <a:rPr lang="fr-CH" sz="1200" dirty="0" smtClean="0"/>
                        <a:t> </a:t>
                      </a:r>
                      <a:r>
                        <a:rPr lang="fr-CH" sz="1200" dirty="0" err="1" smtClean="0"/>
                        <a:t>commissioning</a:t>
                      </a:r>
                      <a:endParaRPr lang="fr-CH" sz="1200" dirty="0" smtClean="0"/>
                    </a:p>
                    <a:p>
                      <a:pPr>
                        <a:buFont typeface="Arial" pitchFamily="34" charset="0"/>
                        <a:buChar char="•"/>
                      </a:pPr>
                      <a:r>
                        <a:rPr lang="fr-CH" sz="1200" dirty="0" smtClean="0"/>
                        <a:t> Modifications and installation of prototypes in PS and SPS</a:t>
                      </a:r>
                    </a:p>
                  </a:txBody>
                  <a:tcPr/>
                </a:tc>
                <a:tc>
                  <a:txBody>
                    <a:bodyPr/>
                    <a:lstStyle/>
                    <a:p>
                      <a:pPr>
                        <a:buFont typeface="Arial" pitchFamily="34" charset="0"/>
                        <a:buChar char="•"/>
                      </a:pPr>
                      <a:endParaRPr lang="en-US" sz="1200" dirty="0"/>
                    </a:p>
                  </a:txBody>
                  <a:tcPr/>
                </a:tc>
              </a:tr>
              <a:tr h="706022">
                <a:tc>
                  <a:txBody>
                    <a:bodyPr/>
                    <a:lstStyle/>
                    <a:p>
                      <a:r>
                        <a:rPr lang="fr-CH" sz="1600" b="1" dirty="0" smtClean="0"/>
                        <a:t>Q3/2014 - 2016</a:t>
                      </a:r>
                      <a:endParaRPr lang="en-US" sz="1600" b="1" dirty="0"/>
                    </a:p>
                  </a:txBody>
                  <a:tcPr anchor="ctr"/>
                </a:tc>
                <a:tc>
                  <a:txBody>
                    <a:bodyPr/>
                    <a:lstStyle/>
                    <a:p>
                      <a:pPr>
                        <a:buFont typeface="Arial" pitchFamily="34" charset="0"/>
                        <a:buChar char="•"/>
                      </a:pPr>
                      <a:r>
                        <a:rPr lang="fr-CH" sz="1200" dirty="0" smtClean="0"/>
                        <a:t> Progressive </a:t>
                      </a:r>
                      <a:r>
                        <a:rPr lang="fr-CH" sz="1200" dirty="0" err="1" smtClean="0"/>
                        <a:t>increase</a:t>
                      </a:r>
                      <a:r>
                        <a:rPr lang="fr-CH" sz="1200" dirty="0" smtClean="0"/>
                        <a:t> of Linac4 </a:t>
                      </a:r>
                      <a:r>
                        <a:rPr lang="fr-CH" sz="1200" dirty="0" err="1" smtClean="0"/>
                        <a:t>beam</a:t>
                      </a:r>
                      <a:r>
                        <a:rPr lang="fr-CH" sz="1200" dirty="0" smtClean="0"/>
                        <a:t> </a:t>
                      </a:r>
                      <a:r>
                        <a:rPr lang="fr-CH" sz="1200" dirty="0" err="1" smtClean="0"/>
                        <a:t>current</a:t>
                      </a:r>
                      <a:endParaRPr lang="fr-CH" sz="1200" dirty="0" smtClean="0"/>
                    </a:p>
                    <a:p>
                      <a:pPr>
                        <a:buFont typeface="Arial" pitchFamily="34" charset="0"/>
                        <a:buChar char="•"/>
                      </a:pPr>
                      <a:r>
                        <a:rPr lang="fr-CH" sz="1200" dirty="0" smtClean="0"/>
                        <a:t> Progressive </a:t>
                      </a:r>
                      <a:r>
                        <a:rPr lang="fr-CH" sz="1200" dirty="0" err="1" smtClean="0"/>
                        <a:t>increase</a:t>
                      </a:r>
                      <a:r>
                        <a:rPr lang="fr-CH" sz="1200" dirty="0" smtClean="0"/>
                        <a:t> of PSB </a:t>
                      </a:r>
                      <a:r>
                        <a:rPr lang="fr-CH" sz="1200" dirty="0" err="1" smtClean="0"/>
                        <a:t>beam</a:t>
                      </a:r>
                      <a:r>
                        <a:rPr lang="fr-CH" sz="1200" dirty="0" smtClean="0"/>
                        <a:t> </a:t>
                      </a:r>
                      <a:r>
                        <a:rPr lang="fr-CH" sz="1200" dirty="0" err="1" smtClean="0"/>
                        <a:t>brightness</a:t>
                      </a:r>
                      <a:endParaRPr lang="en-US" sz="1200" dirty="0"/>
                    </a:p>
                  </a:txBody>
                  <a:tcPr/>
                </a:tc>
                <a:tc>
                  <a:txBody>
                    <a:bodyPr/>
                    <a:lstStyle/>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dirty="0" smtClean="0"/>
                        <a:t> </a:t>
                      </a:r>
                      <a:r>
                        <a:rPr lang="fr-CH" sz="1200" baseline="0" dirty="0" err="1" smtClean="0"/>
                        <a:t>Beam</a:t>
                      </a:r>
                      <a:r>
                        <a:rPr lang="fr-CH" sz="1200" baseline="0" dirty="0" smtClean="0"/>
                        <a:t> </a:t>
                      </a:r>
                      <a:r>
                        <a:rPr lang="fr-CH" sz="1200" baseline="0" dirty="0" err="1" smtClean="0"/>
                        <a:t>studies</a:t>
                      </a:r>
                      <a:endParaRPr lang="fr-CH" sz="1200" baseline="0" dirty="0" smtClean="0"/>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r>
                        <a:rPr lang="fr-CH" sz="1200" baseline="0" dirty="0" smtClean="0"/>
                        <a:t> Equipment d</a:t>
                      </a:r>
                      <a:r>
                        <a:rPr lang="fr-CH" sz="1200" dirty="0" smtClean="0"/>
                        <a:t>esign</a:t>
                      </a:r>
                      <a:r>
                        <a:rPr lang="fr-CH" sz="1200" baseline="0" dirty="0" smtClean="0"/>
                        <a:t> § construction</a:t>
                      </a:r>
                    </a:p>
                  </a:txBody>
                  <a:tcPr/>
                </a:tc>
                <a:tc>
                  <a:txBody>
                    <a:bodyPr/>
                    <a:lstStyle/>
                    <a:p>
                      <a:pPr>
                        <a:buFont typeface="Arial" pitchFamily="34" charset="0"/>
                        <a:buChar char="•"/>
                      </a:pPr>
                      <a:r>
                        <a:rPr lang="fr-CH" sz="1200" baseline="0" dirty="0" smtClean="0"/>
                        <a:t> </a:t>
                      </a:r>
                      <a:r>
                        <a:rPr lang="fr-CH" sz="1200" baseline="0" dirty="0" err="1" smtClean="0"/>
                        <a:t>Improved</a:t>
                      </a:r>
                      <a:r>
                        <a:rPr lang="fr-CH" sz="1200" baseline="0" dirty="0" smtClean="0"/>
                        <a:t> </a:t>
                      </a:r>
                      <a:r>
                        <a:rPr lang="fr-CH" sz="1200" baseline="0" dirty="0" err="1" smtClean="0"/>
                        <a:t>beam</a:t>
                      </a:r>
                      <a:r>
                        <a:rPr lang="fr-CH" sz="1200" baseline="0" dirty="0" smtClean="0"/>
                        <a:t> </a:t>
                      </a:r>
                      <a:r>
                        <a:rPr lang="fr-CH" sz="1200" baseline="0" dirty="0" err="1" smtClean="0"/>
                        <a:t>from</a:t>
                      </a:r>
                      <a:r>
                        <a:rPr lang="fr-CH" sz="1200" baseline="0" dirty="0" smtClean="0"/>
                        <a:t> PSB</a:t>
                      </a:r>
                    </a:p>
                    <a:p>
                      <a:pPr>
                        <a:buFont typeface="Arial" pitchFamily="34" charset="0"/>
                        <a:buChar char="•"/>
                      </a:pPr>
                      <a:r>
                        <a:rPr lang="fr-CH" sz="1200" baseline="0" dirty="0" smtClean="0"/>
                        <a:t> </a:t>
                      </a:r>
                      <a:r>
                        <a:rPr lang="fr-CH" sz="1200" baseline="0" dirty="0" err="1" smtClean="0"/>
                        <a:t>Some</a:t>
                      </a:r>
                      <a:r>
                        <a:rPr lang="fr-CH" sz="1200" baseline="0" dirty="0" smtClean="0"/>
                        <a:t> </a:t>
                      </a:r>
                      <a:r>
                        <a:rPr lang="fr-CH" sz="1200" baseline="0" dirty="0" err="1" smtClean="0"/>
                        <a:t>improvement</a:t>
                      </a:r>
                      <a:r>
                        <a:rPr lang="fr-CH" sz="1200" baseline="0" dirty="0" smtClean="0"/>
                        <a:t> of PS </a:t>
                      </a:r>
                      <a:r>
                        <a:rPr lang="fr-CH" sz="1200" baseline="0" dirty="0" err="1" smtClean="0"/>
                        <a:t>beam</a:t>
                      </a:r>
                      <a:endParaRPr lang="fr-CH" sz="1200" baseline="0" dirty="0" smtClean="0"/>
                    </a:p>
                    <a:p>
                      <a:pPr>
                        <a:buFont typeface="Arial" pitchFamily="34" charset="0"/>
                        <a:buChar char="•"/>
                      </a:pPr>
                      <a:r>
                        <a:rPr lang="fr-CH" sz="1200" baseline="0" dirty="0" smtClean="0"/>
                        <a:t> </a:t>
                      </a:r>
                      <a:r>
                        <a:rPr lang="fr-CH" sz="1200" baseline="0" dirty="0" err="1" smtClean="0"/>
                        <a:t>Little</a:t>
                      </a:r>
                      <a:r>
                        <a:rPr lang="fr-CH" sz="1200" baseline="0" dirty="0" smtClean="0"/>
                        <a:t> gain for the SPS (</a:t>
                      </a:r>
                      <a:r>
                        <a:rPr lang="fr-CH" sz="1200" baseline="0" dirty="0" err="1" smtClean="0"/>
                        <a:t>pending</a:t>
                      </a:r>
                      <a:r>
                        <a:rPr lang="fr-CH" sz="1200" baseline="0" dirty="0" smtClean="0"/>
                        <a:t> SPS hardware upgrades)</a:t>
                      </a:r>
                    </a:p>
                    <a:p>
                      <a:pPr marL="0" marR="0" indent="0" algn="l" defTabSz="457200" rtl="0" eaLnBrk="1" fontAlgn="auto" latinLnBrk="0" hangingPunct="1">
                        <a:lnSpc>
                          <a:spcPct val="100000"/>
                        </a:lnSpc>
                        <a:spcBef>
                          <a:spcPts val="0"/>
                        </a:spcBef>
                        <a:spcAft>
                          <a:spcPts val="0"/>
                        </a:spcAft>
                        <a:buClrTx/>
                        <a:buSzTx/>
                        <a:buFont typeface="Arial" pitchFamily="34" charset="0"/>
                        <a:buChar char="•"/>
                        <a:tabLst/>
                        <a:defRPr/>
                      </a:pPr>
                      <a:endParaRPr lang="fr-CH" sz="1200" baseline="0" dirty="0" smtClean="0"/>
                    </a:p>
                  </a:txBody>
                  <a:tcPr/>
                </a:tc>
              </a:tr>
              <a:tr h="706022">
                <a:tc>
                  <a:txBody>
                    <a:bodyPr/>
                    <a:lstStyle/>
                    <a:p>
                      <a:r>
                        <a:rPr lang="fr-CH" sz="1600" b="1" dirty="0" smtClean="0"/>
                        <a:t>2017 – </a:t>
                      </a:r>
                      <a:r>
                        <a:rPr lang="fr-CH" sz="1600" b="1" dirty="0" err="1" smtClean="0"/>
                        <a:t>Qx</a:t>
                      </a:r>
                      <a:r>
                        <a:rPr lang="fr-CH" sz="1600" b="1" dirty="0" smtClean="0"/>
                        <a:t>/2018</a:t>
                      </a:r>
                    </a:p>
                    <a:p>
                      <a:r>
                        <a:rPr lang="fr-CH" sz="1400" dirty="0" smtClean="0"/>
                        <a:t>(Long</a:t>
                      </a:r>
                      <a:r>
                        <a:rPr lang="fr-CH" sz="1400" baseline="0" dirty="0" smtClean="0"/>
                        <a:t> </a:t>
                      </a:r>
                      <a:r>
                        <a:rPr lang="fr-CH" sz="1400" baseline="0" dirty="0" err="1" smtClean="0"/>
                        <a:t>Shutdown</a:t>
                      </a:r>
                      <a:r>
                        <a:rPr lang="fr-CH" sz="1400" baseline="0" dirty="0" smtClean="0"/>
                        <a:t> 2)</a:t>
                      </a:r>
                      <a:endParaRPr lang="en-US" sz="1400" dirty="0"/>
                    </a:p>
                  </a:txBody>
                  <a:tcPr anchor="ctr"/>
                </a:tc>
                <a:tc>
                  <a:txBody>
                    <a:bodyPr/>
                    <a:lstStyle/>
                    <a:p>
                      <a:endParaRPr lang="en-US" sz="1200"/>
                    </a:p>
                  </a:txBody>
                  <a:tcPr/>
                </a:tc>
                <a:tc>
                  <a:txBody>
                    <a:bodyPr/>
                    <a:lstStyle/>
                    <a:p>
                      <a:pPr>
                        <a:buFont typeface="Arial" pitchFamily="34" charset="0"/>
                        <a:buChar char="•"/>
                      </a:pPr>
                      <a:r>
                        <a:rPr lang="fr-CH" sz="1200" dirty="0" smtClean="0"/>
                        <a:t> Installation in PS and SPS</a:t>
                      </a:r>
                    </a:p>
                    <a:p>
                      <a:pPr>
                        <a:buFont typeface="Arial" pitchFamily="34" charset="0"/>
                        <a:buChar char="•"/>
                      </a:pPr>
                      <a:r>
                        <a:rPr lang="fr-CH" sz="1200" dirty="0" smtClean="0"/>
                        <a:t> </a:t>
                      </a:r>
                      <a:r>
                        <a:rPr lang="fr-CH" sz="1200" dirty="0" err="1" smtClean="0"/>
                        <a:t>Beam</a:t>
                      </a:r>
                      <a:r>
                        <a:rPr lang="fr-CH" sz="1200" dirty="0" smtClean="0"/>
                        <a:t> </a:t>
                      </a:r>
                      <a:r>
                        <a:rPr lang="fr-CH" sz="1200" dirty="0" err="1" smtClean="0"/>
                        <a:t>commissioning</a:t>
                      </a:r>
                      <a:endParaRPr lang="en-US" sz="1200" dirty="0"/>
                    </a:p>
                  </a:txBody>
                  <a:tcPr/>
                </a:tc>
                <a:tc>
                  <a:txBody>
                    <a:bodyPr/>
                    <a:lstStyle/>
                    <a:p>
                      <a:pPr>
                        <a:buFont typeface="Arial" pitchFamily="34" charset="0"/>
                        <a:buChar char="•"/>
                      </a:pPr>
                      <a:endParaRPr lang="en-US" sz="1200" dirty="0"/>
                    </a:p>
                  </a:txBody>
                  <a:tcPr/>
                </a:tc>
              </a:tr>
              <a:tr h="706022">
                <a:tc>
                  <a:txBody>
                    <a:bodyPr/>
                    <a:lstStyle/>
                    <a:p>
                      <a:r>
                        <a:rPr lang="fr-CH" sz="1600" b="1" dirty="0" err="1" smtClean="0"/>
                        <a:t>Qy</a:t>
                      </a:r>
                      <a:r>
                        <a:rPr lang="fr-CH" sz="1600" b="1" dirty="0" smtClean="0"/>
                        <a:t>/2018 –2020</a:t>
                      </a:r>
                    </a:p>
                  </a:txBody>
                  <a:tcPr anchor="ctr"/>
                </a:tc>
                <a:tc>
                  <a:txBody>
                    <a:bodyPr/>
                    <a:lstStyle/>
                    <a:p>
                      <a:endParaRPr lang="en-US" sz="1200"/>
                    </a:p>
                  </a:txBody>
                  <a:tcPr/>
                </a:tc>
                <a:tc>
                  <a:txBody>
                    <a:bodyPr/>
                    <a:lstStyle/>
                    <a:p>
                      <a:pPr>
                        <a:buFont typeface="Arial" pitchFamily="34" charset="0"/>
                        <a:buChar char="•"/>
                      </a:pPr>
                      <a:endParaRPr lang="en-US" sz="1200" dirty="0"/>
                    </a:p>
                  </a:txBody>
                  <a:tcPr/>
                </a:tc>
                <a:tc>
                  <a:txBody>
                    <a:bodyPr/>
                    <a:lstStyle/>
                    <a:p>
                      <a:pPr>
                        <a:buFont typeface="Arial" pitchFamily="34" charset="0"/>
                        <a:buNone/>
                      </a:pPr>
                      <a:r>
                        <a:rPr lang="fr-CH" sz="1200" baseline="0" dirty="0" err="1" smtClean="0"/>
                        <a:t>After</a:t>
                      </a:r>
                      <a:r>
                        <a:rPr lang="fr-CH" sz="1200" baseline="0" dirty="0" smtClean="0"/>
                        <a:t> ~1 </a:t>
                      </a:r>
                      <a:r>
                        <a:rPr lang="fr-CH" sz="1200" baseline="0" dirty="0" err="1" smtClean="0"/>
                        <a:t>year</a:t>
                      </a:r>
                      <a:r>
                        <a:rPr lang="fr-CH" sz="1200" baseline="0" dirty="0" smtClean="0"/>
                        <a:t>:</a:t>
                      </a:r>
                    </a:p>
                    <a:p>
                      <a:pPr>
                        <a:buFont typeface="Arial" pitchFamily="34" charset="0"/>
                        <a:buNone/>
                      </a:pPr>
                      <a:r>
                        <a:rPr lang="fr-CH" sz="1200" baseline="0" dirty="0" smtClean="0"/>
                        <a:t>All </a:t>
                      </a:r>
                      <a:r>
                        <a:rPr lang="fr-CH" sz="1200" baseline="0" dirty="0" err="1" smtClean="0"/>
                        <a:t>beam</a:t>
                      </a:r>
                      <a:r>
                        <a:rPr lang="fr-CH" sz="1200" baseline="0" dirty="0" smtClean="0"/>
                        <a:t> </a:t>
                      </a:r>
                      <a:r>
                        <a:rPr lang="fr-CH" sz="1200" baseline="0" dirty="0" err="1" smtClean="0"/>
                        <a:t>characteristics</a:t>
                      </a:r>
                      <a:r>
                        <a:rPr lang="fr-CH" sz="1200" baseline="0" dirty="0" smtClean="0"/>
                        <a:t> </a:t>
                      </a:r>
                      <a:r>
                        <a:rPr lang="fr-CH" sz="1200" baseline="0" dirty="0" err="1" smtClean="0"/>
                        <a:t>expected</a:t>
                      </a:r>
                      <a:r>
                        <a:rPr lang="fr-CH" sz="1200" baseline="0" dirty="0" smtClean="0"/>
                        <a:t> for the HL-LHC…</a:t>
                      </a:r>
                    </a:p>
                    <a:p>
                      <a:pPr>
                        <a:buFont typeface="Arial" pitchFamily="34" charset="0"/>
                        <a:buChar char="•"/>
                      </a:pPr>
                      <a:endParaRPr lang="en-US" sz="1200" dirty="0"/>
                    </a:p>
                  </a:txBody>
                  <a:tcPr/>
                </a:tc>
              </a:tr>
            </a:tbl>
          </a:graphicData>
        </a:graphic>
      </p:graphicFrame>
      <p:sp>
        <p:nvSpPr>
          <p:cNvPr id="4" name="Rounded Rectangular Callout 3"/>
          <p:cNvSpPr/>
          <p:nvPr/>
        </p:nvSpPr>
        <p:spPr>
          <a:xfrm>
            <a:off x="6516216" y="3068960"/>
            <a:ext cx="1130424" cy="468632"/>
          </a:xfrm>
          <a:prstGeom prst="wedgeRoundRectCallout">
            <a:avLst>
              <a:gd name="adj1" fmla="val -9080"/>
              <a:gd name="adj2" fmla="val -129286"/>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t>PS limitation</a:t>
            </a:r>
            <a:endParaRPr lang="en-US" sz="1600" dirty="0"/>
          </a:p>
        </p:txBody>
      </p:sp>
      <p:sp>
        <p:nvSpPr>
          <p:cNvPr id="5" name="Rounded Rectangular Callout 4"/>
          <p:cNvSpPr/>
          <p:nvPr/>
        </p:nvSpPr>
        <p:spPr>
          <a:xfrm>
            <a:off x="4932040" y="2204864"/>
            <a:ext cx="1130424" cy="468632"/>
          </a:xfrm>
          <a:prstGeom prst="wedgeRoundRectCallout">
            <a:avLst>
              <a:gd name="adj1" fmla="val 80798"/>
              <a:gd name="adj2" fmla="val -15883"/>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fr-CH" sz="1600" dirty="0" smtClean="0"/>
              <a:t>SPS limitation</a:t>
            </a:r>
            <a:endParaRPr lang="en-US" sz="1600" dirty="0"/>
          </a:p>
        </p:txBody>
      </p:sp>
      <p:sp>
        <p:nvSpPr>
          <p:cNvPr id="6" name="Left Brace 5"/>
          <p:cNvSpPr/>
          <p:nvPr/>
        </p:nvSpPr>
        <p:spPr>
          <a:xfrm>
            <a:off x="6372200" y="2204864"/>
            <a:ext cx="144016" cy="288032"/>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par>
                                <p:cTn id="8" presetID="4" presetClass="entr" presetSubtype="16"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ox(in)">
                                      <p:cBhvr>
                                        <p:cTn id="10" dur="5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blinds(horizontal)">
                                      <p:cBhvr>
                                        <p:cTn id="15"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2" name="Content Placeholder 24"/>
          <p:cNvSpPr txBox="1">
            <a:spLocks noGrp="1"/>
          </p:cNvSpPr>
          <p:nvPr>
            <p:ph type="body" idx="4294967295"/>
          </p:nvPr>
        </p:nvSpPr>
        <p:spPr>
          <a:xfrm>
            <a:off x="457200" y="1605805"/>
            <a:ext cx="8229600" cy="4703515"/>
          </a:xfrm>
        </p:spPr>
        <p:txBody>
          <a:bodyPr/>
          <a:lstStyle/>
          <a:p>
            <a:pPr eaLnBrk="1">
              <a:spcBef>
                <a:spcPts val="1200"/>
              </a:spcBef>
            </a:pPr>
            <a:r>
              <a:rPr lang="de-CH" sz="2000" b="1" dirty="0" smtClean="0">
                <a:solidFill>
                  <a:schemeClr val="tx1"/>
                </a:solidFill>
                <a:latin typeface="Calibri" pitchFamily="34" charset="0"/>
              </a:rPr>
              <a:t>Experience </a:t>
            </a:r>
            <a:r>
              <a:rPr lang="de-CH" sz="2000" b="1" dirty="0" smtClean="0">
                <a:solidFill>
                  <a:schemeClr val="tx1"/>
                </a:solidFill>
                <a:latin typeface="Calibri" pitchFamily="34" charset="0"/>
              </a:rPr>
              <a:t>with beam in the LHC in 2011-2012 will help refine the </a:t>
            </a:r>
            <a:r>
              <a:rPr lang="de-CH" sz="2000" b="1" dirty="0" smtClean="0">
                <a:solidFill>
                  <a:schemeClr val="tx1"/>
                </a:solidFill>
                <a:latin typeface="Calibri" pitchFamily="34" charset="0"/>
              </a:rPr>
              <a:t>beam characteristics required for HL-LHC.</a:t>
            </a:r>
            <a:endParaRPr lang="de-CH" sz="2000" b="1" dirty="0" smtClean="0">
              <a:solidFill>
                <a:schemeClr val="tx1"/>
              </a:solidFill>
              <a:latin typeface="Calibri" pitchFamily="34" charset="0"/>
            </a:endParaRPr>
          </a:p>
          <a:p>
            <a:pPr eaLnBrk="1">
              <a:spcBef>
                <a:spcPts val="1200"/>
              </a:spcBef>
            </a:pPr>
            <a:r>
              <a:rPr lang="de-CH" sz="2000" b="1" dirty="0" smtClean="0">
                <a:solidFill>
                  <a:srgbClr val="0000FF"/>
                </a:solidFill>
                <a:latin typeface="Calibri" pitchFamily="34" charset="0"/>
              </a:rPr>
              <a:t>Experience with beam in the injectors in 2011-2012 will help determine the precise upgrades required.</a:t>
            </a:r>
            <a:endParaRPr lang="de-CH" sz="2000" b="1" dirty="0" smtClean="0">
              <a:solidFill>
                <a:srgbClr val="0000FF"/>
              </a:solidFill>
              <a:latin typeface="Calibri" pitchFamily="34" charset="0"/>
            </a:endParaRPr>
          </a:p>
          <a:p>
            <a:pPr eaLnBrk="1">
              <a:spcBef>
                <a:spcPts val="1200"/>
              </a:spcBef>
            </a:pPr>
            <a:r>
              <a:rPr lang="de-CH" sz="2000" b="1" dirty="0" smtClean="0">
                <a:solidFill>
                  <a:srgbClr val="FF0000"/>
                </a:solidFill>
                <a:latin typeface="Calibri" pitchFamily="34" charset="0"/>
              </a:rPr>
              <a:t>The </a:t>
            </a:r>
            <a:r>
              <a:rPr lang="de-CH" sz="2000" b="1" dirty="0" smtClean="0">
                <a:solidFill>
                  <a:srgbClr val="FF0000"/>
                </a:solidFill>
                <a:latin typeface="Calibri" pitchFamily="34" charset="0"/>
              </a:rPr>
              <a:t>SPS remains the limiting accelerator in the injector chain. The well-identified improvements shall be implemented as soon as possible to allow studying the other limitations.</a:t>
            </a:r>
          </a:p>
          <a:p>
            <a:pPr eaLnBrk="1">
              <a:spcBef>
                <a:spcPts val="1200"/>
              </a:spcBef>
            </a:pPr>
            <a:r>
              <a:rPr lang="de-CH" sz="2000" b="1" dirty="0" smtClean="0">
                <a:solidFill>
                  <a:srgbClr val="FF0000"/>
                </a:solidFill>
                <a:latin typeface="Calibri" pitchFamily="34" charset="0"/>
              </a:rPr>
              <a:t>The possibility to connect Linac4 to the PSB during the first long shutdown is worth being </a:t>
            </a:r>
            <a:r>
              <a:rPr lang="de-CH" sz="2000" b="1" dirty="0" smtClean="0">
                <a:solidFill>
                  <a:srgbClr val="FF0000"/>
                </a:solidFill>
                <a:latin typeface="Calibri" pitchFamily="34" charset="0"/>
              </a:rPr>
              <a:t>investigated, as well as the option to replace the PSB with an RCS.</a:t>
            </a:r>
            <a:endParaRPr lang="de-CH" sz="2000" b="1" dirty="0" smtClean="0">
              <a:solidFill>
                <a:srgbClr val="FF0000"/>
              </a:solidFill>
              <a:latin typeface="Calibri" pitchFamily="34" charset="0"/>
            </a:endParaRPr>
          </a:p>
          <a:p>
            <a:pPr eaLnBrk="1">
              <a:spcBef>
                <a:spcPts val="1200"/>
              </a:spcBef>
              <a:buFont typeface="Arial" charset="0"/>
              <a:buNone/>
            </a:pPr>
            <a:endParaRPr sz="2000" b="1" dirty="0" smtClean="0">
              <a:solidFill>
                <a:srgbClr val="0000FF"/>
              </a:solidFill>
              <a:latin typeface="Calibri" pitchFamily="34" charset="0"/>
            </a:endParaRPr>
          </a:p>
        </p:txBody>
      </p:sp>
      <p:sp>
        <p:nvSpPr>
          <p:cNvPr id="4" name="Rectangle 2"/>
          <p:cNvSpPr>
            <a:spLocks noGrp="1" noChangeArrowheads="1"/>
          </p:cNvSpPr>
          <p:nvPr>
            <p:ph type="title"/>
          </p:nvPr>
        </p:nvSpPr>
        <p:spPr>
          <a:xfrm>
            <a:off x="1763688" y="0"/>
            <a:ext cx="7380312" cy="1376516"/>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Conclusions</a:t>
            </a:r>
            <a:endParaRPr lang="en-GB" sz="2400" dirty="0" smtClean="0">
              <a:latin typeface="Arial" pitchFamily="34" charset="0"/>
              <a:cs typeface="Arial" pitchFamily="34" charset="0"/>
            </a:endParaRPr>
          </a:p>
        </p:txBody>
      </p:sp>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533400" y="2507348"/>
            <a:ext cx="8135689" cy="1754326"/>
          </a:xfrm>
          <a:prstGeom prst="rect">
            <a:avLst/>
          </a:prstGeom>
          <a:noFill/>
        </p:spPr>
        <p:txBody>
          <a:bodyPr>
            <a:spAutoFit/>
            <a:scene3d>
              <a:camera prst="orthographicFront">
                <a:rot lat="0" lon="0" rev="0"/>
              </a:camera>
              <a:lightRig rig="contrasting" dir="t">
                <a:rot lat="0" lon="0" rev="4500000"/>
              </a:lightRig>
            </a:scene3d>
            <a:sp3d contourW="6350" prstMaterial="metal">
              <a:bevelT w="127000" h="31750" prst="relaxedInset"/>
              <a:contourClr>
                <a:schemeClr val="accent1">
                  <a:shade val="75000"/>
                </a:schemeClr>
              </a:contourClr>
            </a:sp3d>
          </a:bodyPr>
          <a:lstStyle/>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THANK YOU</a:t>
            </a:r>
          </a:p>
          <a:p>
            <a:pPr algn="ctr">
              <a:defRPr/>
            </a:pPr>
            <a:r>
              <a:rPr lang="en-US" sz="5400" b="1" cap="all" dirty="0">
                <a:ln w="0"/>
                <a:gradFill flip="none">
                  <a:gsLst>
                    <a:gs pos="0">
                      <a:schemeClr val="accent1">
                        <a:tint val="75000"/>
                        <a:shade val="75000"/>
                        <a:satMod val="170000"/>
                      </a:schemeClr>
                    </a:gs>
                    <a:gs pos="49000">
                      <a:schemeClr val="accent1">
                        <a:tint val="88000"/>
                        <a:shade val="65000"/>
                        <a:satMod val="172000"/>
                      </a:schemeClr>
                    </a:gs>
                    <a:gs pos="50000">
                      <a:schemeClr val="accent1">
                        <a:shade val="65000"/>
                        <a:satMod val="130000"/>
                      </a:schemeClr>
                    </a:gs>
                    <a:gs pos="92000">
                      <a:schemeClr val="accent1">
                        <a:shade val="50000"/>
                        <a:satMod val="120000"/>
                      </a:schemeClr>
                    </a:gs>
                    <a:gs pos="100000">
                      <a:schemeClr val="accent1">
                        <a:shade val="48000"/>
                        <a:satMod val="120000"/>
                      </a:schemeClr>
                    </a:gs>
                  </a:gsLst>
                  <a:lin ang="5400000"/>
                </a:gradFill>
                <a:effectLst>
                  <a:reflection blurRad="12700" stA="50000" endPos="50000" dist="5000" dir="5400000" sy="-100000" rotWithShape="0"/>
                </a:effectLst>
              </a:rPr>
              <a:t>FOR YOUR ATTENTION!</a:t>
            </a:r>
          </a:p>
        </p:txBody>
      </p:sp>
    </p:spTree>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
          <p:cNvSpPr txBox="1">
            <a:spLocks noChangeArrowheads="1"/>
          </p:cNvSpPr>
          <p:nvPr/>
        </p:nvSpPr>
        <p:spPr bwMode="auto">
          <a:xfrm>
            <a:off x="107504" y="1751905"/>
            <a:ext cx="8892480" cy="3693319"/>
          </a:xfrm>
          <a:prstGeom prst="rect">
            <a:avLst/>
          </a:prstGeom>
          <a:noFill/>
          <a:ln w="9525">
            <a:noFill/>
            <a:miter lim="800000"/>
            <a:headEnd/>
            <a:tailEnd/>
          </a:ln>
          <a:effectLst/>
        </p:spPr>
        <p:txBody>
          <a:bodyPr wrap="square">
            <a:spAutoFit/>
          </a:bodyPr>
          <a:lstStyle/>
          <a:p>
            <a:pPr marL="457200" indent="-457200">
              <a:defRPr/>
            </a:pPr>
            <a:r>
              <a:rPr lang="en-US" sz="2000" b="1" dirty="0" smtClean="0">
                <a:effectLst>
                  <a:outerShdw blurRad="38100" dist="38100" dir="2700000" algn="tl">
                    <a:srgbClr val="000000">
                      <a:alpha val="43137"/>
                    </a:srgbClr>
                  </a:outerShdw>
                </a:effectLst>
                <a:latin typeface="Arial" charset="0"/>
                <a:ea typeface="ＭＳ Ｐゴシック" pitchFamily="-108" charset="-128"/>
              </a:rPr>
              <a:t>Based on the experience gained diagnosing and repairing the LHC in 2008 and 2009 the following decisions have been taken in 2010 and formalized in the CERN Medium Term Plan 2011-2015:</a:t>
            </a:r>
            <a:endParaRPr lang="en-US" sz="8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defRPr/>
            </a:pPr>
            <a:r>
              <a:rPr lang="fr-CH" sz="800" dirty="0">
                <a:latin typeface="Arial" charset="0"/>
                <a:ea typeface="ＭＳ Ｐゴシック" pitchFamily="-108" charset="-128"/>
              </a:rPr>
              <a:t>	</a:t>
            </a:r>
            <a:endParaRPr lang="en-US" sz="800" b="1" dirty="0">
              <a:solidFill>
                <a:srgbClr val="0000FF"/>
              </a:solidFill>
              <a:latin typeface="Arial" charset="0"/>
              <a:ea typeface="ＭＳ Ｐゴシック" pitchFamily="-108" charset="-128"/>
            </a:endParaRPr>
          </a:p>
          <a:p>
            <a:pPr marL="457200" indent="-457200">
              <a:spcBef>
                <a:spcPts val="1200"/>
              </a:spcBef>
              <a:buFont typeface="Symbol" pitchFamily="18" charset="2"/>
              <a:buChar char="Þ"/>
              <a:defRPr/>
            </a:pPr>
            <a:r>
              <a:rPr lang="en-US" sz="1800" b="1" dirty="0" smtClean="0">
                <a:solidFill>
                  <a:srgbClr val="0000FF"/>
                </a:solidFill>
                <a:latin typeface="Arial" charset="0"/>
                <a:ea typeface="ＭＳ Ｐゴシック" pitchFamily="-108" charset="-128"/>
              </a:rPr>
              <a:t>LHC will operate until ~2030. Experiments expect to accumulate ~3000 fb</a:t>
            </a:r>
            <a:r>
              <a:rPr lang="en-US" sz="1800" b="1" baseline="30000" dirty="0" smtClean="0">
                <a:solidFill>
                  <a:srgbClr val="0000FF"/>
                </a:solidFill>
                <a:latin typeface="Arial" charset="0"/>
                <a:ea typeface="ＭＳ Ｐゴシック" pitchFamily="-108" charset="-128"/>
              </a:rPr>
              <a:t>-1</a:t>
            </a:r>
            <a:r>
              <a:rPr lang="en-US" sz="1800" b="1" dirty="0" smtClean="0">
                <a:solidFill>
                  <a:srgbClr val="0000FF"/>
                </a:solidFill>
                <a:latin typeface="Arial" charset="0"/>
                <a:ea typeface="ＭＳ Ｐゴシック" pitchFamily="-108" charset="-128"/>
              </a:rPr>
              <a:t>.</a:t>
            </a:r>
          </a:p>
          <a:p>
            <a:pPr marL="457200" indent="-457200">
              <a:spcBef>
                <a:spcPts val="1200"/>
              </a:spcBef>
              <a:buFont typeface="Symbol" pitchFamily="18" charset="2"/>
              <a:buChar char="Þ"/>
              <a:defRPr/>
            </a:pPr>
            <a:r>
              <a:rPr lang="en-US" sz="1800" b="1" dirty="0" smtClean="0">
                <a:solidFill>
                  <a:srgbClr val="0000FF"/>
                </a:solidFill>
                <a:latin typeface="Arial" charset="0"/>
                <a:ea typeface="ＭＳ Ｐゴシック" pitchFamily="-108" charset="-128"/>
              </a:rPr>
              <a:t>During its last decade of operation, the LHC shall aim at a useful average luminosity of 5 10</a:t>
            </a:r>
            <a:r>
              <a:rPr lang="en-US" sz="1800" b="1" baseline="30000" dirty="0" smtClean="0">
                <a:solidFill>
                  <a:srgbClr val="0000FF"/>
                </a:solidFill>
                <a:latin typeface="Arial" charset="0"/>
                <a:ea typeface="ＭＳ Ｐゴシック" pitchFamily="-108" charset="-128"/>
              </a:rPr>
              <a:t>34</a:t>
            </a:r>
            <a:r>
              <a:rPr lang="en-US" sz="1800" b="1" dirty="0" smtClean="0">
                <a:solidFill>
                  <a:srgbClr val="0000FF"/>
                </a:solidFill>
                <a:latin typeface="Arial" charset="0"/>
                <a:ea typeface="ＭＳ Ｐゴシック" pitchFamily="-108" charset="-128"/>
              </a:rPr>
              <a:t> cm</a:t>
            </a:r>
            <a:r>
              <a:rPr lang="en-US" sz="1800" b="1" baseline="30000" dirty="0" smtClean="0">
                <a:solidFill>
                  <a:srgbClr val="0000FF"/>
                </a:solidFill>
                <a:latin typeface="Arial" charset="0"/>
                <a:ea typeface="ＭＳ Ｐゴシック" pitchFamily="-108" charset="-128"/>
              </a:rPr>
              <a:t>-2</a:t>
            </a:r>
            <a:r>
              <a:rPr lang="en-US" sz="1800" b="1" dirty="0" smtClean="0">
                <a:solidFill>
                  <a:srgbClr val="0000FF"/>
                </a:solidFill>
                <a:latin typeface="Arial" charset="0"/>
                <a:ea typeface="ＭＳ Ｐゴシック" pitchFamily="-108" charset="-128"/>
              </a:rPr>
              <a:t>s</a:t>
            </a:r>
            <a:r>
              <a:rPr lang="en-US" sz="1800" b="1" baseline="30000" dirty="0" smtClean="0">
                <a:solidFill>
                  <a:srgbClr val="0000FF"/>
                </a:solidFill>
                <a:latin typeface="Arial" charset="0"/>
                <a:ea typeface="ＭＳ Ｐゴシック" pitchFamily="-108" charset="-128"/>
              </a:rPr>
              <a:t>-1</a:t>
            </a:r>
            <a:r>
              <a:rPr lang="en-US" sz="1800" b="1" dirty="0" smtClean="0">
                <a:solidFill>
                  <a:srgbClr val="0000FF"/>
                </a:solidFill>
                <a:latin typeface="Arial" charset="0"/>
                <a:ea typeface="ＭＳ Ｐゴシック" pitchFamily="-108" charset="-128"/>
              </a:rPr>
              <a:t>.</a:t>
            </a:r>
          </a:p>
          <a:p>
            <a:pPr marL="457200" indent="-457200">
              <a:spcBef>
                <a:spcPts val="1200"/>
              </a:spcBef>
              <a:buFont typeface="Symbol" pitchFamily="18" charset="2"/>
              <a:buChar char="Þ"/>
              <a:defRPr/>
            </a:pPr>
            <a:r>
              <a:rPr lang="en-US" sz="1800" b="1" dirty="0" smtClean="0">
                <a:solidFill>
                  <a:srgbClr val="0000FF"/>
                </a:solidFill>
                <a:latin typeface="Arial" charset="0"/>
                <a:ea typeface="ＭＳ Ｐゴシック" pitchFamily="-108" charset="-128"/>
              </a:rPr>
              <a:t>The upgrade of the LHC itself for High Luminosity shall be implemented in ~2020,</a:t>
            </a:r>
          </a:p>
          <a:p>
            <a:pPr marL="457200" indent="-457200">
              <a:spcBef>
                <a:spcPts val="1200"/>
              </a:spcBef>
              <a:buFont typeface="Symbol" pitchFamily="18" charset="2"/>
              <a:buChar char="Þ"/>
              <a:defRPr/>
            </a:pPr>
            <a:r>
              <a:rPr lang="en-US" sz="1800" b="1" dirty="0" smtClean="0">
                <a:solidFill>
                  <a:srgbClr val="0000FF"/>
                </a:solidFill>
                <a:latin typeface="Arial" charset="0"/>
                <a:ea typeface="ＭＳ Ｐゴシック" pitchFamily="-108" charset="-128"/>
              </a:rPr>
              <a:t>The injectors shall be adapted to meet reliably the performance required by the High Luminosity LHC for as long as it operates (2030).</a:t>
            </a:r>
            <a:endParaRPr lang="en-US" sz="1800" b="1" u="sng" dirty="0">
              <a:solidFill>
                <a:srgbClr val="FF0000"/>
              </a:solidFill>
              <a:latin typeface="Arial" charset="0"/>
              <a:ea typeface="ＭＳ Ｐゴシック" pitchFamily="-108" charset="-128"/>
            </a:endParaRPr>
          </a:p>
        </p:txBody>
      </p:sp>
      <p:sp>
        <p:nvSpPr>
          <p:cNvPr id="12" name="Rectangle 2"/>
          <p:cNvSpPr>
            <a:spLocks noGrp="1" noChangeArrowheads="1"/>
          </p:cNvSpPr>
          <p:nvPr>
            <p:ph type="title"/>
          </p:nvPr>
        </p:nvSpPr>
        <p:spPr>
          <a:xfrm>
            <a:off x="1763688" y="0"/>
            <a:ext cx="7380312" cy="1340768"/>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CERN Scientific Strategy</a:t>
            </a:r>
          </a:p>
        </p:txBody>
      </p:sp>
    </p:spTree>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 Box 5"/>
          <p:cNvSpPr txBox="1">
            <a:spLocks noChangeArrowheads="1"/>
          </p:cNvSpPr>
          <p:nvPr/>
        </p:nvSpPr>
        <p:spPr bwMode="auto">
          <a:xfrm>
            <a:off x="119766" y="1661313"/>
            <a:ext cx="8807116" cy="4062651"/>
          </a:xfrm>
          <a:prstGeom prst="rect">
            <a:avLst/>
          </a:prstGeom>
          <a:noFill/>
          <a:ln w="9525">
            <a:noFill/>
            <a:miter lim="800000"/>
            <a:headEnd/>
            <a:tailEnd/>
          </a:ln>
          <a:effectLst/>
        </p:spPr>
        <p:txBody>
          <a:bodyPr wrap="square">
            <a:spAutoFit/>
          </a:bodyPr>
          <a:lstStyle/>
          <a:p>
            <a:pPr marL="457200" indent="-457200">
              <a:buFont typeface="Wingdings" pitchFamily="2" charset="2"/>
              <a:buChar char="Ø"/>
              <a:defRPr/>
            </a:pPr>
            <a:r>
              <a:rPr lang="en-US" sz="1800" b="1" dirty="0" smtClean="0">
                <a:effectLst>
                  <a:outerShdw blurRad="38100" dist="38100" dir="2700000" algn="tl">
                    <a:srgbClr val="000000">
                      <a:alpha val="43137"/>
                    </a:srgbClr>
                  </a:outerShdw>
                </a:effectLst>
                <a:latin typeface="Arial" charset="0"/>
                <a:ea typeface="ＭＳ Ｐゴシック" pitchFamily="-108" charset="-128"/>
              </a:rPr>
              <a:t>Two projects have been created on January 1, 2011 for studying and implementing the High Luminosity Upgrade of the LHC:</a:t>
            </a:r>
            <a:endParaRPr lang="en-US" sz="700" b="1" dirty="0">
              <a:solidFill>
                <a:srgbClr val="0000FF"/>
              </a:solidFill>
              <a:latin typeface="Arial" charset="0"/>
              <a:ea typeface="ＭＳ Ｐゴシック" pitchFamily="-108" charset="-128"/>
            </a:endParaRPr>
          </a:p>
          <a:p>
            <a:pPr marL="457200" indent="-457200">
              <a:spcBef>
                <a:spcPts val="1200"/>
              </a:spcBef>
              <a:buFont typeface="Symbol" pitchFamily="18" charset="2"/>
              <a:buChar char="Þ"/>
              <a:defRPr/>
            </a:pPr>
            <a:r>
              <a:rPr lang="en-US" sz="2000" b="1" dirty="0" smtClean="0">
                <a:solidFill>
                  <a:srgbClr val="0000FF"/>
                </a:solidFill>
                <a:latin typeface="Arial" charset="0"/>
                <a:ea typeface="ＭＳ Ｐゴシック" pitchFamily="-108" charset="-128"/>
              </a:rPr>
              <a:t>“HL-LHC” for the LHC itself</a:t>
            </a:r>
          </a:p>
          <a:p>
            <a:endParaRPr lang="en-US" sz="1400" dirty="0"/>
          </a:p>
          <a:p>
            <a:r>
              <a:rPr lang="en-US" sz="1400" dirty="0"/>
              <a:t> </a:t>
            </a:r>
            <a:r>
              <a:rPr lang="en-US" sz="1400" dirty="0" smtClean="0"/>
              <a:t>“This </a:t>
            </a:r>
            <a:r>
              <a:rPr lang="en-US" sz="1400" dirty="0"/>
              <a:t>new study combines all work related to the provision of a peak luminosity of five times the design luminosity of the LHC (i.e. 5x10</a:t>
            </a:r>
            <a:r>
              <a:rPr lang="en-US" sz="1400" baseline="30000" dirty="0"/>
              <a:t>34</a:t>
            </a:r>
            <a:r>
              <a:rPr lang="en-US" sz="1400" dirty="0"/>
              <a:t> cm</a:t>
            </a:r>
            <a:r>
              <a:rPr lang="en-US" sz="1400" baseline="30000" dirty="0"/>
              <a:t>-2</a:t>
            </a:r>
            <a:r>
              <a:rPr lang="en-US" sz="1400" dirty="0"/>
              <a:t>s</a:t>
            </a:r>
            <a:r>
              <a:rPr lang="en-US" sz="1400" baseline="30000" dirty="0"/>
              <a:t>-1</a:t>
            </a:r>
            <a:r>
              <a:rPr lang="en-US" sz="1400" dirty="0"/>
              <a:t>) and with an enhanced luminosity lifetime by “luminosity leveling</a:t>
            </a:r>
            <a:r>
              <a:rPr lang="en-US" sz="1400" dirty="0" smtClean="0"/>
              <a:t>””.</a:t>
            </a:r>
          </a:p>
          <a:p>
            <a:r>
              <a:rPr lang="en-US" sz="1400" dirty="0" smtClean="0"/>
              <a:t> </a:t>
            </a:r>
            <a:endParaRPr lang="en-US" sz="1400" b="1" dirty="0" smtClean="0">
              <a:solidFill>
                <a:srgbClr val="0000FF"/>
              </a:solidFill>
              <a:latin typeface="Arial" charset="0"/>
              <a:ea typeface="ＭＳ Ｐゴシック" pitchFamily="-108" charset="-128"/>
            </a:endParaRPr>
          </a:p>
          <a:p>
            <a:pPr marL="457200" indent="-457200">
              <a:spcBef>
                <a:spcPts val="1200"/>
              </a:spcBef>
              <a:buFont typeface="Symbol" pitchFamily="18" charset="2"/>
              <a:buChar char="Þ"/>
              <a:defRPr/>
            </a:pPr>
            <a:r>
              <a:rPr lang="en-US" sz="2000" b="1" dirty="0" smtClean="0">
                <a:solidFill>
                  <a:srgbClr val="0000FF"/>
                </a:solidFill>
                <a:latin typeface="Arial" charset="0"/>
                <a:ea typeface="ＭＳ Ｐゴシック" pitchFamily="-108" charset="-128"/>
              </a:rPr>
              <a:t>“</a:t>
            </a:r>
            <a:r>
              <a:rPr lang="fr-CH" sz="2000" b="1" dirty="0" smtClean="0">
                <a:solidFill>
                  <a:srgbClr val="0000FF"/>
                </a:solidFill>
                <a:latin typeface="Arial" charset="0"/>
                <a:ea typeface="ＭＳ Ｐゴシック" pitchFamily="-108" charset="-128"/>
              </a:rPr>
              <a:t>LHC </a:t>
            </a:r>
            <a:r>
              <a:rPr lang="fr-CH" sz="2000" b="1" dirty="0" err="1" smtClean="0">
                <a:solidFill>
                  <a:srgbClr val="0000FF"/>
                </a:solidFill>
                <a:latin typeface="Arial" charset="0"/>
                <a:ea typeface="ＭＳ Ｐゴシック" pitchFamily="-108" charset="-128"/>
              </a:rPr>
              <a:t>Injectors</a:t>
            </a:r>
            <a:r>
              <a:rPr lang="fr-CH" sz="2000" b="1" dirty="0" smtClean="0">
                <a:solidFill>
                  <a:srgbClr val="0000FF"/>
                </a:solidFill>
                <a:latin typeface="Arial" charset="0"/>
                <a:ea typeface="ＭＳ Ｐゴシック" pitchFamily="-108" charset="-128"/>
              </a:rPr>
              <a:t> Upgrade</a:t>
            </a:r>
            <a:r>
              <a:rPr lang="en-US" sz="2000" b="1" dirty="0" smtClean="0">
                <a:solidFill>
                  <a:srgbClr val="0000FF"/>
                </a:solidFill>
                <a:latin typeface="Arial" charset="0"/>
                <a:ea typeface="ＭＳ Ｐゴシック" pitchFamily="-108" charset="-128"/>
              </a:rPr>
              <a:t>”</a:t>
            </a:r>
            <a:r>
              <a:rPr lang="fr-CH" sz="2000" b="1" dirty="0" smtClean="0">
                <a:solidFill>
                  <a:srgbClr val="0000FF"/>
                </a:solidFill>
                <a:latin typeface="Arial" charset="0"/>
                <a:ea typeface="ＭＳ Ｐゴシック" pitchFamily="-108" charset="-128"/>
              </a:rPr>
              <a:t> (LIU) for the </a:t>
            </a:r>
            <a:r>
              <a:rPr lang="fr-CH" sz="2000" b="1" dirty="0" err="1" smtClean="0">
                <a:solidFill>
                  <a:srgbClr val="0000FF"/>
                </a:solidFill>
                <a:latin typeface="Arial" charset="0"/>
                <a:ea typeface="ＭＳ Ｐゴシック" pitchFamily="-108" charset="-128"/>
              </a:rPr>
              <a:t>injector</a:t>
            </a:r>
            <a:r>
              <a:rPr lang="fr-CH" sz="2000" b="1" dirty="0" smtClean="0">
                <a:solidFill>
                  <a:srgbClr val="0000FF"/>
                </a:solidFill>
                <a:latin typeface="Arial" charset="0"/>
                <a:ea typeface="ＭＳ Ｐゴシック" pitchFamily="-108" charset="-128"/>
              </a:rPr>
              <a:t> </a:t>
            </a:r>
            <a:r>
              <a:rPr lang="fr-CH" sz="2000" b="1" dirty="0" err="1" smtClean="0">
                <a:solidFill>
                  <a:srgbClr val="0000FF"/>
                </a:solidFill>
                <a:latin typeface="Arial" charset="0"/>
                <a:ea typeface="ＭＳ Ｐゴシック" pitchFamily="-108" charset="-128"/>
              </a:rPr>
              <a:t>complex</a:t>
            </a:r>
            <a:endParaRPr lang="fr-CH" sz="2000" b="1" dirty="0" smtClean="0">
              <a:solidFill>
                <a:srgbClr val="0000FF"/>
              </a:solidFill>
              <a:latin typeface="Arial" charset="0"/>
              <a:ea typeface="ＭＳ Ｐゴシック" pitchFamily="-108" charset="-128"/>
            </a:endParaRPr>
          </a:p>
          <a:p>
            <a:pPr eaLnBrk="1"/>
            <a:endParaRPr lang="en-US" sz="1400" b="1" dirty="0" smtClean="0">
              <a:latin typeface="Calibri" pitchFamily="34" charset="0"/>
            </a:endParaRPr>
          </a:p>
          <a:p>
            <a:pPr eaLnBrk="1">
              <a:buFont typeface="Arial" pitchFamily="34" charset="0"/>
              <a:buNone/>
            </a:pPr>
            <a:r>
              <a:rPr lang="en-US" sz="1400" dirty="0"/>
              <a:t>“The LHC Injectors Upgrade should plan for delivering reliably to the LHC the beams required for reaching the goals of the HL-LHC. This includes LINAC4, the PS booster, the PS, the SPS, as well as the heavy ion chain</a:t>
            </a:r>
            <a:r>
              <a:rPr lang="en-US" sz="1400" dirty="0" smtClean="0"/>
              <a:t>.”</a:t>
            </a:r>
          </a:p>
          <a:p>
            <a:pPr eaLnBrk="1">
              <a:buFont typeface="Arial" pitchFamily="34" charset="0"/>
              <a:buNone/>
            </a:pPr>
            <a:endParaRPr lang="fr-CH" sz="1400" dirty="0" smtClean="0"/>
          </a:p>
          <a:p>
            <a:pPr eaLnBrk="1">
              <a:buFont typeface="Arial" pitchFamily="34" charset="0"/>
              <a:buNone/>
            </a:pPr>
            <a:endParaRPr lang="en-US" sz="1400" dirty="0"/>
          </a:p>
          <a:p>
            <a:pPr marL="457200" indent="-457200">
              <a:buFont typeface="Wingdings" pitchFamily="2" charset="2"/>
              <a:buChar char="Ø"/>
              <a:defRPr/>
            </a:pPr>
            <a:r>
              <a:rPr lang="en-US" sz="1800" b="1" dirty="0" smtClean="0">
                <a:effectLst>
                  <a:outerShdw blurRad="38100" dist="38100" dir="2700000" algn="tl">
                    <a:srgbClr val="000000">
                      <a:alpha val="43137"/>
                    </a:srgbClr>
                  </a:outerShdw>
                </a:effectLst>
                <a:latin typeface="Arial" charset="0"/>
                <a:ea typeface="ＭＳ Ｐゴシック" pitchFamily="-108" charset="-128"/>
              </a:rPr>
              <a:t>R and D for a Super conducting Proton Linac is pursued as an option for future potential application</a:t>
            </a:r>
            <a:endParaRPr lang="en-US" sz="1400" b="1" dirty="0" smtClean="0">
              <a:solidFill>
                <a:srgbClr val="0000FF"/>
              </a:solidFill>
              <a:latin typeface="Arial" charset="0"/>
              <a:ea typeface="ＭＳ Ｐゴシック" pitchFamily="-108" charset="-128"/>
            </a:endParaRPr>
          </a:p>
        </p:txBody>
      </p:sp>
      <p:sp>
        <p:nvSpPr>
          <p:cNvPr id="12" name="Rectangle 2"/>
          <p:cNvSpPr>
            <a:spLocks noGrp="1" noChangeArrowheads="1"/>
          </p:cNvSpPr>
          <p:nvPr>
            <p:ph type="title"/>
          </p:nvPr>
        </p:nvSpPr>
        <p:spPr>
          <a:xfrm>
            <a:off x="1763688" y="0"/>
            <a:ext cx="7056784" cy="1340768"/>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Organization</a:t>
            </a:r>
          </a:p>
        </p:txBody>
      </p:sp>
      <p:sp>
        <p:nvSpPr>
          <p:cNvPr id="4" name="Rounded Rectangular Callout 3"/>
          <p:cNvSpPr/>
          <p:nvPr/>
        </p:nvSpPr>
        <p:spPr>
          <a:xfrm>
            <a:off x="4355976" y="1412776"/>
            <a:ext cx="4104456" cy="936104"/>
          </a:xfrm>
          <a:prstGeom prst="wedgeRoundRectCallout">
            <a:avLst>
              <a:gd name="adj1" fmla="val -58187"/>
              <a:gd name="adj2" fmla="val 7482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r>
              <a:rPr lang="fr-CH" sz="1800" dirty="0" smtClean="0"/>
              <a:t>WP2: Management </a:t>
            </a:r>
            <a:r>
              <a:rPr lang="fr-CH" sz="1800" dirty="0" err="1" smtClean="0"/>
              <a:t>tools</a:t>
            </a:r>
            <a:endParaRPr lang="fr-CH" sz="1800" dirty="0" smtClean="0"/>
          </a:p>
          <a:p>
            <a:r>
              <a:rPr lang="fr-CH" sz="1800" dirty="0" smtClean="0"/>
              <a:t>WP5: Radioprotection</a:t>
            </a:r>
          </a:p>
          <a:p>
            <a:r>
              <a:rPr lang="fr-CH" sz="1800" dirty="0" smtClean="0"/>
              <a:t>WP6: </a:t>
            </a:r>
            <a:r>
              <a:rPr lang="fr-CH" sz="1800" dirty="0" err="1" smtClean="0"/>
              <a:t>NbTi</a:t>
            </a:r>
            <a:r>
              <a:rPr lang="fr-CH" sz="1800" dirty="0" smtClean="0"/>
              <a:t> </a:t>
            </a:r>
            <a:r>
              <a:rPr lang="fr-CH" sz="1800" dirty="0" err="1" smtClean="0"/>
              <a:t>Wide</a:t>
            </a:r>
            <a:r>
              <a:rPr lang="fr-CH" sz="1800" dirty="0" smtClean="0"/>
              <a:t> Aperture </a:t>
            </a:r>
            <a:r>
              <a:rPr lang="fr-CH" sz="1800" dirty="0" err="1" smtClean="0"/>
              <a:t>Quadrupole</a:t>
            </a:r>
            <a:endParaRPr lang="en-US" sz="1800" dirty="0"/>
          </a:p>
        </p:txBody>
      </p:sp>
      <p:sp>
        <p:nvSpPr>
          <p:cNvPr id="5" name="Rounded Rectangular Callout 4"/>
          <p:cNvSpPr/>
          <p:nvPr/>
        </p:nvSpPr>
        <p:spPr>
          <a:xfrm>
            <a:off x="5148064" y="2564904"/>
            <a:ext cx="3600400" cy="864096"/>
          </a:xfrm>
          <a:prstGeom prst="wedgeRoundRectCallout">
            <a:avLst>
              <a:gd name="adj1" fmla="val -54837"/>
              <a:gd name="adj2" fmla="val 90985"/>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r>
              <a:rPr lang="fr-CH" sz="1800" dirty="0" smtClean="0"/>
              <a:t>WP2: Management </a:t>
            </a:r>
            <a:r>
              <a:rPr lang="fr-CH" sz="1800" dirty="0" err="1" smtClean="0"/>
              <a:t>tools</a:t>
            </a:r>
            <a:endParaRPr lang="fr-CH" sz="1800" dirty="0" smtClean="0"/>
          </a:p>
          <a:p>
            <a:r>
              <a:rPr lang="fr-CH" sz="1800" dirty="0" smtClean="0"/>
              <a:t>WP5: Radioprotection</a:t>
            </a:r>
          </a:p>
          <a:p>
            <a:r>
              <a:rPr lang="fr-CH" sz="1800" dirty="0" smtClean="0"/>
              <a:t>WP7.1: H</a:t>
            </a:r>
            <a:r>
              <a:rPr lang="fr-CH" sz="1800" baseline="30000" dirty="0" smtClean="0"/>
              <a:t>-</a:t>
            </a:r>
            <a:r>
              <a:rPr lang="fr-CH" sz="1800" dirty="0" smtClean="0"/>
              <a:t> ion source</a:t>
            </a:r>
            <a:endParaRPr lang="en-US" sz="1800" dirty="0"/>
          </a:p>
        </p:txBody>
      </p:sp>
      <p:sp>
        <p:nvSpPr>
          <p:cNvPr id="6" name="Rounded Rectangular Callout 5"/>
          <p:cNvSpPr/>
          <p:nvPr/>
        </p:nvSpPr>
        <p:spPr>
          <a:xfrm>
            <a:off x="4788024" y="5723964"/>
            <a:ext cx="4032448" cy="801380"/>
          </a:xfrm>
          <a:prstGeom prst="wedgeRoundRectCallout">
            <a:avLst>
              <a:gd name="adj1" fmla="val -65905"/>
              <a:gd name="adj2" fmla="val -93877"/>
              <a:gd name="adj3" fmla="val 16667"/>
            </a:avLst>
          </a:prstGeom>
        </p:spPr>
        <p:style>
          <a:lnRef idx="1">
            <a:schemeClr val="accent1"/>
          </a:lnRef>
          <a:fillRef idx="3">
            <a:schemeClr val="accent1"/>
          </a:fillRef>
          <a:effectRef idx="2">
            <a:schemeClr val="accent1"/>
          </a:effectRef>
          <a:fontRef idx="minor">
            <a:schemeClr val="lt1"/>
          </a:fontRef>
        </p:style>
        <p:txBody>
          <a:bodyPr rtlCol="0" anchor="ctr"/>
          <a:lstStyle/>
          <a:p>
            <a:r>
              <a:rPr lang="fr-CH" sz="1800" dirty="0" smtClean="0"/>
              <a:t>WP7: H</a:t>
            </a:r>
            <a:r>
              <a:rPr lang="fr-CH" sz="1800" baseline="30000" dirty="0" smtClean="0"/>
              <a:t>-</a:t>
            </a:r>
            <a:r>
              <a:rPr lang="fr-CH" sz="1800" dirty="0" smtClean="0"/>
              <a:t> ion source § </a:t>
            </a:r>
            <a:r>
              <a:rPr lang="fr-CH" sz="1800" dirty="0" err="1" smtClean="0"/>
              <a:t>pulsed</a:t>
            </a:r>
            <a:r>
              <a:rPr lang="fr-CH" sz="1800" dirty="0" smtClean="0"/>
              <a:t> SC RF</a:t>
            </a:r>
            <a:endParaRPr lang="en-US" sz="1800" dirty="0"/>
          </a:p>
        </p:txBody>
      </p:sp>
      <p:pic>
        <p:nvPicPr>
          <p:cNvPr id="7" name="Picture 12" descr="Logo4_big.jpg"/>
          <p:cNvPicPr>
            <a:picLocks noChangeAspect="1"/>
          </p:cNvPicPr>
          <p:nvPr/>
        </p:nvPicPr>
        <p:blipFill>
          <a:blip r:embed="rId3"/>
          <a:srcRect/>
          <a:stretch>
            <a:fillRect/>
          </a:stretch>
        </p:blipFill>
        <p:spPr bwMode="auto">
          <a:xfrm>
            <a:off x="7744787" y="1412776"/>
            <a:ext cx="715645" cy="656590"/>
          </a:xfrm>
          <a:prstGeom prst="rect">
            <a:avLst/>
          </a:prstGeom>
          <a:noFill/>
          <a:ln w="9525">
            <a:noFill/>
            <a:miter lim="800000"/>
            <a:headEnd/>
            <a:tailEnd/>
          </a:ln>
        </p:spPr>
      </p:pic>
      <p:pic>
        <p:nvPicPr>
          <p:cNvPr id="9" name="Picture 12" descr="Logo4_big.jpg"/>
          <p:cNvPicPr>
            <a:picLocks noChangeAspect="1"/>
          </p:cNvPicPr>
          <p:nvPr/>
        </p:nvPicPr>
        <p:blipFill>
          <a:blip r:embed="rId3"/>
          <a:srcRect/>
          <a:stretch>
            <a:fillRect/>
          </a:stretch>
        </p:blipFill>
        <p:spPr bwMode="auto">
          <a:xfrm>
            <a:off x="8032819" y="2564904"/>
            <a:ext cx="715645" cy="656590"/>
          </a:xfrm>
          <a:prstGeom prst="rect">
            <a:avLst/>
          </a:prstGeom>
          <a:noFill/>
          <a:ln w="9525">
            <a:noFill/>
            <a:miter lim="800000"/>
            <a:headEnd/>
            <a:tailEnd/>
          </a:ln>
        </p:spPr>
      </p:pic>
      <p:pic>
        <p:nvPicPr>
          <p:cNvPr id="10" name="Picture 12" descr="Logo4_big.jpg"/>
          <p:cNvPicPr>
            <a:picLocks noChangeAspect="1"/>
          </p:cNvPicPr>
          <p:nvPr/>
        </p:nvPicPr>
        <p:blipFill>
          <a:blip r:embed="rId3"/>
          <a:srcRect/>
          <a:stretch>
            <a:fillRect/>
          </a:stretch>
        </p:blipFill>
        <p:spPr bwMode="auto">
          <a:xfrm>
            <a:off x="8104827" y="5723964"/>
            <a:ext cx="715645" cy="656590"/>
          </a:xfrm>
          <a:prstGeom prst="rect">
            <a:avLst/>
          </a:prstGeom>
          <a:noFill/>
          <a:ln w="9525">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2000"/>
                                        <p:tgtEl>
                                          <p:spTgt spid="4"/>
                                        </p:tgtEl>
                                      </p:cBhvr>
                                    </p:animEffect>
                                  </p:childTnLst>
                                </p:cTn>
                              </p:par>
                              <p:par>
                                <p:cTn id="8" presetID="3" presetClass="entr" presetSubtype="10" fill="hold"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blinds(horizontal)">
                                      <p:cBhvr>
                                        <p:cTn id="10" dur="500"/>
                                        <p:tgtEl>
                                          <p:spTgt spid="7"/>
                                        </p:tgtEl>
                                      </p:cBhvr>
                                    </p:animEffect>
                                  </p:childTnLst>
                                </p:cTn>
                              </p:par>
                            </p:childTnLst>
                          </p:cTn>
                        </p:par>
                      </p:childTnLst>
                    </p:cTn>
                  </p:par>
                  <p:par>
                    <p:cTn id="11" fill="hold">
                      <p:stCondLst>
                        <p:cond delay="indefinite"/>
                      </p:stCondLst>
                      <p:childTnLst>
                        <p:par>
                          <p:cTn id="12" fill="hold">
                            <p:stCondLst>
                              <p:cond delay="0"/>
                            </p:stCondLst>
                            <p:childTnLst>
                              <p:par>
                                <p:cTn id="13" presetID="5" presetClass="entr" presetSubtype="1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checkerboard(across)">
                                      <p:cBhvr>
                                        <p:cTn id="15" dur="500"/>
                                        <p:tgtEl>
                                          <p:spTgt spid="5"/>
                                        </p:tgtEl>
                                      </p:cBhvr>
                                    </p:animEffect>
                                  </p:childTnLst>
                                </p:cTn>
                              </p:par>
                              <p:par>
                                <p:cTn id="16" presetID="3" presetClass="entr" presetSubtype="10" fill="hold" nodeType="withEffect">
                                  <p:stCondLst>
                                    <p:cond delay="0"/>
                                  </p:stCondLst>
                                  <p:childTnLst>
                                    <p:set>
                                      <p:cBhvr>
                                        <p:cTn id="17" dur="1" fill="hold">
                                          <p:stCondLst>
                                            <p:cond delay="0"/>
                                          </p:stCondLst>
                                        </p:cTn>
                                        <p:tgtEl>
                                          <p:spTgt spid="9"/>
                                        </p:tgtEl>
                                        <p:attrNameLst>
                                          <p:attrName>style.visibility</p:attrName>
                                        </p:attrNameLst>
                                      </p:cBhvr>
                                      <p:to>
                                        <p:strVal val="visible"/>
                                      </p:to>
                                    </p:set>
                                    <p:animEffect transition="in" filter="blinds(horizontal)">
                                      <p:cBhvr>
                                        <p:cTn id="18" dur="500"/>
                                        <p:tgtEl>
                                          <p:spTgt spid="9"/>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6"/>
                                        </p:tgtEl>
                                        <p:attrNameLst>
                                          <p:attrName>style.visibility</p:attrName>
                                        </p:attrNameLst>
                                      </p:cBhvr>
                                      <p:to>
                                        <p:strVal val="visible"/>
                                      </p:to>
                                    </p:set>
                                    <p:animEffect transition="in" filter="checkerboard(across)">
                                      <p:cBhvr>
                                        <p:cTn id="23" dur="500"/>
                                        <p:tgtEl>
                                          <p:spTgt spid="6"/>
                                        </p:tgtEl>
                                      </p:cBhvr>
                                    </p:animEffect>
                                  </p:childTnLst>
                                </p:cTn>
                              </p:par>
                              <p:par>
                                <p:cTn id="24" presetID="3" presetClass="entr" presetSubtype="10" fill="hold" nodeType="withEffect">
                                  <p:stCondLst>
                                    <p:cond delay="0"/>
                                  </p:stCondLst>
                                  <p:childTnLst>
                                    <p:set>
                                      <p:cBhvr>
                                        <p:cTn id="25" dur="1" fill="hold">
                                          <p:stCondLst>
                                            <p:cond delay="0"/>
                                          </p:stCondLst>
                                        </p:cTn>
                                        <p:tgtEl>
                                          <p:spTgt spid="10"/>
                                        </p:tgtEl>
                                        <p:attrNameLst>
                                          <p:attrName>style.visibility</p:attrName>
                                        </p:attrNameLst>
                                      </p:cBhvr>
                                      <p:to>
                                        <p:strVal val="visible"/>
                                      </p:to>
                                    </p:set>
                                    <p:animEffect transition="in" filter="blinds(horizontal)">
                                      <p:cBhvr>
                                        <p:cTn id="2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1905000"/>
            <a:ext cx="8686800" cy="1752600"/>
          </a:xfrm>
        </p:spPr>
        <p:txBody>
          <a:bodyPr/>
          <a:lstStyle/>
          <a:p>
            <a:pPr fontAlgn="auto">
              <a:spcAft>
                <a:spcPts val="0"/>
              </a:spcAft>
              <a:defRPr/>
            </a:pPr>
            <a:r>
              <a:rPr lang="en-US" sz="5400" dirty="0" smtClean="0">
                <a:solidFill>
                  <a:schemeClr val="accent6">
                    <a:lumMod val="75000"/>
                  </a:schemeClr>
                </a:solidFill>
              </a:rPr>
              <a:t>Needs of the</a:t>
            </a:r>
            <a:br>
              <a:rPr lang="en-US" sz="5400" dirty="0" smtClean="0">
                <a:solidFill>
                  <a:schemeClr val="accent6">
                    <a:lumMod val="75000"/>
                  </a:schemeClr>
                </a:solidFill>
              </a:rPr>
            </a:br>
            <a:r>
              <a:rPr lang="en-US" sz="5400" dirty="0" smtClean="0">
                <a:solidFill>
                  <a:schemeClr val="accent6">
                    <a:lumMod val="75000"/>
                  </a:schemeClr>
                </a:solidFill>
              </a:rPr>
              <a:t>“High Luminosity LHC”</a:t>
            </a:r>
            <a:endParaRPr lang="en-US" sz="5400" dirty="0">
              <a:solidFill>
                <a:schemeClr val="accent6">
                  <a:lumMod val="75000"/>
                </a:schemeClr>
              </a:solidFill>
            </a:endParaRP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ular Callout 15"/>
          <p:cNvSpPr/>
          <p:nvPr/>
        </p:nvSpPr>
        <p:spPr>
          <a:xfrm>
            <a:off x="5672138" y="1418917"/>
            <a:ext cx="3265487" cy="1428750"/>
          </a:xfrm>
          <a:prstGeom prst="wedgeRectCallout">
            <a:avLst>
              <a:gd name="adj1" fmla="val -80391"/>
              <a:gd name="adj2" fmla="val -1053"/>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5" name="Rectangular Callout 14"/>
          <p:cNvSpPr/>
          <p:nvPr/>
        </p:nvSpPr>
        <p:spPr>
          <a:xfrm>
            <a:off x="5707063" y="4424834"/>
            <a:ext cx="3206750" cy="1668462"/>
          </a:xfrm>
          <a:prstGeom prst="wedgeRectCallout">
            <a:avLst>
              <a:gd name="adj1" fmla="val -111661"/>
              <a:gd name="adj2" fmla="val 12168"/>
            </a:avLst>
          </a:prstGeom>
          <a:solidFill>
            <a:schemeClr val="accent1">
              <a:alpha val="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8" name="Text Box 5"/>
          <p:cNvSpPr txBox="1">
            <a:spLocks noChangeArrowheads="1"/>
          </p:cNvSpPr>
          <p:nvPr/>
        </p:nvSpPr>
        <p:spPr bwMode="auto">
          <a:xfrm>
            <a:off x="112713" y="1430030"/>
            <a:ext cx="5556250" cy="5109091"/>
          </a:xfrm>
          <a:prstGeom prst="rect">
            <a:avLst/>
          </a:prstGeom>
          <a:noFill/>
          <a:ln w="9525">
            <a:noFill/>
            <a:miter lim="800000"/>
            <a:headEnd/>
            <a:tailEnd/>
          </a:ln>
          <a:effectLst/>
        </p:spPr>
        <p:txBody>
          <a:bodyPr>
            <a:spAutoFit/>
          </a:bodyPr>
          <a:lstStyle/>
          <a:p>
            <a:pPr marL="457200" indent="-457200" algn="ctr">
              <a:defRPr/>
            </a:pPr>
            <a:r>
              <a:rPr lang="en-US" b="1" dirty="0" smtClean="0">
                <a:effectLst>
                  <a:outerShdw blurRad="38100" dist="38100" dir="2700000" algn="tl">
                    <a:srgbClr val="000000">
                      <a:alpha val="43137"/>
                    </a:srgbClr>
                  </a:outerShdw>
                </a:effectLst>
                <a:latin typeface="Arial" charset="0"/>
                <a:ea typeface="ＭＳ Ｐゴシック" pitchFamily="-108" charset="-128"/>
              </a:rPr>
              <a:t>Most important characteristics:</a:t>
            </a:r>
          </a:p>
          <a:p>
            <a:pPr marL="457200" indent="-457200">
              <a:defRPr/>
            </a:pPr>
            <a:r>
              <a:rPr lang="fr-CH" b="1" dirty="0" smtClean="0">
                <a:effectLst>
                  <a:outerShdw blurRad="38100" dist="38100" dir="2700000" algn="tl">
                    <a:srgbClr val="000000">
                      <a:alpha val="43137"/>
                    </a:srgbClr>
                  </a:outerShdw>
                </a:effectLst>
                <a:latin typeface="Arial" charset="0"/>
                <a:ea typeface="ＭＳ Ｐゴシック" pitchFamily="-108" charset="-128"/>
              </a:rPr>
              <a:t>	</a:t>
            </a:r>
            <a:r>
              <a:rPr lang="fr-CH" sz="1800" b="1" dirty="0" smtClean="0">
                <a:effectLst>
                  <a:outerShdw blurRad="38100" dist="38100" dir="2700000" algn="tl">
                    <a:srgbClr val="000000">
                      <a:alpha val="43137"/>
                    </a:srgbClr>
                  </a:outerShdw>
                </a:effectLst>
                <a:latin typeface="Arial" charset="0"/>
                <a:ea typeface="ＭＳ Ｐゴシック" pitchFamily="-108" charset="-128"/>
              </a:rPr>
              <a:t>						</a:t>
            </a:r>
            <a:r>
              <a:rPr lang="fr-CH" sz="1800" b="1" u="sng" dirty="0" err="1">
                <a:solidFill>
                  <a:srgbClr val="FF0000"/>
                </a:solidFill>
                <a:latin typeface="Arial" charset="0"/>
                <a:ea typeface="ＭＳ Ｐゴシック" pitchFamily="-108" charset="-128"/>
              </a:rPr>
              <a:t>Luminosity</a:t>
            </a:r>
            <a:endParaRPr lang="en-US" sz="18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defRPr/>
            </a:pPr>
            <a:r>
              <a:rPr lang="fr-CH" sz="1800" dirty="0">
                <a:latin typeface="Arial" charset="0"/>
                <a:ea typeface="ＭＳ Ｐゴシック" pitchFamily="-108" charset="-128"/>
              </a:rPr>
              <a:t>	</a:t>
            </a:r>
            <a:r>
              <a:rPr lang="fr-CH" sz="1800" b="1" dirty="0" err="1" smtClean="0">
                <a:solidFill>
                  <a:srgbClr val="FF0000"/>
                </a:solidFill>
                <a:latin typeface="Arial" charset="0"/>
                <a:ea typeface="ＭＳ Ｐゴシック" pitchFamily="-108" charset="-128"/>
              </a:rPr>
              <a:t>Integrated</a:t>
            </a:r>
            <a:r>
              <a:rPr lang="fr-CH" sz="1800" b="1" dirty="0" smtClean="0">
                <a:solidFill>
                  <a:srgbClr val="FF0000"/>
                </a:solidFill>
                <a:latin typeface="Arial" charset="0"/>
                <a:ea typeface="ＭＳ Ｐゴシック" pitchFamily="-108" charset="-128"/>
              </a:rPr>
              <a:t> </a:t>
            </a:r>
            <a:r>
              <a:rPr lang="fr-CH" sz="1800" b="1" dirty="0" err="1" smtClean="0">
                <a:solidFill>
                  <a:srgbClr val="FF0000"/>
                </a:solidFill>
                <a:latin typeface="Arial" charset="0"/>
                <a:ea typeface="ＭＳ Ｐゴシック" pitchFamily="-108" charset="-128"/>
              </a:rPr>
              <a:t>Luminosity</a:t>
            </a:r>
            <a:r>
              <a:rPr lang="fr-CH" sz="1800" b="1" dirty="0" smtClean="0">
                <a:solidFill>
                  <a:srgbClr val="FF0000"/>
                </a:solidFill>
                <a:latin typeface="Arial" charset="0"/>
                <a:ea typeface="ＭＳ Ｐゴシック" pitchFamily="-108" charset="-128"/>
              </a:rPr>
              <a:t> = 		x</a:t>
            </a:r>
          </a:p>
          <a:p>
            <a:pPr marL="457200" indent="-457200">
              <a:defRPr/>
            </a:pPr>
            <a:r>
              <a:rPr lang="fr-CH" sz="1800" b="1" dirty="0">
                <a:solidFill>
                  <a:srgbClr val="FF0000"/>
                </a:solidFill>
                <a:latin typeface="Arial" charset="0"/>
                <a:ea typeface="ＭＳ Ｐゴシック" pitchFamily="-108" charset="-128"/>
              </a:rPr>
              <a:t>	</a:t>
            </a:r>
            <a:r>
              <a:rPr lang="fr-CH" sz="1800" b="1" dirty="0" smtClean="0">
                <a:solidFill>
                  <a:srgbClr val="FF0000"/>
                </a:solidFill>
                <a:latin typeface="Arial" charset="0"/>
                <a:ea typeface="ＭＳ Ｐゴシック" pitchFamily="-108" charset="-128"/>
              </a:rPr>
              <a:t>						Time</a:t>
            </a:r>
            <a:endParaRPr lang="fr-CH" sz="1800" dirty="0">
              <a:latin typeface="Arial" charset="0"/>
              <a:ea typeface="ＭＳ Ｐゴシック" pitchFamily="-108" charset="-128"/>
            </a:endParaRPr>
          </a:p>
          <a:p>
            <a:pPr marL="457200" indent="-457200">
              <a:defRPr/>
            </a:pPr>
            <a:r>
              <a:rPr lang="fr-CH" sz="1200" dirty="0">
                <a:latin typeface="Arial" charset="0"/>
                <a:ea typeface="ＭＳ Ｐゴシック" pitchFamily="-108" charset="-128"/>
              </a:rPr>
              <a:t>	</a:t>
            </a:r>
          </a:p>
          <a:p>
            <a:pPr marL="457200" indent="-457200">
              <a:defRPr/>
            </a:pPr>
            <a:endParaRPr lang="en-US" sz="1800" dirty="0">
              <a:latin typeface="Arial" charset="0"/>
              <a:ea typeface="ＭＳ Ｐゴシック" pitchFamily="-108" charset="-128"/>
            </a:endParaRPr>
          </a:p>
          <a:p>
            <a:pPr marL="457200" indent="-457200">
              <a:buFont typeface="Symbol" pitchFamily="18" charset="2"/>
              <a:buChar char="Þ"/>
              <a:defRPr/>
            </a:pPr>
            <a:r>
              <a:rPr lang="en-US" sz="1800" b="1" dirty="0" smtClean="0">
                <a:effectLst>
                  <a:outerShdw blurRad="38100" dist="38100" dir="2700000" algn="tl">
                    <a:srgbClr val="000000">
                      <a:alpha val="43137"/>
                    </a:srgbClr>
                  </a:outerShdw>
                </a:effectLst>
                <a:latin typeface="Arial" charset="0"/>
                <a:ea typeface="ＭＳ Ｐゴシック" pitchFamily="-108" charset="-128"/>
              </a:rPr>
              <a:t>LHC </a:t>
            </a:r>
            <a:r>
              <a:rPr lang="en-US" sz="1800" b="1" dirty="0">
                <a:effectLst>
                  <a:outerShdw blurRad="38100" dist="38100" dir="2700000" algn="tl">
                    <a:srgbClr val="000000">
                      <a:alpha val="43137"/>
                    </a:srgbClr>
                  </a:outerShdw>
                </a:effectLst>
                <a:latin typeface="Arial" charset="0"/>
                <a:ea typeface="ＭＳ Ｐゴシック" pitchFamily="-108" charset="-128"/>
              </a:rPr>
              <a:t>requirements on its </a:t>
            </a:r>
            <a:r>
              <a:rPr lang="en-US" sz="1800" b="1" dirty="0" smtClean="0">
                <a:effectLst>
                  <a:outerShdw blurRad="38100" dist="38100" dir="2700000" algn="tl">
                    <a:srgbClr val="000000">
                      <a:alpha val="43137"/>
                    </a:srgbClr>
                  </a:outerShdw>
                </a:effectLst>
                <a:latin typeface="Arial" charset="0"/>
                <a:ea typeface="ＭＳ Ｐゴシック" pitchFamily="-108" charset="-128"/>
              </a:rPr>
              <a:t>injectors</a:t>
            </a:r>
            <a:endParaRPr lang="en-US" sz="1800" b="1" dirty="0">
              <a:effectLst>
                <a:outerShdw blurRad="38100" dist="38100" dir="2700000" algn="tl">
                  <a:srgbClr val="000000">
                    <a:alpha val="43137"/>
                  </a:srgbClr>
                </a:outerShdw>
              </a:effectLst>
              <a:latin typeface="Arial" charset="0"/>
              <a:ea typeface="ＭＳ Ｐゴシック" pitchFamily="-108" charset="-128"/>
            </a:endParaRPr>
          </a:p>
          <a:p>
            <a:pPr marL="457200" indent="-457200">
              <a:defRPr/>
            </a:pPr>
            <a:endParaRPr lang="en-US" sz="700" dirty="0">
              <a:latin typeface="Arial" charset="0"/>
              <a:ea typeface="ＭＳ Ｐゴシック" pitchFamily="-108" charset="-128"/>
            </a:endParaRPr>
          </a:p>
          <a:p>
            <a:pPr marL="457200" indent="-457200">
              <a:buFont typeface="Arial" pitchFamily="34" charset="0"/>
              <a:buChar char="•"/>
              <a:defRPr/>
            </a:pPr>
            <a:r>
              <a:rPr lang="en-US" sz="1200" dirty="0">
                <a:latin typeface="Arial" charset="0"/>
                <a:ea typeface="ＭＳ Ｐゴシック" pitchFamily="-108" charset="-128"/>
              </a:rPr>
              <a:t>Number of protons per bunch (“intensity”),</a:t>
            </a:r>
          </a:p>
          <a:p>
            <a:pPr marL="457200" indent="-457200">
              <a:buFont typeface="Arial" pitchFamily="34" charset="0"/>
              <a:buChar char="•"/>
              <a:defRPr/>
            </a:pPr>
            <a:r>
              <a:rPr lang="en-US" sz="1200" dirty="0">
                <a:latin typeface="Arial" charset="0"/>
                <a:ea typeface="ＭＳ Ｐゴシック" pitchFamily="-108" charset="-128"/>
              </a:rPr>
              <a:t>Number of bunches (distance between bunches),</a:t>
            </a:r>
          </a:p>
          <a:p>
            <a:pPr marL="457200" indent="-457200">
              <a:buFont typeface="Arial" pitchFamily="34" charset="0"/>
              <a:buChar char="•"/>
              <a:defRPr/>
            </a:pPr>
            <a:r>
              <a:rPr lang="en-US" sz="1200" dirty="0">
                <a:latin typeface="Arial" charset="0"/>
                <a:ea typeface="ＭＳ Ｐゴシック" pitchFamily="-108" charset="-128"/>
              </a:rPr>
              <a:t>Bunch </a:t>
            </a:r>
            <a:r>
              <a:rPr lang="en-US" sz="1200" dirty="0" err="1">
                <a:latin typeface="Arial" charset="0"/>
                <a:ea typeface="ＭＳ Ｐゴシック" pitchFamily="-108" charset="-128"/>
              </a:rPr>
              <a:t>emittances</a:t>
            </a:r>
            <a:r>
              <a:rPr lang="en-US" sz="1200" dirty="0">
                <a:latin typeface="Arial" charset="0"/>
                <a:ea typeface="ＭＳ Ｐゴシック" pitchFamily="-108" charset="-128"/>
              </a:rPr>
              <a:t> (“size”)</a:t>
            </a:r>
          </a:p>
          <a:p>
            <a:pPr marL="457200" indent="-457200">
              <a:defRPr/>
            </a:pPr>
            <a:endParaRPr lang="en-US" sz="600" dirty="0">
              <a:solidFill>
                <a:srgbClr val="FF0000"/>
              </a:solidFill>
              <a:effectLst>
                <a:outerShdw blurRad="38100" dist="38100" dir="2700000" algn="tl">
                  <a:srgbClr val="C0C0C0"/>
                </a:outerShdw>
              </a:effectLst>
              <a:latin typeface="Symbol" pitchFamily="18" charset="2"/>
              <a:ea typeface="ＭＳ Ｐゴシック" pitchFamily="-108" charset="-128"/>
            </a:endParaRPr>
          </a:p>
          <a:p>
            <a:pPr marL="457200" indent="-457200">
              <a:defRPr/>
            </a:pPr>
            <a:r>
              <a:rPr lang="fr-CH" sz="1200" b="1" dirty="0">
                <a:solidFill>
                  <a:srgbClr val="FF0000"/>
                </a:solidFill>
                <a:latin typeface="Arial" charset="0"/>
                <a:ea typeface="ＭＳ Ｐゴシック" pitchFamily="-108" charset="-128"/>
              </a:rPr>
              <a:t>+ minimum time </a:t>
            </a:r>
            <a:r>
              <a:rPr lang="fr-CH" sz="1200" b="1" dirty="0" err="1">
                <a:solidFill>
                  <a:srgbClr val="FF0000"/>
                </a:solidFill>
                <a:latin typeface="Arial" charset="0"/>
                <a:ea typeface="ＭＳ Ｐゴシック" pitchFamily="-108" charset="-128"/>
              </a:rPr>
              <a:t>between</a:t>
            </a:r>
            <a:r>
              <a:rPr lang="fr-CH" sz="1200" b="1" dirty="0">
                <a:solidFill>
                  <a:srgbClr val="FF0000"/>
                </a:solidFill>
                <a:latin typeface="Arial" charset="0"/>
                <a:ea typeface="ＭＳ Ｐゴシック" pitchFamily="-108" charset="-128"/>
              </a:rPr>
              <a:t> data </a:t>
            </a:r>
            <a:r>
              <a:rPr lang="fr-CH" sz="1200" b="1" dirty="0" err="1">
                <a:solidFill>
                  <a:srgbClr val="FF0000"/>
                </a:solidFill>
                <a:latin typeface="Arial" charset="0"/>
                <a:ea typeface="ＭＳ Ｐゴシック" pitchFamily="-108" charset="-128"/>
              </a:rPr>
              <a:t>taking</a:t>
            </a:r>
            <a:r>
              <a:rPr lang="fr-CH" sz="1200" b="1" dirty="0">
                <a:solidFill>
                  <a:srgbClr val="FF0000"/>
                </a:solidFill>
                <a:latin typeface="Arial" charset="0"/>
                <a:ea typeface="ＭＳ Ｐゴシック" pitchFamily="-108" charset="-128"/>
              </a:rPr>
              <a:t> </a:t>
            </a:r>
            <a:r>
              <a:rPr lang="fr-CH" sz="1200" b="1" dirty="0" err="1">
                <a:solidFill>
                  <a:srgbClr val="FF0000"/>
                </a:solidFill>
                <a:latin typeface="Arial" charset="0"/>
                <a:ea typeface="ＭＳ Ｐゴシック" pitchFamily="-108" charset="-128"/>
              </a:rPr>
              <a:t>periods</a:t>
            </a:r>
            <a:endParaRPr lang="en-US" sz="1200" dirty="0">
              <a:latin typeface="Arial" charset="0"/>
              <a:ea typeface="ＭＳ Ｐゴシック" pitchFamily="-108" charset="-128"/>
            </a:endParaRPr>
          </a:p>
          <a:p>
            <a:pPr marL="457200" indent="-457200">
              <a:defRPr/>
            </a:pPr>
            <a:endParaRPr lang="en-US" sz="1200" dirty="0">
              <a:latin typeface="Arial" charset="0"/>
              <a:ea typeface="ＭＳ Ｐゴシック" pitchFamily="-108" charset="-128"/>
            </a:endParaRPr>
          </a:p>
          <a:p>
            <a:pPr marL="457200" indent="-457200">
              <a:buFont typeface="Wingdings" pitchFamily="2" charset="2"/>
              <a:buChar char="Ø"/>
              <a:defRPr/>
            </a:pPr>
            <a:r>
              <a:rPr lang="en-US" sz="1800" b="1" dirty="0">
                <a:effectLst>
                  <a:outerShdw blurRad="38100" dist="38100" dir="2700000" algn="tl">
                    <a:srgbClr val="000000">
                      <a:alpha val="43137"/>
                    </a:srgbClr>
                  </a:outerShdw>
                </a:effectLst>
                <a:latin typeface="Arial" charset="0"/>
                <a:ea typeface="ＭＳ Ｐゴシック" pitchFamily="-108" charset="-128"/>
              </a:rPr>
              <a:t>Consequence for the injectors</a:t>
            </a:r>
          </a:p>
          <a:p>
            <a:pPr marL="457200" indent="-457200">
              <a:defRPr/>
            </a:pPr>
            <a:endParaRPr lang="en-US" sz="700" dirty="0">
              <a:latin typeface="Arial" charset="0"/>
              <a:ea typeface="ＭＳ Ｐゴシック" pitchFamily="-108" charset="-128"/>
            </a:endParaRPr>
          </a:p>
          <a:p>
            <a:pPr marL="457200" indent="-457200">
              <a:buFont typeface="Symbol" pitchFamily="18" charset="2"/>
              <a:buChar char="Þ"/>
              <a:defRPr/>
            </a:pPr>
            <a:r>
              <a:rPr lang="en-US" sz="1200" b="1" dirty="0">
                <a:solidFill>
                  <a:srgbClr val="0000FF"/>
                </a:solidFill>
                <a:latin typeface="Arial" charset="0"/>
                <a:ea typeface="ＭＳ Ｐゴシック" pitchFamily="-108" charset="-128"/>
              </a:rPr>
              <a:t>T</a:t>
            </a:r>
            <a:r>
              <a:rPr lang="en-US" sz="1200" b="1" dirty="0" smtClean="0">
                <a:solidFill>
                  <a:srgbClr val="0000FF"/>
                </a:solidFill>
                <a:latin typeface="Arial" charset="0"/>
                <a:ea typeface="ＭＳ Ｐゴシック" pitchFamily="-108" charset="-128"/>
              </a:rPr>
              <a:t>he </a:t>
            </a:r>
            <a:r>
              <a:rPr lang="en-US" sz="1200" b="1" dirty="0">
                <a:solidFill>
                  <a:srgbClr val="0000FF"/>
                </a:solidFill>
                <a:latin typeface="Arial" charset="0"/>
                <a:ea typeface="ＭＳ Ｐゴシック" pitchFamily="-108" charset="-128"/>
              </a:rPr>
              <a:t>LHC imposed brightness must be present from the lowest energy because brightness is (at best) conserved in a cascade of proton accelerators (</a:t>
            </a:r>
            <a:r>
              <a:rPr lang="en-US" sz="1200" b="1" dirty="0" err="1">
                <a:solidFill>
                  <a:srgbClr val="0000FF"/>
                </a:solidFill>
                <a:latin typeface="Arial" charset="0"/>
                <a:ea typeface="ＭＳ Ｐゴシック" pitchFamily="-108" charset="-128"/>
              </a:rPr>
              <a:t>Liouville’s</a:t>
            </a:r>
            <a:r>
              <a:rPr lang="en-US" sz="1200" b="1" dirty="0">
                <a:solidFill>
                  <a:srgbClr val="0000FF"/>
                </a:solidFill>
                <a:latin typeface="Arial" charset="0"/>
                <a:ea typeface="ＭＳ Ｐゴシック" pitchFamily="-108" charset="-128"/>
              </a:rPr>
              <a:t> theorem). </a:t>
            </a:r>
          </a:p>
          <a:p>
            <a:pPr marL="457200" indent="-457200">
              <a:buFont typeface="Symbol" pitchFamily="18" charset="2"/>
              <a:buChar char="Þ"/>
              <a:defRPr/>
            </a:pPr>
            <a:endParaRPr lang="en-US" sz="1200" b="1" dirty="0">
              <a:solidFill>
                <a:srgbClr val="0000FF"/>
              </a:solidFill>
              <a:latin typeface="Arial" charset="0"/>
              <a:ea typeface="ＭＳ Ｐゴシック" pitchFamily="-108" charset="-128"/>
            </a:endParaRPr>
          </a:p>
          <a:p>
            <a:pPr marL="457200" indent="-457200">
              <a:buFont typeface="Symbol" pitchFamily="18" charset="2"/>
              <a:buChar char="Þ"/>
              <a:defRPr/>
            </a:pPr>
            <a:r>
              <a:rPr lang="en-US" sz="1200" b="1" dirty="0">
                <a:solidFill>
                  <a:srgbClr val="0000FF"/>
                </a:solidFill>
                <a:latin typeface="Arial" charset="0"/>
                <a:ea typeface="ＭＳ Ｐゴシック" pitchFamily="-108" charset="-128"/>
              </a:rPr>
              <a:t>S</a:t>
            </a:r>
            <a:r>
              <a:rPr lang="en-US" sz="1200" b="1" dirty="0" smtClean="0">
                <a:solidFill>
                  <a:srgbClr val="0000FF"/>
                </a:solidFill>
                <a:latin typeface="Arial" charset="0"/>
                <a:ea typeface="ＭＳ Ｐゴシック" pitchFamily="-108" charset="-128"/>
              </a:rPr>
              <a:t>evere </a:t>
            </a:r>
            <a:r>
              <a:rPr lang="en-US" sz="1200" b="1" dirty="0">
                <a:solidFill>
                  <a:srgbClr val="0000FF"/>
                </a:solidFill>
                <a:latin typeface="Arial" charset="0"/>
                <a:ea typeface="ＭＳ Ｐゴシック" pitchFamily="-108" charset="-128"/>
              </a:rPr>
              <a:t>constraint at low energy because of space charge tune spread </a:t>
            </a:r>
            <a:r>
              <a:rPr lang="en-US" sz="1200" b="1" i="1" dirty="0" smtClean="0">
                <a:solidFill>
                  <a:srgbClr val="0000FF"/>
                </a:solidFill>
                <a:latin typeface="Symbol" pitchFamily="18" charset="2"/>
                <a:ea typeface="ＭＳ Ｐゴシック" pitchFamily="-108" charset="-128"/>
                <a:sym typeface="Symbol" pitchFamily="18" charset="2"/>
              </a:rPr>
              <a:t>D</a:t>
            </a:r>
            <a:r>
              <a:rPr lang="en-US" sz="1200" b="1" i="1" dirty="0" smtClean="0">
                <a:solidFill>
                  <a:srgbClr val="0000FF"/>
                </a:solidFill>
                <a:latin typeface="Arial" charset="0"/>
                <a:ea typeface="ＭＳ Ｐゴシック" pitchFamily="-108" charset="-128"/>
                <a:sym typeface="Symbol" pitchFamily="18" charset="2"/>
              </a:rPr>
              <a:t>Q</a:t>
            </a:r>
            <a:r>
              <a:rPr lang="en-US" sz="1200" b="1" i="1" baseline="-25000" dirty="0" smtClean="0">
                <a:solidFill>
                  <a:srgbClr val="0000FF"/>
                </a:solidFill>
                <a:latin typeface="Arial" charset="0"/>
                <a:ea typeface="ＭＳ Ｐゴシック" pitchFamily="-108" charset="-128"/>
                <a:sym typeface="Symbol" pitchFamily="18" charset="2"/>
              </a:rPr>
              <a:t>SC</a:t>
            </a:r>
            <a:r>
              <a:rPr lang="en-US" sz="1200" b="1" i="1" dirty="0" smtClean="0">
                <a:solidFill>
                  <a:srgbClr val="0000FF"/>
                </a:solidFill>
                <a:latin typeface="Arial" charset="0"/>
                <a:ea typeface="ＭＳ Ｐゴシック" pitchFamily="-108" charset="-128"/>
                <a:sym typeface="Symbol" pitchFamily="18" charset="2"/>
              </a:rPr>
              <a:t> </a:t>
            </a:r>
          </a:p>
          <a:p>
            <a:pPr marL="457200" indent="-457200">
              <a:buFont typeface="Symbol" pitchFamily="18" charset="2"/>
              <a:buChar char="Þ"/>
              <a:defRPr/>
            </a:pPr>
            <a:endParaRPr lang="fr-CH" sz="1200" b="1" i="1" dirty="0" smtClean="0">
              <a:solidFill>
                <a:srgbClr val="0000FF"/>
              </a:solidFill>
              <a:latin typeface="Arial" charset="0"/>
              <a:ea typeface="ＭＳ Ｐゴシック" pitchFamily="-108" charset="-128"/>
              <a:sym typeface="Symbol" pitchFamily="18" charset="2"/>
            </a:endParaRPr>
          </a:p>
          <a:p>
            <a:pPr marL="457200" indent="-457200">
              <a:buFont typeface="Symbol" pitchFamily="18" charset="2"/>
              <a:buChar char="Þ"/>
              <a:defRPr/>
            </a:pPr>
            <a:r>
              <a:rPr lang="fr-CH" sz="1200" b="1" dirty="0" err="1" smtClean="0">
                <a:solidFill>
                  <a:srgbClr val="0000FF"/>
                </a:solidFill>
                <a:latin typeface="Arial" charset="0"/>
                <a:ea typeface="ＭＳ Ｐゴシック" pitchFamily="-108" charset="-128"/>
                <a:sym typeface="Symbol" pitchFamily="18" charset="2"/>
              </a:rPr>
              <a:t>Need</a:t>
            </a:r>
            <a:r>
              <a:rPr lang="fr-CH" sz="1200" b="1" dirty="0" smtClean="0">
                <a:solidFill>
                  <a:srgbClr val="0000FF"/>
                </a:solidFill>
                <a:latin typeface="Arial" charset="0"/>
                <a:ea typeface="ＭＳ Ｐゴシック" pitchFamily="-108" charset="-128"/>
                <a:sym typeface="Symbol" pitchFamily="18" charset="2"/>
              </a:rPr>
              <a:t> for </a:t>
            </a:r>
            <a:r>
              <a:rPr lang="fr-CH" sz="1200" b="1" dirty="0" err="1" smtClean="0">
                <a:solidFill>
                  <a:srgbClr val="0000FF"/>
                </a:solidFill>
                <a:latin typeface="Arial" charset="0"/>
                <a:ea typeface="ＭＳ Ｐゴシック" pitchFamily="-108" charset="-128"/>
                <a:sym typeface="Symbol" pitchFamily="18" charset="2"/>
              </a:rPr>
              <a:t>high</a:t>
            </a:r>
            <a:r>
              <a:rPr lang="fr-CH" sz="1200" b="1" dirty="0" smtClean="0">
                <a:solidFill>
                  <a:srgbClr val="0000FF"/>
                </a:solidFill>
                <a:latin typeface="Arial" charset="0"/>
                <a:ea typeface="ＭＳ Ｐゴシック" pitchFamily="-108" charset="-128"/>
                <a:sym typeface="Symbol" pitchFamily="18" charset="2"/>
              </a:rPr>
              <a:t> </a:t>
            </a:r>
            <a:r>
              <a:rPr lang="fr-CH" sz="1200" b="1" dirty="0" err="1" smtClean="0">
                <a:solidFill>
                  <a:srgbClr val="0000FF"/>
                </a:solidFill>
                <a:latin typeface="Arial" charset="0"/>
                <a:ea typeface="ＭＳ Ｐゴシック" pitchFamily="-108" charset="-128"/>
                <a:sym typeface="Symbol" pitchFamily="18" charset="2"/>
              </a:rPr>
              <a:t>availability</a:t>
            </a:r>
            <a:r>
              <a:rPr lang="fr-CH" sz="1200" b="1" dirty="0">
                <a:solidFill>
                  <a:srgbClr val="0000FF"/>
                </a:solidFill>
                <a:latin typeface="Arial" charset="0"/>
                <a:ea typeface="ＭＳ Ｐゴシック" pitchFamily="-108" charset="-128"/>
                <a:sym typeface="Symbol" pitchFamily="18" charset="2"/>
              </a:rPr>
              <a:t> </a:t>
            </a:r>
            <a:r>
              <a:rPr lang="fr-CH" sz="1200" b="1" dirty="0" smtClean="0">
                <a:solidFill>
                  <a:srgbClr val="0000FF"/>
                </a:solidFill>
                <a:latin typeface="Arial" charset="0"/>
                <a:ea typeface="ＭＳ Ｐゴシック" pitchFamily="-108" charset="-128"/>
                <a:sym typeface="Symbol" pitchFamily="18" charset="2"/>
              </a:rPr>
              <a:t>(</a:t>
            </a:r>
            <a:r>
              <a:rPr lang="fr-CH" sz="1200" b="1" dirty="0" err="1" smtClean="0">
                <a:solidFill>
                  <a:srgbClr val="0000FF"/>
                </a:solidFill>
                <a:latin typeface="Arial" charset="0"/>
                <a:ea typeface="ＭＳ Ｐゴシック" pitchFamily="-108" charset="-128"/>
                <a:sym typeface="Symbol" pitchFamily="18" charset="2"/>
              </a:rPr>
              <a:t>reliability</a:t>
            </a:r>
            <a:r>
              <a:rPr lang="fr-CH" sz="1200" b="1" dirty="0" smtClean="0">
                <a:solidFill>
                  <a:srgbClr val="0000FF"/>
                </a:solidFill>
                <a:latin typeface="Arial" charset="0"/>
                <a:ea typeface="ＭＳ Ｐゴシック" pitchFamily="-108" charset="-128"/>
                <a:sym typeface="Symbol" pitchFamily="18" charset="2"/>
              </a:rPr>
              <a:t>) and </a:t>
            </a:r>
            <a:r>
              <a:rPr lang="fr-CH" sz="1200" b="1" dirty="0" err="1" smtClean="0">
                <a:solidFill>
                  <a:srgbClr val="0000FF"/>
                </a:solidFill>
                <a:latin typeface="Arial" charset="0"/>
                <a:ea typeface="ＭＳ Ｐゴシック" pitchFamily="-108" charset="-128"/>
                <a:sym typeface="Symbol" pitchFamily="18" charset="2"/>
              </a:rPr>
              <a:t>flexibility</a:t>
            </a:r>
            <a:endParaRPr lang="en-US" sz="1200" b="1" dirty="0" smtClean="0">
              <a:solidFill>
                <a:srgbClr val="0000FF"/>
              </a:solidFill>
              <a:latin typeface="Arial" charset="0"/>
              <a:ea typeface="ＭＳ Ｐゴシック" pitchFamily="-108" charset="-128"/>
              <a:sym typeface="Symbol" pitchFamily="18" charset="2"/>
            </a:endParaRPr>
          </a:p>
        </p:txBody>
      </p:sp>
      <p:graphicFrame>
        <p:nvGraphicFramePr>
          <p:cNvPr id="7" name="Object 4"/>
          <p:cNvGraphicFramePr>
            <a:graphicFrameLocks noChangeAspect="1"/>
          </p:cNvGraphicFramePr>
          <p:nvPr>
            <p:ph idx="1"/>
          </p:nvPr>
        </p:nvGraphicFramePr>
        <p:xfrm>
          <a:off x="5711825" y="4445471"/>
          <a:ext cx="3181350" cy="1644650"/>
        </p:xfrm>
        <a:graphic>
          <a:graphicData uri="http://schemas.openxmlformats.org/presentationml/2006/ole">
            <p:oleObj spid="_x0000_s59394" name="Equation" r:id="rId4" imgW="2260440" imgH="1168200" progId="Equation.3">
              <p:embed/>
            </p:oleObj>
          </a:graphicData>
        </a:graphic>
      </p:graphicFrame>
      <p:graphicFrame>
        <p:nvGraphicFramePr>
          <p:cNvPr id="11" name="Object 4"/>
          <p:cNvGraphicFramePr>
            <a:graphicFrameLocks noChangeAspect="1"/>
          </p:cNvGraphicFramePr>
          <p:nvPr/>
        </p:nvGraphicFramePr>
        <p:xfrm>
          <a:off x="5689600" y="1430030"/>
          <a:ext cx="3227388" cy="1400175"/>
        </p:xfrm>
        <a:graphic>
          <a:graphicData uri="http://schemas.openxmlformats.org/presentationml/2006/ole">
            <p:oleObj spid="_x0000_s59395" name="Equation" r:id="rId5" imgW="2692080" imgH="1168200" progId="Equation.3">
              <p:embed/>
            </p:oleObj>
          </a:graphicData>
        </a:graphic>
      </p:graphicFrame>
      <p:sp>
        <p:nvSpPr>
          <p:cNvPr id="12" name="Rectangle 2"/>
          <p:cNvSpPr>
            <a:spLocks noGrp="1" noChangeArrowheads="1"/>
          </p:cNvSpPr>
          <p:nvPr>
            <p:ph type="title"/>
          </p:nvPr>
        </p:nvSpPr>
        <p:spPr>
          <a:xfrm>
            <a:off x="1763688" y="0"/>
            <a:ext cx="7380312" cy="1340768"/>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Analysis</a:t>
            </a:r>
          </a:p>
        </p:txBody>
      </p:sp>
      <p:sp>
        <p:nvSpPr>
          <p:cNvPr id="1034" name="TextBox 12"/>
          <p:cNvSpPr txBox="1">
            <a:spLocks noChangeArrowheads="1"/>
          </p:cNvSpPr>
          <p:nvPr/>
        </p:nvSpPr>
        <p:spPr bwMode="auto">
          <a:xfrm>
            <a:off x="5668963" y="3429000"/>
            <a:ext cx="3194050" cy="707886"/>
          </a:xfrm>
          <a:prstGeom prst="rect">
            <a:avLst/>
          </a:prstGeom>
          <a:noFill/>
          <a:ln w="9525">
            <a:noFill/>
            <a:miter lim="800000"/>
            <a:headEnd/>
            <a:tailEnd/>
          </a:ln>
        </p:spPr>
        <p:txBody>
          <a:bodyPr>
            <a:spAutoFit/>
          </a:bodyPr>
          <a:lstStyle/>
          <a:p>
            <a:pPr algn="ctr"/>
            <a:r>
              <a:rPr lang="en-US" sz="2000" b="1" dirty="0">
                <a:solidFill>
                  <a:srgbClr val="FF0000"/>
                </a:solidFill>
              </a:rPr>
              <a:t>(</a:t>
            </a:r>
            <a:r>
              <a:rPr lang="en-US" sz="2000" b="1" i="1" dirty="0" err="1">
                <a:solidFill>
                  <a:srgbClr val="FF0000"/>
                </a:solidFill>
              </a:rPr>
              <a:t>N</a:t>
            </a:r>
            <a:r>
              <a:rPr lang="en-US" sz="2000" b="1" i="1" baseline="-25000" dirty="0" err="1">
                <a:solidFill>
                  <a:srgbClr val="FF0000"/>
                </a:solidFill>
              </a:rPr>
              <a:t>b</a:t>
            </a:r>
            <a:r>
              <a:rPr lang="en-US" sz="2000" b="1" dirty="0">
                <a:solidFill>
                  <a:srgbClr val="FF0000"/>
                </a:solidFill>
              </a:rPr>
              <a:t>/</a:t>
            </a:r>
            <a:r>
              <a:rPr lang="en-US" sz="2000" b="1" i="1" dirty="0" err="1">
                <a:solidFill>
                  <a:srgbClr val="FF0000"/>
                </a:solidFill>
                <a:latin typeface="Symbol" pitchFamily="18" charset="2"/>
              </a:rPr>
              <a:t>e</a:t>
            </a:r>
            <a:r>
              <a:rPr lang="en-US" sz="2000" b="1" i="1" baseline="-25000" dirty="0" err="1">
                <a:solidFill>
                  <a:srgbClr val="FF0000"/>
                </a:solidFill>
              </a:rPr>
              <a:t>X,Y</a:t>
            </a:r>
            <a:r>
              <a:rPr lang="en-US" sz="2000" b="1" dirty="0">
                <a:solidFill>
                  <a:srgbClr val="FF0000"/>
                </a:solidFill>
              </a:rPr>
              <a:t> is called </a:t>
            </a:r>
            <a:endParaRPr lang="en-US" sz="2000" b="1" dirty="0" smtClean="0">
              <a:solidFill>
                <a:srgbClr val="FF0000"/>
              </a:solidFill>
            </a:endParaRPr>
          </a:p>
          <a:p>
            <a:pPr algn="ctr"/>
            <a:r>
              <a:rPr lang="en-US" sz="2000" b="1" dirty="0" smtClean="0">
                <a:solidFill>
                  <a:srgbClr val="FF0000"/>
                </a:solidFill>
              </a:rPr>
              <a:t>“</a:t>
            </a:r>
            <a:r>
              <a:rPr lang="en-US" sz="2000" b="1" dirty="0">
                <a:solidFill>
                  <a:srgbClr val="FF0000"/>
                </a:solidFill>
              </a:rPr>
              <a:t>beam brightness”)</a:t>
            </a:r>
            <a:endParaRPr lang="en-US" sz="2000" dirty="0"/>
          </a:p>
        </p:txBody>
      </p:sp>
      <p:sp>
        <p:nvSpPr>
          <p:cNvPr id="9" name="Rounded Rectangular Callout 8"/>
          <p:cNvSpPr/>
          <p:nvPr/>
        </p:nvSpPr>
        <p:spPr bwMode="auto">
          <a:xfrm>
            <a:off x="112713" y="3573016"/>
            <a:ext cx="5094288" cy="1029633"/>
          </a:xfrm>
          <a:prstGeom prst="wedgeRoundRectCallout">
            <a:avLst>
              <a:gd name="adj1" fmla="val -49366"/>
              <a:gd name="adj2" fmla="val -18843"/>
              <a:gd name="adj3" fmla="val 16667"/>
            </a:avLst>
          </a:prstGeom>
          <a:solidFill>
            <a:srgbClr val="DDE9F7"/>
          </a:solidFill>
          <a:ln w="9525" cap="flat" cmpd="sng" algn="ctr">
            <a:solidFill>
              <a:schemeClr val="tx1"/>
            </a:solidFill>
            <a:prstDash val="solid"/>
            <a:round/>
            <a:headEnd type="none" w="med" len="med"/>
            <a:tailEnd type="none" w="med" len="med"/>
          </a:ln>
          <a:effectLst/>
        </p:spPr>
        <p:txBody>
          <a:bodyPr/>
          <a:lstStyle/>
          <a:p>
            <a:pPr algn="ctr">
              <a:defRPr/>
            </a:pPr>
            <a:r>
              <a:rPr lang="fr-CH" sz="2400" dirty="0" err="1">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Detailed</a:t>
            </a:r>
            <a:r>
              <a:rPr lang="fr-CH" sz="2400" dirty="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 </a:t>
            </a:r>
            <a:r>
              <a:rPr lang="fr-CH" sz="2400" dirty="0" err="1">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specifications</a:t>
            </a:r>
            <a:r>
              <a:rPr lang="fr-CH" sz="2400" dirty="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 to </a:t>
            </a:r>
            <a:r>
              <a:rPr lang="fr-CH" sz="2400" dirty="0" err="1">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be</a:t>
            </a:r>
            <a:r>
              <a:rPr lang="fr-CH" sz="2400" dirty="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 </a:t>
            </a:r>
            <a:r>
              <a:rPr lang="fr-CH" sz="2400" dirty="0" err="1" smtClean="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established</a:t>
            </a:r>
            <a:r>
              <a:rPr lang="fr-CH" sz="2400" dirty="0" smtClean="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 </a:t>
            </a:r>
            <a:r>
              <a:rPr lang="fr-CH" sz="2400" dirty="0" err="1" smtClean="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with</a:t>
            </a:r>
            <a:r>
              <a:rPr lang="fr-CH" sz="2400" dirty="0" smtClean="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 HL-LHC </a:t>
            </a:r>
            <a:r>
              <a:rPr lang="fr-CH" sz="2400" dirty="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rPr>
              <a:t>Project</a:t>
            </a:r>
            <a:endParaRPr lang="en-US" sz="2400" dirty="0">
              <a:solidFill>
                <a:srgbClr val="0000CC"/>
              </a:solidFill>
              <a:effectLst>
                <a:outerShdw blurRad="38100" dist="38100" dir="2700000" algn="tl">
                  <a:srgbClr val="000000">
                    <a:alpha val="43137"/>
                  </a:srgbClr>
                </a:outerShdw>
              </a:effectLst>
              <a:latin typeface="Comic Sans MS" pitchFamily="66" charset="0"/>
              <a:ea typeface="ＭＳ Ｐゴシック" pitchFamily="-108" charset="-128"/>
            </a:endParaRPr>
          </a:p>
        </p:txBody>
      </p:sp>
      <p:sp>
        <p:nvSpPr>
          <p:cNvPr id="10" name="TextBox 9"/>
          <p:cNvSpPr txBox="1"/>
          <p:nvPr/>
        </p:nvSpPr>
        <p:spPr>
          <a:xfrm>
            <a:off x="843404" y="2420888"/>
            <a:ext cx="1840568" cy="584775"/>
          </a:xfrm>
          <a:prstGeom prst="rect">
            <a:avLst/>
          </a:prstGeom>
          <a:noFill/>
        </p:spPr>
        <p:txBody>
          <a:bodyPr wrap="square" rtlCol="0">
            <a:spAutoFit/>
          </a:bodyPr>
          <a:lstStyle/>
          <a:p>
            <a:pPr algn="ctr"/>
            <a:r>
              <a:rPr lang="fr-CH" sz="1600" dirty="0" smtClean="0">
                <a:latin typeface="Arial" charset="0"/>
                <a:ea typeface="ＭＳ Ｐゴシック" pitchFamily="-108" charset="-128"/>
              </a:rPr>
              <a:t>(</a:t>
            </a:r>
            <a:r>
              <a:rPr lang="fr-CH" sz="1600" dirty="0" err="1" smtClean="0">
                <a:latin typeface="Arial" charset="0"/>
                <a:ea typeface="ＭＳ Ｐゴシック" pitchFamily="-108" charset="-128"/>
              </a:rPr>
              <a:t>proportional</a:t>
            </a:r>
            <a:r>
              <a:rPr lang="fr-CH" sz="1600" dirty="0" smtClean="0">
                <a:latin typeface="Arial" charset="0"/>
                <a:ea typeface="ＭＳ Ｐゴシック" pitchFamily="-108" charset="-128"/>
              </a:rPr>
              <a:t> to</a:t>
            </a:r>
          </a:p>
          <a:p>
            <a:pPr algn="ctr"/>
            <a:r>
              <a:rPr lang="fr-CH" sz="1600" dirty="0" err="1" smtClean="0">
                <a:latin typeface="Arial" charset="0"/>
                <a:ea typeface="ＭＳ Ｐゴシック" pitchFamily="-108" charset="-128"/>
              </a:rPr>
              <a:t>number</a:t>
            </a:r>
            <a:r>
              <a:rPr lang="fr-CH" sz="1600" dirty="0" smtClean="0">
                <a:latin typeface="Arial" charset="0"/>
                <a:ea typeface="ＭＳ Ｐゴシック" pitchFamily="-108" charset="-128"/>
              </a:rPr>
              <a:t> of </a:t>
            </a:r>
            <a:r>
              <a:rPr lang="fr-CH" sz="1600" dirty="0" err="1" smtClean="0">
                <a:latin typeface="Arial" charset="0"/>
                <a:ea typeface="ＭＳ Ｐゴシック" pitchFamily="-108" charset="-128"/>
              </a:rPr>
              <a:t>events</a:t>
            </a:r>
            <a:r>
              <a:rPr lang="fr-CH" sz="1600" dirty="0" smtClean="0">
                <a:latin typeface="Arial" charset="0"/>
                <a:ea typeface="ＭＳ Ｐゴシック" pitchFamily="-108" charset="-128"/>
              </a:rPr>
              <a:t>)</a:t>
            </a:r>
            <a:endParaRPr lang="en-US" sz="1600" dirty="0"/>
          </a:p>
        </p:txBody>
      </p:sp>
      <p:sp>
        <p:nvSpPr>
          <p:cNvPr id="13" name="Left Brace 12"/>
          <p:cNvSpPr/>
          <p:nvPr/>
        </p:nvSpPr>
        <p:spPr>
          <a:xfrm>
            <a:off x="3275856" y="1916832"/>
            <a:ext cx="144016" cy="841365"/>
          </a:xfrm>
          <a:prstGeom prst="leftBrace">
            <a:avLst/>
          </a:prstGeom>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4" name="Rounded Rectangular Callout 13"/>
          <p:cNvSpPr/>
          <p:nvPr/>
        </p:nvSpPr>
        <p:spPr>
          <a:xfrm>
            <a:off x="4788024" y="2924944"/>
            <a:ext cx="2088232" cy="283677"/>
          </a:xfrm>
          <a:prstGeom prst="wedgeRoundRectCallout">
            <a:avLst>
              <a:gd name="adj1" fmla="val -87796"/>
              <a:gd name="adj2" fmla="val -160107"/>
              <a:gd name="adj3" fmla="val 16667"/>
            </a:avLst>
          </a:prstGeom>
          <a:solidFill>
            <a:srgbClr val="FFFFCC"/>
          </a:solidFill>
        </p:spPr>
        <p:style>
          <a:lnRef idx="1">
            <a:schemeClr val="accent1"/>
          </a:lnRef>
          <a:fillRef idx="3">
            <a:schemeClr val="accent1"/>
          </a:fillRef>
          <a:effectRef idx="2">
            <a:schemeClr val="accent1"/>
          </a:effectRef>
          <a:fontRef idx="minor">
            <a:schemeClr val="lt1"/>
          </a:fontRef>
        </p:style>
        <p:txBody>
          <a:bodyPr rtlCol="0" anchor="ctr"/>
          <a:lstStyle/>
          <a:p>
            <a:pPr marL="457200" indent="-457200" algn="ctr">
              <a:defRPr/>
            </a:pPr>
            <a:r>
              <a:rPr lang="fr-CH" sz="1400" dirty="0" err="1">
                <a:solidFill>
                  <a:schemeClr val="tx1"/>
                </a:solidFill>
                <a:latin typeface="Arial" charset="0"/>
                <a:ea typeface="ＭＳ Ｐゴシック" pitchFamily="-108" charset="-128"/>
              </a:rPr>
              <a:t>D</a:t>
            </a:r>
            <a:r>
              <a:rPr lang="fr-CH" sz="1400" dirty="0" err="1" smtClean="0">
                <a:solidFill>
                  <a:schemeClr val="tx1"/>
                </a:solidFill>
                <a:latin typeface="Arial" charset="0"/>
                <a:ea typeface="ＭＳ Ｐゴシック" pitchFamily="-108" charset="-128"/>
              </a:rPr>
              <a:t>uration</a:t>
            </a:r>
            <a:r>
              <a:rPr lang="fr-CH" sz="1400" dirty="0" smtClean="0">
                <a:solidFill>
                  <a:schemeClr val="tx1"/>
                </a:solidFill>
                <a:latin typeface="Arial" charset="0"/>
                <a:ea typeface="ＭＳ Ｐゴシック" pitchFamily="-108" charset="-128"/>
              </a:rPr>
              <a:t> </a:t>
            </a:r>
            <a:r>
              <a:rPr lang="fr-CH" sz="1400" dirty="0">
                <a:solidFill>
                  <a:schemeClr val="tx1"/>
                </a:solidFill>
                <a:latin typeface="Arial" charset="0"/>
                <a:ea typeface="ＭＳ Ｐゴシック" pitchFamily="-108" charset="-128"/>
              </a:rPr>
              <a:t>of data </a:t>
            </a:r>
            <a:r>
              <a:rPr lang="fr-CH" sz="1400" dirty="0" err="1">
                <a:solidFill>
                  <a:schemeClr val="tx1"/>
                </a:solidFill>
                <a:latin typeface="Arial" charset="0"/>
                <a:ea typeface="ＭＳ Ｐゴシック" pitchFamily="-108" charset="-128"/>
              </a:rPr>
              <a:t>taking</a:t>
            </a:r>
            <a:endParaRPr lang="en-US" sz="1400" dirty="0" err="1">
              <a:solidFill>
                <a:schemeClr val="tx1"/>
              </a:solidFill>
              <a:latin typeface="Arial" charset="0"/>
              <a:ea typeface="ＭＳ Ｐゴシック" pitchFamily="-108" charset="-128"/>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8">
                                            <p:txEl>
                                              <p:pRg st="6" end="6"/>
                                            </p:txEl>
                                          </p:spTgt>
                                        </p:tgtEl>
                                        <p:attrNameLst>
                                          <p:attrName>style.visibility</p:attrName>
                                        </p:attrNameLst>
                                      </p:cBhvr>
                                      <p:to>
                                        <p:strVal val="visible"/>
                                      </p:to>
                                    </p:set>
                                    <p:animEffect transition="in" filter="box(in)">
                                      <p:cBhvr>
                                        <p:cTn id="7" dur="500"/>
                                        <p:tgtEl>
                                          <p:spTgt spid="8">
                                            <p:txEl>
                                              <p:pRg st="6" end="6"/>
                                            </p:txEl>
                                          </p:spTgt>
                                        </p:tgtEl>
                                      </p:cBhvr>
                                    </p:animEffect>
                                  </p:childTnLst>
                                </p:cTn>
                              </p:par>
                              <p:par>
                                <p:cTn id="8" presetID="4" presetClass="entr" presetSubtype="16" fill="hold" nodeType="withEffect">
                                  <p:stCondLst>
                                    <p:cond delay="0"/>
                                  </p:stCondLst>
                                  <p:childTnLst>
                                    <p:set>
                                      <p:cBhvr>
                                        <p:cTn id="9" dur="1" fill="hold">
                                          <p:stCondLst>
                                            <p:cond delay="0"/>
                                          </p:stCondLst>
                                        </p:cTn>
                                        <p:tgtEl>
                                          <p:spTgt spid="8">
                                            <p:txEl>
                                              <p:pRg st="8" end="8"/>
                                            </p:txEl>
                                          </p:spTgt>
                                        </p:tgtEl>
                                        <p:attrNameLst>
                                          <p:attrName>style.visibility</p:attrName>
                                        </p:attrNameLst>
                                      </p:cBhvr>
                                      <p:to>
                                        <p:strVal val="visible"/>
                                      </p:to>
                                    </p:set>
                                    <p:animEffect transition="in" filter="box(in)">
                                      <p:cBhvr>
                                        <p:cTn id="10" dur="500"/>
                                        <p:tgtEl>
                                          <p:spTgt spid="8">
                                            <p:txEl>
                                              <p:pRg st="8" end="8"/>
                                            </p:txEl>
                                          </p:spTgt>
                                        </p:tgtEl>
                                      </p:cBhvr>
                                    </p:animEffect>
                                  </p:childTnLst>
                                </p:cTn>
                              </p:par>
                              <p:par>
                                <p:cTn id="11" presetID="4" presetClass="entr" presetSubtype="16" fill="hold" nodeType="withEffect">
                                  <p:stCondLst>
                                    <p:cond delay="0"/>
                                  </p:stCondLst>
                                  <p:childTnLst>
                                    <p:set>
                                      <p:cBhvr>
                                        <p:cTn id="12" dur="1" fill="hold">
                                          <p:stCondLst>
                                            <p:cond delay="0"/>
                                          </p:stCondLst>
                                        </p:cTn>
                                        <p:tgtEl>
                                          <p:spTgt spid="8">
                                            <p:txEl>
                                              <p:pRg st="9" end="9"/>
                                            </p:txEl>
                                          </p:spTgt>
                                        </p:tgtEl>
                                        <p:attrNameLst>
                                          <p:attrName>style.visibility</p:attrName>
                                        </p:attrNameLst>
                                      </p:cBhvr>
                                      <p:to>
                                        <p:strVal val="visible"/>
                                      </p:to>
                                    </p:set>
                                    <p:animEffect transition="in" filter="box(in)">
                                      <p:cBhvr>
                                        <p:cTn id="13" dur="500"/>
                                        <p:tgtEl>
                                          <p:spTgt spid="8">
                                            <p:txEl>
                                              <p:pRg st="9" end="9"/>
                                            </p:txEl>
                                          </p:spTgt>
                                        </p:tgtEl>
                                      </p:cBhvr>
                                    </p:animEffect>
                                  </p:childTnLst>
                                </p:cTn>
                              </p:par>
                              <p:par>
                                <p:cTn id="14" presetID="4" presetClass="entr" presetSubtype="16" fill="hold" nodeType="withEffect">
                                  <p:stCondLst>
                                    <p:cond delay="0"/>
                                  </p:stCondLst>
                                  <p:childTnLst>
                                    <p:set>
                                      <p:cBhvr>
                                        <p:cTn id="15" dur="1" fill="hold">
                                          <p:stCondLst>
                                            <p:cond delay="0"/>
                                          </p:stCondLst>
                                        </p:cTn>
                                        <p:tgtEl>
                                          <p:spTgt spid="8">
                                            <p:txEl>
                                              <p:pRg st="10" end="10"/>
                                            </p:txEl>
                                          </p:spTgt>
                                        </p:tgtEl>
                                        <p:attrNameLst>
                                          <p:attrName>style.visibility</p:attrName>
                                        </p:attrNameLst>
                                      </p:cBhvr>
                                      <p:to>
                                        <p:strVal val="visible"/>
                                      </p:to>
                                    </p:set>
                                    <p:animEffect transition="in" filter="box(in)">
                                      <p:cBhvr>
                                        <p:cTn id="16" dur="500"/>
                                        <p:tgtEl>
                                          <p:spTgt spid="8">
                                            <p:txEl>
                                              <p:pRg st="10" end="10"/>
                                            </p:txEl>
                                          </p:spTgt>
                                        </p:tgtEl>
                                      </p:cBhvr>
                                    </p:animEffect>
                                  </p:childTnLst>
                                </p:cTn>
                              </p:par>
                              <p:par>
                                <p:cTn id="17" presetID="4" presetClass="entr" presetSubtype="16" fill="hold" nodeType="withEffect">
                                  <p:stCondLst>
                                    <p:cond delay="0"/>
                                  </p:stCondLst>
                                  <p:childTnLst>
                                    <p:set>
                                      <p:cBhvr>
                                        <p:cTn id="18" dur="1" fill="hold">
                                          <p:stCondLst>
                                            <p:cond delay="0"/>
                                          </p:stCondLst>
                                        </p:cTn>
                                        <p:tgtEl>
                                          <p:spTgt spid="8">
                                            <p:txEl>
                                              <p:pRg st="12" end="12"/>
                                            </p:txEl>
                                          </p:spTgt>
                                        </p:tgtEl>
                                        <p:attrNameLst>
                                          <p:attrName>style.visibility</p:attrName>
                                        </p:attrNameLst>
                                      </p:cBhvr>
                                      <p:to>
                                        <p:strVal val="visible"/>
                                      </p:to>
                                    </p:set>
                                    <p:animEffect transition="in" filter="box(in)">
                                      <p:cBhvr>
                                        <p:cTn id="19" dur="500"/>
                                        <p:tgtEl>
                                          <p:spTgt spid="8">
                                            <p:txEl>
                                              <p:pRg st="12" end="12"/>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5" presetClass="entr" presetSubtype="10" fill="hold" grpId="0" nodeType="click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checkerboard(across)">
                                      <p:cBhvr>
                                        <p:cTn id="24" dur="500"/>
                                        <p:tgtEl>
                                          <p:spTgt spid="9"/>
                                        </p:tgtEl>
                                      </p:cBhvr>
                                    </p:animEffect>
                                  </p:childTnLst>
                                </p:cTn>
                              </p:par>
                            </p:childTnLst>
                          </p:cTn>
                        </p:par>
                      </p:childTnLst>
                    </p:cTn>
                  </p:par>
                  <p:par>
                    <p:cTn id="25" fill="hold">
                      <p:stCondLst>
                        <p:cond delay="indefinite"/>
                      </p:stCondLst>
                      <p:childTnLst>
                        <p:par>
                          <p:cTn id="26" fill="hold">
                            <p:stCondLst>
                              <p:cond delay="0"/>
                            </p:stCondLst>
                            <p:childTnLst>
                              <p:par>
                                <p:cTn id="27" presetID="4" presetClass="entr" presetSubtype="16" fill="hold" nodeType="clickEffect">
                                  <p:stCondLst>
                                    <p:cond delay="0"/>
                                  </p:stCondLst>
                                  <p:childTnLst>
                                    <p:set>
                                      <p:cBhvr>
                                        <p:cTn id="28" dur="1" fill="hold">
                                          <p:stCondLst>
                                            <p:cond delay="0"/>
                                          </p:stCondLst>
                                        </p:cTn>
                                        <p:tgtEl>
                                          <p:spTgt spid="8">
                                            <p:txEl>
                                              <p:pRg st="14" end="14"/>
                                            </p:txEl>
                                          </p:spTgt>
                                        </p:tgtEl>
                                        <p:attrNameLst>
                                          <p:attrName>style.visibility</p:attrName>
                                        </p:attrNameLst>
                                      </p:cBhvr>
                                      <p:to>
                                        <p:strVal val="visible"/>
                                      </p:to>
                                    </p:set>
                                    <p:animEffect transition="in" filter="box(in)">
                                      <p:cBhvr>
                                        <p:cTn id="29" dur="500"/>
                                        <p:tgtEl>
                                          <p:spTgt spid="8">
                                            <p:txEl>
                                              <p:pRg st="14" end="14"/>
                                            </p:txEl>
                                          </p:spTgt>
                                        </p:tgtEl>
                                      </p:cBhvr>
                                    </p:animEffect>
                                  </p:childTnLst>
                                </p:cTn>
                              </p:par>
                              <p:par>
                                <p:cTn id="30" presetID="4" presetClass="entr" presetSubtype="16" fill="hold" nodeType="withEffect">
                                  <p:stCondLst>
                                    <p:cond delay="0"/>
                                  </p:stCondLst>
                                  <p:childTnLst>
                                    <p:set>
                                      <p:cBhvr>
                                        <p:cTn id="31" dur="1" fill="hold">
                                          <p:stCondLst>
                                            <p:cond delay="0"/>
                                          </p:stCondLst>
                                        </p:cTn>
                                        <p:tgtEl>
                                          <p:spTgt spid="8">
                                            <p:txEl>
                                              <p:pRg st="16" end="16"/>
                                            </p:txEl>
                                          </p:spTgt>
                                        </p:tgtEl>
                                        <p:attrNameLst>
                                          <p:attrName>style.visibility</p:attrName>
                                        </p:attrNameLst>
                                      </p:cBhvr>
                                      <p:to>
                                        <p:strVal val="visible"/>
                                      </p:to>
                                    </p:set>
                                    <p:animEffect transition="in" filter="box(in)">
                                      <p:cBhvr>
                                        <p:cTn id="32" dur="500"/>
                                        <p:tgtEl>
                                          <p:spTgt spid="8">
                                            <p:txEl>
                                              <p:pRg st="16" end="16"/>
                                            </p:txEl>
                                          </p:spTgt>
                                        </p:tgtEl>
                                      </p:cBhvr>
                                    </p:animEffect>
                                  </p:childTnLst>
                                </p:cTn>
                              </p:par>
                              <p:par>
                                <p:cTn id="33" presetID="4" presetClass="entr" presetSubtype="16" fill="hold" nodeType="withEffect">
                                  <p:stCondLst>
                                    <p:cond delay="0"/>
                                  </p:stCondLst>
                                  <p:childTnLst>
                                    <p:set>
                                      <p:cBhvr>
                                        <p:cTn id="34" dur="1" fill="hold">
                                          <p:stCondLst>
                                            <p:cond delay="0"/>
                                          </p:stCondLst>
                                        </p:cTn>
                                        <p:tgtEl>
                                          <p:spTgt spid="8">
                                            <p:txEl>
                                              <p:pRg st="18" end="18"/>
                                            </p:txEl>
                                          </p:spTgt>
                                        </p:tgtEl>
                                        <p:attrNameLst>
                                          <p:attrName>style.visibility</p:attrName>
                                        </p:attrNameLst>
                                      </p:cBhvr>
                                      <p:to>
                                        <p:strVal val="visible"/>
                                      </p:to>
                                    </p:set>
                                    <p:animEffect transition="in" filter="box(in)">
                                      <p:cBhvr>
                                        <p:cTn id="35" dur="500"/>
                                        <p:tgtEl>
                                          <p:spTgt spid="8">
                                            <p:txEl>
                                              <p:pRg st="18" end="18"/>
                                            </p:txEl>
                                          </p:spTgt>
                                        </p:tgtEl>
                                      </p:cBhvr>
                                    </p:animEffect>
                                  </p:childTnLst>
                                </p:cTn>
                              </p:par>
                              <p:par>
                                <p:cTn id="36" presetID="4" presetClass="entr" presetSubtype="16" fill="hold" nodeType="withEffect">
                                  <p:stCondLst>
                                    <p:cond delay="0"/>
                                  </p:stCondLst>
                                  <p:childTnLst>
                                    <p:set>
                                      <p:cBhvr>
                                        <p:cTn id="37" dur="1" fill="hold">
                                          <p:stCondLst>
                                            <p:cond delay="0"/>
                                          </p:stCondLst>
                                        </p:cTn>
                                        <p:tgtEl>
                                          <p:spTgt spid="8">
                                            <p:txEl>
                                              <p:pRg st="20" end="20"/>
                                            </p:txEl>
                                          </p:spTgt>
                                        </p:tgtEl>
                                        <p:attrNameLst>
                                          <p:attrName>style.visibility</p:attrName>
                                        </p:attrNameLst>
                                      </p:cBhvr>
                                      <p:to>
                                        <p:strVal val="visible"/>
                                      </p:to>
                                    </p:set>
                                    <p:animEffect transition="in" filter="box(in)">
                                      <p:cBhvr>
                                        <p:cTn id="38" dur="500"/>
                                        <p:tgtEl>
                                          <p:spTgt spid="8">
                                            <p:txEl>
                                              <p:pRg st="20" end="20"/>
                                            </p:txEl>
                                          </p:spTgt>
                                        </p:tgtEl>
                                      </p:cBhvr>
                                    </p:animEffect>
                                  </p:childTnLst>
                                </p:cTn>
                              </p:par>
                              <p:par>
                                <p:cTn id="39" presetID="4" presetClass="entr" presetSubtype="16" fill="hold" nodeType="withEffect">
                                  <p:stCondLst>
                                    <p:cond delay="0"/>
                                  </p:stCondLst>
                                  <p:childTnLst>
                                    <p:set>
                                      <p:cBhvr>
                                        <p:cTn id="40" dur="1" fill="hold">
                                          <p:stCondLst>
                                            <p:cond delay="0"/>
                                          </p:stCondLst>
                                        </p:cTn>
                                        <p:tgtEl>
                                          <p:spTgt spid="7"/>
                                        </p:tgtEl>
                                        <p:attrNameLst>
                                          <p:attrName>style.visibility</p:attrName>
                                        </p:attrNameLst>
                                      </p:cBhvr>
                                      <p:to>
                                        <p:strVal val="visible"/>
                                      </p:to>
                                    </p:set>
                                    <p:animEffect transition="in" filter="box(in)">
                                      <p:cBhvr>
                                        <p:cTn id="41" dur="500"/>
                                        <p:tgtEl>
                                          <p:spTgt spid="7"/>
                                        </p:tgtEl>
                                      </p:cBhvr>
                                    </p:animEffect>
                                  </p:childTnLst>
                                </p:cTn>
                              </p:par>
                              <p:par>
                                <p:cTn id="42" presetID="4" presetClass="entr" presetSubtype="16" fill="hold" grpId="0" nodeType="withEffect">
                                  <p:stCondLst>
                                    <p:cond delay="0"/>
                                  </p:stCondLst>
                                  <p:childTnLst>
                                    <p:set>
                                      <p:cBhvr>
                                        <p:cTn id="43" dur="1" fill="hold">
                                          <p:stCondLst>
                                            <p:cond delay="0"/>
                                          </p:stCondLst>
                                        </p:cTn>
                                        <p:tgtEl>
                                          <p:spTgt spid="15"/>
                                        </p:tgtEl>
                                        <p:attrNameLst>
                                          <p:attrName>style.visibility</p:attrName>
                                        </p:attrNameLst>
                                      </p:cBhvr>
                                      <p:to>
                                        <p:strVal val="visible"/>
                                      </p:to>
                                    </p:set>
                                    <p:animEffect transition="in" filter="box(in)">
                                      <p:cBhvr>
                                        <p:cTn id="44"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9"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2" name="Content Placeholder 24"/>
          <p:cNvSpPr txBox="1">
            <a:spLocks/>
          </p:cNvSpPr>
          <p:nvPr/>
        </p:nvSpPr>
        <p:spPr bwMode="auto">
          <a:xfrm>
            <a:off x="611188" y="1484784"/>
            <a:ext cx="8137525" cy="4824412"/>
          </a:xfrm>
          <a:prstGeom prst="rect">
            <a:avLst/>
          </a:prstGeom>
          <a:solidFill>
            <a:srgbClr val="FFFFCC"/>
          </a:solidFill>
          <a:ln w="9525">
            <a:noFill/>
            <a:miter lim="800000"/>
            <a:headEnd/>
            <a:tailEnd/>
          </a:ln>
        </p:spPr>
        <p:txBody>
          <a:bodyPr/>
          <a:lstStyle/>
          <a:p>
            <a:pPr marL="342900" indent="-342900" algn="ctr" eaLnBrk="0" hangingPunct="0">
              <a:spcBef>
                <a:spcPts val="800"/>
              </a:spcBef>
              <a:buSzPct val="100000"/>
              <a:buFont typeface="Arial" pitchFamily="34" charset="0"/>
              <a:buNone/>
            </a:pPr>
            <a:r>
              <a:rPr lang="en-US" sz="2000" b="1" i="1" dirty="0" smtClean="0">
                <a:solidFill>
                  <a:srgbClr val="000000"/>
                </a:solidFill>
                <a:latin typeface="Calibri" pitchFamily="34" charset="0"/>
              </a:rPr>
              <a:t>Scenarios </a:t>
            </a:r>
            <a:r>
              <a:rPr lang="en-US" sz="2000" b="1" i="1" dirty="0">
                <a:solidFill>
                  <a:srgbClr val="000000"/>
                </a:solidFill>
                <a:latin typeface="Calibri" pitchFamily="34" charset="0"/>
              </a:rPr>
              <a:t>for increasing the LHC luminosity</a:t>
            </a:r>
          </a:p>
          <a:p>
            <a:pPr marL="342900" indent="-342900" algn="ctr" eaLnBrk="0" hangingPunct="0">
              <a:spcBef>
                <a:spcPts val="800"/>
              </a:spcBef>
              <a:buSzPct val="100000"/>
              <a:buFont typeface="Arial" pitchFamily="34" charset="0"/>
              <a:buNone/>
            </a:pPr>
            <a:r>
              <a:rPr lang="en-US" sz="2000" b="1" i="1" dirty="0" smtClean="0">
                <a:solidFill>
                  <a:srgbClr val="000000"/>
                </a:solidFill>
                <a:latin typeface="Calibri" pitchFamily="34" charset="0"/>
              </a:rPr>
              <a:t>(Preliminary but typical!)</a:t>
            </a:r>
            <a:endParaRPr lang="en-US" sz="2000" b="1" i="1" dirty="0">
              <a:solidFill>
                <a:srgbClr val="000000"/>
              </a:solidFill>
              <a:latin typeface="Calibri" pitchFamily="34" charset="0"/>
            </a:endParaRPr>
          </a:p>
          <a:p>
            <a:pPr marL="342900" indent="-342900" algn="ctr" eaLnBrk="0" hangingPunct="0">
              <a:spcBef>
                <a:spcPts val="800"/>
              </a:spcBef>
              <a:buSzPct val="100000"/>
              <a:buFont typeface="Arial" pitchFamily="34" charset="0"/>
              <a:buNone/>
            </a:pPr>
            <a:endParaRPr lang="en-US" sz="2000" dirty="0">
              <a:solidFill>
                <a:srgbClr val="000000"/>
              </a:solidFill>
              <a:latin typeface="Calibri" pitchFamily="34" charset="0"/>
            </a:endParaRPr>
          </a:p>
          <a:p>
            <a:pPr marL="342900" indent="-342900" eaLnBrk="0" hangingPunct="0">
              <a:buSzPct val="100000"/>
              <a:buFont typeface="Arial" pitchFamily="34" charset="0"/>
              <a:buChar char="•"/>
            </a:pPr>
            <a:r>
              <a:rPr lang="en-US" sz="2000" dirty="0">
                <a:solidFill>
                  <a:srgbClr val="000000"/>
                </a:solidFill>
                <a:latin typeface="Calibri" pitchFamily="34" charset="0"/>
              </a:rPr>
              <a:t>Nominal luminosity (10</a:t>
            </a:r>
            <a:r>
              <a:rPr lang="en-US" sz="2000" baseline="30000" dirty="0">
                <a:solidFill>
                  <a:srgbClr val="000000"/>
                </a:solidFill>
                <a:latin typeface="Calibri" pitchFamily="34" charset="0"/>
              </a:rPr>
              <a:t>34</a:t>
            </a:r>
            <a:r>
              <a:rPr lang="en-US" sz="2000" dirty="0">
                <a:solidFill>
                  <a:srgbClr val="000000"/>
                </a:solidFill>
                <a:latin typeface="Calibri" pitchFamily="34" charset="0"/>
              </a:rPr>
              <a:t> cm</a:t>
            </a:r>
            <a:r>
              <a:rPr lang="en-US" sz="2000" baseline="30000" dirty="0">
                <a:solidFill>
                  <a:srgbClr val="000000"/>
                </a:solidFill>
                <a:latin typeface="Calibri" pitchFamily="34" charset="0"/>
              </a:rPr>
              <a:t>-2</a:t>
            </a:r>
            <a:r>
              <a:rPr lang="en-US" sz="2000" dirty="0">
                <a:solidFill>
                  <a:srgbClr val="000000"/>
                </a:solidFill>
                <a:latin typeface="Calibri" pitchFamily="34" charset="0"/>
              </a:rPr>
              <a:t>s</a:t>
            </a:r>
            <a:r>
              <a:rPr lang="en-US" sz="2000" baseline="30000" dirty="0">
                <a:solidFill>
                  <a:srgbClr val="000000"/>
                </a:solidFill>
                <a:latin typeface="Calibri" pitchFamily="34" charset="0"/>
              </a:rPr>
              <a:t>-1</a:t>
            </a:r>
            <a:r>
              <a:rPr lang="en-US" sz="2000" dirty="0">
                <a:solidFill>
                  <a:srgbClr val="000000"/>
                </a:solidFill>
                <a:latin typeface="Calibri" pitchFamily="34" charset="0"/>
              </a:rPr>
              <a:t>) reached with:</a:t>
            </a:r>
          </a:p>
          <a:p>
            <a:pPr marL="742950" lvl="1" indent="-285750" eaLnBrk="0" hangingPunct="0">
              <a:buSzPct val="100000"/>
              <a:buFont typeface="Arial" pitchFamily="34" charset="0"/>
              <a:buChar char="–"/>
            </a:pPr>
            <a:r>
              <a:rPr lang="fr-CH" sz="2000" b="1" dirty="0">
                <a:solidFill>
                  <a:srgbClr val="FF0000"/>
                </a:solidFill>
                <a:latin typeface="Calibri" pitchFamily="34" charset="0"/>
              </a:rPr>
              <a:t>75 ns </a:t>
            </a:r>
            <a:r>
              <a:rPr lang="fr-CH" sz="2000" b="1" dirty="0" err="1">
                <a:solidFill>
                  <a:srgbClr val="FF0000"/>
                </a:solidFill>
                <a:latin typeface="Calibri" pitchFamily="34" charset="0"/>
              </a:rPr>
              <a:t>spacing</a:t>
            </a:r>
            <a:r>
              <a:rPr lang="fr-CH" sz="2000" b="1" dirty="0">
                <a:solidFill>
                  <a:srgbClr val="FF0000"/>
                </a:solidFill>
                <a:latin typeface="Calibri" pitchFamily="34" charset="0"/>
              </a:rPr>
              <a:t>, 1.7 </a:t>
            </a:r>
            <a:r>
              <a:rPr lang="en-US" sz="2000" b="1" dirty="0">
                <a:solidFill>
                  <a:srgbClr val="FF0000"/>
                </a:solidFill>
                <a:latin typeface="Calibri" pitchFamily="34" charset="0"/>
              </a:rPr>
              <a:t>10</a:t>
            </a:r>
            <a:r>
              <a:rPr lang="en-US" sz="2000" b="1" baseline="30000" dirty="0">
                <a:solidFill>
                  <a:srgbClr val="FF0000"/>
                </a:solidFill>
                <a:latin typeface="Calibri" pitchFamily="34" charset="0"/>
              </a:rPr>
              <a:t>11 </a:t>
            </a:r>
            <a:r>
              <a:rPr lang="en-US" sz="2000" b="1" dirty="0">
                <a:solidFill>
                  <a:srgbClr val="FF0000"/>
                </a:solidFill>
                <a:latin typeface="Calibri" pitchFamily="34" charset="0"/>
              </a:rPr>
              <a:t>p/b, </a:t>
            </a:r>
            <a:r>
              <a:rPr lang="fr-CH" sz="2000" b="1" dirty="0">
                <a:solidFill>
                  <a:srgbClr val="FF0000"/>
                </a:solidFill>
                <a:latin typeface="Calibri" pitchFamily="34" charset="0"/>
              </a:rPr>
              <a:t>emittances = 2.7 </a:t>
            </a:r>
            <a:r>
              <a:rPr lang="fr-CH" sz="2000" b="1" dirty="0" err="1">
                <a:solidFill>
                  <a:srgbClr val="FF0000"/>
                </a:solidFill>
                <a:latin typeface="Symbol" pitchFamily="18" charset="2"/>
              </a:rPr>
              <a:t>m</a:t>
            </a:r>
            <a:r>
              <a:rPr lang="fr-CH" sz="2000" b="1" dirty="0" err="1">
                <a:solidFill>
                  <a:srgbClr val="FF0000"/>
                </a:solidFill>
                <a:latin typeface="Calibri" pitchFamily="34" charset="0"/>
              </a:rPr>
              <a:t>rad</a:t>
            </a:r>
            <a:r>
              <a:rPr lang="fr-CH" sz="2000" b="1" dirty="0">
                <a:solidFill>
                  <a:srgbClr val="FF0000"/>
                </a:solidFill>
                <a:latin typeface="Calibri" pitchFamily="34" charset="0"/>
              </a:rPr>
              <a:t>, </a:t>
            </a:r>
            <a:r>
              <a:rPr lang="fr-CH" sz="2000" b="1" dirty="0">
                <a:solidFill>
                  <a:srgbClr val="FF0000"/>
                </a:solidFill>
                <a:latin typeface="Symbol" pitchFamily="18" charset="2"/>
              </a:rPr>
              <a:t>b</a:t>
            </a:r>
            <a:r>
              <a:rPr lang="fr-CH" sz="2000" b="1" dirty="0">
                <a:solidFill>
                  <a:srgbClr val="FF0000"/>
                </a:solidFill>
                <a:latin typeface="Calibri" pitchFamily="34" charset="0"/>
              </a:rPr>
              <a:t>*=0.55 m</a:t>
            </a:r>
            <a:endParaRPr lang="en-US" sz="2000" b="1" dirty="0">
              <a:solidFill>
                <a:srgbClr val="FF0000"/>
              </a:solidFill>
              <a:latin typeface="Calibri" pitchFamily="34" charset="0"/>
            </a:endParaRPr>
          </a:p>
          <a:p>
            <a:pPr marL="742950" lvl="1" indent="-285750" eaLnBrk="0" hangingPunct="0">
              <a:buSzPct val="100000"/>
              <a:buFont typeface="Arial" pitchFamily="34" charset="0"/>
              <a:buChar char="–"/>
            </a:pPr>
            <a:r>
              <a:rPr lang="en-US" sz="2000" b="1" dirty="0">
                <a:solidFill>
                  <a:srgbClr val="FF0000"/>
                </a:solidFill>
                <a:latin typeface="Calibri" pitchFamily="34" charset="0"/>
              </a:rPr>
              <a:t>or 50 ns spacing, 1.7 10</a:t>
            </a:r>
            <a:r>
              <a:rPr lang="en-US" sz="2000" b="1" baseline="30000" dirty="0">
                <a:solidFill>
                  <a:srgbClr val="FF0000"/>
                </a:solidFill>
                <a:latin typeface="Calibri" pitchFamily="34" charset="0"/>
              </a:rPr>
              <a:t>11 </a:t>
            </a:r>
            <a:r>
              <a:rPr lang="en-US" sz="2000" b="1" dirty="0">
                <a:solidFill>
                  <a:srgbClr val="FF0000"/>
                </a:solidFill>
                <a:latin typeface="Calibri" pitchFamily="34" charset="0"/>
              </a:rPr>
              <a:t>p/b, nominal emittances (3.75 </a:t>
            </a:r>
            <a:r>
              <a:rPr lang="fr-CH" sz="2000" b="1" dirty="0" err="1">
                <a:solidFill>
                  <a:srgbClr val="FF0000"/>
                </a:solidFill>
                <a:latin typeface="Symbol" pitchFamily="18" charset="2"/>
              </a:rPr>
              <a:t>m</a:t>
            </a:r>
            <a:r>
              <a:rPr lang="fr-CH" sz="2000" b="1" dirty="0" err="1">
                <a:solidFill>
                  <a:srgbClr val="FF0000"/>
                </a:solidFill>
                <a:latin typeface="Calibri" pitchFamily="34" charset="0"/>
              </a:rPr>
              <a:t>rad</a:t>
            </a:r>
            <a:r>
              <a:rPr lang="en-US" sz="2000" b="1" dirty="0">
                <a:solidFill>
                  <a:srgbClr val="FF0000"/>
                </a:solidFill>
                <a:latin typeface="Calibri" pitchFamily="34" charset="0"/>
              </a:rPr>
              <a:t>), </a:t>
            </a:r>
            <a:r>
              <a:rPr lang="en-US" sz="2000" b="1" dirty="0">
                <a:solidFill>
                  <a:srgbClr val="FF0000"/>
                </a:solidFill>
                <a:latin typeface="Symbol" pitchFamily="18" charset="2"/>
              </a:rPr>
              <a:t>b</a:t>
            </a:r>
            <a:r>
              <a:rPr lang="en-US" sz="2000" b="1" i="1" dirty="0">
                <a:solidFill>
                  <a:srgbClr val="FF0000"/>
                </a:solidFill>
                <a:latin typeface="Calibri" pitchFamily="34" charset="0"/>
              </a:rPr>
              <a:t>*</a:t>
            </a:r>
            <a:r>
              <a:rPr lang="en-US" sz="2000" b="1" dirty="0">
                <a:solidFill>
                  <a:srgbClr val="FF0000"/>
                </a:solidFill>
                <a:latin typeface="Calibri" pitchFamily="34" charset="0"/>
              </a:rPr>
              <a:t>=0.55 m</a:t>
            </a:r>
          </a:p>
          <a:p>
            <a:pPr marL="342900" indent="-342900" eaLnBrk="0" hangingPunct="0">
              <a:buSzPct val="100000"/>
              <a:buFont typeface="Arial" pitchFamily="34" charset="0"/>
              <a:buChar char="•"/>
            </a:pPr>
            <a:r>
              <a:rPr lang="en-US" sz="2000" dirty="0">
                <a:solidFill>
                  <a:srgbClr val="000000"/>
                </a:solidFill>
                <a:latin typeface="Calibri" pitchFamily="34" charset="0"/>
              </a:rPr>
              <a:t>2 x nominal luminosity reached with:</a:t>
            </a:r>
          </a:p>
          <a:p>
            <a:pPr marL="742950" lvl="1" indent="-285750" eaLnBrk="0" hangingPunct="0">
              <a:buSzPct val="100000"/>
              <a:buFont typeface="Arial" pitchFamily="34" charset="0"/>
              <a:buChar char="–"/>
            </a:pPr>
            <a:r>
              <a:rPr lang="en-US" sz="2000" b="1" dirty="0">
                <a:solidFill>
                  <a:srgbClr val="FF0000"/>
                </a:solidFill>
                <a:latin typeface="Calibri" pitchFamily="34" charset="0"/>
              </a:rPr>
              <a:t>50 ns spacing, 2.3 10</a:t>
            </a:r>
            <a:r>
              <a:rPr lang="en-US" sz="2000" b="1" baseline="30000" dirty="0">
                <a:solidFill>
                  <a:srgbClr val="FF0000"/>
                </a:solidFill>
                <a:latin typeface="Calibri" pitchFamily="34" charset="0"/>
              </a:rPr>
              <a:t>11 </a:t>
            </a:r>
            <a:r>
              <a:rPr lang="en-US" sz="2000" b="1" dirty="0">
                <a:solidFill>
                  <a:srgbClr val="FF0000"/>
                </a:solidFill>
                <a:latin typeface="Calibri" pitchFamily="34" charset="0"/>
              </a:rPr>
              <a:t>p/b, nominal emittances, </a:t>
            </a:r>
            <a:r>
              <a:rPr lang="en-US" sz="2000" b="1" dirty="0">
                <a:solidFill>
                  <a:srgbClr val="FF0000"/>
                </a:solidFill>
                <a:latin typeface="Symbol" pitchFamily="18" charset="2"/>
              </a:rPr>
              <a:t>b</a:t>
            </a:r>
            <a:r>
              <a:rPr lang="en-US" sz="2000" b="1" i="1" dirty="0">
                <a:solidFill>
                  <a:srgbClr val="FF0000"/>
                </a:solidFill>
                <a:latin typeface="Calibri" pitchFamily="34" charset="0"/>
              </a:rPr>
              <a:t>*</a:t>
            </a:r>
            <a:r>
              <a:rPr lang="en-US" sz="2000" b="1" dirty="0">
                <a:solidFill>
                  <a:srgbClr val="FF0000"/>
                </a:solidFill>
                <a:latin typeface="Calibri" pitchFamily="34" charset="0"/>
              </a:rPr>
              <a:t>=0.55 m</a:t>
            </a:r>
          </a:p>
          <a:p>
            <a:pPr marL="742950" lvl="1" indent="-285750" eaLnBrk="0" hangingPunct="0">
              <a:buSzPct val="100000"/>
              <a:buFont typeface="Arial" pitchFamily="34" charset="0"/>
              <a:buChar char="–"/>
            </a:pPr>
            <a:r>
              <a:rPr lang="en-US" sz="2000" b="1" dirty="0">
                <a:solidFill>
                  <a:srgbClr val="FF0000"/>
                </a:solidFill>
                <a:latin typeface="Calibri" pitchFamily="34" charset="0"/>
              </a:rPr>
              <a:t>or 25 ns spacing, 1.15 10</a:t>
            </a:r>
            <a:r>
              <a:rPr lang="en-US" sz="2000" b="1" baseline="30000" dirty="0">
                <a:solidFill>
                  <a:srgbClr val="FF0000"/>
                </a:solidFill>
                <a:latin typeface="Calibri" pitchFamily="34" charset="0"/>
              </a:rPr>
              <a:t>11</a:t>
            </a:r>
            <a:r>
              <a:rPr lang="en-US" sz="2000" b="1" dirty="0">
                <a:solidFill>
                  <a:srgbClr val="FF0000"/>
                </a:solidFill>
                <a:latin typeface="Calibri" pitchFamily="34" charset="0"/>
              </a:rPr>
              <a:t> p/b, emittances = 1.9 </a:t>
            </a:r>
            <a:r>
              <a:rPr lang="fr-CH" sz="2000" b="1" dirty="0" err="1">
                <a:solidFill>
                  <a:srgbClr val="FF0000"/>
                </a:solidFill>
                <a:latin typeface="Symbol" pitchFamily="18" charset="2"/>
              </a:rPr>
              <a:t>m</a:t>
            </a:r>
            <a:r>
              <a:rPr lang="fr-CH" sz="2000" b="1" dirty="0" err="1">
                <a:solidFill>
                  <a:srgbClr val="FF0000"/>
                </a:solidFill>
                <a:latin typeface="Calibri" pitchFamily="34" charset="0"/>
              </a:rPr>
              <a:t>rad</a:t>
            </a:r>
            <a:r>
              <a:rPr lang="en-US" sz="2000" b="1" dirty="0">
                <a:solidFill>
                  <a:srgbClr val="FF0000"/>
                </a:solidFill>
                <a:latin typeface="Calibri" pitchFamily="34" charset="0"/>
              </a:rPr>
              <a:t>, </a:t>
            </a:r>
            <a:r>
              <a:rPr lang="en-US" sz="2000" b="1" dirty="0">
                <a:solidFill>
                  <a:srgbClr val="FF0000"/>
                </a:solidFill>
                <a:latin typeface="Symbol" pitchFamily="18" charset="2"/>
              </a:rPr>
              <a:t>b</a:t>
            </a:r>
            <a:r>
              <a:rPr lang="en-US" sz="2000" b="1" i="1" dirty="0">
                <a:solidFill>
                  <a:srgbClr val="FF0000"/>
                </a:solidFill>
                <a:latin typeface="Calibri" pitchFamily="34" charset="0"/>
              </a:rPr>
              <a:t>*</a:t>
            </a:r>
            <a:r>
              <a:rPr lang="en-US" sz="2000" b="1" dirty="0">
                <a:solidFill>
                  <a:srgbClr val="FF0000"/>
                </a:solidFill>
                <a:latin typeface="Calibri" pitchFamily="34" charset="0"/>
              </a:rPr>
              <a:t>=0.55 m</a:t>
            </a:r>
          </a:p>
          <a:p>
            <a:pPr marL="342900" indent="-342900" eaLnBrk="0" hangingPunct="0">
              <a:buSzPct val="100000"/>
              <a:buFont typeface="Arial" pitchFamily="34" charset="0"/>
              <a:buChar char="•"/>
            </a:pPr>
            <a:r>
              <a:rPr lang="en-US" sz="2000" dirty="0">
                <a:solidFill>
                  <a:srgbClr val="000000"/>
                </a:solidFill>
                <a:latin typeface="Calibri" pitchFamily="34" charset="0"/>
              </a:rPr>
              <a:t>3 x nominal luminosity reached with:</a:t>
            </a:r>
          </a:p>
          <a:p>
            <a:pPr marL="742950" lvl="1" indent="-285750" eaLnBrk="0" hangingPunct="0">
              <a:buSzPct val="100000"/>
              <a:buFont typeface="Arial" pitchFamily="34" charset="0"/>
              <a:buChar char="–"/>
            </a:pPr>
            <a:r>
              <a:rPr lang="en-US" sz="2000" b="1" dirty="0">
                <a:solidFill>
                  <a:srgbClr val="FF0000"/>
                </a:solidFill>
                <a:latin typeface="Calibri" pitchFamily="34" charset="0"/>
              </a:rPr>
              <a:t>25 ns spacing, </a:t>
            </a:r>
            <a:r>
              <a:rPr lang="fr-CH" sz="2000" b="1" dirty="0">
                <a:solidFill>
                  <a:srgbClr val="FF0000"/>
                </a:solidFill>
                <a:latin typeface="Calibri" pitchFamily="34" charset="0"/>
              </a:rPr>
              <a:t>1.7 </a:t>
            </a:r>
            <a:r>
              <a:rPr lang="en-US" sz="2000" b="1" dirty="0">
                <a:solidFill>
                  <a:srgbClr val="FF0000"/>
                </a:solidFill>
                <a:latin typeface="Calibri" pitchFamily="34" charset="0"/>
              </a:rPr>
              <a:t>10</a:t>
            </a:r>
            <a:r>
              <a:rPr lang="en-US" sz="2000" b="1" baseline="30000" dirty="0">
                <a:solidFill>
                  <a:srgbClr val="FF0000"/>
                </a:solidFill>
                <a:latin typeface="Calibri" pitchFamily="34" charset="0"/>
              </a:rPr>
              <a:t>11</a:t>
            </a:r>
            <a:r>
              <a:rPr lang="en-US" sz="2000" b="1" dirty="0">
                <a:solidFill>
                  <a:srgbClr val="FF0000"/>
                </a:solidFill>
                <a:latin typeface="Calibri" pitchFamily="34" charset="0"/>
              </a:rPr>
              <a:t> p/b, emittances = 2.7 </a:t>
            </a:r>
            <a:r>
              <a:rPr lang="fr-CH" sz="2000" b="1" dirty="0" err="1">
                <a:solidFill>
                  <a:srgbClr val="FF0000"/>
                </a:solidFill>
                <a:latin typeface="Symbol" pitchFamily="18" charset="2"/>
              </a:rPr>
              <a:t>m</a:t>
            </a:r>
            <a:r>
              <a:rPr lang="fr-CH" sz="2000" b="1" dirty="0" err="1">
                <a:solidFill>
                  <a:srgbClr val="FF0000"/>
                </a:solidFill>
                <a:latin typeface="Calibri" pitchFamily="34" charset="0"/>
              </a:rPr>
              <a:t>rad</a:t>
            </a:r>
            <a:r>
              <a:rPr lang="en-US" sz="2000" b="1" dirty="0">
                <a:solidFill>
                  <a:srgbClr val="FF0000"/>
                </a:solidFill>
                <a:latin typeface="Calibri" pitchFamily="34" charset="0"/>
              </a:rPr>
              <a:t>, </a:t>
            </a:r>
            <a:r>
              <a:rPr lang="en-US" sz="2000" b="1" dirty="0">
                <a:solidFill>
                  <a:srgbClr val="FF0000"/>
                </a:solidFill>
                <a:latin typeface="Symbol" pitchFamily="18" charset="2"/>
              </a:rPr>
              <a:t>b</a:t>
            </a:r>
            <a:r>
              <a:rPr lang="en-US" sz="2000" b="1" dirty="0">
                <a:solidFill>
                  <a:srgbClr val="FF0000"/>
                </a:solidFill>
                <a:latin typeface="Calibri" pitchFamily="34" charset="0"/>
              </a:rPr>
              <a:t>*=0.55 m</a:t>
            </a:r>
          </a:p>
          <a:p>
            <a:pPr marL="342900" indent="-342900" eaLnBrk="0" hangingPunct="0">
              <a:buSzPct val="100000"/>
              <a:buFont typeface="Arial" pitchFamily="34" charset="0"/>
              <a:buChar char="•"/>
            </a:pPr>
            <a:r>
              <a:rPr lang="en-US" sz="2000" dirty="0">
                <a:solidFill>
                  <a:srgbClr val="000000"/>
                </a:solidFill>
                <a:latin typeface="Calibri" pitchFamily="34" charset="0"/>
              </a:rPr>
              <a:t>6 x nominal luminosity reached with:</a:t>
            </a:r>
          </a:p>
          <a:p>
            <a:pPr marL="742950" lvl="1" indent="-285750" eaLnBrk="0" hangingPunct="0">
              <a:buSzPct val="100000"/>
              <a:buFont typeface="Arial" pitchFamily="34" charset="0"/>
              <a:buChar char="–"/>
            </a:pPr>
            <a:r>
              <a:rPr lang="en-US" sz="2000" b="1" dirty="0">
                <a:solidFill>
                  <a:srgbClr val="FF0000"/>
                </a:solidFill>
                <a:latin typeface="Calibri" pitchFamily="34" charset="0"/>
              </a:rPr>
              <a:t>25 ns spacing, </a:t>
            </a:r>
            <a:r>
              <a:rPr lang="fr-CH" sz="2000" b="1" dirty="0">
                <a:solidFill>
                  <a:srgbClr val="FF0000"/>
                </a:solidFill>
                <a:latin typeface="Calibri" pitchFamily="34" charset="0"/>
              </a:rPr>
              <a:t>1.7 </a:t>
            </a:r>
            <a:r>
              <a:rPr lang="en-US" sz="2000" b="1" dirty="0">
                <a:solidFill>
                  <a:srgbClr val="FF0000"/>
                </a:solidFill>
                <a:latin typeface="Calibri" pitchFamily="34" charset="0"/>
              </a:rPr>
              <a:t>10</a:t>
            </a:r>
            <a:r>
              <a:rPr lang="en-US" sz="2000" b="1" baseline="30000" dirty="0">
                <a:solidFill>
                  <a:srgbClr val="FF0000"/>
                </a:solidFill>
                <a:latin typeface="Calibri" pitchFamily="34" charset="0"/>
              </a:rPr>
              <a:t>11  </a:t>
            </a:r>
            <a:r>
              <a:rPr lang="en-US" sz="2000" b="1" dirty="0">
                <a:solidFill>
                  <a:srgbClr val="FF0000"/>
                </a:solidFill>
                <a:latin typeface="Calibri" pitchFamily="34" charset="0"/>
              </a:rPr>
              <a:t>p/b, emittances = 1.9 </a:t>
            </a:r>
            <a:r>
              <a:rPr lang="fr-CH" sz="2000" b="1" dirty="0" err="1">
                <a:solidFill>
                  <a:srgbClr val="FF0000"/>
                </a:solidFill>
                <a:latin typeface="Symbol" pitchFamily="18" charset="2"/>
              </a:rPr>
              <a:t>m</a:t>
            </a:r>
            <a:r>
              <a:rPr lang="fr-CH" sz="2000" b="1" dirty="0" err="1">
                <a:solidFill>
                  <a:srgbClr val="FF0000"/>
                </a:solidFill>
                <a:latin typeface="Calibri" pitchFamily="34" charset="0"/>
              </a:rPr>
              <a:t>rad</a:t>
            </a:r>
            <a:r>
              <a:rPr lang="en-US" sz="2000" b="1" dirty="0">
                <a:solidFill>
                  <a:srgbClr val="FF0000"/>
                </a:solidFill>
                <a:latin typeface="Calibri" pitchFamily="34" charset="0"/>
              </a:rPr>
              <a:t>, </a:t>
            </a:r>
            <a:r>
              <a:rPr lang="en-US" sz="2000" b="1" dirty="0">
                <a:solidFill>
                  <a:srgbClr val="FF0000"/>
                </a:solidFill>
                <a:latin typeface="Symbol" pitchFamily="18" charset="2"/>
              </a:rPr>
              <a:t>b</a:t>
            </a:r>
            <a:r>
              <a:rPr lang="en-US" sz="2000" b="1" dirty="0">
                <a:solidFill>
                  <a:srgbClr val="FF0000"/>
                </a:solidFill>
                <a:latin typeface="Calibri" pitchFamily="34" charset="0"/>
              </a:rPr>
              <a:t>*=0.3 m</a:t>
            </a:r>
          </a:p>
        </p:txBody>
      </p:sp>
      <p:sp>
        <p:nvSpPr>
          <p:cNvPr id="5" name="Rectangle 2"/>
          <p:cNvSpPr>
            <a:spLocks noGrp="1" noChangeArrowheads="1"/>
          </p:cNvSpPr>
          <p:nvPr>
            <p:ph type="title"/>
          </p:nvPr>
        </p:nvSpPr>
        <p:spPr>
          <a:xfrm>
            <a:off x="1763688" y="0"/>
            <a:ext cx="7380312" cy="1340768"/>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HL-LHC beam characteristics</a:t>
            </a:r>
          </a:p>
        </p:txBody>
      </p:sp>
    </p:spTree>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6" name="Table 15"/>
          <p:cNvGraphicFramePr>
            <a:graphicFrameLocks noGrp="1"/>
          </p:cNvGraphicFramePr>
          <p:nvPr/>
        </p:nvGraphicFramePr>
        <p:xfrm>
          <a:off x="323529" y="1823338"/>
          <a:ext cx="8352928" cy="2810930"/>
        </p:xfrm>
        <a:graphic>
          <a:graphicData uri="http://schemas.openxmlformats.org/drawingml/2006/table">
            <a:tbl>
              <a:tblPr/>
              <a:tblGrid>
                <a:gridCol w="1252940"/>
                <a:gridCol w="939704"/>
                <a:gridCol w="1148527"/>
                <a:gridCol w="835293"/>
                <a:gridCol w="1044116"/>
                <a:gridCol w="1044116"/>
                <a:gridCol w="1044116"/>
                <a:gridCol w="1044116"/>
              </a:tblGrid>
              <a:tr h="225025">
                <a:tc>
                  <a:txBody>
                    <a:bodyPr/>
                    <a:lstStyle/>
                    <a:p>
                      <a:pPr algn="l" fontAlgn="b"/>
                      <a:r>
                        <a:rPr lang="en-GB" sz="1400" b="0"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gridSpan="4">
                  <a:txBody>
                    <a:bodyPr/>
                    <a:lstStyle/>
                    <a:p>
                      <a:pPr algn="ctr" fontAlgn="b"/>
                      <a:r>
                        <a:rPr lang="en-GB" sz="2000" b="1" i="0" u="none" strike="noStrike" dirty="0" smtClean="0">
                          <a:solidFill>
                            <a:srgbClr val="FF0000"/>
                          </a:solidFill>
                          <a:latin typeface="Calibri"/>
                        </a:rPr>
                        <a:t>Expected Beam Characteristics</a:t>
                      </a:r>
                    </a:p>
                    <a:p>
                      <a:pPr algn="ctr" fontAlgn="b"/>
                      <a:r>
                        <a:rPr lang="en-GB" sz="2000" b="1" i="0" u="none" strike="noStrike" dirty="0" smtClean="0">
                          <a:solidFill>
                            <a:srgbClr val="FF0000"/>
                          </a:solidFill>
                          <a:latin typeface="Calibri"/>
                        </a:rPr>
                        <a:t>at SPS exit in 2011</a:t>
                      </a:r>
                      <a:endParaRPr lang="en-GB" sz="20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endParaRPr lang="en-GB"/>
                    </a:p>
                  </a:txBody>
                  <a:tcPr/>
                </a:tc>
                <a:tc hMerge="1">
                  <a:txBody>
                    <a:bodyPr/>
                    <a:lstStyle/>
                    <a:p>
                      <a:endParaRPr lang="en-GB"/>
                    </a:p>
                  </a:txBody>
                  <a:tcPr/>
                </a:tc>
                <a:tc hMerge="1">
                  <a:txBody>
                    <a:bodyPr/>
                    <a:lstStyle/>
                    <a:p>
                      <a:endParaRPr lang="en-GB"/>
                    </a:p>
                  </a:txBody>
                  <a:tcPr/>
                </a:tc>
                <a:tc gridSpan="3">
                  <a:txBody>
                    <a:bodyPr/>
                    <a:lstStyle/>
                    <a:p>
                      <a:pPr algn="ctr" fontAlgn="b"/>
                      <a:r>
                        <a:rPr lang="en-GB" sz="2000" b="1" i="0" u="none" strike="noStrike" dirty="0" smtClean="0">
                          <a:solidFill>
                            <a:srgbClr val="FF0000"/>
                          </a:solidFill>
                          <a:latin typeface="Calibri"/>
                        </a:rPr>
                        <a:t>HL-LHC (tentative)</a:t>
                      </a:r>
                      <a:r>
                        <a:rPr lang="en-GB" sz="2000" b="1" i="0" u="none" strike="noStrike" baseline="0" dirty="0" smtClean="0">
                          <a:solidFill>
                            <a:srgbClr val="FF0000"/>
                          </a:solidFill>
                          <a:latin typeface="Calibri"/>
                        </a:rPr>
                        <a:t> requirements</a:t>
                      </a:r>
                      <a:endParaRPr lang="en-GB" sz="20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pPr algn="ctr" fontAlgn="b"/>
                      <a:endParaRPr lang="en-GB" sz="20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c hMerge="1">
                  <a:txBody>
                    <a:bodyPr/>
                    <a:lstStyle/>
                    <a:p>
                      <a:pPr algn="ctr" fontAlgn="b"/>
                      <a:endParaRPr lang="en-GB" sz="20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C6EFCE"/>
                    </a:solidFill>
                  </a:tcPr>
                </a:tc>
              </a:tr>
              <a:tr h="160039">
                <a:tc>
                  <a:txBody>
                    <a:bodyPr/>
                    <a:lstStyle/>
                    <a:p>
                      <a:pPr algn="l" fontAlgn="b"/>
                      <a:r>
                        <a:rPr lang="en-GB" sz="14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400" b="1" i="0" u="none" strike="noStrike" dirty="0" err="1">
                          <a:solidFill>
                            <a:srgbClr val="000000"/>
                          </a:solidFill>
                          <a:latin typeface="Calibri"/>
                        </a:rPr>
                        <a:t>Ip</a:t>
                      </a:r>
                      <a:r>
                        <a:rPr lang="en-GB" sz="1400" b="1" i="0" u="none" strike="noStrike" dirty="0">
                          <a:solidFill>
                            <a:srgbClr val="000000"/>
                          </a:solidFill>
                          <a:latin typeface="Calibri"/>
                        </a:rPr>
                        <a:t> / bunch</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400" b="1" i="0" u="none" strike="noStrike" dirty="0" err="1">
                          <a:solidFill>
                            <a:srgbClr val="000000"/>
                          </a:solidFill>
                          <a:latin typeface="Calibri"/>
                        </a:rPr>
                        <a:t>ɛ</a:t>
                      </a:r>
                      <a:r>
                        <a:rPr lang="en-GB" sz="1400" b="1" i="0" u="none" strike="noStrike" baseline="-25000" dirty="0" err="1">
                          <a:solidFill>
                            <a:srgbClr val="000000"/>
                          </a:solidFill>
                          <a:latin typeface="Calibri"/>
                        </a:rPr>
                        <a:t>h</a:t>
                      </a:r>
                      <a:r>
                        <a:rPr lang="en-GB" sz="1400" b="1" i="0" u="none" strike="noStrike" dirty="0">
                          <a:solidFill>
                            <a:srgbClr val="000000"/>
                          </a:solidFill>
                          <a:latin typeface="Calibri"/>
                        </a:rPr>
                        <a:t> and </a:t>
                      </a:r>
                      <a:r>
                        <a:rPr lang="en-GB" sz="1400" b="1" i="0" u="none" strike="noStrike" dirty="0" err="1">
                          <a:solidFill>
                            <a:srgbClr val="000000"/>
                          </a:solidFill>
                          <a:latin typeface="Calibri"/>
                        </a:rPr>
                        <a:t>ɛ</a:t>
                      </a:r>
                      <a:r>
                        <a:rPr lang="en-GB" sz="1400" b="1" i="0" u="none" strike="noStrike" baseline="-25000" dirty="0" err="1">
                          <a:solidFill>
                            <a:srgbClr val="000000"/>
                          </a:solidFill>
                          <a:latin typeface="Calibri"/>
                        </a:rPr>
                        <a:t>v</a:t>
                      </a:r>
                      <a:endParaRPr lang="en-GB" sz="14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400" b="1" i="0" u="none" strike="noStrike" dirty="0" err="1">
                          <a:solidFill>
                            <a:srgbClr val="000000"/>
                          </a:solidFill>
                          <a:latin typeface="Calibri"/>
                        </a:rPr>
                        <a:t>ɛ</a:t>
                      </a:r>
                      <a:r>
                        <a:rPr lang="en-GB" sz="1400" b="1" i="0" u="none" strike="noStrike" baseline="-25000" dirty="0" err="1">
                          <a:solidFill>
                            <a:srgbClr val="000000"/>
                          </a:solidFill>
                          <a:latin typeface="Calibri"/>
                        </a:rPr>
                        <a:t>longit</a:t>
                      </a:r>
                      <a:endParaRPr lang="en-GB" sz="14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400" b="1" i="0" u="none" strike="noStrike" dirty="0" err="1">
                          <a:solidFill>
                            <a:srgbClr val="000000"/>
                          </a:solidFill>
                          <a:latin typeface="Calibri"/>
                        </a:rPr>
                        <a:t>nb</a:t>
                      </a:r>
                      <a:endParaRPr lang="en-GB" sz="14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400" b="1" i="0" u="none" strike="noStrike" dirty="0" err="1">
                          <a:solidFill>
                            <a:srgbClr val="000000"/>
                          </a:solidFill>
                          <a:latin typeface="Calibri"/>
                        </a:rPr>
                        <a:t>Ip</a:t>
                      </a:r>
                      <a:r>
                        <a:rPr lang="en-GB" sz="1400" b="1" i="0" u="none" strike="noStrike" dirty="0">
                          <a:solidFill>
                            <a:srgbClr val="000000"/>
                          </a:solidFill>
                          <a:latin typeface="Calibri"/>
                        </a:rPr>
                        <a:t> / bunch</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algn="ctr" fontAlgn="b"/>
                      <a:r>
                        <a:rPr lang="en-GB" sz="1400" b="1" i="0" u="none" strike="noStrike" dirty="0" err="1">
                          <a:solidFill>
                            <a:srgbClr val="000000"/>
                          </a:solidFill>
                          <a:latin typeface="Calibri"/>
                        </a:rPr>
                        <a:t>ɛ</a:t>
                      </a:r>
                      <a:r>
                        <a:rPr lang="en-GB" sz="1400" b="1" i="0" u="none" strike="noStrike" baseline="-25000" dirty="0" err="1">
                          <a:solidFill>
                            <a:srgbClr val="000000"/>
                          </a:solidFill>
                          <a:latin typeface="Calibri"/>
                        </a:rPr>
                        <a:t>h</a:t>
                      </a:r>
                      <a:r>
                        <a:rPr lang="en-GB" sz="1400" b="1" i="0" u="none" strike="noStrike" dirty="0">
                          <a:solidFill>
                            <a:srgbClr val="000000"/>
                          </a:solidFill>
                          <a:latin typeface="Calibri"/>
                        </a:rPr>
                        <a:t> and </a:t>
                      </a:r>
                      <a:r>
                        <a:rPr lang="en-GB" sz="1400" b="1" i="0" u="none" strike="noStrike" dirty="0" err="1">
                          <a:solidFill>
                            <a:srgbClr val="000000"/>
                          </a:solidFill>
                          <a:latin typeface="Calibri"/>
                        </a:rPr>
                        <a:t>ɛ</a:t>
                      </a:r>
                      <a:r>
                        <a:rPr lang="en-GB" sz="1400" b="1" i="0" u="none" strike="noStrike" baseline="-25000" dirty="0" err="1">
                          <a:solidFill>
                            <a:srgbClr val="000000"/>
                          </a:solidFill>
                          <a:latin typeface="Calibri"/>
                        </a:rPr>
                        <a:t>v</a:t>
                      </a:r>
                      <a:endParaRPr lang="en-GB" sz="14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GB" sz="1400" b="1" i="0" u="none" strike="noStrike" dirty="0" smtClean="0">
                          <a:solidFill>
                            <a:srgbClr val="000000"/>
                          </a:solidFill>
                          <a:latin typeface="+mn-lt"/>
                        </a:rPr>
                        <a:t>Peak</a:t>
                      </a:r>
                      <a:endParaRPr lang="en-GB" sz="1400" b="1"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a:noFill/>
                    </a:lnB>
                    <a:solidFill>
                      <a:srgbClr val="FFFFFF"/>
                    </a:solidFill>
                  </a:tcPr>
                </a:tc>
              </a:tr>
              <a:tr h="165646">
                <a:tc>
                  <a:txBody>
                    <a:bodyPr/>
                    <a:lstStyle/>
                    <a:p>
                      <a:pPr algn="l" fontAlgn="b"/>
                      <a:r>
                        <a:rPr lang="en-GB" sz="14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a:noFill/>
                    </a:lnB>
                    <a:noFill/>
                  </a:tcPr>
                </a:tc>
                <a:tc>
                  <a:txBody>
                    <a:bodyPr/>
                    <a:lstStyle/>
                    <a:p>
                      <a:pPr algn="ctr" fontAlgn="b"/>
                      <a:r>
                        <a:rPr lang="en-GB" sz="1400" b="1" i="0" u="none" strike="noStrike" dirty="0">
                          <a:solidFill>
                            <a:srgbClr val="000000"/>
                          </a:solidFill>
                          <a:latin typeface="Calibri"/>
                        </a:rPr>
                        <a:t>[x10</a:t>
                      </a:r>
                      <a:r>
                        <a:rPr lang="en-GB" sz="1400" b="1" i="0" u="none" strike="noStrike" baseline="30000" dirty="0">
                          <a:solidFill>
                            <a:srgbClr val="000000"/>
                          </a:solidFill>
                          <a:latin typeface="Calibri"/>
                        </a:rPr>
                        <a:t>11</a:t>
                      </a:r>
                      <a:r>
                        <a:rPr lang="en-GB" sz="1400" b="1" i="0" u="none" strike="noStrike" dirty="0">
                          <a:solidFill>
                            <a:srgbClr val="00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400" b="1" i="0" u="none" strike="noStrike" dirty="0">
                          <a:solidFill>
                            <a:srgbClr val="000000"/>
                          </a:solidFill>
                          <a:latin typeface="Calibri"/>
                        </a:rPr>
                        <a:t>[mm ∙ </a:t>
                      </a:r>
                      <a:r>
                        <a:rPr lang="en-GB" sz="1400" b="1" i="0" u="none" strike="noStrike" dirty="0" err="1">
                          <a:solidFill>
                            <a:srgbClr val="000000"/>
                          </a:solidFill>
                          <a:latin typeface="Calibri"/>
                        </a:rPr>
                        <a:t>mrad</a:t>
                      </a:r>
                      <a:r>
                        <a:rPr lang="en-GB" sz="14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400" b="1" i="0" u="none" strike="noStrike" dirty="0">
                          <a:solidFill>
                            <a:srgbClr val="000000"/>
                          </a:solidFill>
                          <a:latin typeface="Calibri"/>
                        </a:rPr>
                        <a:t>[</a:t>
                      </a:r>
                      <a:r>
                        <a:rPr lang="en-GB" sz="1400" b="1" i="0" u="none" strike="noStrike" dirty="0" err="1">
                          <a:solidFill>
                            <a:srgbClr val="000000"/>
                          </a:solidFill>
                          <a:latin typeface="Calibri"/>
                        </a:rPr>
                        <a:t>eVs</a:t>
                      </a:r>
                      <a:r>
                        <a:rPr lang="en-GB" sz="14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400" b="1" i="0" u="none" strike="noStrike">
                          <a:solidFill>
                            <a:srgbClr val="000000"/>
                          </a:solidFill>
                          <a:latin typeface="Calibri"/>
                        </a:rPr>
                        <a:t>bunches</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400" b="1" i="0" u="none" strike="noStrike" dirty="0">
                          <a:solidFill>
                            <a:srgbClr val="000000"/>
                          </a:solidFill>
                          <a:latin typeface="Calibri"/>
                        </a:rPr>
                        <a:t>[x10</a:t>
                      </a:r>
                      <a:r>
                        <a:rPr lang="en-GB" sz="1400" b="1" i="0" u="none" strike="noStrike" baseline="30000" dirty="0">
                          <a:solidFill>
                            <a:srgbClr val="000000"/>
                          </a:solidFill>
                          <a:latin typeface="Calibri"/>
                        </a:rPr>
                        <a:t>11</a:t>
                      </a:r>
                      <a:r>
                        <a:rPr lang="en-GB" sz="14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algn="ctr" fontAlgn="b"/>
                      <a:r>
                        <a:rPr lang="en-GB" sz="1400" b="1" i="0" u="none" strike="noStrike" dirty="0">
                          <a:solidFill>
                            <a:srgbClr val="000000"/>
                          </a:solidFill>
                          <a:latin typeface="Calibri"/>
                        </a:rPr>
                        <a:t>[mm ∙ </a:t>
                      </a:r>
                      <a:r>
                        <a:rPr lang="en-GB" sz="1400" b="1" i="0" u="none" strike="noStrike" dirty="0" err="1">
                          <a:solidFill>
                            <a:srgbClr val="000000"/>
                          </a:solidFill>
                          <a:latin typeface="Calibri"/>
                        </a:rPr>
                        <a:t>mrad</a:t>
                      </a:r>
                      <a:r>
                        <a:rPr lang="en-GB" sz="1400" b="1" i="0" u="none" strike="noStrike" dirty="0">
                          <a:solidFill>
                            <a:srgbClr val="000000"/>
                          </a:solidFill>
                          <a:latin typeface="Calibri"/>
                        </a:rPr>
                        <a:t>]</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a:noFill/>
                    </a:lnB>
                    <a:solidFill>
                      <a:srgbClr val="FFFFFF"/>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GB" sz="1400" b="1" i="0" u="none" strike="noStrike" dirty="0" smtClean="0">
                          <a:solidFill>
                            <a:srgbClr val="000000"/>
                          </a:solidFill>
                          <a:latin typeface="+mn-lt"/>
                        </a:rPr>
                        <a:t>Luminosity</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a:noFill/>
                    </a:lnB>
                    <a:solidFill>
                      <a:srgbClr val="FFFFFF"/>
                    </a:solidFill>
                  </a:tcPr>
                </a:tc>
              </a:tr>
              <a:tr h="126248">
                <a:tc>
                  <a:txBody>
                    <a:bodyPr/>
                    <a:lstStyle/>
                    <a:p>
                      <a:pPr algn="l" fontAlgn="b"/>
                      <a:r>
                        <a:rPr lang="en-GB" sz="1400" b="1" i="0" u="none" strike="noStrike" dirty="0">
                          <a:solidFill>
                            <a:srgbClr val="000000"/>
                          </a:solidFill>
                          <a:latin typeface="Calibri"/>
                        </a:rPr>
                        <a:t> </a:t>
                      </a:r>
                    </a:p>
                  </a:txBody>
                  <a:tcPr marL="6773" marR="6773" marT="6773" marB="0" anchor="b">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noFill/>
                  </a:tcPr>
                </a:tc>
                <a:tc>
                  <a:txBody>
                    <a:bodyPr/>
                    <a:lstStyle/>
                    <a:p>
                      <a:pPr algn="ctr" fontAlgn="b"/>
                      <a:r>
                        <a:rPr lang="en-GB" sz="1400" b="1" i="0" u="none" strike="noStrike" dirty="0">
                          <a:solidFill>
                            <a:srgbClr val="000000"/>
                          </a:solidFill>
                          <a:latin typeface="Calibri"/>
                        </a:rPr>
                        <a:t> </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400" b="1" i="0" u="none" strike="noStrike" dirty="0">
                          <a:solidFill>
                            <a:srgbClr val="000000"/>
                          </a:solidFill>
                          <a:latin typeface="Calibri"/>
                        </a:rPr>
                        <a:t>1σ, </a:t>
                      </a:r>
                      <a:r>
                        <a:rPr lang="en-GB" sz="14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a:solidFill>
                            <a:srgbClr val="000000"/>
                          </a:solidFill>
                          <a:latin typeface="Calibri"/>
                        </a:rPr>
                        <a:t> </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l-GR" sz="1400" b="1" i="0" u="none" strike="noStrike" dirty="0">
                          <a:solidFill>
                            <a:srgbClr val="000000"/>
                          </a:solidFill>
                          <a:latin typeface="Calibri"/>
                        </a:rPr>
                        <a:t>1σ, </a:t>
                      </a:r>
                      <a:r>
                        <a:rPr lang="en-GB" sz="1400" b="1" i="0" u="none" strike="noStrike" dirty="0">
                          <a:solidFill>
                            <a:srgbClr val="000000"/>
                          </a:solidFill>
                          <a:latin typeface="Calibri"/>
                        </a:rPr>
                        <a:t>norm.</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457200" rtl="0" eaLnBrk="1" fontAlgn="b" latinLnBrk="0" hangingPunct="1">
                        <a:lnSpc>
                          <a:spcPct val="100000"/>
                        </a:lnSpc>
                        <a:spcBef>
                          <a:spcPts val="0"/>
                        </a:spcBef>
                        <a:spcAft>
                          <a:spcPts val="0"/>
                        </a:spcAft>
                        <a:buClrTx/>
                        <a:buSzTx/>
                        <a:buFontTx/>
                        <a:buNone/>
                        <a:tabLst/>
                        <a:defRPr/>
                      </a:pPr>
                      <a:r>
                        <a:rPr lang="en-GB" sz="1400" b="1" i="0" u="none" strike="noStrike" dirty="0" smtClean="0">
                          <a:solidFill>
                            <a:srgbClr val="000000"/>
                          </a:solidFill>
                          <a:latin typeface="+mn-lt"/>
                        </a:rPr>
                        <a:t>[x10</a:t>
                      </a:r>
                      <a:r>
                        <a:rPr lang="en-GB" sz="1400" b="1" i="0" u="none" strike="noStrike" baseline="30000" dirty="0" smtClean="0">
                          <a:solidFill>
                            <a:srgbClr val="000000"/>
                          </a:solidFill>
                          <a:latin typeface="+mn-lt"/>
                        </a:rPr>
                        <a:t>34</a:t>
                      </a:r>
                      <a:r>
                        <a:rPr lang="en-GB" sz="1400" b="1" i="0" u="none" strike="noStrike" dirty="0" smtClean="0">
                          <a:solidFill>
                            <a:srgbClr val="000000"/>
                          </a:solidFill>
                          <a:latin typeface="+mn-lt"/>
                        </a:rPr>
                        <a:t> cm</a:t>
                      </a:r>
                      <a:r>
                        <a:rPr lang="en-GB" sz="1400" b="1" i="0" u="none" strike="noStrike" baseline="30000" dirty="0" smtClean="0">
                          <a:solidFill>
                            <a:srgbClr val="000000"/>
                          </a:solidFill>
                          <a:latin typeface="+mn-lt"/>
                        </a:rPr>
                        <a:t>-2</a:t>
                      </a:r>
                      <a:r>
                        <a:rPr lang="en-GB" sz="1400" b="1" i="0" u="none" strike="noStrike" dirty="0" smtClean="0">
                          <a:solidFill>
                            <a:srgbClr val="000000"/>
                          </a:solidFill>
                          <a:latin typeface="+mn-lt"/>
                        </a:rPr>
                        <a:t>s</a:t>
                      </a:r>
                      <a:r>
                        <a:rPr lang="en-GB" sz="1400" b="1" i="0" u="none" strike="noStrike" baseline="30000" dirty="0" smtClean="0">
                          <a:solidFill>
                            <a:srgbClr val="000000"/>
                          </a:solidFill>
                          <a:latin typeface="+mn-lt"/>
                        </a:rPr>
                        <a:t>-1</a:t>
                      </a:r>
                      <a:r>
                        <a:rPr lang="en-GB" sz="1400" b="1" i="0" u="none" strike="noStrike" dirty="0" smtClean="0">
                          <a:solidFill>
                            <a:srgbClr val="000000"/>
                          </a:solidFill>
                          <a:latin typeface="+mn-lt"/>
                        </a:rPr>
                        <a:t>]</a:t>
                      </a: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solidFill>
                      <a:srgbClr val="FFFFFF"/>
                    </a:solidFill>
                  </a:tcPr>
                </a:tc>
              </a:tr>
              <a:tr h="176860">
                <a:tc>
                  <a:txBody>
                    <a:bodyPr/>
                    <a:lstStyle/>
                    <a:p>
                      <a:pPr algn="l" fontAlgn="b"/>
                      <a:r>
                        <a:rPr lang="en-GB" sz="1400" b="0" i="0" u="none" strike="noStrike" dirty="0" smtClean="0">
                          <a:solidFill>
                            <a:srgbClr val="000000"/>
                          </a:solidFill>
                          <a:latin typeface="Calibri"/>
                        </a:rPr>
                        <a:t>LHC25 (DB)</a:t>
                      </a:r>
                      <a:endParaRPr lang="en-GB" sz="1400" b="0" i="0" u="none" strike="noStrike" dirty="0">
                        <a:solidFill>
                          <a:srgbClr val="000000"/>
                        </a:solidFill>
                        <a:latin typeface="Calibri"/>
                      </a:endParaRPr>
                    </a:p>
                  </a:txBody>
                  <a:tcPr marL="6773" marR="6773" marT="677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1.15</a:t>
                      </a:r>
                      <a:endParaRPr lang="en-GB" sz="1400" b="0" i="0" u="none" strike="noStrike" dirty="0">
                        <a:solidFill>
                          <a:srgbClr val="000000"/>
                        </a:solidFill>
                        <a:latin typeface="Calibri"/>
                      </a:endParaRPr>
                    </a:p>
                  </a:txBody>
                  <a:tcPr marL="6773" marR="6773" marT="6773" marB="0">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 </a:t>
                      </a:r>
                      <a:r>
                        <a:rPr lang="en-GB" sz="1400" b="0" i="0" u="none" strike="noStrike" dirty="0" smtClean="0">
                          <a:solidFill>
                            <a:srgbClr val="000000"/>
                          </a:solidFill>
                          <a:latin typeface="Calibri"/>
                        </a:rPr>
                        <a:t>3.6</a:t>
                      </a:r>
                      <a:endParaRPr lang="en-GB" sz="1400" b="0" i="0" u="none" strike="noStrike" dirty="0">
                        <a:solidFill>
                          <a:srgbClr val="000000"/>
                        </a:solidFill>
                        <a:latin typeface="Calibri"/>
                      </a:endParaRPr>
                    </a:p>
                  </a:txBody>
                  <a:tcPr marL="6773" marR="6773" marT="677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0.7</a:t>
                      </a:r>
                      <a:endParaRPr lang="en-GB" sz="1400" b="0" i="0" u="none" strike="noStrike" dirty="0">
                        <a:solidFill>
                          <a:srgbClr val="000000"/>
                        </a:solidFill>
                        <a:latin typeface="Calibri"/>
                      </a:endParaRPr>
                    </a:p>
                  </a:txBody>
                  <a:tcPr marL="6773" marR="6773" marT="677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1 - 4 x 72</a:t>
                      </a:r>
                    </a:p>
                  </a:txBody>
                  <a:tcPr marL="6773" marR="6773" marT="677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smtClean="0">
                          <a:solidFill>
                            <a:srgbClr val="0070C0"/>
                          </a:solidFill>
                          <a:latin typeface="Calibri"/>
                        </a:rPr>
                        <a:t>1.7</a:t>
                      </a:r>
                      <a:endParaRPr lang="en-GB" sz="1400" b="1" i="0" u="none" strike="noStrike" dirty="0">
                        <a:solidFill>
                          <a:srgbClr val="0070C0"/>
                        </a:solidFill>
                        <a:latin typeface="Calibri"/>
                      </a:endParaRPr>
                    </a:p>
                  </a:txBody>
                  <a:tcPr marL="6773" marR="6773" marT="677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n-GB" sz="1400" b="1" i="0" u="none" strike="noStrike" dirty="0" smtClean="0">
                          <a:solidFill>
                            <a:srgbClr val="0070C0"/>
                          </a:solidFill>
                          <a:latin typeface="Calibri"/>
                        </a:rPr>
                        <a:t>1.9</a:t>
                      </a:r>
                      <a:endParaRPr lang="en-GB" sz="1400" b="1" i="0" u="none" strike="noStrike" dirty="0">
                        <a:solidFill>
                          <a:srgbClr val="0070C0"/>
                        </a:solidFill>
                        <a:latin typeface="Calibri"/>
                      </a:endParaRPr>
                    </a:p>
                  </a:txBody>
                  <a:tcPr marL="6773" marR="6773" marT="6773" marB="0">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r>
                        <a:rPr lang="en-GB" sz="1400" b="1" i="0" u="none" strike="noStrike" dirty="0" smtClean="0">
                          <a:solidFill>
                            <a:srgbClr val="0070C0"/>
                          </a:solidFill>
                          <a:latin typeface="Calibri"/>
                        </a:rPr>
                        <a:t>6</a:t>
                      </a:r>
                    </a:p>
                    <a:p>
                      <a:pPr algn="ctr" fontAlgn="b"/>
                      <a:r>
                        <a:rPr lang="en-GB" sz="1400" b="1" i="0" u="none" strike="noStrike" dirty="0" smtClean="0">
                          <a:solidFill>
                            <a:srgbClr val="0070C0"/>
                          </a:solidFill>
                          <a:latin typeface="Calibri"/>
                        </a:rPr>
                        <a:t>(</a:t>
                      </a:r>
                      <a:r>
                        <a:rPr lang="en-GB" sz="1400" b="1" i="0" u="none" strike="noStrike" dirty="0" smtClean="0">
                          <a:solidFill>
                            <a:srgbClr val="0070C0"/>
                          </a:solidFill>
                          <a:latin typeface="Symbol" pitchFamily="18" charset="2"/>
                        </a:rPr>
                        <a:t>b</a:t>
                      </a:r>
                      <a:r>
                        <a:rPr lang="en-GB" sz="1400" b="1" i="0" u="none" strike="noStrike" dirty="0" smtClean="0">
                          <a:solidFill>
                            <a:srgbClr val="0070C0"/>
                          </a:solidFill>
                          <a:latin typeface="Calibri"/>
                        </a:rPr>
                        <a:t>*=0.3 m)</a:t>
                      </a:r>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0020">
                <a:tc>
                  <a:txBody>
                    <a:bodyPr/>
                    <a:lstStyle/>
                    <a:p>
                      <a:pPr algn="l" fontAlgn="b"/>
                      <a:r>
                        <a:rPr lang="en-GB" sz="1400" b="0" i="0" u="none" strike="noStrike" dirty="0">
                          <a:solidFill>
                            <a:srgbClr val="000000"/>
                          </a:solidFill>
                          <a:latin typeface="Calibri"/>
                        </a:rPr>
                        <a:t>LHC50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1.45</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3.5</a:t>
                      </a:r>
                      <a:endParaRPr lang="en-GB" sz="14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b"/>
                      <a:r>
                        <a:rPr lang="en-GB" sz="1400" b="1" i="0" u="none" strike="noStrike" dirty="0" smtClean="0">
                          <a:solidFill>
                            <a:srgbClr val="0070C0"/>
                          </a:solidFill>
                          <a:latin typeface="Calibri"/>
                        </a:rPr>
                        <a:t>2.3</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algn="ctr" fontAlgn="b"/>
                      <a:r>
                        <a:rPr lang="en-GB" sz="1400" b="1" i="0" u="none" strike="noStrike" dirty="0" smtClean="0">
                          <a:solidFill>
                            <a:srgbClr val="0070C0"/>
                          </a:solidFill>
                          <a:latin typeface="Calibri"/>
                        </a:rPr>
                        <a:t>3.5</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algn="ctr" fontAlgn="b"/>
                      <a:r>
                        <a:rPr lang="en-GB" sz="1400" b="1" i="0" u="none" strike="noStrike" dirty="0" smtClean="0">
                          <a:solidFill>
                            <a:srgbClr val="0070C0"/>
                          </a:solidFill>
                          <a:latin typeface="+mn-lt"/>
                        </a:rPr>
                        <a:t>2 </a:t>
                      </a:r>
                    </a:p>
                    <a:p>
                      <a:pPr algn="ctr" fontAlgn="b"/>
                      <a:r>
                        <a:rPr lang="en-GB" sz="1400" b="1" i="0" u="none" strike="noStrike" dirty="0" smtClean="0">
                          <a:solidFill>
                            <a:srgbClr val="0070C0"/>
                          </a:solidFill>
                          <a:latin typeface="+mn-lt"/>
                        </a:rPr>
                        <a:t>(</a:t>
                      </a:r>
                      <a:r>
                        <a:rPr lang="en-GB" sz="1400" b="1" i="0" u="none" strike="noStrike" dirty="0" smtClean="0">
                          <a:solidFill>
                            <a:srgbClr val="0070C0"/>
                          </a:solidFill>
                          <a:latin typeface="Symbol" pitchFamily="18" charset="2"/>
                        </a:rPr>
                        <a:t>b</a:t>
                      </a:r>
                      <a:r>
                        <a:rPr lang="en-GB" sz="1400" b="1" i="0" u="none" strike="noStrike" dirty="0" smtClean="0">
                          <a:solidFill>
                            <a:srgbClr val="0070C0"/>
                          </a:solidFill>
                          <a:latin typeface="+mn-lt"/>
                        </a:rPr>
                        <a:t>*=0.55 m)</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0020">
                <a:tc>
                  <a:txBody>
                    <a:bodyPr/>
                    <a:lstStyle/>
                    <a:p>
                      <a:pPr algn="l" fontAlgn="b"/>
                      <a:r>
                        <a:rPr lang="en-GB" sz="1400" b="0" i="0" u="none" strike="noStrike" dirty="0">
                          <a:solidFill>
                            <a:srgbClr val="FF0000"/>
                          </a:solidFill>
                          <a:latin typeface="Calibri"/>
                        </a:rPr>
                        <a:t>LHC50 </a:t>
                      </a:r>
                      <a:r>
                        <a:rPr lang="en-GB" sz="1400" b="0" i="0" u="none" strike="noStrike" dirty="0" smtClean="0">
                          <a:solidFill>
                            <a:srgbClr val="FF0000"/>
                          </a:solidFill>
                          <a:latin typeface="Calibri"/>
                        </a:rPr>
                        <a:t>(DB</a:t>
                      </a:r>
                      <a:r>
                        <a:rPr lang="en-GB" sz="1400" b="0" i="0" u="none" strike="noStrike" dirty="0">
                          <a:solidFill>
                            <a:srgbClr val="FF0000"/>
                          </a:solidFill>
                          <a:latin typeface="Calibri"/>
                        </a:rPr>
                        <a:t>)</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smtClean="0">
                          <a:solidFill>
                            <a:srgbClr val="FF0000"/>
                          </a:solidFill>
                          <a:latin typeface="Calibri"/>
                        </a:rPr>
                        <a:t>1.15 (?)</a:t>
                      </a:r>
                      <a:endParaRPr lang="en-GB" sz="14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smtClean="0">
                          <a:solidFill>
                            <a:srgbClr val="FF0000"/>
                          </a:solidFill>
                          <a:latin typeface="Calibri"/>
                        </a:rPr>
                        <a:t>1.5 (?)</a:t>
                      </a:r>
                      <a:endParaRPr lang="en-GB" sz="1400" b="1" i="0" u="none" strike="noStrike" dirty="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a:solidFill>
                            <a:srgbClr val="000000"/>
                          </a:solidFill>
                          <a:latin typeface="Calibri"/>
                        </a:rPr>
                        <a:t>1 - 4 x 36</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0020">
                <a:tc>
                  <a:txBody>
                    <a:bodyPr/>
                    <a:lstStyle/>
                    <a:p>
                      <a:pPr algn="l" fontAlgn="b"/>
                      <a:r>
                        <a:rPr lang="en-GB" sz="1400" b="0" i="0" u="none" strike="noStrike" dirty="0">
                          <a:solidFill>
                            <a:srgbClr val="000000"/>
                          </a:solidFill>
                          <a:latin typeface="Calibri"/>
                        </a:rPr>
                        <a:t>LHC75 (SB)</a:t>
                      </a: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1.2</a:t>
                      </a:r>
                      <a:endParaRPr lang="en-GB" sz="14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2</a:t>
                      </a:r>
                      <a:endParaRPr lang="en-GB" sz="14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1 - 4 x 24</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rowSpan="2">
                  <a:txBody>
                    <a:bodyPr/>
                    <a:lstStyle/>
                    <a:p>
                      <a:pPr algn="ctr" fontAlgn="b"/>
                      <a:r>
                        <a:rPr lang="en-GB" sz="1400" b="1" i="0" u="none" strike="noStrike" dirty="0" smtClean="0">
                          <a:solidFill>
                            <a:srgbClr val="0070C0"/>
                          </a:solidFill>
                          <a:latin typeface="Calibri"/>
                        </a:rPr>
                        <a:t>1.7</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algn="ctr" fontAlgn="b"/>
                      <a:r>
                        <a:rPr lang="en-GB" sz="1400" b="1" i="0" u="none" strike="noStrike" dirty="0" smtClean="0">
                          <a:solidFill>
                            <a:srgbClr val="0070C0"/>
                          </a:solidFill>
                          <a:latin typeface="Calibri"/>
                        </a:rPr>
                        <a:t>2.7</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rowSpan="2">
                  <a:txBody>
                    <a:bodyPr/>
                    <a:lstStyle/>
                    <a:p>
                      <a:pPr algn="ctr" fontAlgn="b"/>
                      <a:r>
                        <a:rPr lang="en-GB" sz="1400" b="1" i="0" u="none" strike="noStrike" dirty="0" smtClean="0">
                          <a:solidFill>
                            <a:srgbClr val="0070C0"/>
                          </a:solidFill>
                          <a:latin typeface="+mn-lt"/>
                        </a:rPr>
                        <a:t>1</a:t>
                      </a:r>
                    </a:p>
                    <a:p>
                      <a:pPr algn="ctr" fontAlgn="b"/>
                      <a:r>
                        <a:rPr lang="en-GB" sz="1400" b="1" i="0" u="none" strike="noStrike" dirty="0" smtClean="0">
                          <a:solidFill>
                            <a:srgbClr val="0070C0"/>
                          </a:solidFill>
                          <a:latin typeface="+mn-lt"/>
                        </a:rPr>
                        <a:t>(</a:t>
                      </a:r>
                      <a:r>
                        <a:rPr lang="en-GB" sz="1400" b="1" i="0" u="none" strike="noStrike" dirty="0" smtClean="0">
                          <a:solidFill>
                            <a:srgbClr val="0070C0"/>
                          </a:solidFill>
                          <a:latin typeface="Symbol" pitchFamily="18" charset="2"/>
                        </a:rPr>
                        <a:t>b</a:t>
                      </a:r>
                      <a:r>
                        <a:rPr lang="en-GB" sz="1400" b="1" i="0" u="none" strike="noStrike" dirty="0" smtClean="0">
                          <a:solidFill>
                            <a:srgbClr val="0070C0"/>
                          </a:solidFill>
                          <a:latin typeface="+mn-lt"/>
                        </a:rPr>
                        <a:t>*=0.55 m)</a:t>
                      </a:r>
                      <a:endParaRPr lang="en-GB" sz="1400" b="1" i="0" u="none" strike="noStrike" dirty="0">
                        <a:solidFill>
                          <a:srgbClr val="0070C0"/>
                        </a:solidFill>
                        <a:latin typeface="Calibri"/>
                      </a:endParaRPr>
                    </a:p>
                  </a:txBody>
                  <a:tcPr marL="6773" marR="6773" marT="6773" marB="0" anchor="ctr">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0020">
                <a:tc>
                  <a:txBody>
                    <a:bodyPr/>
                    <a:lstStyle/>
                    <a:p>
                      <a:pPr algn="l" fontAlgn="b"/>
                      <a:r>
                        <a:rPr lang="en-GB" sz="1400" b="0" i="0" u="none" strike="noStrike" dirty="0" smtClean="0">
                          <a:solidFill>
                            <a:srgbClr val="FF0000"/>
                          </a:solidFill>
                          <a:latin typeface="Calibri"/>
                        </a:rPr>
                        <a:t>LHC75 (DB)</a:t>
                      </a:r>
                      <a:endParaRPr lang="en-GB" sz="1400" b="0"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smtClean="0">
                          <a:solidFill>
                            <a:srgbClr val="FF0000"/>
                          </a:solidFill>
                          <a:latin typeface="Calibri"/>
                        </a:rPr>
                        <a:t>1.2 (?)</a:t>
                      </a:r>
                      <a:endParaRPr lang="en-GB" sz="1400" b="1" i="0" u="none" strike="noStrike" dirty="0">
                        <a:solidFill>
                          <a:srgbClr val="FF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1" i="0" u="none" strike="noStrike" dirty="0" smtClean="0">
                          <a:solidFill>
                            <a:srgbClr val="FF0000"/>
                          </a:solidFill>
                          <a:latin typeface="Calibri"/>
                        </a:rPr>
                        <a:t>1 (?)</a:t>
                      </a:r>
                      <a:endParaRPr lang="en-GB" sz="1400" b="1" i="0" u="none" strike="noStrike" dirty="0">
                        <a:solidFill>
                          <a:srgbClr val="FF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marL="0" marR="0" indent="0" algn="ctr" defTabSz="914400" rtl="0" eaLnBrk="1" fontAlgn="b" latinLnBrk="0" hangingPunct="1">
                        <a:lnSpc>
                          <a:spcPct val="100000"/>
                        </a:lnSpc>
                        <a:spcBef>
                          <a:spcPts val="0"/>
                        </a:spcBef>
                        <a:spcAft>
                          <a:spcPts val="0"/>
                        </a:spcAft>
                        <a:buClrTx/>
                        <a:buSzTx/>
                        <a:buFontTx/>
                        <a:buNone/>
                        <a:tabLst/>
                        <a:defRPr/>
                      </a:pPr>
                      <a:r>
                        <a:rPr lang="en-GB" sz="1400" b="0" i="0" u="none" strike="noStrike" dirty="0" smtClean="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1</a:t>
                      </a:r>
                      <a:r>
                        <a:rPr lang="en-GB" sz="1400" b="0" i="0" u="none" strike="noStrike" baseline="0" dirty="0" smtClean="0">
                          <a:solidFill>
                            <a:srgbClr val="000000"/>
                          </a:solidFill>
                          <a:latin typeface="Calibri"/>
                        </a:rPr>
                        <a:t> – 4 x 24</a:t>
                      </a:r>
                      <a:endParaRPr lang="en-GB" sz="14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vMerge="1">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r h="180020">
                <a:tc>
                  <a:txBody>
                    <a:bodyPr/>
                    <a:lstStyle/>
                    <a:p>
                      <a:pPr algn="l" fontAlgn="b"/>
                      <a:r>
                        <a:rPr lang="en-GB" sz="1400" b="0" i="0" u="none" strike="noStrike" dirty="0" smtClean="0">
                          <a:solidFill>
                            <a:srgbClr val="000000"/>
                          </a:solidFill>
                          <a:latin typeface="Calibri"/>
                        </a:rPr>
                        <a:t>LHC150 (SB)</a:t>
                      </a:r>
                      <a:endParaRPr lang="en-GB" sz="1400" b="0" i="0" u="none" strike="noStrike" dirty="0">
                        <a:solidFill>
                          <a:srgbClr val="000000"/>
                        </a:solidFill>
                        <a:latin typeface="Calibri"/>
                      </a:endParaRPr>
                    </a:p>
                  </a:txBody>
                  <a:tcPr marL="6773" marR="6773" marT="6773" marB="0" anchor="b">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1.1</a:t>
                      </a:r>
                    </a:p>
                  </a:txBody>
                  <a:tcPr marL="6773" marR="6773" marT="6773" marB="0" anchor="b">
                    <a:lnL w="1270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smtClean="0">
                          <a:solidFill>
                            <a:srgbClr val="000000"/>
                          </a:solidFill>
                          <a:latin typeface="Calibri"/>
                        </a:rPr>
                        <a:t>&lt; 2.5 (1.6)</a:t>
                      </a:r>
                      <a:endParaRPr lang="en-GB" sz="1400" b="0" i="0" u="none" strike="noStrike" dirty="0">
                        <a:solidFill>
                          <a:srgbClr val="00000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 0.8</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r>
                        <a:rPr lang="en-GB" sz="1400" b="0" i="0" u="none" strike="noStrike" dirty="0">
                          <a:solidFill>
                            <a:srgbClr val="000000"/>
                          </a:solidFill>
                          <a:latin typeface="Calibri"/>
                        </a:rPr>
                        <a:t>1 - 4 x 12</a:t>
                      </a: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c>
                  <a:txBody>
                    <a:bodyPr/>
                    <a:lstStyle/>
                    <a:p>
                      <a:pPr algn="ctr" fontAlgn="b"/>
                      <a:endParaRPr lang="en-GB" sz="1400" b="1" i="0" u="none" strike="noStrike" dirty="0">
                        <a:solidFill>
                          <a:srgbClr val="0070C0"/>
                        </a:solidFill>
                        <a:latin typeface="Calibri"/>
                      </a:endParaRPr>
                    </a:p>
                  </a:txBody>
                  <a:tcPr marL="6773" marR="6773" marT="6773" marB="0" anchor="b">
                    <a:lnL w="635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chemeClr val="accent1">
                        <a:lumMod val="20000"/>
                        <a:lumOff val="80000"/>
                      </a:schemeClr>
                    </a:solidFill>
                  </a:tcPr>
                </a:tc>
              </a:tr>
            </a:tbl>
          </a:graphicData>
        </a:graphic>
      </p:graphicFrame>
      <p:sp>
        <p:nvSpPr>
          <p:cNvPr id="19" name="Rectangle 2"/>
          <p:cNvSpPr>
            <a:spLocks noGrp="1" noChangeArrowheads="1"/>
          </p:cNvSpPr>
          <p:nvPr>
            <p:ph type="title"/>
          </p:nvPr>
        </p:nvSpPr>
        <p:spPr>
          <a:xfrm>
            <a:off x="1763688" y="0"/>
            <a:ext cx="7380312" cy="1340768"/>
          </a:xfrm>
          <a:noFill/>
          <a:ln w="9525">
            <a:noFill/>
            <a:miter lim="800000"/>
            <a:headEnd/>
            <a:tailEnd/>
          </a:ln>
        </p:spPr>
        <p:txBody>
          <a:bodyPr vert="horz" wrap="square" lIns="91440" tIns="45720" rIns="91440" bIns="45720" numCol="1" anchor="ctr" anchorCtr="0" compatLnSpc="1">
            <a:prstTxWarp prst="textNoShape">
              <a:avLst/>
            </a:prstTxWarp>
          </a:bodyPr>
          <a:lstStyle/>
          <a:p>
            <a:pPr>
              <a:defRPr/>
            </a:pPr>
            <a:r>
              <a:rPr lang="en-GB" dirty="0" smtClean="0">
                <a:latin typeface="Arial" pitchFamily="34" charset="0"/>
                <a:cs typeface="Arial" pitchFamily="34" charset="0"/>
              </a:rPr>
              <a:t>Comparison with present injectors performance</a:t>
            </a:r>
          </a:p>
        </p:txBody>
      </p:sp>
      <p:sp>
        <p:nvSpPr>
          <p:cNvPr id="15" name="TextBox 14"/>
          <p:cNvSpPr txBox="1"/>
          <p:nvPr/>
        </p:nvSpPr>
        <p:spPr>
          <a:xfrm>
            <a:off x="107504" y="1484784"/>
            <a:ext cx="2214068" cy="338554"/>
          </a:xfrm>
          <a:prstGeom prst="rect">
            <a:avLst/>
          </a:prstGeom>
          <a:solidFill>
            <a:srgbClr val="FFFF8B"/>
          </a:solidFill>
        </p:spPr>
        <p:txBody>
          <a:bodyPr wrap="none" rtlCol="0">
            <a:spAutoFit/>
          </a:bodyPr>
          <a:lstStyle/>
          <a:p>
            <a:r>
              <a:rPr lang="fr-CH" sz="1600" b="1" dirty="0" err="1" smtClean="0">
                <a:solidFill>
                  <a:srgbClr val="0000FF"/>
                </a:solidFill>
              </a:rPr>
              <a:t>From</a:t>
            </a:r>
            <a:r>
              <a:rPr lang="fr-CH" sz="1600" b="1" dirty="0" smtClean="0">
                <a:solidFill>
                  <a:srgbClr val="0000FF"/>
                </a:solidFill>
              </a:rPr>
              <a:t> R. Steerenberg</a:t>
            </a:r>
            <a:endParaRPr lang="en-US" sz="1600" b="1" dirty="0">
              <a:solidFill>
                <a:srgbClr val="0000FF"/>
              </a:solidFill>
            </a:endParaRPr>
          </a:p>
        </p:txBody>
      </p:sp>
      <p:sp>
        <p:nvSpPr>
          <p:cNvPr id="6" name="TextBox 5"/>
          <p:cNvSpPr txBox="1"/>
          <p:nvPr/>
        </p:nvSpPr>
        <p:spPr>
          <a:xfrm>
            <a:off x="467544" y="4725144"/>
            <a:ext cx="8064896" cy="1661993"/>
          </a:xfrm>
          <a:prstGeom prst="rect">
            <a:avLst/>
          </a:prstGeom>
          <a:noFill/>
        </p:spPr>
        <p:txBody>
          <a:bodyPr wrap="square" rtlCol="0">
            <a:spAutoFit/>
          </a:bodyPr>
          <a:lstStyle/>
          <a:p>
            <a:r>
              <a:rPr lang="fr-CH" sz="1800" b="1" dirty="0" smtClean="0">
                <a:solidFill>
                  <a:srgbClr val="0000FF"/>
                </a:solidFill>
              </a:rPr>
              <a:t>Final </a:t>
            </a:r>
            <a:r>
              <a:rPr lang="fr-CH" sz="1800" b="1" dirty="0" err="1" smtClean="0">
                <a:solidFill>
                  <a:srgbClr val="0000FF"/>
                </a:solidFill>
              </a:rPr>
              <a:t>requirements</a:t>
            </a:r>
            <a:r>
              <a:rPr lang="fr-CH" sz="1800" b="1" dirty="0" smtClean="0">
                <a:solidFill>
                  <a:srgbClr val="0000FF"/>
                </a:solidFill>
              </a:rPr>
              <a:t> </a:t>
            </a:r>
            <a:r>
              <a:rPr lang="fr-CH" sz="1800" b="1" dirty="0" err="1" smtClean="0">
                <a:solidFill>
                  <a:srgbClr val="0000FF"/>
                </a:solidFill>
              </a:rPr>
              <a:t>will</a:t>
            </a:r>
            <a:r>
              <a:rPr lang="fr-CH" sz="1800" b="1" dirty="0" smtClean="0">
                <a:solidFill>
                  <a:srgbClr val="0000FF"/>
                </a:solidFill>
              </a:rPr>
              <a:t> </a:t>
            </a:r>
            <a:r>
              <a:rPr lang="fr-CH" sz="1800" b="1" dirty="0" err="1" smtClean="0">
                <a:solidFill>
                  <a:srgbClr val="0000FF"/>
                </a:solidFill>
              </a:rPr>
              <a:t>depend</a:t>
            </a:r>
            <a:r>
              <a:rPr lang="fr-CH" sz="1800" b="1" dirty="0" smtClean="0">
                <a:solidFill>
                  <a:srgbClr val="0000FF"/>
                </a:solidFill>
              </a:rPr>
              <a:t> </a:t>
            </a:r>
            <a:r>
              <a:rPr lang="fr-CH" sz="1800" b="1" dirty="0" err="1" smtClean="0">
                <a:solidFill>
                  <a:srgbClr val="0000FF"/>
                </a:solidFill>
              </a:rPr>
              <a:t>upon</a:t>
            </a:r>
            <a:r>
              <a:rPr lang="fr-CH" sz="1800" b="1" dirty="0" smtClean="0">
                <a:solidFill>
                  <a:srgbClr val="0000FF"/>
                </a:solidFill>
              </a:rPr>
              <a:t> </a:t>
            </a:r>
            <a:r>
              <a:rPr lang="fr-CH" sz="1800" b="1" dirty="0" err="1" smtClean="0">
                <a:solidFill>
                  <a:srgbClr val="0000FF"/>
                </a:solidFill>
              </a:rPr>
              <a:t>experience</a:t>
            </a:r>
            <a:r>
              <a:rPr lang="fr-CH" sz="1800" b="1" dirty="0" smtClean="0">
                <a:solidFill>
                  <a:srgbClr val="0000FF"/>
                </a:solidFill>
              </a:rPr>
              <a:t> </a:t>
            </a:r>
            <a:r>
              <a:rPr lang="fr-CH" sz="1800" b="1" dirty="0" err="1" smtClean="0">
                <a:solidFill>
                  <a:srgbClr val="0000FF"/>
                </a:solidFill>
              </a:rPr>
              <a:t>with</a:t>
            </a:r>
            <a:r>
              <a:rPr lang="fr-CH" sz="1800" b="1" dirty="0" smtClean="0">
                <a:solidFill>
                  <a:srgbClr val="0000FF"/>
                </a:solidFill>
              </a:rPr>
              <a:t> LHC and </a:t>
            </a:r>
            <a:r>
              <a:rPr lang="fr-CH" sz="1800" b="1" dirty="0" err="1" smtClean="0">
                <a:solidFill>
                  <a:srgbClr val="0000FF"/>
                </a:solidFill>
              </a:rPr>
              <a:t>progress</a:t>
            </a:r>
            <a:r>
              <a:rPr lang="fr-CH" sz="1800" b="1" dirty="0" smtClean="0">
                <a:solidFill>
                  <a:srgbClr val="0000FF"/>
                </a:solidFill>
              </a:rPr>
              <a:t> </a:t>
            </a:r>
            <a:r>
              <a:rPr lang="fr-CH" sz="1800" b="1" dirty="0" err="1" smtClean="0">
                <a:solidFill>
                  <a:srgbClr val="0000FF"/>
                </a:solidFill>
              </a:rPr>
              <a:t>with</a:t>
            </a:r>
            <a:r>
              <a:rPr lang="fr-CH" sz="1800" b="1" dirty="0" smtClean="0">
                <a:solidFill>
                  <a:srgbClr val="0000FF"/>
                </a:solidFill>
              </a:rPr>
              <a:t> </a:t>
            </a:r>
            <a:r>
              <a:rPr lang="fr-CH" sz="1800" b="1" dirty="0" err="1" smtClean="0">
                <a:solidFill>
                  <a:srgbClr val="0000FF"/>
                </a:solidFill>
              </a:rPr>
              <a:t>technological</a:t>
            </a:r>
            <a:r>
              <a:rPr lang="fr-CH" sz="1800" b="1" dirty="0" smtClean="0">
                <a:solidFill>
                  <a:srgbClr val="0000FF"/>
                </a:solidFill>
              </a:rPr>
              <a:t> </a:t>
            </a:r>
            <a:r>
              <a:rPr lang="fr-CH" sz="1800" b="1" dirty="0" err="1" smtClean="0">
                <a:solidFill>
                  <a:srgbClr val="0000FF"/>
                </a:solidFill>
              </a:rPr>
              <a:t>developments</a:t>
            </a:r>
            <a:r>
              <a:rPr lang="fr-CH" sz="1800" b="1" dirty="0" smtClean="0">
                <a:solidFill>
                  <a:srgbClr val="0000FF"/>
                </a:solidFill>
              </a:rPr>
              <a:t>. </a:t>
            </a:r>
            <a:r>
              <a:rPr lang="fr-CH" sz="1800" b="1" dirty="0" err="1" smtClean="0">
                <a:solidFill>
                  <a:srgbClr val="0000FF"/>
                </a:solidFill>
              </a:rPr>
              <a:t>Clear</a:t>
            </a:r>
            <a:r>
              <a:rPr lang="fr-CH" sz="1800" b="1" dirty="0" smtClean="0">
                <a:solidFill>
                  <a:srgbClr val="0000FF"/>
                </a:solidFill>
              </a:rPr>
              <a:t> trends:</a:t>
            </a:r>
          </a:p>
          <a:p>
            <a:pPr lvl="1">
              <a:buFont typeface="Arial" pitchFamily="34" charset="0"/>
              <a:buChar char="•"/>
            </a:pPr>
            <a:r>
              <a:rPr lang="fr-CH" sz="1800" b="1" dirty="0" smtClean="0"/>
              <a:t> </a:t>
            </a:r>
            <a:r>
              <a:rPr lang="fr-CH" sz="1600" dirty="0" err="1" smtClean="0"/>
              <a:t>Intensity</a:t>
            </a:r>
            <a:r>
              <a:rPr lang="fr-CH" sz="1600" dirty="0" smtClean="0"/>
              <a:t> per </a:t>
            </a:r>
            <a:r>
              <a:rPr lang="fr-CH" sz="1600" dirty="0" err="1" smtClean="0"/>
              <a:t>bunch</a:t>
            </a:r>
            <a:r>
              <a:rPr lang="fr-CH" sz="1600" dirty="0" smtClean="0"/>
              <a:t> </a:t>
            </a:r>
            <a:r>
              <a:rPr lang="fr-CH" sz="1600" dirty="0" smtClean="0">
                <a:latin typeface="Symbol" pitchFamily="18" charset="2"/>
              </a:rPr>
              <a:t>³ </a:t>
            </a:r>
            <a:r>
              <a:rPr lang="fr-CH" sz="1600" dirty="0" err="1" smtClean="0"/>
              <a:t>ultimate</a:t>
            </a:r>
            <a:r>
              <a:rPr lang="fr-CH" sz="1600" dirty="0" smtClean="0"/>
              <a:t> (1.7 10</a:t>
            </a:r>
            <a:r>
              <a:rPr lang="fr-CH" sz="1600" baseline="30000" dirty="0" smtClean="0"/>
              <a:t>11</a:t>
            </a:r>
            <a:r>
              <a:rPr lang="fr-CH" sz="1600" dirty="0" smtClean="0"/>
              <a:t> p/b)</a:t>
            </a:r>
          </a:p>
          <a:p>
            <a:pPr lvl="1">
              <a:buFont typeface="Arial" pitchFamily="34" charset="0"/>
              <a:buChar char="•"/>
            </a:pPr>
            <a:r>
              <a:rPr lang="fr-CH" sz="1600" dirty="0" smtClean="0"/>
              <a:t> Transverse emittances &lt;&lt; nominal (3.75 mm.mrad)</a:t>
            </a:r>
          </a:p>
          <a:p>
            <a:pPr lvl="1">
              <a:buFont typeface="Arial" pitchFamily="34" charset="0"/>
              <a:buChar char="•"/>
            </a:pPr>
            <a:r>
              <a:rPr lang="fr-CH" sz="1600" dirty="0" smtClean="0"/>
              <a:t> </a:t>
            </a:r>
            <a:r>
              <a:rPr lang="fr-CH" sz="1600" dirty="0" err="1" smtClean="0"/>
              <a:t>Interesting</a:t>
            </a:r>
            <a:r>
              <a:rPr lang="fr-CH" sz="1600" dirty="0" smtClean="0"/>
              <a:t> </a:t>
            </a:r>
            <a:r>
              <a:rPr lang="fr-CH" sz="1600" dirty="0" err="1" smtClean="0"/>
              <a:t>potential</a:t>
            </a:r>
            <a:r>
              <a:rPr lang="fr-CH" sz="1600" dirty="0" smtClean="0"/>
              <a:t> of 50 ns </a:t>
            </a:r>
            <a:r>
              <a:rPr lang="fr-CH" sz="1600" dirty="0" err="1" smtClean="0"/>
              <a:t>bunch</a:t>
            </a:r>
            <a:r>
              <a:rPr lang="fr-CH" sz="1600" dirty="0" smtClean="0"/>
              <a:t> </a:t>
            </a:r>
            <a:r>
              <a:rPr lang="fr-CH" sz="1600" dirty="0" err="1" smtClean="0"/>
              <a:t>spacing</a:t>
            </a:r>
            <a:r>
              <a:rPr lang="fr-CH" sz="1600" dirty="0" smtClean="0"/>
              <a:t>, but </a:t>
            </a:r>
            <a:r>
              <a:rPr lang="fr-CH" sz="1600" dirty="0" err="1" smtClean="0"/>
              <a:t>likely</a:t>
            </a:r>
            <a:r>
              <a:rPr lang="fr-CH" sz="1600" dirty="0" smtClean="0"/>
              <a:t> 	</a:t>
            </a:r>
            <a:r>
              <a:rPr lang="fr-CH" sz="1600" dirty="0" err="1" smtClean="0"/>
              <a:t>preference</a:t>
            </a:r>
            <a:r>
              <a:rPr lang="fr-CH" sz="1600" dirty="0" smtClean="0"/>
              <a:t> for 25 ns for 	</a:t>
            </a:r>
            <a:r>
              <a:rPr lang="fr-CH" sz="1600" dirty="0" err="1" smtClean="0"/>
              <a:t>highest</a:t>
            </a:r>
            <a:r>
              <a:rPr lang="fr-CH" sz="1600" dirty="0" smtClean="0"/>
              <a:t> </a:t>
            </a:r>
            <a:r>
              <a:rPr lang="fr-CH" sz="1600" dirty="0" err="1" smtClean="0"/>
              <a:t>luminosity</a:t>
            </a:r>
            <a:r>
              <a:rPr lang="fr-CH" sz="1600" dirty="0" smtClean="0"/>
              <a:t> (</a:t>
            </a:r>
            <a:r>
              <a:rPr lang="fr-CH" sz="1600" dirty="0" err="1" smtClean="0"/>
              <a:t>except</a:t>
            </a:r>
            <a:r>
              <a:rPr lang="fr-CH" sz="1600" dirty="0" smtClean="0"/>
              <a:t> if </a:t>
            </a:r>
            <a:r>
              <a:rPr lang="fr-CH" sz="1600" dirty="0" err="1" smtClean="0"/>
              <a:t>strong</a:t>
            </a:r>
            <a:r>
              <a:rPr lang="fr-CH" sz="1600" dirty="0" smtClean="0"/>
              <a:t> limitation </a:t>
            </a:r>
            <a:r>
              <a:rPr lang="fr-CH" sz="1600" dirty="0" err="1" smtClean="0"/>
              <a:t>e.g</a:t>
            </a:r>
            <a:r>
              <a:rPr lang="fr-CH" sz="1600" dirty="0" smtClean="0"/>
              <a:t>. </a:t>
            </a:r>
            <a:r>
              <a:rPr lang="fr-CH" sz="1600" dirty="0" err="1" smtClean="0"/>
              <a:t>because</a:t>
            </a:r>
            <a:r>
              <a:rPr lang="fr-CH" sz="1600" dirty="0" smtClean="0"/>
              <a:t> of e-</a:t>
            </a:r>
            <a:r>
              <a:rPr lang="fr-CH" sz="1600" dirty="0" err="1" smtClean="0"/>
              <a:t>clouds</a:t>
            </a:r>
            <a:r>
              <a:rPr lang="fr-CH" sz="1600" dirty="0" smtClean="0"/>
              <a:t>)</a:t>
            </a:r>
            <a:endParaRPr lang="en-US" sz="1600" dirty="0"/>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2234</TotalTime>
  <Words>2705</Words>
  <Application>Microsoft Office PowerPoint</Application>
  <PresentationFormat>On-screen Show (4:3)</PresentationFormat>
  <Paragraphs>597</Paragraphs>
  <Slides>34</Slides>
  <Notes>9</Notes>
  <HiddenSlides>0</HiddenSlides>
  <MMClips>0</MMClips>
  <ScaleCrop>false</ScaleCrop>
  <HeadingPairs>
    <vt:vector size="6" baseType="variant">
      <vt:variant>
        <vt:lpstr>Theme</vt:lpstr>
      </vt:variant>
      <vt:variant>
        <vt:i4>1</vt:i4>
      </vt:variant>
      <vt:variant>
        <vt:lpstr>Embedded OLE Servers</vt:lpstr>
      </vt:variant>
      <vt:variant>
        <vt:i4>2</vt:i4>
      </vt:variant>
      <vt:variant>
        <vt:lpstr>Slide Titles</vt:lpstr>
      </vt:variant>
      <vt:variant>
        <vt:i4>34</vt:i4>
      </vt:variant>
    </vt:vector>
  </HeadingPairs>
  <TitlesOfParts>
    <vt:vector size="37" baseType="lpstr">
      <vt:lpstr>Office Theme</vt:lpstr>
      <vt:lpstr>Equation</vt:lpstr>
      <vt:lpstr>Adobe Acrobat Document</vt:lpstr>
      <vt:lpstr>PLANS FOR THE UPGRADE OF THE LHC INJECTORS</vt:lpstr>
      <vt:lpstr>Outline</vt:lpstr>
      <vt:lpstr>Introduction</vt:lpstr>
      <vt:lpstr>CERN Scientific Strategy</vt:lpstr>
      <vt:lpstr>Organization</vt:lpstr>
      <vt:lpstr>Needs of the “High Luminosity LHC”</vt:lpstr>
      <vt:lpstr>Analysis</vt:lpstr>
      <vt:lpstr>HL-LHC beam characteristics</vt:lpstr>
      <vt:lpstr>Comparison with present injectors performance</vt:lpstr>
      <vt:lpstr>Plans for the Injectors’ Upgrade</vt:lpstr>
      <vt:lpstr>Goals § Means</vt:lpstr>
      <vt:lpstr>Linac4  [1/6]</vt:lpstr>
      <vt:lpstr>Linac4  [2/6]</vt:lpstr>
      <vt:lpstr>Linac4  [3/6]</vt:lpstr>
      <vt:lpstr>Linac4  [4/6]</vt:lpstr>
      <vt:lpstr>Linac4  [5/6]</vt:lpstr>
      <vt:lpstr>Linac4  [6/6]</vt:lpstr>
      <vt:lpstr>PSB Energy Increase § Consolidation  [1/3]</vt:lpstr>
      <vt:lpstr>PSB Energy Increase § Consolidation  [2/3]</vt:lpstr>
      <vt:lpstr>PSB Energy Increase § Consolidation  [3/3]</vt:lpstr>
      <vt:lpstr>RCS option</vt:lpstr>
      <vt:lpstr>PS Upgrade Needs</vt:lpstr>
      <vt:lpstr>PS Upgrades [non-RF]</vt:lpstr>
      <vt:lpstr>PS RF Upgrades</vt:lpstr>
      <vt:lpstr>PS Performance Potential</vt:lpstr>
      <vt:lpstr>PS Gymnastics Upgrade</vt:lpstr>
      <vt:lpstr>Status of SPS Studies</vt:lpstr>
      <vt:lpstr>Electron clouds in the SPS</vt:lpstr>
      <vt:lpstr>SPS Hardware Upgrades</vt:lpstr>
      <vt:lpstr>SPS Performance Potential</vt:lpstr>
      <vt:lpstr>Summary</vt:lpstr>
      <vt:lpstr>Draft Planning</vt:lpstr>
      <vt:lpstr>Conclusions</vt:lpstr>
      <vt:lpstr>Slide 34</vt:lpstr>
    </vt:vector>
  </TitlesOfParts>
  <Company>CERN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SLHC – PP Budget Considerations</dc:title>
  <dc:creator>mar capeans</dc:creator>
  <cp:lastModifiedBy>Garoby</cp:lastModifiedBy>
  <cp:revision>190</cp:revision>
  <cp:lastPrinted>2008-04-08T08:54:17Z</cp:lastPrinted>
  <dcterms:created xsi:type="dcterms:W3CDTF">2008-04-08T08:05:49Z</dcterms:created>
  <dcterms:modified xsi:type="dcterms:W3CDTF">2011-03-07T18:29:20Z</dcterms:modified>
</cp:coreProperties>
</file>