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305" r:id="rId2"/>
    <p:sldId id="283" r:id="rId3"/>
    <p:sldId id="290" r:id="rId4"/>
    <p:sldId id="288" r:id="rId5"/>
    <p:sldId id="292" r:id="rId6"/>
    <p:sldId id="309" r:id="rId7"/>
    <p:sldId id="295" r:id="rId8"/>
    <p:sldId id="264" r:id="rId9"/>
    <p:sldId id="306" r:id="rId10"/>
    <p:sldId id="308" r:id="rId11"/>
    <p:sldId id="312" r:id="rId12"/>
    <p:sldId id="311" r:id="rId13"/>
    <p:sldId id="296" r:id="rId14"/>
    <p:sldId id="287" r:id="rId15"/>
    <p:sldId id="286" r:id="rId16"/>
    <p:sldId id="284" r:id="rId17"/>
    <p:sldId id="289" r:id="rId18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DB55"/>
    <a:srgbClr val="EF3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88" autoAdjust="0"/>
    <p:restoredTop sz="96837" autoAdjust="0"/>
  </p:normalViewPr>
  <p:slideViewPr>
    <p:cSldViewPr snapToGrid="0">
      <p:cViewPr>
        <p:scale>
          <a:sx n="120" d="100"/>
          <a:sy n="120" d="100"/>
        </p:scale>
        <p:origin x="965" y="2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10"/>
            <a:ext cx="2946400" cy="495685"/>
          </a:xfrm>
          <a:prstGeom prst="rect">
            <a:avLst/>
          </a:prstGeom>
        </p:spPr>
        <p:txBody>
          <a:bodyPr vert="horz" lIns="88851" tIns="44426" rIns="88851" bIns="44426" rtlCol="0"/>
          <a:lstStyle>
            <a:lvl1pPr algn="l">
              <a:defRPr sz="11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96" y="10"/>
            <a:ext cx="2946400" cy="495685"/>
          </a:xfrm>
          <a:prstGeom prst="rect">
            <a:avLst/>
          </a:prstGeom>
        </p:spPr>
        <p:txBody>
          <a:bodyPr vert="horz" lIns="88851" tIns="44426" rIns="88851" bIns="44426" rtlCol="0"/>
          <a:lstStyle>
            <a:lvl1pPr algn="r">
              <a:defRPr sz="1100"/>
            </a:lvl1pPr>
          </a:lstStyle>
          <a:p>
            <a:fld id="{2D62AF49-DAC5-4A5F-ADA7-DF32E2162E87}" type="datetimeFigureOut">
              <a:rPr lang="en-GB" smtClean="0"/>
              <a:t>24/06/2022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1236663"/>
            <a:ext cx="4435475" cy="3327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851" tIns="44426" rIns="88851" bIns="44426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62" y="4751640"/>
            <a:ext cx="5438775" cy="3886552"/>
          </a:xfrm>
          <a:prstGeom prst="rect">
            <a:avLst/>
          </a:prstGeom>
        </p:spPr>
        <p:txBody>
          <a:bodyPr vert="horz" lIns="88851" tIns="44426" rIns="88851" bIns="44426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5" y="9376985"/>
            <a:ext cx="2946400" cy="495685"/>
          </a:xfrm>
          <a:prstGeom prst="rect">
            <a:avLst/>
          </a:prstGeom>
        </p:spPr>
        <p:txBody>
          <a:bodyPr vert="horz" lIns="88851" tIns="44426" rIns="88851" bIns="44426" rtlCol="0" anchor="b"/>
          <a:lstStyle>
            <a:lvl1pPr algn="l">
              <a:defRPr sz="11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96" y="9376985"/>
            <a:ext cx="2946400" cy="495685"/>
          </a:xfrm>
          <a:prstGeom prst="rect">
            <a:avLst/>
          </a:prstGeom>
        </p:spPr>
        <p:txBody>
          <a:bodyPr vert="horz" lIns="88851" tIns="44426" rIns="88851" bIns="44426" rtlCol="0" anchor="b"/>
          <a:lstStyle>
            <a:lvl1pPr algn="r">
              <a:defRPr sz="1100"/>
            </a:lvl1pPr>
          </a:lstStyle>
          <a:p>
            <a:fld id="{3A07B257-6C64-4517-8B90-78A195D4B8E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7145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7B257-6C64-4517-8B90-78A195D4B8E4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8273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7B257-6C64-4517-8B90-78A195D4B8E4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4505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51FFFF-1328-447C-82BF-180FFC34D44A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4561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2F395-FC0A-4332-9C29-C611384D0305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187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7B257-6C64-4517-8B90-78A195D4B8E4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1928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1713" y="762000"/>
            <a:ext cx="5091112" cy="38179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0377C-0A1E-4E80-892F-8EA8D4BD3BE4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4029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F879-8D83-40B5-BF8C-8BD515156C8F}" type="datetimeFigureOut">
              <a:rPr lang="en-GB" smtClean="0"/>
              <a:t>24/06/2022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86089-F6AC-42E1-B0BE-C2CC614185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6948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F879-8D83-40B5-BF8C-8BD515156C8F}" type="datetimeFigureOut">
              <a:rPr lang="en-GB" smtClean="0"/>
              <a:t>24/06/2022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86089-F6AC-42E1-B0BE-C2CC614185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5782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6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F879-8D83-40B5-BF8C-8BD515156C8F}" type="datetimeFigureOut">
              <a:rPr lang="en-GB" smtClean="0"/>
              <a:t>24/06/2022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86089-F6AC-42E1-B0BE-C2CC614185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4776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F879-8D83-40B5-BF8C-8BD515156C8F}" type="datetimeFigureOut">
              <a:rPr lang="en-GB" smtClean="0"/>
              <a:t>24/06/2022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86089-F6AC-42E1-B0BE-C2CC614185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5197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F879-8D83-40B5-BF8C-8BD515156C8F}" type="datetimeFigureOut">
              <a:rPr lang="en-GB" smtClean="0"/>
              <a:t>24/06/2022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86089-F6AC-42E1-B0BE-C2CC614185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4928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F879-8D83-40B5-BF8C-8BD515156C8F}" type="datetimeFigureOut">
              <a:rPr lang="en-GB" smtClean="0"/>
              <a:t>24/06/2022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86089-F6AC-42E1-B0BE-C2CC614185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1292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7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4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F879-8D83-40B5-BF8C-8BD515156C8F}" type="datetimeFigureOut">
              <a:rPr lang="en-GB" smtClean="0"/>
              <a:t>24/06/2022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86089-F6AC-42E1-B0BE-C2CC614185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2571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F879-8D83-40B5-BF8C-8BD515156C8F}" type="datetimeFigureOut">
              <a:rPr lang="en-GB" smtClean="0"/>
              <a:t>24/06/2022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86089-F6AC-42E1-B0BE-C2CC614185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5524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F879-8D83-40B5-BF8C-8BD515156C8F}" type="datetimeFigureOut">
              <a:rPr lang="en-GB" smtClean="0"/>
              <a:t>24/06/2022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86089-F6AC-42E1-B0BE-C2CC614185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4079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8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2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F879-8D83-40B5-BF8C-8BD515156C8F}" type="datetimeFigureOut">
              <a:rPr lang="en-GB" smtClean="0"/>
              <a:t>24/06/2022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86089-F6AC-42E1-B0BE-C2CC614185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779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8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2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F879-8D83-40B5-BF8C-8BD515156C8F}" type="datetimeFigureOut">
              <a:rPr lang="en-GB" smtClean="0"/>
              <a:t>24/06/2022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86089-F6AC-42E1-B0BE-C2CC614185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9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9F879-8D83-40B5-BF8C-8BD515156C8F}" type="datetimeFigureOut">
              <a:rPr lang="en-GB" smtClean="0"/>
              <a:t>24/06/2022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86089-F6AC-42E1-B0BE-C2CC614185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450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emf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54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56.png"/><Relationship Id="rId10" Type="http://schemas.openxmlformats.org/officeDocument/2006/relationships/image" Target="../media/image59.gif"/><Relationship Id="rId4" Type="http://schemas.openxmlformats.org/officeDocument/2006/relationships/image" Target="../media/image55.png"/><Relationship Id="rId9" Type="http://schemas.openxmlformats.org/officeDocument/2006/relationships/image" Target="../media/image5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ds.cern.ch/record/2750358?ln=en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png"/><Relationship Id="rId7" Type="http://schemas.openxmlformats.org/officeDocument/2006/relationships/image" Target="../media/image20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06108" y="5028685"/>
            <a:ext cx="4451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D.Druzhkin</a:t>
            </a:r>
            <a:r>
              <a:rPr lang="en-GB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 </a:t>
            </a:r>
            <a:r>
              <a:rPr lang="en-GB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J.Baechler, M.Deile</a:t>
            </a:r>
            <a:endParaRPr lang="en-GB" b="1" dirty="0">
              <a:solidFill>
                <a:srgbClr val="00206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497" y="3416050"/>
            <a:ext cx="889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Arial Black" panose="020B0A04020102020204" pitchFamily="34" charset="0"/>
              </a:rPr>
              <a:t>The CMS Precision Proton Spectrometer </a:t>
            </a:r>
            <a:r>
              <a:rPr lang="en-GB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at HL-LHC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9039" t="18784" r="77215" b="75185"/>
          <a:stretch/>
        </p:blipFill>
        <p:spPr>
          <a:xfrm>
            <a:off x="0" y="0"/>
            <a:ext cx="1340285" cy="12808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9167" t="10666" r="39471" b="12136"/>
          <a:stretch/>
        </p:blipFill>
        <p:spPr>
          <a:xfrm>
            <a:off x="7842422" y="0"/>
            <a:ext cx="1301578" cy="1222667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4"/>
          <a:srcRect l="40643" t="67511" r="54534" b="16249"/>
          <a:stretch/>
        </p:blipFill>
        <p:spPr bwMode="auto">
          <a:xfrm>
            <a:off x="3706512" y="0"/>
            <a:ext cx="1450374" cy="13510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06108" y="1911137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altLang="en-US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TREX</a:t>
            </a:r>
            <a:endParaRPr lang="en-US" altLang="en-US" sz="20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>
              <a:spcBef>
                <a:spcPct val="0"/>
              </a:spcBef>
            </a:pPr>
            <a:r>
              <a:rPr lang="en-US" altLang="en-US" sz="20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24.06.2022</a:t>
            </a:r>
          </a:p>
        </p:txBody>
      </p:sp>
    </p:spTree>
    <p:extLst>
      <p:ext uri="{BB962C8B-B14F-4D97-AF65-F5344CB8AC3E}">
        <p14:creationId xmlns:p14="http://schemas.microsoft.com/office/powerpoint/2010/main" val="82758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01"/>
    </mc:Choice>
    <mc:Fallback xmlns="">
      <p:transition spd="slow" advTm="330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2083" t="11863" r="12963" b="1084"/>
          <a:stretch/>
        </p:blipFill>
        <p:spPr>
          <a:xfrm>
            <a:off x="0" y="383060"/>
            <a:ext cx="9144001" cy="64415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80194" y="0"/>
            <a:ext cx="75771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u="sng" dirty="0">
                <a:solidFill>
                  <a:srgbClr val="002060"/>
                </a:solidFill>
                <a:latin typeface="Arial Black" panose="020B0A04020102020204" pitchFamily="34" charset="0"/>
              </a:rPr>
              <a:t>PPS - TOTEM </a:t>
            </a:r>
            <a:r>
              <a:rPr lang="en-GB" sz="2000" b="1" u="sng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equipment in CMS USC55</a:t>
            </a:r>
            <a:r>
              <a:rPr lang="en-GB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en-GB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(Run 2 and 3</a:t>
            </a:r>
            <a:r>
              <a:rPr lang="en-GB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)</a:t>
            </a:r>
            <a:endParaRPr lang="en-GB" sz="2000" b="1" u="sng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96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1048" t="17639" r="11415" b="4361"/>
          <a:stretch/>
        </p:blipFill>
        <p:spPr>
          <a:xfrm>
            <a:off x="0" y="339810"/>
            <a:ext cx="9127399" cy="65181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54959" y="0"/>
            <a:ext cx="6139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u="sng" dirty="0">
                <a:solidFill>
                  <a:srgbClr val="002060"/>
                </a:solidFill>
                <a:latin typeface="Arial Black" panose="020B0A04020102020204" pitchFamily="34" charset="0"/>
              </a:rPr>
              <a:t>PPS - TOTEM </a:t>
            </a:r>
            <a:r>
              <a:rPr lang="en-GB" sz="2000" b="1" u="sng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cooling system</a:t>
            </a:r>
            <a:r>
              <a:rPr lang="en-GB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(</a:t>
            </a:r>
            <a:r>
              <a:rPr lang="en-GB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Run 2 and 3</a:t>
            </a:r>
            <a:r>
              <a:rPr lang="en-GB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)</a:t>
            </a:r>
            <a:endParaRPr lang="en-GB" sz="2000" b="1" u="sng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5107" t="60044" r="75819" b="14915"/>
          <a:stretch/>
        </p:blipFill>
        <p:spPr>
          <a:xfrm>
            <a:off x="726676" y="4315960"/>
            <a:ext cx="2083137" cy="2488228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79962" y="4315960"/>
            <a:ext cx="1083956" cy="81549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372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0900" t="17393" r="10802" b="3789"/>
          <a:stretch/>
        </p:blipFill>
        <p:spPr>
          <a:xfrm>
            <a:off x="-1" y="72104"/>
            <a:ext cx="9129693" cy="652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82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46925" y="140451"/>
            <a:ext cx="41048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u="sng" dirty="0">
                <a:solidFill>
                  <a:srgbClr val="002060"/>
                </a:solidFill>
                <a:latin typeface="Arial Black" panose="020B0A04020102020204" pitchFamily="34" charset="0"/>
              </a:rPr>
              <a:t>Backup slides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038" t="14088" r="6603" b="4780"/>
          <a:stretch/>
        </p:blipFill>
        <p:spPr>
          <a:xfrm>
            <a:off x="1035159" y="1059078"/>
            <a:ext cx="6547449" cy="5150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78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33784" y="4145"/>
            <a:ext cx="77081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Present </a:t>
            </a:r>
            <a:r>
              <a:rPr lang="en-GB" sz="2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Run2-3</a:t>
            </a:r>
            <a:r>
              <a:rPr lang="en-GB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Roman Pot setup in the tunnel (LSS</a:t>
            </a: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5</a:t>
            </a:r>
            <a:r>
              <a:rPr lang="en-GB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)</a:t>
            </a:r>
            <a:endParaRPr lang="en-GB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409" t="45601" r="1967" b="25387"/>
          <a:stretch/>
        </p:blipFill>
        <p:spPr>
          <a:xfrm>
            <a:off x="1462" y="2273218"/>
            <a:ext cx="9142538" cy="18002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971600" y="3785386"/>
            <a:ext cx="0" cy="57606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932040" y="3929402"/>
            <a:ext cx="0" cy="43204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971600" y="4289442"/>
            <a:ext cx="396044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511264" y="4045829"/>
            <a:ext cx="6965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latin typeface="Arial Rounded MT Bold" panose="020F0704030504030204" pitchFamily="34" charset="0"/>
              </a:rPr>
              <a:t>8.7m</a:t>
            </a:r>
            <a:endParaRPr lang="en-GB" sz="1400" b="1" dirty="0">
              <a:latin typeface="Arial Rounded MT Bold" panose="020F07040305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30904" t="40452" r="46434" b="23288"/>
          <a:stretch/>
        </p:blipFill>
        <p:spPr>
          <a:xfrm>
            <a:off x="233637" y="840077"/>
            <a:ext cx="1800198" cy="18002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50528" y="538738"/>
            <a:ext cx="1656184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sz="1400" b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RP210m near</a:t>
            </a:r>
            <a:endParaRPr lang="en-GB" sz="1400" b="1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862615" y="2647296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6324902" y="3720179"/>
            <a:ext cx="0" cy="655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932040" y="4289442"/>
            <a:ext cx="1114188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/>
          <a:srcRect l="30137" t="41914" r="48742" b="25144"/>
          <a:stretch/>
        </p:blipFill>
        <p:spPr>
          <a:xfrm>
            <a:off x="3779415" y="956142"/>
            <a:ext cx="1657743" cy="161588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/>
          <a:srcRect l="32375" t="42519" r="45682" b="19964"/>
          <a:stretch/>
        </p:blipFill>
        <p:spPr>
          <a:xfrm>
            <a:off x="5788145" y="1096516"/>
            <a:ext cx="1545092" cy="1651045"/>
          </a:xfrm>
          <a:prstGeom prst="rect">
            <a:avLst/>
          </a:prstGeom>
        </p:spPr>
      </p:pic>
      <p:sp>
        <p:nvSpPr>
          <p:cNvPr id="17" name="Down Arrow 16"/>
          <p:cNvSpPr/>
          <p:nvPr/>
        </p:nvSpPr>
        <p:spPr>
          <a:xfrm>
            <a:off x="4938700" y="2610047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Down Arrow 17"/>
          <p:cNvSpPr/>
          <p:nvPr/>
        </p:nvSpPr>
        <p:spPr>
          <a:xfrm>
            <a:off x="6344667" y="2589150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3717045" y="492702"/>
            <a:ext cx="1358048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b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RP210m far</a:t>
            </a:r>
          </a:p>
          <a:p>
            <a:pPr algn="ctr"/>
            <a:r>
              <a:rPr lang="en-GB" sz="1400" b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(8°rotated)</a:t>
            </a:r>
            <a:endParaRPr lang="en-GB" sz="1400" b="1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816247" y="494197"/>
            <a:ext cx="1366491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b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PPS timing</a:t>
            </a:r>
          </a:p>
          <a:p>
            <a:pPr algn="ctr"/>
            <a:r>
              <a:rPr lang="en-GB" sz="1400" b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(cylindrical)</a:t>
            </a:r>
            <a:endParaRPr lang="en-GB" sz="1400" b="1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13622" y="4051322"/>
            <a:ext cx="5180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latin typeface="Arial Rounded MT Bold" panose="020F0704030504030204" pitchFamily="34" charset="0"/>
              </a:rPr>
              <a:t>2m</a:t>
            </a:r>
            <a:endParaRPr lang="en-GB" sz="1400" b="1" dirty="0">
              <a:latin typeface="Arial Rounded MT Bold" panose="020F0704030504030204" pitchFamily="34" charset="0"/>
            </a:endParaRPr>
          </a:p>
        </p:txBody>
      </p:sp>
      <p:sp>
        <p:nvSpPr>
          <p:cNvPr id="22" name="Down Arrow 21"/>
          <p:cNvSpPr/>
          <p:nvPr/>
        </p:nvSpPr>
        <p:spPr>
          <a:xfrm rot="10800000">
            <a:off x="862615" y="4344998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 rotWithShape="1">
          <a:blip r:embed="rId7" cstate="print"/>
          <a:srcRect l="39919" t="14844" r="29375" b="22098"/>
          <a:stretch/>
        </p:blipFill>
        <p:spPr bwMode="auto">
          <a:xfrm>
            <a:off x="2470625" y="4693103"/>
            <a:ext cx="1097868" cy="1704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Down Arrow 23"/>
          <p:cNvSpPr/>
          <p:nvPr/>
        </p:nvSpPr>
        <p:spPr>
          <a:xfrm rot="10800000">
            <a:off x="4830688" y="4359099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8" cstate="print"/>
          <a:srcRect l="23750" t="8594" r="27500" b="9375"/>
          <a:stretch>
            <a:fillRect/>
          </a:stretch>
        </p:blipFill>
        <p:spPr bwMode="auto">
          <a:xfrm>
            <a:off x="328307" y="4672537"/>
            <a:ext cx="1245568" cy="177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Down Arrow 25"/>
          <p:cNvSpPr/>
          <p:nvPr/>
        </p:nvSpPr>
        <p:spPr>
          <a:xfrm rot="10800000">
            <a:off x="7942519" y="4334119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Down Arrow 26"/>
          <p:cNvSpPr/>
          <p:nvPr/>
        </p:nvSpPr>
        <p:spPr>
          <a:xfrm rot="10800000">
            <a:off x="6223771" y="4353606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9" cstate="print"/>
          <a:srcRect l="23125" t="13281" r="27500" b="10938"/>
          <a:stretch>
            <a:fillRect/>
          </a:stretch>
        </p:blipFill>
        <p:spPr bwMode="auto">
          <a:xfrm>
            <a:off x="5609838" y="4671118"/>
            <a:ext cx="1456988" cy="1749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28"/>
          <p:cNvSpPr/>
          <p:nvPr/>
        </p:nvSpPr>
        <p:spPr>
          <a:xfrm>
            <a:off x="2290355" y="6395782"/>
            <a:ext cx="1494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Detector inside the housing</a:t>
            </a:r>
            <a:endParaRPr lang="en-GB" sz="12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965103" y="6394847"/>
            <a:ext cx="17040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Faraday cage, circular ferrite</a:t>
            </a:r>
            <a:endParaRPr lang="en-GB" sz="12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508264" y="6393834"/>
            <a:ext cx="17307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Cylindrical shape,</a:t>
            </a:r>
          </a:p>
          <a:p>
            <a:r>
              <a:rPr lang="en-GB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en-GB" sz="1200" b="1" dirty="0">
                <a:solidFill>
                  <a:srgbClr val="002060"/>
                </a:solidFill>
                <a:latin typeface="Arial Black" panose="020B0A04020102020204" pitchFamily="34" charset="0"/>
              </a:rPr>
              <a:t>circular </a:t>
            </a:r>
            <a:r>
              <a:rPr lang="en-GB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ferrite</a:t>
            </a:r>
            <a:endParaRPr lang="en-GB" sz="12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39444" y="6404647"/>
            <a:ext cx="1337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Present</a:t>
            </a:r>
          </a:p>
          <a:p>
            <a:pPr algn="ctr"/>
            <a:r>
              <a:rPr lang="en-GB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rectangular</a:t>
            </a:r>
            <a:endParaRPr lang="en-GB" sz="12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10"/>
          <a:srcRect r="51462" b="6510"/>
          <a:stretch/>
        </p:blipFill>
        <p:spPr>
          <a:xfrm>
            <a:off x="7438626" y="4676447"/>
            <a:ext cx="1275872" cy="1702679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10"/>
          <a:srcRect r="51462" b="6510"/>
          <a:stretch/>
        </p:blipFill>
        <p:spPr>
          <a:xfrm>
            <a:off x="4226011" y="4671118"/>
            <a:ext cx="1300271" cy="1735240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236189" y="4046485"/>
            <a:ext cx="4539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IP5</a:t>
            </a:r>
            <a:endParaRPr lang="en-GB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Right Arrow 36"/>
          <p:cNvSpPr/>
          <p:nvPr/>
        </p:nvSpPr>
        <p:spPr>
          <a:xfrm rot="10800000">
            <a:off x="53830" y="4135404"/>
            <a:ext cx="217962" cy="15403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Rectangle 37"/>
          <p:cNvSpPr/>
          <p:nvPr/>
        </p:nvSpPr>
        <p:spPr>
          <a:xfrm>
            <a:off x="7258194" y="6383037"/>
            <a:ext cx="17040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Faraday cage,</a:t>
            </a:r>
          </a:p>
          <a:p>
            <a:pPr algn="ctr"/>
            <a:r>
              <a:rPr lang="en-GB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circular ferrite</a:t>
            </a:r>
            <a:endParaRPr lang="en-GB" sz="12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8050531" y="3638692"/>
            <a:ext cx="3709" cy="71557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6316587" y="4289442"/>
            <a:ext cx="1733944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046228" y="3678837"/>
            <a:ext cx="0" cy="655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6003597" y="4289442"/>
            <a:ext cx="34107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5949527" y="4034347"/>
            <a:ext cx="5180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latin typeface="Arial Rounded MT Bold" panose="020F0704030504030204" pitchFamily="34" charset="0"/>
              </a:rPr>
              <a:t>0.6</a:t>
            </a:r>
            <a:endParaRPr lang="en-GB" sz="1400" b="1" dirty="0">
              <a:latin typeface="Arial Rounded MT Bold" panose="020F070403050403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919276" y="4020375"/>
            <a:ext cx="6965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latin typeface="Arial Rounded MT Bold" panose="020F0704030504030204" pitchFamily="34" charset="0"/>
              </a:rPr>
              <a:t>3.8m</a:t>
            </a:r>
            <a:endParaRPr lang="en-GB" sz="1400" b="1" dirty="0">
              <a:latin typeface="Arial Rounded MT Bold" panose="020F0704030504030204" pitchFamily="34" charset="0"/>
            </a:endParaRPr>
          </a:p>
        </p:txBody>
      </p:sp>
      <p:sp>
        <p:nvSpPr>
          <p:cNvPr id="2" name="Curved Up Arrow 1"/>
          <p:cNvSpPr/>
          <p:nvPr/>
        </p:nvSpPr>
        <p:spPr>
          <a:xfrm rot="10800000" flipH="1">
            <a:off x="971600" y="2957624"/>
            <a:ext cx="5135902" cy="449629"/>
          </a:xfrm>
          <a:prstGeom prst="curvedUp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0" y="3117019"/>
            <a:ext cx="4138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Q5</a:t>
            </a:r>
            <a:endParaRPr lang="en-GB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8749492" y="2770728"/>
            <a:ext cx="4138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Q6</a:t>
            </a:r>
            <a:endParaRPr lang="en-GB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1647" y="4569630"/>
            <a:ext cx="1567556" cy="2269720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98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l="3750" t="15625" r="52359" b="17969"/>
          <a:stretch/>
        </p:blipFill>
        <p:spPr bwMode="auto">
          <a:xfrm>
            <a:off x="222569" y="347208"/>
            <a:ext cx="4741461" cy="5738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 flipV="1">
            <a:off x="3862964" y="3473564"/>
            <a:ext cx="152400" cy="71095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79657" y="3901213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Step</a:t>
            </a:r>
          </a:p>
          <a:p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motor</a:t>
            </a:r>
            <a:endParaRPr lang="en-US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3862964" y="4184515"/>
            <a:ext cx="849277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1424932" y="1122208"/>
            <a:ext cx="465366" cy="6365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932689" y="1863681"/>
            <a:ext cx="537535" cy="25623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2138098" y="769646"/>
            <a:ext cx="467566" cy="72799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36" idx="1"/>
          </p:cNvCxnSpPr>
          <p:nvPr/>
        </p:nvCxnSpPr>
        <p:spPr>
          <a:xfrm flipH="1" flipV="1">
            <a:off x="2749643" y="3186255"/>
            <a:ext cx="735303" cy="166481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2497355" y="4958881"/>
            <a:ext cx="549144" cy="52103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875072" y="4565517"/>
            <a:ext cx="506789" cy="129615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72114" y="1132737"/>
            <a:ext cx="1333300" cy="154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599369" y="769646"/>
            <a:ext cx="1066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340897" y="1863681"/>
            <a:ext cx="594502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481964" y="4851065"/>
            <a:ext cx="1066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053315" y="5479917"/>
            <a:ext cx="1066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900569" y="5854903"/>
            <a:ext cx="188076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25879" y="1577326"/>
            <a:ext cx="1227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LHC Beam</a:t>
            </a:r>
          </a:p>
          <a:p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pipe</a:t>
            </a:r>
            <a:endParaRPr lang="en-US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613221" y="477928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Vacuum</a:t>
            </a:r>
          </a:p>
          <a:p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bellow</a:t>
            </a:r>
            <a:endParaRPr lang="en-US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1888" y="854549"/>
            <a:ext cx="1753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Housing</a:t>
            </a:r>
          </a:p>
          <a:p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for detector</a:t>
            </a:r>
            <a:endParaRPr lang="en-US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84946" y="4558677"/>
            <a:ext cx="1485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Sliding</a:t>
            </a:r>
          </a:p>
          <a:p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mechanism</a:t>
            </a:r>
            <a:endParaRPr lang="en-US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987272" y="5169872"/>
            <a:ext cx="1799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Vacuum</a:t>
            </a:r>
          </a:p>
          <a:p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compensation system</a:t>
            </a:r>
            <a:endParaRPr lang="en-US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69371" y="5589344"/>
            <a:ext cx="2255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latin typeface="Arial Black" pitchFamily="34" charset="0"/>
              </a:rPr>
              <a:t>Returnable springs</a:t>
            </a:r>
          </a:p>
          <a:p>
            <a:r>
              <a:rPr lang="en-US" sz="1400" dirty="0" smtClean="0">
                <a:solidFill>
                  <a:srgbClr val="002060"/>
                </a:solidFill>
                <a:latin typeface="Arial Black" pitchFamily="34" charset="0"/>
              </a:rPr>
              <a:t>of safety system</a:t>
            </a: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 cstate="print"/>
          <a:srcRect l="11118" t="9375" r="21953" b="25781"/>
          <a:stretch>
            <a:fillRect/>
          </a:stretch>
        </p:blipFill>
        <p:spPr bwMode="auto">
          <a:xfrm>
            <a:off x="5209098" y="402130"/>
            <a:ext cx="3656097" cy="2833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4" descr="Рис. 5. Секция вакуумной трубы с рукавами (горизонтальным и вертикальным) для детекторов Roman Pots в эксперименте TOTEM. Фото с сайта cdsweb.cern.ch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7" t="7376" r="11028" b="-747"/>
          <a:stretch/>
        </p:blipFill>
        <p:spPr bwMode="auto">
          <a:xfrm>
            <a:off x="5188164" y="3305932"/>
            <a:ext cx="3677495" cy="2828843"/>
          </a:xfrm>
          <a:prstGeom prst="rect">
            <a:avLst/>
          </a:prstGeom>
          <a:noFill/>
          <a:ln w="317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0" name="Straight Connector 39"/>
          <p:cNvCxnSpPr/>
          <p:nvPr/>
        </p:nvCxnSpPr>
        <p:spPr>
          <a:xfrm flipV="1">
            <a:off x="875414" y="5081759"/>
            <a:ext cx="663450" cy="76864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75"/>
          <p:cNvSpPr txBox="1">
            <a:spLocks noChangeArrowheads="1"/>
          </p:cNvSpPr>
          <p:nvPr/>
        </p:nvSpPr>
        <p:spPr bwMode="auto">
          <a:xfrm>
            <a:off x="1060312" y="-1077"/>
            <a:ext cx="6922602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000" dirty="0">
                <a:solidFill>
                  <a:srgbClr val="002060"/>
                </a:solidFill>
                <a:latin typeface="Arial Black" panose="020B0A04020102020204" pitchFamily="34" charset="0"/>
              </a:rPr>
              <a:t>Mechanical structure of</a:t>
            </a:r>
            <a:r>
              <a:rPr lang="en-US" sz="2000" dirty="0">
                <a:solidFill>
                  <a:srgbClr val="002060"/>
                </a:solidFill>
                <a:latin typeface="Arial Black" panose="020B0A04020102020204" pitchFamily="34" charset="0"/>
              </a:rPr>
              <a:t> Roman Pot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6079521" y="4098913"/>
            <a:ext cx="264536" cy="52185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402382" y="3868080"/>
            <a:ext cx="1131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00"/>
                </a:solidFill>
                <a:latin typeface="Arial Black" pitchFamily="34" charset="0"/>
              </a:rPr>
              <a:t>Horizontal </a:t>
            </a:r>
          </a:p>
          <a:p>
            <a:pPr algn="ctr"/>
            <a:r>
              <a:rPr lang="en-US" sz="1200" dirty="0" smtClean="0">
                <a:solidFill>
                  <a:srgbClr val="FFFF00"/>
                </a:solidFill>
                <a:latin typeface="Arial Black" pitchFamily="34" charset="0"/>
              </a:rPr>
              <a:t>RP</a:t>
            </a:r>
          </a:p>
        </p:txBody>
      </p:sp>
      <p:cxnSp>
        <p:nvCxnSpPr>
          <p:cNvPr id="44" name="Straight Connector 43"/>
          <p:cNvCxnSpPr/>
          <p:nvPr/>
        </p:nvCxnSpPr>
        <p:spPr>
          <a:xfrm>
            <a:off x="5576307" y="4101841"/>
            <a:ext cx="76775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915713" y="3316441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00"/>
                </a:solidFill>
                <a:latin typeface="Arial Black" pitchFamily="34" charset="0"/>
              </a:rPr>
              <a:t>Two</a:t>
            </a:r>
          </a:p>
          <a:p>
            <a:pPr algn="ctr"/>
            <a:r>
              <a:rPr lang="en-US" sz="1200" dirty="0" smtClean="0">
                <a:solidFill>
                  <a:srgbClr val="FFFF00"/>
                </a:solidFill>
                <a:latin typeface="Arial Black" pitchFamily="34" charset="0"/>
              </a:rPr>
              <a:t>vertical </a:t>
            </a:r>
          </a:p>
          <a:p>
            <a:pPr algn="ctr"/>
            <a:r>
              <a:rPr lang="en-US" sz="1200" dirty="0" smtClean="0">
                <a:solidFill>
                  <a:srgbClr val="FFFF00"/>
                </a:solidFill>
                <a:latin typeface="Arial Black" pitchFamily="34" charset="0"/>
              </a:rPr>
              <a:t>RPs</a:t>
            </a:r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7663697" y="3721618"/>
            <a:ext cx="558180" cy="32985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7663697" y="3701041"/>
            <a:ext cx="557838" cy="142645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8190364" y="3721619"/>
            <a:ext cx="60282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8261333" y="4098912"/>
            <a:ext cx="6992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00"/>
                </a:solidFill>
                <a:latin typeface="Arial Black" pitchFamily="34" charset="0"/>
              </a:rPr>
              <a:t>BPM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8294730" y="4345185"/>
            <a:ext cx="144124" cy="25920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8423000" y="4329745"/>
            <a:ext cx="34829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Down Arrow 51"/>
          <p:cNvSpPr/>
          <p:nvPr/>
        </p:nvSpPr>
        <p:spPr>
          <a:xfrm rot="5400000">
            <a:off x="1683763" y="2283069"/>
            <a:ext cx="189905" cy="24594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3" name="Straight Connector 52"/>
          <p:cNvCxnSpPr/>
          <p:nvPr/>
        </p:nvCxnSpPr>
        <p:spPr>
          <a:xfrm flipV="1">
            <a:off x="2909932" y="1300816"/>
            <a:ext cx="630513" cy="38323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418586" y="1002214"/>
            <a:ext cx="1753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Support</a:t>
            </a:r>
          </a:p>
          <a:p>
            <a:r>
              <a:rPr lang="en-US" sz="1600" dirty="0" smtClean="0">
                <a:solidFill>
                  <a:srgbClr val="002060"/>
                </a:solidFill>
                <a:latin typeface="Arial Black" pitchFamily="34" charset="0"/>
              </a:rPr>
              <a:t>of detector</a:t>
            </a:r>
            <a:endParaRPr lang="en-US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 flipV="1">
            <a:off x="3540445" y="1286166"/>
            <a:ext cx="1033011" cy="925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" y="6119336"/>
            <a:ext cx="914399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  <a:latin typeface="Arial Rounded MT Bold" panose="020F0704030504030204" pitchFamily="34" charset="0"/>
              </a:rPr>
              <a:t>The Housing separate the volumes of RP detector and LHC beam pipe. </a:t>
            </a:r>
            <a:r>
              <a:rPr lang="en-GB" sz="1400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To </a:t>
            </a:r>
            <a:r>
              <a:rPr lang="en-GB" sz="1400" dirty="0">
                <a:solidFill>
                  <a:srgbClr val="002060"/>
                </a:solidFill>
                <a:latin typeface="Arial Rounded MT Bold" panose="020F0704030504030204" pitchFamily="34" charset="0"/>
              </a:rPr>
              <a:t>minimize the amount of material </a:t>
            </a:r>
            <a:r>
              <a:rPr lang="en-GB" sz="1400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versed </a:t>
            </a:r>
            <a:r>
              <a:rPr lang="en-GB" sz="1400" dirty="0">
                <a:solidFill>
                  <a:srgbClr val="002060"/>
                </a:solidFill>
                <a:latin typeface="Arial Rounded MT Bold" panose="020F0704030504030204" pitchFamily="34" charset="0"/>
              </a:rPr>
              <a:t>by scattered protons, the thickness of the </a:t>
            </a:r>
            <a:r>
              <a:rPr lang="en-GB" sz="1400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front wall </a:t>
            </a:r>
            <a:r>
              <a:rPr lang="en-GB" sz="1400" dirty="0">
                <a:solidFill>
                  <a:srgbClr val="002060"/>
                </a:solidFill>
                <a:latin typeface="Arial Rounded MT Bold" panose="020F0704030504030204" pitchFamily="34" charset="0"/>
              </a:rPr>
              <a:t>is reduced to </a:t>
            </a:r>
            <a:r>
              <a:rPr lang="en-GB" sz="1400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150 </a:t>
            </a:r>
            <a:r>
              <a:rPr lang="en-GB" sz="1400" dirty="0">
                <a:solidFill>
                  <a:srgbClr val="FF0000"/>
                </a:solidFill>
                <a:latin typeface="Arial Rounded MT Bold" panose="020F0704030504030204" pitchFamily="34" charset="0"/>
              </a:rPr>
              <a:t>µm </a:t>
            </a:r>
            <a:r>
              <a:rPr lang="en-GB" sz="1400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around </a:t>
            </a:r>
            <a:r>
              <a:rPr lang="en-GB" sz="1400" dirty="0">
                <a:solidFill>
                  <a:srgbClr val="002060"/>
                </a:solidFill>
                <a:latin typeface="Arial Rounded MT Bold" panose="020F0704030504030204" pitchFamily="34" charset="0"/>
              </a:rPr>
              <a:t>the</a:t>
            </a:r>
          </a:p>
          <a:p>
            <a:r>
              <a:rPr lang="en-GB" sz="1400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active </a:t>
            </a:r>
            <a:r>
              <a:rPr lang="en-GB" sz="1400" dirty="0">
                <a:solidFill>
                  <a:srgbClr val="002060"/>
                </a:solidFill>
                <a:latin typeface="Arial Rounded MT Bold" panose="020F0704030504030204" pitchFamily="34" charset="0"/>
              </a:rPr>
              <a:t>sensor </a:t>
            </a:r>
            <a:r>
              <a:rPr lang="en-GB" sz="1400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region. To exclude pressure on the thin wall, vacuum is also installed in detector volume.</a:t>
            </a:r>
            <a:endParaRPr lang="en-GB" sz="1400" dirty="0">
              <a:solidFill>
                <a:srgbClr val="002060"/>
              </a:solidFill>
              <a:latin typeface="Arial Rounded MT Bold" panose="020F0704030504030204" pitchFamily="34" charset="0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>
            <a:off x="129599" y="6134775"/>
            <a:ext cx="8735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908503" y="1793033"/>
            <a:ext cx="1875193" cy="523220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PPS</a:t>
            </a:r>
          </a:p>
          <a:p>
            <a:r>
              <a:rPr lang="en-GB" sz="1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detectorpackage</a:t>
            </a:r>
            <a:endParaRPr lang="en-GB" sz="1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1645847" y="1597620"/>
            <a:ext cx="216876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1655744" y="2505425"/>
            <a:ext cx="216876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645847" y="1597620"/>
            <a:ext cx="0" cy="903373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682863" y="1791964"/>
            <a:ext cx="138607" cy="314048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endParaRPr lang="en-GB" sz="1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82863" y="1962198"/>
            <a:ext cx="138607" cy="314048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endParaRPr lang="en-GB" sz="1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16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9906" y="441543"/>
            <a:ext cx="3365806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RP station in the tunnel</a:t>
            </a:r>
            <a:endParaRPr lang="en-GB" sz="16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32975" y="445478"/>
            <a:ext cx="2098411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RP </a:t>
            </a:r>
            <a:r>
              <a:rPr lang="en-GB" sz="1600" dirty="0">
                <a:solidFill>
                  <a:srgbClr val="002060"/>
                </a:solidFill>
                <a:latin typeface="Arial Black" panose="020B0A04020102020204" pitchFamily="34" charset="0"/>
              </a:rPr>
              <a:t>station in </a:t>
            </a:r>
            <a:r>
              <a:rPr lang="en-GB" sz="1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H8</a:t>
            </a:r>
            <a:endParaRPr lang="en-GB" sz="16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7244" y="3333627"/>
            <a:ext cx="5651122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Components </a:t>
            </a:r>
            <a:r>
              <a:rPr lang="en-GB" sz="1400" dirty="0">
                <a:solidFill>
                  <a:srgbClr val="002060"/>
                </a:solidFill>
                <a:latin typeface="Arial Black" panose="020B0A04020102020204" pitchFamily="34" charset="0"/>
              </a:rPr>
              <a:t>for horizontal unit in plastic </a:t>
            </a:r>
            <a:r>
              <a:rPr lang="en-GB" sz="1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boxes </a:t>
            </a:r>
            <a:r>
              <a:rPr lang="en-GB" sz="1400" dirty="0">
                <a:solidFill>
                  <a:srgbClr val="002060"/>
                </a:solidFill>
                <a:latin typeface="Arial Black" panose="020B0A04020102020204" pitchFamily="34" charset="0"/>
              </a:rPr>
              <a:t>in </a:t>
            </a:r>
            <a:r>
              <a:rPr lang="en-GB" sz="1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B.226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5957731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Availability</a:t>
            </a:r>
            <a:r>
              <a:rPr lang="en-GB" sz="1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:</a:t>
            </a:r>
            <a:r>
              <a:rPr lang="en-GB" sz="16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en-GB" sz="16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Numbers of RP station: </a:t>
            </a:r>
            <a:r>
              <a:rPr lang="en-GB" sz="1600" b="1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9</a:t>
            </a:r>
            <a:r>
              <a:rPr lang="en-GB" sz="16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 standard triple, plus </a:t>
            </a:r>
            <a:r>
              <a:rPr lang="en-GB" sz="1600" b="1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5</a:t>
            </a:r>
            <a:r>
              <a:rPr lang="en-GB" sz="16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 horizontal units (</a:t>
            </a:r>
            <a:r>
              <a:rPr lang="en-GB" sz="16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one tbc</a:t>
            </a:r>
            <a:r>
              <a:rPr lang="en-GB" sz="16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);</a:t>
            </a:r>
          </a:p>
          <a:p>
            <a:r>
              <a:rPr lang="en-GB" sz="1600" b="1" u="sng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Total</a:t>
            </a:r>
            <a:r>
              <a:rPr lang="en-GB" sz="16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 numbers of horizontal units: </a:t>
            </a:r>
            <a:r>
              <a:rPr lang="en-GB" sz="1600" b="1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14</a:t>
            </a:r>
            <a:r>
              <a:rPr lang="en-GB" sz="16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 (8 tunnel + 3 P.5 + 2 H8 + 1 B.226);</a:t>
            </a:r>
          </a:p>
          <a:p>
            <a:r>
              <a:rPr lang="en-GB" sz="16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Number of detector housing: </a:t>
            </a:r>
            <a:r>
              <a:rPr lang="en-GB" sz="1600" b="1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26</a:t>
            </a:r>
            <a:r>
              <a:rPr lang="en-GB" sz="16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 rectangular</a:t>
            </a:r>
            <a:r>
              <a:rPr lang="ru-RU" sz="16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;</a:t>
            </a:r>
            <a:r>
              <a:rPr lang="en-GB" sz="16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 </a:t>
            </a:r>
            <a:r>
              <a:rPr lang="en-GB" sz="16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4</a:t>
            </a:r>
            <a:r>
              <a:rPr lang="en-GB" sz="16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 cylindrical: 2 tunnel, 1 B226, 1 H8 (</a:t>
            </a:r>
            <a:r>
              <a:rPr lang="en-GB" sz="1600" b="1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tbc</a:t>
            </a:r>
            <a:r>
              <a:rPr lang="en-GB" sz="16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)</a:t>
            </a:r>
            <a:endParaRPr lang="en-GB" sz="1600" b="1" dirty="0">
              <a:solidFill>
                <a:srgbClr val="00206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5465" y="14680"/>
            <a:ext cx="86680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PPS - TOTEM </a:t>
            </a:r>
            <a:r>
              <a:rPr lang="en-GB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units currently in use </a:t>
            </a:r>
            <a:r>
              <a:rPr lang="en-GB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(Run1, 2, 3) + spare units</a:t>
            </a:r>
            <a:endParaRPr lang="en-GB" sz="20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0135" y="3152411"/>
            <a:ext cx="1732505" cy="49244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RP station</a:t>
            </a:r>
          </a:p>
          <a:p>
            <a:pPr algn="ctr"/>
            <a:r>
              <a:rPr lang="en-GB" sz="1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in CMS RP room</a:t>
            </a:r>
            <a:endParaRPr lang="en-GB" sz="12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Picture 2" descr="G:\Workspaces\c\cmsintegration\PCCMI29Dmitry\Dmitry\Roman Pot\Photos RP LHC-Tunnel\Photos 2015\DSCN637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49" b="15237"/>
          <a:stretch/>
        </p:blipFill>
        <p:spPr bwMode="auto">
          <a:xfrm>
            <a:off x="568615" y="731946"/>
            <a:ext cx="3357097" cy="192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5633" y="2656114"/>
            <a:ext cx="45762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Total: 8 triple station and 2 </a:t>
            </a:r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horizontal (now 6 + 4); </a:t>
            </a:r>
          </a:p>
          <a:p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10 </a:t>
            </a:r>
            <a:r>
              <a:rPr lang="en-GB" sz="14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horizontal </a:t>
            </a:r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units; 2 cylinder. housing, 24 rectang.</a:t>
            </a:r>
            <a:endParaRPr lang="en-GB" sz="1400" b="1" dirty="0">
              <a:solidFill>
                <a:srgbClr val="00206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60608" y="2656114"/>
            <a:ext cx="4322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2 horizontal units; one support frame;</a:t>
            </a:r>
          </a:p>
          <a:p>
            <a:pPr algn="ctr"/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1 </a:t>
            </a:r>
            <a:r>
              <a:rPr lang="en-GB" sz="14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cylindrical housing</a:t>
            </a:r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, 1 </a:t>
            </a:r>
            <a:r>
              <a:rPr lang="en-GB" sz="14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rec. housing (revalidate)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4" t="16254" r="8687" b="29524"/>
          <a:stretch/>
        </p:blipFill>
        <p:spPr>
          <a:xfrm>
            <a:off x="5732975" y="711147"/>
            <a:ext cx="2098412" cy="197101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8" t="32762" r="32984" b="4254"/>
          <a:stretch/>
        </p:blipFill>
        <p:spPr>
          <a:xfrm>
            <a:off x="180135" y="3600752"/>
            <a:ext cx="1711937" cy="232279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900781" y="3536389"/>
            <a:ext cx="13805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1 triple</a:t>
            </a:r>
          </a:p>
          <a:p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station</a:t>
            </a:r>
          </a:p>
          <a:p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(1 horizontal</a:t>
            </a:r>
          </a:p>
          <a:p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units;</a:t>
            </a:r>
          </a:p>
          <a:p>
            <a:endParaRPr lang="en-GB" sz="400" b="1" dirty="0" smtClean="0">
              <a:solidFill>
                <a:srgbClr val="002060"/>
              </a:solidFill>
              <a:latin typeface="Arial Rounded MT Bold" panose="020F0704030504030204" pitchFamily="34" charset="0"/>
            </a:endParaRPr>
          </a:p>
          <a:p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2 rectangular</a:t>
            </a:r>
          </a:p>
          <a:p>
            <a:r>
              <a:rPr lang="en-GB" sz="14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h</a:t>
            </a:r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ousings)</a:t>
            </a:r>
            <a:endParaRPr lang="en-GB" sz="1400" b="1" dirty="0">
              <a:solidFill>
                <a:srgbClr val="002060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7" t="19179" r="11735" b="2984"/>
          <a:stretch/>
        </p:blipFill>
        <p:spPr>
          <a:xfrm rot="16200000">
            <a:off x="3656824" y="3379587"/>
            <a:ext cx="1455819" cy="1898151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3186532" y="5075272"/>
            <a:ext cx="23180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3 new VP vac. chambers</a:t>
            </a:r>
            <a:endParaRPr lang="en-GB" sz="1400" b="1" dirty="0">
              <a:solidFill>
                <a:srgbClr val="002060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668" y="3604053"/>
            <a:ext cx="1925954" cy="1444466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5470210" y="5075271"/>
            <a:ext cx="18953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1 new cyl. housing</a:t>
            </a:r>
            <a:endParaRPr lang="en-GB" sz="1400" b="1" dirty="0">
              <a:solidFill>
                <a:srgbClr val="00206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365561" y="5082707"/>
            <a:ext cx="17028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1 new horiz. unit</a:t>
            </a:r>
            <a:endParaRPr lang="en-GB" sz="1400" b="1" dirty="0">
              <a:solidFill>
                <a:srgbClr val="002060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6" t="12190" r="6476" b="8444"/>
          <a:stretch/>
        </p:blipFill>
        <p:spPr>
          <a:xfrm>
            <a:off x="7291096" y="3604054"/>
            <a:ext cx="1777270" cy="1444465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0" y="5957731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49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86546" y="6518255"/>
            <a:ext cx="2133600" cy="365125"/>
          </a:xfrm>
        </p:spPr>
        <p:txBody>
          <a:bodyPr/>
          <a:lstStyle/>
          <a:p>
            <a:fld id="{F4EA1040-7547-49D4-925C-4E74D640CE59}" type="slidenum">
              <a:rPr lang="en-GB" smtClean="0"/>
              <a:t>17</a:t>
            </a:fld>
            <a:endParaRPr lang="en-GB" dirty="0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5407" y="4696845"/>
            <a:ext cx="522838" cy="1917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2"/>
          <p:cNvSpPr txBox="1">
            <a:spLocks noChangeArrowheads="1"/>
          </p:cNvSpPr>
          <p:nvPr/>
        </p:nvSpPr>
        <p:spPr>
          <a:xfrm>
            <a:off x="2979708" y="17755"/>
            <a:ext cx="3169328" cy="50086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02060"/>
                </a:solidFill>
                <a:latin typeface="Arial Black" panose="020B0A04020102020204" pitchFamily="34" charset="0"/>
                <a:ea typeface="+mn-ea"/>
                <a:cs typeface="+mn-cs"/>
              </a:rPr>
              <a:t>Impedance study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850017" y="6635138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200"/>
            </a:lvl1pPr>
          </a:lstStyle>
          <a:p>
            <a:r>
              <a:rPr lang="it-IT" dirty="0" smtClean="0"/>
              <a:t>N.Minafra</a:t>
            </a:r>
            <a:endParaRPr lang="it-IT" dirty="0"/>
          </a:p>
        </p:txBody>
      </p:sp>
      <p:sp>
        <p:nvSpPr>
          <p:cNvPr id="11" name="Rectangle 10"/>
          <p:cNvSpPr/>
          <p:nvPr/>
        </p:nvSpPr>
        <p:spPr>
          <a:xfrm>
            <a:off x="4047403" y="4678531"/>
            <a:ext cx="18036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Cylindrical  or RF shield</a:t>
            </a:r>
            <a:endParaRPr lang="de-DE" sz="1200" b="1" dirty="0">
              <a:solidFill>
                <a:srgbClr val="00206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290726" y="4666541"/>
            <a:ext cx="2162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Box </a:t>
            </a:r>
            <a:r>
              <a:rPr lang="en-US" sz="1200" b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design without RF shield</a:t>
            </a:r>
            <a:endParaRPr lang="de-DE" sz="1200" b="1" dirty="0">
              <a:solidFill>
                <a:srgbClr val="00206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54" t="17419" r="25436" b="10028"/>
          <a:stretch/>
        </p:blipFill>
        <p:spPr bwMode="auto">
          <a:xfrm>
            <a:off x="4178384" y="500864"/>
            <a:ext cx="4965617" cy="417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553" t="23986" r="17955" b="18054"/>
          <a:stretch/>
        </p:blipFill>
        <p:spPr bwMode="auto">
          <a:xfrm>
            <a:off x="247409" y="4650572"/>
            <a:ext cx="3360370" cy="22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206" t="28236" r="20366" b="25359"/>
          <a:stretch/>
        </p:blipFill>
        <p:spPr bwMode="auto">
          <a:xfrm>
            <a:off x="0" y="2290439"/>
            <a:ext cx="4092606" cy="233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 noCrop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49036" y="4905615"/>
            <a:ext cx="2518716" cy="1789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59872" y="4920521"/>
            <a:ext cx="2213343" cy="1780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7748" y="2425388"/>
            <a:ext cx="3390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70C0"/>
                </a:solidFill>
              </a:rPr>
              <a:t>Impedance with RP at 1mm from the Beam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24002" y="4696845"/>
            <a:ext cx="982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70C0"/>
                </a:solidFill>
              </a:rPr>
              <a:t>RP heating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424841"/>
            <a:ext cx="435436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The passage of the beam produces electromagnetic fields that interact with the vacuum chambers (beam pipe, roman pots, etc.) and can lead to:</a:t>
            </a:r>
          </a:p>
          <a:p>
            <a:r>
              <a:rPr lang="en-GB" sz="1600" dirty="0" smtClean="0">
                <a:solidFill>
                  <a:srgbClr val="FF0000"/>
                </a:solidFill>
              </a:rPr>
              <a:t>     </a:t>
            </a:r>
            <a:r>
              <a:rPr lang="en-GB" sz="1600" b="1" dirty="0" smtClean="0">
                <a:solidFill>
                  <a:srgbClr val="FF0000"/>
                </a:solidFill>
              </a:rPr>
              <a:t>- </a:t>
            </a:r>
            <a:r>
              <a:rPr lang="en-GB" sz="1600" b="1" dirty="0">
                <a:solidFill>
                  <a:srgbClr val="FF0000"/>
                </a:solidFill>
              </a:rPr>
              <a:t>Bean energy loss</a:t>
            </a:r>
          </a:p>
          <a:p>
            <a:r>
              <a:rPr lang="en-GB" sz="1600" b="1" dirty="0" smtClean="0">
                <a:solidFill>
                  <a:srgbClr val="FF0000"/>
                </a:solidFill>
              </a:rPr>
              <a:t>     - </a:t>
            </a:r>
            <a:r>
              <a:rPr lang="en-GB" sz="1600" b="1" dirty="0">
                <a:solidFill>
                  <a:srgbClr val="FF0000"/>
                </a:solidFill>
              </a:rPr>
              <a:t>Beam instabilities</a:t>
            </a:r>
          </a:p>
          <a:p>
            <a:r>
              <a:rPr lang="en-GB" sz="1600" b="1" dirty="0" smtClean="0">
                <a:solidFill>
                  <a:srgbClr val="FF0000"/>
                </a:solidFill>
              </a:rPr>
              <a:t>     - Excessive heating </a:t>
            </a:r>
            <a:r>
              <a:rPr lang="en-GB" sz="1600" b="1" dirty="0">
                <a:solidFill>
                  <a:srgbClr val="FF0000"/>
                </a:solidFill>
              </a:rPr>
              <a:t>of the equipment</a:t>
            </a:r>
          </a:p>
          <a:p>
            <a:r>
              <a:rPr lang="en-GB" sz="1600" b="1" dirty="0" smtClean="0">
                <a:solidFill>
                  <a:srgbClr val="FF0000"/>
                </a:solidFill>
              </a:rPr>
              <a:t>     </a:t>
            </a:r>
            <a:endParaRPr lang="en-GB" sz="1600" b="1" dirty="0">
              <a:solidFill>
                <a:srgbClr val="FF0000"/>
              </a:solidFill>
            </a:endParaRPr>
          </a:p>
          <a:p>
            <a:r>
              <a:rPr lang="en-GB" sz="1600" b="1" dirty="0">
                <a:solidFill>
                  <a:srgbClr val="FF0000"/>
                </a:solidFill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323828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50" y="337067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The proposed PPS project for HL-LHC is based </a:t>
            </a:r>
            <a:r>
              <a:rPr lang="en-GB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on </a:t>
            </a:r>
            <a:r>
              <a:rPr lang="en-GB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the</a:t>
            </a:r>
            <a:r>
              <a:rPr lang="ru-RU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en-GB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possibility of reusing existing Roman Pots and </a:t>
            </a:r>
            <a:r>
              <a:rPr lang="en-GB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related </a:t>
            </a:r>
            <a:r>
              <a:rPr lang="en-GB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equipment.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700" y="3995678"/>
            <a:ext cx="91313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  </a:t>
            </a:r>
            <a:r>
              <a:rPr lang="en-GB" sz="2000" b="1" u="sng" dirty="0" smtClean="0">
                <a:solidFill>
                  <a:srgbClr val="002060"/>
                </a:solidFill>
              </a:rPr>
              <a:t>Available </a:t>
            </a:r>
            <a:r>
              <a:rPr lang="en-GB" sz="2000" b="1" u="sng" dirty="0">
                <a:solidFill>
                  <a:srgbClr val="002060"/>
                </a:solidFill>
              </a:rPr>
              <a:t>spare elements should be reviewed, discussed, revalidate and approved</a:t>
            </a:r>
            <a:r>
              <a:rPr lang="en-GB" sz="2000" b="1" dirty="0">
                <a:solidFill>
                  <a:srgbClr val="002060"/>
                </a:solidFill>
              </a:rPr>
              <a:t>: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- </a:t>
            </a:r>
            <a:r>
              <a:rPr lang="en-GB" sz="2000" b="1" dirty="0" smtClean="0">
                <a:solidFill>
                  <a:srgbClr val="002060"/>
                </a:solidFill>
              </a:rPr>
              <a:t>RP station and horizontal units</a:t>
            </a:r>
            <a:r>
              <a:rPr lang="ru-RU" sz="2000" b="1" dirty="0" smtClean="0">
                <a:solidFill>
                  <a:srgbClr val="002060"/>
                </a:solidFill>
              </a:rPr>
              <a:t> (</a:t>
            </a:r>
            <a:r>
              <a:rPr lang="en-GB" sz="2000" b="1" dirty="0" smtClean="0">
                <a:solidFill>
                  <a:srgbClr val="002060"/>
                </a:solidFill>
              </a:rPr>
              <a:t>Roman Pots);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- </a:t>
            </a:r>
            <a:r>
              <a:rPr lang="en-GB" sz="2000" b="1" dirty="0" smtClean="0">
                <a:solidFill>
                  <a:srgbClr val="002060"/>
                </a:solidFill>
              </a:rPr>
              <a:t>Housings with thin window;</a:t>
            </a:r>
            <a:endParaRPr lang="en-GB" sz="2000" b="1" dirty="0">
              <a:solidFill>
                <a:srgbClr val="002060"/>
              </a:solidFill>
            </a:endParaRPr>
          </a:p>
          <a:p>
            <a:r>
              <a:rPr lang="en-GB" sz="2000" b="1" dirty="0" smtClean="0">
                <a:solidFill>
                  <a:srgbClr val="002060"/>
                </a:solidFill>
              </a:rPr>
              <a:t>- Support frames;</a:t>
            </a:r>
          </a:p>
          <a:p>
            <a:r>
              <a:rPr lang="en-GB" sz="2000" b="1" dirty="0" smtClean="0">
                <a:solidFill>
                  <a:srgbClr val="002060"/>
                </a:solidFill>
              </a:rPr>
              <a:t>- Step </a:t>
            </a:r>
            <a:r>
              <a:rPr lang="en-GB" sz="2000" b="1" dirty="0">
                <a:solidFill>
                  <a:srgbClr val="002060"/>
                </a:solidFill>
              </a:rPr>
              <a:t>motors</a:t>
            </a:r>
            <a:r>
              <a:rPr lang="ru-RU" sz="2000" b="1" dirty="0">
                <a:solidFill>
                  <a:srgbClr val="002060"/>
                </a:solidFill>
              </a:rPr>
              <a:t> (</a:t>
            </a:r>
            <a:r>
              <a:rPr lang="en-GB" sz="2000" b="1" dirty="0">
                <a:solidFill>
                  <a:srgbClr val="002060"/>
                </a:solidFill>
              </a:rPr>
              <a:t>like collimators</a:t>
            </a:r>
            <a:r>
              <a:rPr lang="ru-RU" sz="2000" b="1" dirty="0">
                <a:solidFill>
                  <a:srgbClr val="002060"/>
                </a:solidFill>
              </a:rPr>
              <a:t>)</a:t>
            </a:r>
            <a:r>
              <a:rPr lang="en-GB" sz="2000" b="1" dirty="0">
                <a:solidFill>
                  <a:srgbClr val="002060"/>
                </a:solidFill>
              </a:rPr>
              <a:t>, THK gearing;</a:t>
            </a:r>
          </a:p>
          <a:p>
            <a:r>
              <a:rPr lang="en-GB" sz="2000" b="1" dirty="0">
                <a:solidFill>
                  <a:srgbClr val="002060"/>
                </a:solidFill>
              </a:rPr>
              <a:t>- Power</a:t>
            </a:r>
            <a:r>
              <a:rPr lang="en-GB" sz="2000" b="1" dirty="0" smtClean="0">
                <a:solidFill>
                  <a:srgbClr val="002060"/>
                </a:solidFill>
              </a:rPr>
              <a:t>, control and R/O Patch Panels;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en-GB" sz="2000" b="1" dirty="0" smtClean="0">
                <a:solidFill>
                  <a:srgbClr val="002060"/>
                </a:solidFill>
              </a:rPr>
              <a:t>- Cooling system (present cooling plant in USC55 or VORTEX ?);</a:t>
            </a:r>
          </a:p>
          <a:p>
            <a:r>
              <a:rPr lang="en-GB" sz="2000" b="1" dirty="0">
                <a:solidFill>
                  <a:srgbClr val="002060"/>
                </a:solidFill>
              </a:rPr>
              <a:t>-</a:t>
            </a:r>
            <a:r>
              <a:rPr lang="en-GB" sz="2000" b="1" dirty="0" smtClean="0">
                <a:solidFill>
                  <a:srgbClr val="002060"/>
                </a:solidFill>
              </a:rPr>
              <a:t> Vacuum system;</a:t>
            </a:r>
          </a:p>
          <a:p>
            <a:r>
              <a:rPr lang="en-GB" sz="2000" b="1" dirty="0" smtClean="0">
                <a:solidFill>
                  <a:srgbClr val="002060"/>
                </a:solidFill>
              </a:rPr>
              <a:t>- Cabling, fibres, services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en-GB" sz="2000" b="1" dirty="0" smtClean="0">
                <a:solidFill>
                  <a:srgbClr val="002060"/>
                </a:solidFill>
              </a:rPr>
              <a:t>(cooling, gas, vacuum pipes).</a:t>
            </a:r>
            <a:endParaRPr lang="en-GB" sz="2000" b="1" dirty="0">
              <a:solidFill>
                <a:srgbClr val="00206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281151" y="1330593"/>
            <a:ext cx="3916152" cy="2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239227" y="1075256"/>
            <a:ext cx="0" cy="660495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281150" y="1318501"/>
            <a:ext cx="8877" cy="417251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8188425" y="1330593"/>
            <a:ext cx="8877" cy="417251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926481" y="220169"/>
            <a:ext cx="122661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LoI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en-GB" sz="2000" i="1" dirty="0" smtClean="0">
                <a:solidFill>
                  <a:srgbClr val="002060"/>
                </a:solidFill>
              </a:rPr>
              <a:t>20</a:t>
            </a:r>
            <a:r>
              <a:rPr lang="ru-RU" sz="2000" i="1" dirty="0" smtClean="0">
                <a:solidFill>
                  <a:srgbClr val="002060"/>
                </a:solidFill>
              </a:rPr>
              <a:t>18</a:t>
            </a:r>
            <a:endParaRPr lang="en-GB" sz="2000" i="1" dirty="0">
              <a:solidFill>
                <a:srgbClr val="002060"/>
              </a:solidFill>
            </a:endParaRPr>
          </a:p>
          <a:p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26481" y="606003"/>
            <a:ext cx="17608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EoI</a:t>
            </a:r>
            <a:r>
              <a:rPr lang="en-GB" sz="2800" dirty="0" smtClean="0">
                <a:solidFill>
                  <a:srgbClr val="FF0000"/>
                </a:solidFill>
              </a:rPr>
              <a:t> </a:t>
            </a:r>
            <a:r>
              <a:rPr lang="en-GB" sz="2000" i="1" dirty="0" smtClean="0">
                <a:solidFill>
                  <a:srgbClr val="002060"/>
                </a:solidFill>
              </a:rPr>
              <a:t>9.12.2020</a:t>
            </a:r>
            <a:endParaRPr lang="en-GB" sz="2000" i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26075" y="1643982"/>
            <a:ext cx="155555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</a:rPr>
              <a:t>ECR 1</a:t>
            </a:r>
          </a:p>
          <a:p>
            <a:pPr algn="ctr"/>
            <a:r>
              <a:rPr lang="en-GB" sz="2400" dirty="0" smtClean="0">
                <a:solidFill>
                  <a:srgbClr val="FF0000"/>
                </a:solidFill>
              </a:rPr>
              <a:t>tunnel</a:t>
            </a:r>
          </a:p>
          <a:p>
            <a:pPr algn="ctr"/>
            <a:r>
              <a:rPr lang="en-GB" sz="2400" dirty="0" smtClean="0">
                <a:solidFill>
                  <a:srgbClr val="FF0000"/>
                </a:solidFill>
              </a:rPr>
              <a:t>equipment</a:t>
            </a:r>
          </a:p>
          <a:p>
            <a:pPr algn="ctr"/>
            <a:r>
              <a:rPr lang="en-GB" sz="2400" dirty="0" smtClean="0">
                <a:solidFill>
                  <a:srgbClr val="FF0000"/>
                </a:solidFill>
              </a:rPr>
              <a:t>reusing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58094" y="1611745"/>
            <a:ext cx="246556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</a:rPr>
              <a:t>Doc.2</a:t>
            </a:r>
            <a:endParaRPr lang="en-GB" sz="2800" b="1" dirty="0">
              <a:solidFill>
                <a:srgbClr val="FF0000"/>
              </a:solidFill>
            </a:endParaRPr>
          </a:p>
          <a:p>
            <a:pPr algn="ctr"/>
            <a:r>
              <a:rPr lang="en-GB" sz="2800" dirty="0" smtClean="0">
                <a:solidFill>
                  <a:srgbClr val="FF0000"/>
                </a:solidFill>
              </a:rPr>
              <a:t>detectors;</a:t>
            </a:r>
          </a:p>
          <a:p>
            <a:pPr algn="ctr"/>
            <a:r>
              <a:rPr lang="en-GB" sz="2800" dirty="0" smtClean="0">
                <a:solidFill>
                  <a:srgbClr val="FF0000"/>
                </a:solidFill>
              </a:rPr>
              <a:t>sensors</a:t>
            </a:r>
            <a:endParaRPr lang="en-GB" sz="2800" dirty="0">
              <a:solidFill>
                <a:srgbClr val="FF0000"/>
              </a:solidFill>
            </a:endParaRPr>
          </a:p>
          <a:p>
            <a:pPr algn="ctr"/>
            <a:r>
              <a:rPr lang="en-GB" sz="2000" dirty="0" smtClean="0">
                <a:solidFill>
                  <a:srgbClr val="FF0000"/>
                </a:solidFill>
              </a:rPr>
              <a:t>(3D-Si, ETL, Diamond)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23659" y="1697419"/>
            <a:ext cx="1329531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</a:rPr>
              <a:t>Doc.3</a:t>
            </a:r>
          </a:p>
          <a:p>
            <a:pPr algn="ctr"/>
            <a:r>
              <a:rPr lang="en-GB" sz="2800" dirty="0" smtClean="0">
                <a:solidFill>
                  <a:srgbClr val="FF0000"/>
                </a:solidFill>
              </a:rPr>
              <a:t>(420m)</a:t>
            </a:r>
          </a:p>
          <a:p>
            <a:pPr algn="ctr"/>
            <a:r>
              <a:rPr lang="en-GB" sz="2000" b="1" i="1" dirty="0" smtClean="0">
                <a:solidFill>
                  <a:srgbClr val="002060"/>
                </a:solidFill>
              </a:rPr>
              <a:t>postponed</a:t>
            </a:r>
            <a:endParaRPr lang="en-GB" sz="2000" b="1" i="1" dirty="0">
              <a:solidFill>
                <a:srgbClr val="00206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3392998" y="1075257"/>
            <a:ext cx="1855427" cy="232388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2512" t="19932" r="32457" b="7570"/>
          <a:stretch/>
        </p:blipFill>
        <p:spPr>
          <a:xfrm>
            <a:off x="398888" y="96547"/>
            <a:ext cx="2459861" cy="327413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972853" y="56836"/>
            <a:ext cx="36837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  <a:hlinkClick r:id="rId4"/>
              </a:rPr>
              <a:t>https://</a:t>
            </a:r>
            <a:r>
              <a:rPr lang="en-GB" sz="1400" dirty="0" smtClean="0">
                <a:solidFill>
                  <a:srgbClr val="0070C0"/>
                </a:solidFill>
                <a:hlinkClick r:id="rId4"/>
              </a:rPr>
              <a:t>cds.cern.ch/record/2750358?ln=en</a:t>
            </a:r>
            <a:r>
              <a:rPr lang="en-GB" sz="1400" dirty="0" smtClean="0">
                <a:solidFill>
                  <a:srgbClr val="0070C0"/>
                </a:solidFill>
              </a:rPr>
              <a:t> </a:t>
            </a:r>
            <a:r>
              <a:rPr lang="en-GB" sz="1400" dirty="0" smtClean="0"/>
              <a:t>(EoI)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24205" y="690094"/>
            <a:ext cx="11592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i="1" dirty="0">
                <a:solidFill>
                  <a:srgbClr val="002060"/>
                </a:solidFill>
              </a:rPr>
              <a:t>a </a:t>
            </a:r>
            <a:r>
              <a:rPr lang="en-GB" sz="2000" b="1" i="1" dirty="0" smtClean="0">
                <a:solidFill>
                  <a:srgbClr val="002060"/>
                </a:solidFill>
              </a:rPr>
              <a:t>priority</a:t>
            </a:r>
            <a:endParaRPr lang="en-GB" sz="2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64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56" t="8216" r="1512" b="4093"/>
          <a:stretch/>
        </p:blipFill>
        <p:spPr>
          <a:xfrm>
            <a:off x="18350" y="383059"/>
            <a:ext cx="9125650" cy="64749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22113" y="0"/>
            <a:ext cx="4880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u="sng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LSS5 layout, </a:t>
            </a:r>
            <a:r>
              <a:rPr lang="en-GB" sz="2000" b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v.1.5</a:t>
            </a:r>
            <a:r>
              <a:rPr lang="en-GB" sz="2000" b="1" u="sng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en-GB" sz="2000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(LHCLSXH_0010)</a:t>
            </a:r>
            <a:endParaRPr lang="en-GB" sz="2000" dirty="0">
              <a:solidFill>
                <a:srgbClr val="002060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14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4374" t="36578" r="24831" b="11044"/>
          <a:stretch/>
        </p:blipFill>
        <p:spPr>
          <a:xfrm>
            <a:off x="1762625" y="3851212"/>
            <a:ext cx="6109693" cy="30067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4446" t="37925" r="24566" b="10544"/>
          <a:stretch/>
        </p:blipFill>
        <p:spPr>
          <a:xfrm>
            <a:off x="1319752" y="0"/>
            <a:ext cx="6892227" cy="33245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4897" y="43615"/>
            <a:ext cx="2581691" cy="12618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b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RP196m</a:t>
            </a:r>
          </a:p>
          <a:p>
            <a:r>
              <a:rPr lang="en-GB" sz="20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XRP196</a:t>
            </a:r>
            <a:r>
              <a:rPr lang="en-GB" sz="2000" b="1" i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N</a:t>
            </a:r>
            <a:r>
              <a:rPr lang="en-GB" sz="20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 – 196m</a:t>
            </a:r>
          </a:p>
          <a:p>
            <a:r>
              <a:rPr lang="en-GB" sz="16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and</a:t>
            </a:r>
          </a:p>
          <a:p>
            <a:r>
              <a:rPr lang="en-GB" sz="20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XRP196</a:t>
            </a:r>
            <a:r>
              <a:rPr lang="en-GB" sz="2000" b="1" i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F</a:t>
            </a:r>
            <a:r>
              <a:rPr lang="en-GB" sz="20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 </a:t>
            </a:r>
            <a:r>
              <a:rPr lang="en-GB" sz="20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– </a:t>
            </a:r>
            <a:r>
              <a:rPr lang="en-GB" sz="20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198m</a:t>
            </a:r>
            <a:endParaRPr lang="en-GB" sz="2000" b="1" dirty="0">
              <a:solidFill>
                <a:srgbClr val="00206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4897" y="5140682"/>
            <a:ext cx="252184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RP220m</a:t>
            </a:r>
          </a:p>
          <a:p>
            <a:r>
              <a:rPr lang="en-GB" sz="20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XRP220</a:t>
            </a:r>
            <a:r>
              <a:rPr lang="en-GB" sz="2000" b="1" i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N</a:t>
            </a:r>
            <a:r>
              <a:rPr lang="en-GB" sz="20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 – 217.3m</a:t>
            </a:r>
          </a:p>
          <a:p>
            <a:r>
              <a:rPr lang="en-GB" sz="16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and</a:t>
            </a:r>
          </a:p>
          <a:p>
            <a:r>
              <a:rPr lang="en-GB" sz="20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XRP220</a:t>
            </a:r>
            <a:r>
              <a:rPr lang="en-GB" sz="2000" b="1" i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F</a:t>
            </a:r>
            <a:r>
              <a:rPr lang="en-GB" sz="20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 </a:t>
            </a:r>
            <a:r>
              <a:rPr lang="en-GB" sz="20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– </a:t>
            </a:r>
            <a:r>
              <a:rPr lang="en-GB" sz="20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220.2m</a:t>
            </a:r>
            <a:endParaRPr lang="en-GB" sz="2000" b="1" dirty="0">
              <a:solidFill>
                <a:srgbClr val="00206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3339895"/>
            <a:ext cx="914400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specific position and dimensions of PPs, cooling and gas lines can be adapted to the actual space available.</a:t>
            </a:r>
          </a:p>
        </p:txBody>
      </p:sp>
    </p:spTree>
    <p:extLst>
      <p:ext uri="{BB962C8B-B14F-4D97-AF65-F5344CB8AC3E}">
        <p14:creationId xmlns:p14="http://schemas.microsoft.com/office/powerpoint/2010/main" val="20648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229" t="36532" r="2279" b="33041"/>
          <a:stretch/>
        </p:blipFill>
        <p:spPr>
          <a:xfrm>
            <a:off x="0" y="294006"/>
            <a:ext cx="9123604" cy="22893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61542" y="0"/>
            <a:ext cx="2289409" cy="126188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b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RP234m</a:t>
            </a:r>
          </a:p>
          <a:p>
            <a:r>
              <a:rPr lang="en-GB" sz="20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XRP234</a:t>
            </a:r>
            <a:r>
              <a:rPr lang="en-GB" sz="2000" b="1" i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N</a:t>
            </a:r>
            <a:r>
              <a:rPr lang="en-GB" sz="20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 – 234m</a:t>
            </a:r>
          </a:p>
          <a:p>
            <a:r>
              <a:rPr lang="en-GB" sz="16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and</a:t>
            </a:r>
          </a:p>
          <a:p>
            <a:r>
              <a:rPr lang="en-GB" sz="20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XRP234</a:t>
            </a:r>
            <a:r>
              <a:rPr lang="en-GB" sz="2000" b="1" i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F</a:t>
            </a:r>
            <a:r>
              <a:rPr lang="en-GB" sz="20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 </a:t>
            </a:r>
            <a:r>
              <a:rPr lang="en-GB" sz="20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– </a:t>
            </a:r>
            <a:r>
              <a:rPr lang="en-GB" sz="20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237m</a:t>
            </a:r>
            <a:endParaRPr lang="en-GB" sz="2000" b="1" dirty="0">
              <a:solidFill>
                <a:srgbClr val="002060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1208" t="19295" r="24495" b="17300"/>
          <a:stretch/>
        </p:blipFill>
        <p:spPr>
          <a:xfrm>
            <a:off x="0" y="2334126"/>
            <a:ext cx="6622284" cy="45238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4" t="10794"/>
          <a:stretch/>
        </p:blipFill>
        <p:spPr>
          <a:xfrm>
            <a:off x="5895702" y="2264228"/>
            <a:ext cx="3248297" cy="230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04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1309" y="16546"/>
            <a:ext cx="83812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u="sng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List of PPS equipment to be installed in the HL-LHC tunnel</a:t>
            </a:r>
            <a:endParaRPr lang="en-GB" sz="2000" b="1" u="sng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333" t="24444" r="41667" b="50995"/>
          <a:stretch/>
        </p:blipFill>
        <p:spPr>
          <a:xfrm>
            <a:off x="6836944" y="2877296"/>
            <a:ext cx="2164555" cy="12587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391" y="924487"/>
            <a:ext cx="3668343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Roman Pot station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Power PP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R/O PP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Clock PP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LVDT and motors PP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Cooling posts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Cooling gas C</a:t>
            </a:r>
            <a:r>
              <a:rPr lang="ru-RU" b="1" baseline="-25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3</a:t>
            </a:r>
            <a:r>
              <a:rPr lang="en-GB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F</a:t>
            </a:r>
            <a:r>
              <a:rPr lang="ru-RU" b="1" baseline="-25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8 </a:t>
            </a:r>
            <a:r>
              <a:rPr lang="en-GB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pipe/hoses/valves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>
                <a:solidFill>
                  <a:srgbClr val="002060"/>
                </a:solidFill>
                <a:latin typeface="Arial Black" panose="020B0A04020102020204" pitchFamily="34" charset="0"/>
              </a:rPr>
              <a:t>Cooling </a:t>
            </a:r>
            <a:r>
              <a:rPr lang="en-GB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water pipe/hoses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RP Vacuum line</a:t>
            </a:r>
            <a:endParaRPr lang="en-GB" b="1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BLM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Vacuum pump </a:t>
            </a:r>
            <a:r>
              <a:rPr lang="en-GB" dirty="0" smtClean="0">
                <a:solidFill>
                  <a:srgbClr val="00B0F0"/>
                </a:solidFill>
                <a:latin typeface="Arial Rounded MT Bold" panose="020F0704030504030204" pitchFamily="34" charset="0"/>
              </a:rPr>
              <a:t>(VPIAN)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Connection bellows </a:t>
            </a:r>
            <a:r>
              <a:rPr lang="en-GB" dirty="0">
                <a:solidFill>
                  <a:srgbClr val="00B0F0"/>
                </a:solidFill>
                <a:latin typeface="Arial Rounded MT Bold" panose="020F0704030504030204" pitchFamily="34" charset="0"/>
              </a:rPr>
              <a:t>(with RF fingers) + VPIAN</a:t>
            </a:r>
            <a:r>
              <a:rPr lang="en-GB" dirty="0" smtClean="0">
                <a:solidFill>
                  <a:srgbClr val="00B0F0"/>
                </a:solidFill>
                <a:latin typeface="Arial Rounded MT Bold" panose="020F0704030504030204" pitchFamily="34" charset="0"/>
              </a:rPr>
              <a:t>, BPM</a:t>
            </a:r>
            <a:endParaRPr lang="en-GB" b="1" dirty="0">
              <a:solidFill>
                <a:srgbClr val="00B0F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56436" y="460787"/>
            <a:ext cx="13340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Number</a:t>
            </a:r>
          </a:p>
          <a:p>
            <a:pPr algn="ctr"/>
            <a:r>
              <a:rPr lang="en-GB" sz="1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per sector</a:t>
            </a:r>
            <a:endParaRPr lang="en-GB" sz="16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88773" y="460787"/>
            <a:ext cx="17123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Total number</a:t>
            </a:r>
          </a:p>
          <a:p>
            <a:pPr algn="ctr"/>
            <a:r>
              <a:rPr lang="en-GB" sz="1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in LHC</a:t>
            </a:r>
            <a:endParaRPr lang="en-GB" sz="16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6995" y="585933"/>
            <a:ext cx="24407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Name of the system</a:t>
            </a:r>
            <a:endParaRPr lang="en-GB" sz="16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56207" y="924487"/>
            <a:ext cx="281940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  6                   12</a:t>
            </a:r>
          </a:p>
          <a:p>
            <a:pPr>
              <a:lnSpc>
                <a:spcPct val="150000"/>
              </a:lnSpc>
            </a:pPr>
            <a:r>
              <a:rPr lang="en-GB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  3                    6</a:t>
            </a:r>
          </a:p>
          <a:p>
            <a:pPr>
              <a:lnSpc>
                <a:spcPct val="150000"/>
              </a:lnSpc>
            </a:pPr>
            <a:r>
              <a:rPr lang="en-GB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3 or 6            6 or 12</a:t>
            </a:r>
          </a:p>
          <a:p>
            <a:pPr>
              <a:lnSpc>
                <a:spcPct val="150000"/>
              </a:lnSpc>
            </a:pPr>
            <a:r>
              <a:rPr lang="en-GB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  3                    6</a:t>
            </a:r>
          </a:p>
          <a:p>
            <a:pPr>
              <a:lnSpc>
                <a:spcPct val="150000"/>
              </a:lnSpc>
            </a:pPr>
            <a:r>
              <a:rPr lang="en-GB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  6                   12</a:t>
            </a:r>
          </a:p>
          <a:p>
            <a:pPr>
              <a:lnSpc>
                <a:spcPct val="150000"/>
              </a:lnSpc>
            </a:pPr>
            <a:r>
              <a:rPr lang="en-GB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  4                    8</a:t>
            </a:r>
          </a:p>
          <a:p>
            <a:pPr>
              <a:lnSpc>
                <a:spcPct val="150000"/>
              </a:lnSpc>
            </a:pPr>
            <a:r>
              <a:rPr lang="en-GB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                      </a:t>
            </a:r>
            <a:endParaRPr lang="en-GB" b="1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lnSpc>
                <a:spcPct val="150000"/>
              </a:lnSpc>
            </a:pPr>
            <a:endParaRPr lang="en-GB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lnSpc>
                <a:spcPct val="150000"/>
              </a:lnSpc>
            </a:pPr>
            <a:endParaRPr lang="en-GB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lnSpc>
                <a:spcPct val="150000"/>
              </a:lnSpc>
            </a:pPr>
            <a:endParaRPr lang="en-GB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rgbClr val="00B0F0"/>
                </a:solidFill>
                <a:latin typeface="Arial Black" panose="020B0A04020102020204" pitchFamily="34" charset="0"/>
              </a:rPr>
              <a:t> </a:t>
            </a:r>
            <a:r>
              <a:rPr lang="en-GB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 3                    </a:t>
            </a:r>
            <a:r>
              <a:rPr lang="en-GB" b="1" dirty="0">
                <a:solidFill>
                  <a:srgbClr val="00B0F0"/>
                </a:solidFill>
                <a:latin typeface="Arial Black" panose="020B0A04020102020204" pitchFamily="34" charset="0"/>
              </a:rPr>
              <a:t>6</a:t>
            </a:r>
          </a:p>
          <a:p>
            <a:pPr>
              <a:lnSpc>
                <a:spcPct val="150000"/>
              </a:lnSpc>
            </a:pPr>
            <a:r>
              <a:rPr lang="en-GB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  ?                    ?</a:t>
            </a:r>
            <a:endParaRPr lang="en-GB" b="1" dirty="0">
              <a:solidFill>
                <a:srgbClr val="00B0F0"/>
              </a:solidFill>
              <a:latin typeface="Arial Black" panose="020B0A040201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 12                  24</a:t>
            </a:r>
            <a:endParaRPr lang="en-GB" b="1" dirty="0">
              <a:solidFill>
                <a:srgbClr val="00B0F0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9266" y="465933"/>
            <a:ext cx="15399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Photo of eq.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" t="24444" r="3334" b="21111"/>
          <a:stretch/>
        </p:blipFill>
        <p:spPr>
          <a:xfrm>
            <a:off x="6167578" y="4202053"/>
            <a:ext cx="2834594" cy="121837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33" t="42222" r="19167" b="42222"/>
          <a:stretch/>
        </p:blipFill>
        <p:spPr>
          <a:xfrm>
            <a:off x="7515877" y="5486400"/>
            <a:ext cx="1508028" cy="11729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74" t="18000" r="17179" b="22461"/>
          <a:stretch/>
        </p:blipFill>
        <p:spPr>
          <a:xfrm>
            <a:off x="6167578" y="5486400"/>
            <a:ext cx="1298305" cy="118930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3" t="10000" r="15833" b="4444"/>
          <a:stretch/>
        </p:blipFill>
        <p:spPr>
          <a:xfrm flipH="1">
            <a:off x="6836944" y="790702"/>
            <a:ext cx="2186961" cy="2053609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133224" y="5110951"/>
            <a:ext cx="5758903" cy="6056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648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/>
          <a:srcRect l="21265" t="27666" r="16103" b="14114"/>
          <a:stretch/>
        </p:blipFill>
        <p:spPr>
          <a:xfrm>
            <a:off x="6947108" y="4610009"/>
            <a:ext cx="1831266" cy="106391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66" r="665" b="9739"/>
          <a:stretch/>
        </p:blipFill>
        <p:spPr>
          <a:xfrm>
            <a:off x="4085879" y="398171"/>
            <a:ext cx="4489661" cy="33373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40" y="3922254"/>
            <a:ext cx="3714971" cy="27862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664"/>
          <a:stretch/>
        </p:blipFill>
        <p:spPr>
          <a:xfrm>
            <a:off x="115840" y="403590"/>
            <a:ext cx="3859011" cy="33223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80" r="48738" b="65"/>
          <a:stretch/>
        </p:blipFill>
        <p:spPr>
          <a:xfrm>
            <a:off x="3900165" y="3922254"/>
            <a:ext cx="2749775" cy="27862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49940" y="4441744"/>
            <a:ext cx="2480747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</a:rPr>
              <a:t>Connection bellow 300mm</a:t>
            </a:r>
          </a:p>
          <a:p>
            <a:endParaRPr lang="en-GB" b="1" dirty="0" smtClean="0">
              <a:solidFill>
                <a:srgbClr val="002060"/>
              </a:solidFill>
            </a:endParaRPr>
          </a:p>
          <a:p>
            <a:endParaRPr lang="en-GB" b="1" dirty="0">
              <a:solidFill>
                <a:srgbClr val="002060"/>
              </a:solidFill>
            </a:endParaRPr>
          </a:p>
          <a:p>
            <a:endParaRPr lang="en-GB" b="1" dirty="0" smtClean="0">
              <a:solidFill>
                <a:srgbClr val="002060"/>
              </a:solidFill>
            </a:endParaRPr>
          </a:p>
          <a:p>
            <a:endParaRPr lang="en-GB" b="1" dirty="0" smtClean="0">
              <a:solidFill>
                <a:srgbClr val="002060"/>
              </a:solidFill>
            </a:endParaRPr>
          </a:p>
          <a:p>
            <a:pPr algn="ctr"/>
            <a:r>
              <a:rPr lang="en-GB" b="1" dirty="0" smtClean="0">
                <a:solidFill>
                  <a:srgbClr val="002060"/>
                </a:solidFill>
              </a:rPr>
              <a:t>Bellow + VPIAN</a:t>
            </a:r>
          </a:p>
          <a:p>
            <a:pPr algn="ctr"/>
            <a:endParaRPr lang="en-GB" b="1" dirty="0">
              <a:solidFill>
                <a:srgbClr val="002060"/>
              </a:solidFill>
            </a:endParaRPr>
          </a:p>
          <a:p>
            <a:pPr algn="ctr"/>
            <a:r>
              <a:rPr lang="en-GB" b="1" dirty="0" smtClean="0">
                <a:solidFill>
                  <a:srgbClr val="002060"/>
                </a:solidFill>
              </a:rPr>
              <a:t>Bellow + BPM ?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5731" y="11189"/>
            <a:ext cx="85990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u="sng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LHC infrastructure </a:t>
            </a:r>
            <a:r>
              <a:rPr lang="en-GB" sz="2000" b="1" u="sng" dirty="0">
                <a:solidFill>
                  <a:srgbClr val="002060"/>
                </a:solidFill>
                <a:latin typeface="Arial Black" panose="020B0A04020102020204" pitchFamily="34" charset="0"/>
              </a:rPr>
              <a:t>related to </a:t>
            </a:r>
            <a:r>
              <a:rPr lang="en-GB" sz="2000" b="1" u="sng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PPS Roman Pots</a:t>
            </a:r>
            <a:r>
              <a:rPr lang="en-GB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(Run 2 and 3)</a:t>
            </a:r>
            <a:endParaRPr lang="en-GB" sz="20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4452051" y="781856"/>
            <a:ext cx="198408" cy="47445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Down Arrow 15"/>
          <p:cNvSpPr/>
          <p:nvPr/>
        </p:nvSpPr>
        <p:spPr>
          <a:xfrm>
            <a:off x="4909682" y="482065"/>
            <a:ext cx="167090" cy="32576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Down Arrow 16"/>
          <p:cNvSpPr/>
          <p:nvPr/>
        </p:nvSpPr>
        <p:spPr>
          <a:xfrm rot="2700000">
            <a:off x="6137749" y="3974725"/>
            <a:ext cx="198408" cy="47445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Down Arrow 19"/>
          <p:cNvSpPr/>
          <p:nvPr/>
        </p:nvSpPr>
        <p:spPr>
          <a:xfrm>
            <a:off x="7705791" y="5607345"/>
            <a:ext cx="313900" cy="266899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Down Arrow 20"/>
          <p:cNvSpPr/>
          <p:nvPr/>
        </p:nvSpPr>
        <p:spPr>
          <a:xfrm>
            <a:off x="6862203" y="482065"/>
            <a:ext cx="167090" cy="32576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Down Arrow 23"/>
          <p:cNvSpPr/>
          <p:nvPr/>
        </p:nvSpPr>
        <p:spPr>
          <a:xfrm flipV="1">
            <a:off x="5586424" y="3280680"/>
            <a:ext cx="200772" cy="35860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Down Arrow 24"/>
          <p:cNvSpPr/>
          <p:nvPr/>
        </p:nvSpPr>
        <p:spPr>
          <a:xfrm>
            <a:off x="8221321" y="751825"/>
            <a:ext cx="198408" cy="47445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Down Arrow 25"/>
          <p:cNvSpPr/>
          <p:nvPr/>
        </p:nvSpPr>
        <p:spPr>
          <a:xfrm>
            <a:off x="614030" y="989051"/>
            <a:ext cx="198408" cy="47445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Down Arrow 26"/>
          <p:cNvSpPr/>
          <p:nvPr/>
        </p:nvSpPr>
        <p:spPr>
          <a:xfrm>
            <a:off x="265731" y="876908"/>
            <a:ext cx="198408" cy="47445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Down Arrow 27"/>
          <p:cNvSpPr/>
          <p:nvPr/>
        </p:nvSpPr>
        <p:spPr>
          <a:xfrm>
            <a:off x="2012385" y="4767727"/>
            <a:ext cx="198408" cy="47445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Down Arrow 28"/>
          <p:cNvSpPr/>
          <p:nvPr/>
        </p:nvSpPr>
        <p:spPr>
          <a:xfrm>
            <a:off x="882460" y="4677649"/>
            <a:ext cx="198408" cy="47445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Down Arrow 30"/>
          <p:cNvSpPr/>
          <p:nvPr/>
        </p:nvSpPr>
        <p:spPr>
          <a:xfrm>
            <a:off x="7705791" y="6094211"/>
            <a:ext cx="313900" cy="266899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Down Arrow 31"/>
          <p:cNvSpPr/>
          <p:nvPr/>
        </p:nvSpPr>
        <p:spPr>
          <a:xfrm>
            <a:off x="3558425" y="826476"/>
            <a:ext cx="198408" cy="47445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Down Arrow 33"/>
          <p:cNvSpPr/>
          <p:nvPr/>
        </p:nvSpPr>
        <p:spPr>
          <a:xfrm rot="18900000">
            <a:off x="981664" y="877573"/>
            <a:ext cx="198408" cy="47445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9" t="2807" r="37368" b="74913"/>
          <a:stretch/>
        </p:blipFill>
        <p:spPr>
          <a:xfrm>
            <a:off x="6705440" y="2938919"/>
            <a:ext cx="2341486" cy="1528012"/>
          </a:xfrm>
          <a:prstGeom prst="rect">
            <a:avLst/>
          </a:prstGeom>
          <a:effectLst>
            <a:glow rad="203200">
              <a:schemeClr val="bg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  <a:softEdge rad="0"/>
          </a:effectLst>
        </p:spPr>
      </p:pic>
      <p:sp>
        <p:nvSpPr>
          <p:cNvPr id="35" name="Down Arrow 34"/>
          <p:cNvSpPr/>
          <p:nvPr/>
        </p:nvSpPr>
        <p:spPr>
          <a:xfrm rot="18900000">
            <a:off x="6404874" y="2290873"/>
            <a:ext cx="198408" cy="47445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7391414" y="2920236"/>
            <a:ext cx="82990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VGI (?)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3" name="Down Arrow 32"/>
          <p:cNvSpPr/>
          <p:nvPr/>
        </p:nvSpPr>
        <p:spPr>
          <a:xfrm rot="5400000">
            <a:off x="6483734" y="5498915"/>
            <a:ext cx="198408" cy="99218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Down Arrow 37"/>
          <p:cNvSpPr/>
          <p:nvPr/>
        </p:nvSpPr>
        <p:spPr>
          <a:xfrm flipV="1">
            <a:off x="2376214" y="5740794"/>
            <a:ext cx="200772" cy="35860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091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/>
          <a:srcRect l="43196" t="21195" r="26562" b="17548"/>
          <a:stretch/>
        </p:blipFill>
        <p:spPr>
          <a:xfrm>
            <a:off x="2881721" y="3857649"/>
            <a:ext cx="1513703" cy="1916308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137102" y="97654"/>
            <a:ext cx="8918121" cy="1889812"/>
            <a:chOff x="0" y="529707"/>
            <a:chExt cx="8936159" cy="1889812"/>
          </a:xfrm>
        </p:grpSpPr>
        <p:pic>
          <p:nvPicPr>
            <p:cNvPr id="33" name="Picture 1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87" t="47057" r="48774" b="26300"/>
            <a:stretch/>
          </p:blipFill>
          <p:spPr bwMode="auto">
            <a:xfrm>
              <a:off x="0" y="529707"/>
              <a:ext cx="8936159" cy="1889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5"/>
            <a:srcRect l="35819" t="39064" r="57457" b="55475"/>
            <a:stretch/>
          </p:blipFill>
          <p:spPr>
            <a:xfrm>
              <a:off x="0" y="1432071"/>
              <a:ext cx="596685" cy="302880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27121" y="1062826"/>
              <a:ext cx="542441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CMS</a:t>
              </a:r>
            </a:p>
            <a:p>
              <a:pPr algn="ctr"/>
              <a:r>
                <a:rPr lang="en-GB" sz="1000" b="1" dirty="0" smtClean="0">
                  <a:solidFill>
                    <a:srgbClr val="002060"/>
                  </a:solidFill>
                  <a:latin typeface="Arial Black" panose="020B0A04020102020204" pitchFamily="34" charset="0"/>
                </a:rPr>
                <a:t>P.5</a:t>
              </a:r>
              <a:endParaRPr lang="en-GB" sz="1000" b="1" dirty="0">
                <a:solidFill>
                  <a:srgbClr val="002060"/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36" name="Oval 35"/>
          <p:cNvSpPr/>
          <p:nvPr/>
        </p:nvSpPr>
        <p:spPr>
          <a:xfrm>
            <a:off x="4069831" y="1045004"/>
            <a:ext cx="105197" cy="161841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Oval 36"/>
          <p:cNvSpPr/>
          <p:nvPr/>
        </p:nvSpPr>
        <p:spPr>
          <a:xfrm>
            <a:off x="4466341" y="1045004"/>
            <a:ext cx="105197" cy="161841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Oval 37"/>
          <p:cNvSpPr/>
          <p:nvPr/>
        </p:nvSpPr>
        <p:spPr>
          <a:xfrm>
            <a:off x="4762748" y="1045003"/>
            <a:ext cx="105197" cy="161841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Oval 38"/>
          <p:cNvSpPr/>
          <p:nvPr/>
        </p:nvSpPr>
        <p:spPr>
          <a:xfrm>
            <a:off x="8475441" y="1045002"/>
            <a:ext cx="105197" cy="161841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2645195" y="28478"/>
            <a:ext cx="42351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LSS5 at </a:t>
            </a:r>
            <a:r>
              <a:rPr lang="en-GB" sz="2000" b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HL-LHC</a:t>
            </a:r>
            <a:r>
              <a:rPr lang="en-GB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(post LS3) </a:t>
            </a:r>
            <a:endParaRPr lang="en-GB" sz="20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217" y="193913"/>
            <a:ext cx="847907" cy="38577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35766" y="2108841"/>
            <a:ext cx="2158119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Triple RP </a:t>
            </a:r>
            <a:r>
              <a:rPr lang="en-GB" sz="1600" b="1" dirty="0">
                <a:solidFill>
                  <a:srgbClr val="002060"/>
                </a:solidFill>
                <a:latin typeface="Arial Black" panose="020B0A04020102020204" pitchFamily="34" charset="0"/>
              </a:rPr>
              <a:t>station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70320" y="2108841"/>
            <a:ext cx="1862592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Horizontal unit</a:t>
            </a:r>
            <a:endParaRPr lang="en-GB" sz="16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80639" y="2093046"/>
            <a:ext cx="239024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Arial Black" panose="020B0A04020102020204" pitchFamily="34" charset="0"/>
              </a:rPr>
              <a:t>new station</a:t>
            </a:r>
            <a:r>
              <a:rPr lang="en-GB" sz="12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 (proposal)</a:t>
            </a:r>
            <a:endParaRPr lang="en-GB" sz="1200" b="1" dirty="0">
              <a:solidFill>
                <a:srgbClr val="002060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34247" t="53173" r="33279" b="13200"/>
          <a:stretch/>
        </p:blipFill>
        <p:spPr>
          <a:xfrm>
            <a:off x="6329779" y="4355364"/>
            <a:ext cx="2792798" cy="1807464"/>
          </a:xfrm>
          <a:prstGeom prst="rect">
            <a:avLst/>
          </a:prstGeom>
        </p:spPr>
      </p:pic>
      <p:sp>
        <p:nvSpPr>
          <p:cNvPr id="14" name="Left Brace 13"/>
          <p:cNvSpPr/>
          <p:nvPr/>
        </p:nvSpPr>
        <p:spPr>
          <a:xfrm rot="5400000">
            <a:off x="3040202" y="-436004"/>
            <a:ext cx="192816" cy="4792605"/>
          </a:xfrm>
          <a:prstGeom prst="leftBrac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2020958" y="1634731"/>
            <a:ext cx="17279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Arial Black" panose="020B0A04020102020204" pitchFamily="34" charset="0"/>
              </a:rPr>
              <a:t>available now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7"/>
          <a:srcRect l="23710" t="16988" r="27793" b="14188"/>
          <a:stretch/>
        </p:blipFill>
        <p:spPr>
          <a:xfrm flipH="1">
            <a:off x="6588435" y="2550309"/>
            <a:ext cx="2038718" cy="180825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8"/>
          <a:srcRect l="46061" t="31224" r="24243" b="14956"/>
          <a:stretch/>
        </p:blipFill>
        <p:spPr>
          <a:xfrm>
            <a:off x="762735" y="2431600"/>
            <a:ext cx="1522734" cy="1724834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9" cstate="print"/>
          <a:srcRect l="18125" t="14844" r="27500" b="16406"/>
          <a:stretch>
            <a:fillRect/>
          </a:stretch>
        </p:blipFill>
        <p:spPr bwMode="auto">
          <a:xfrm>
            <a:off x="3713815" y="2689683"/>
            <a:ext cx="1396698" cy="141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0"/>
          <a:srcRect l="30287" t="22380" r="20815" b="17407"/>
          <a:stretch/>
        </p:blipFill>
        <p:spPr>
          <a:xfrm>
            <a:off x="21661" y="3880688"/>
            <a:ext cx="2547111" cy="196034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1"/>
          <a:srcRect l="38310" t="21423" r="22159" b="15326"/>
          <a:stretch/>
        </p:blipFill>
        <p:spPr>
          <a:xfrm>
            <a:off x="4437126" y="4069673"/>
            <a:ext cx="1673323" cy="167332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913440" y="4675047"/>
            <a:ext cx="440308" cy="138499"/>
          </a:xfrm>
          <a:prstGeom prst="rect">
            <a:avLst/>
          </a:prstGeom>
          <a:solidFill>
            <a:srgbClr val="FFFF00"/>
          </a:solidFill>
        </p:spPr>
        <p:txBody>
          <a:bodyPr wrap="none" lIns="36000" tIns="0" rIns="0" bIns="0" anchor="ctr" anchorCtr="0">
            <a:spAutoFit/>
          </a:bodyPr>
          <a:lstStyle/>
          <a:p>
            <a:r>
              <a:rPr lang="en-GB" sz="900" dirty="0">
                <a:solidFill>
                  <a:srgbClr val="FF0000"/>
                </a:solidFill>
                <a:latin typeface="Arial Black" panose="020B0A04020102020204" pitchFamily="34" charset="0"/>
              </a:rPr>
              <a:t>VPIAN</a:t>
            </a:r>
          </a:p>
        </p:txBody>
      </p:sp>
      <p:sp>
        <p:nvSpPr>
          <p:cNvPr id="26" name="Right Arrow 25"/>
          <p:cNvSpPr/>
          <p:nvPr/>
        </p:nvSpPr>
        <p:spPr>
          <a:xfrm rot="16200000">
            <a:off x="4253353" y="1446017"/>
            <a:ext cx="537363" cy="2173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ight Arrow 26"/>
          <p:cNvSpPr/>
          <p:nvPr/>
        </p:nvSpPr>
        <p:spPr>
          <a:xfrm rot="16200000">
            <a:off x="8151687" y="1563061"/>
            <a:ext cx="765156" cy="2173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ight Arrow 27"/>
          <p:cNvSpPr/>
          <p:nvPr/>
        </p:nvSpPr>
        <p:spPr>
          <a:xfrm rot="16200000">
            <a:off x="3859102" y="1442523"/>
            <a:ext cx="537363" cy="2173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3891749" y="546061"/>
            <a:ext cx="489702" cy="153888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196m</a:t>
            </a:r>
            <a:endParaRPr lang="en-GB" sz="1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293285" y="362923"/>
            <a:ext cx="469463" cy="153888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1000" b="1">
                <a:solidFill>
                  <a:srgbClr val="FF0000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GB" dirty="0"/>
              <a:t>220m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637288" y="779583"/>
            <a:ext cx="393972" cy="153888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1000" b="1">
                <a:solidFill>
                  <a:srgbClr val="FF0000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GB" dirty="0"/>
              <a:t>234m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252884" y="753884"/>
            <a:ext cx="445114" cy="153888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1000" b="1">
                <a:solidFill>
                  <a:srgbClr val="FF0000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GB" dirty="0"/>
              <a:t>420m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 flipV="1">
            <a:off x="6224969" y="2361558"/>
            <a:ext cx="25805" cy="4117178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225934" y="3203476"/>
            <a:ext cx="832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+BPM (?)</a:t>
            </a:r>
            <a:endParaRPr lang="en-GB" sz="10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86621" y="2451300"/>
            <a:ext cx="1463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u="sng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Space on beam</a:t>
            </a:r>
          </a:p>
          <a:p>
            <a:pPr algn="ctr"/>
            <a:r>
              <a:rPr lang="en-GB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Z</a:t>
            </a:r>
            <a:r>
              <a:rPr lang="en-GB" sz="1200" b="1" baseline="-25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RP</a:t>
            </a:r>
            <a:r>
              <a:rPr lang="en-GB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=930mm</a:t>
            </a:r>
          </a:p>
          <a:p>
            <a:pPr algn="ctr"/>
            <a:r>
              <a:rPr lang="en-GB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Z</a:t>
            </a:r>
            <a:r>
              <a:rPr lang="el-GR" sz="1200" b="1" baseline="-25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Σ</a:t>
            </a:r>
            <a:r>
              <a:rPr lang="en-GB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=1530mm</a:t>
            </a:r>
            <a:endParaRPr lang="en-GB" sz="10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926280" y="2463326"/>
            <a:ext cx="1388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u="sng" dirty="0">
                <a:solidFill>
                  <a:srgbClr val="002060"/>
                </a:solidFill>
                <a:latin typeface="Arial Rounded MT Bold" panose="020F0704030504030204" pitchFamily="34" charset="0"/>
              </a:rPr>
              <a:t>Space on beam</a:t>
            </a:r>
          </a:p>
          <a:p>
            <a:pPr algn="ctr"/>
            <a:r>
              <a:rPr lang="en-GB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Z</a:t>
            </a:r>
            <a:r>
              <a:rPr lang="en-GB" sz="1200" b="1" baseline="-25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RP</a:t>
            </a:r>
            <a:r>
              <a:rPr lang="en-GB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=332mm</a:t>
            </a:r>
          </a:p>
          <a:p>
            <a:pPr algn="ctr"/>
            <a:r>
              <a:rPr lang="en-GB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Z</a:t>
            </a:r>
            <a:r>
              <a:rPr lang="el-GR" sz="1200" b="1" baseline="-25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Σ</a:t>
            </a:r>
            <a:r>
              <a:rPr lang="en-GB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=932mm</a:t>
            </a:r>
            <a:endParaRPr lang="en-GB" sz="10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648609" y="2363844"/>
            <a:ext cx="1402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Space </a:t>
            </a:r>
            <a:r>
              <a:rPr lang="en-GB" sz="1200" b="1" u="sng" dirty="0">
                <a:solidFill>
                  <a:srgbClr val="002060"/>
                </a:solidFill>
                <a:latin typeface="Arial Rounded MT Bold" panose="020F0704030504030204" pitchFamily="34" charset="0"/>
              </a:rPr>
              <a:t>on beam</a:t>
            </a:r>
          </a:p>
          <a:p>
            <a:r>
              <a:rPr lang="en-GB" sz="1200" b="1" dirty="0">
                <a:solidFill>
                  <a:srgbClr val="002060"/>
                </a:solidFill>
                <a:latin typeface="Arial Black" panose="020B0A04020102020204" pitchFamily="34" charset="0"/>
              </a:rPr>
              <a:t>Z</a:t>
            </a:r>
            <a:r>
              <a:rPr lang="en-GB" sz="1200" b="1" baseline="-25000" dirty="0">
                <a:solidFill>
                  <a:srgbClr val="002060"/>
                </a:solidFill>
                <a:latin typeface="Arial Black" panose="020B0A04020102020204" pitchFamily="34" charset="0"/>
              </a:rPr>
              <a:t>RP</a:t>
            </a:r>
            <a:r>
              <a:rPr lang="en-GB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=200mm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2218" y="5796996"/>
            <a:ext cx="62129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RP196m</a:t>
            </a:r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 consists of </a:t>
            </a:r>
            <a:r>
              <a:rPr lang="en-GB" sz="1400" b="1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two station </a:t>
            </a:r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at 196m (N) and 198m (F) </a:t>
            </a:r>
          </a:p>
          <a:p>
            <a:r>
              <a:rPr lang="en-GB" sz="1400" b="1" u="sng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RP220m</a:t>
            </a:r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 </a:t>
            </a:r>
            <a:r>
              <a:rPr lang="en-GB" sz="14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consists of </a:t>
            </a:r>
            <a:r>
              <a:rPr lang="en-GB" sz="14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two </a:t>
            </a:r>
            <a:r>
              <a:rPr lang="en-GB" sz="1400" b="1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triple station </a:t>
            </a:r>
            <a:r>
              <a:rPr lang="en-GB" sz="14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at </a:t>
            </a:r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217.3m </a:t>
            </a:r>
            <a:r>
              <a:rPr lang="en-GB" sz="14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(N) and </a:t>
            </a:r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220.2m </a:t>
            </a:r>
            <a:r>
              <a:rPr lang="en-GB" sz="14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(F)</a:t>
            </a:r>
          </a:p>
          <a:p>
            <a:r>
              <a:rPr lang="en-GB" sz="1400" b="1" u="sng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RP234m</a:t>
            </a:r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 </a:t>
            </a:r>
            <a:r>
              <a:rPr lang="en-GB" sz="14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consists of </a:t>
            </a:r>
            <a:r>
              <a:rPr lang="en-GB" sz="14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two station </a:t>
            </a:r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at 234m </a:t>
            </a:r>
            <a:r>
              <a:rPr lang="en-GB" sz="14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(N) and </a:t>
            </a:r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237m </a:t>
            </a:r>
            <a:r>
              <a:rPr lang="en-GB" sz="14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(F</a:t>
            </a:r>
            <a:r>
              <a:rPr lang="en-GB" sz="1400" b="1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)</a:t>
            </a:r>
          </a:p>
          <a:p>
            <a:endParaRPr lang="en-GB" sz="800" b="1" dirty="0">
              <a:solidFill>
                <a:srgbClr val="002060"/>
              </a:solidFill>
              <a:latin typeface="Arial Rounded MT Bold" panose="020F0704030504030204" pitchFamily="34" charset="0"/>
            </a:endParaRPr>
          </a:p>
          <a:p>
            <a:r>
              <a:rPr lang="en-GB" sz="14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M</a:t>
            </a:r>
            <a:r>
              <a:rPr lang="en-GB" sz="1400" b="1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ust </a:t>
            </a:r>
            <a:r>
              <a:rPr lang="en-GB" sz="14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have at least </a:t>
            </a:r>
            <a:r>
              <a:rPr lang="en-GB" sz="1400" b="1" u="sng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12 horizontal </a:t>
            </a:r>
            <a:r>
              <a:rPr lang="en-GB" sz="1400" b="1" u="sng" dirty="0">
                <a:solidFill>
                  <a:srgbClr val="FF0000"/>
                </a:solidFill>
                <a:latin typeface="Arial Rounded MT Bold" panose="020F0704030504030204" pitchFamily="34" charset="0"/>
              </a:rPr>
              <a:t>units </a:t>
            </a:r>
            <a:r>
              <a:rPr lang="en-GB" sz="14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with matching </a:t>
            </a:r>
            <a:r>
              <a:rPr lang="en-GB" sz="1400" b="1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for optics housing </a:t>
            </a:r>
            <a:endParaRPr lang="en-GB" sz="14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513081" y="6119252"/>
            <a:ext cx="25383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500" b="1" u="sng">
                <a:solidFill>
                  <a:srgbClr val="002060"/>
                </a:solidFill>
                <a:latin typeface="Arial Rounded MT Bold" panose="020F0704030504030204" pitchFamily="34" charset="0"/>
              </a:defRPr>
            </a:lvl1pPr>
          </a:lstStyle>
          <a:p>
            <a:r>
              <a:rPr lang="en-GB" dirty="0"/>
              <a:t>RP420m </a:t>
            </a:r>
            <a:r>
              <a:rPr lang="en-GB" dirty="0" smtClean="0"/>
              <a:t>two </a:t>
            </a:r>
            <a:r>
              <a:rPr lang="en-GB" dirty="0"/>
              <a:t>station at (?) </a:t>
            </a:r>
          </a:p>
        </p:txBody>
      </p:sp>
      <p:sp>
        <p:nvSpPr>
          <p:cNvPr id="3" name="Rectangle 2"/>
          <p:cNvSpPr/>
          <p:nvPr/>
        </p:nvSpPr>
        <p:spPr>
          <a:xfrm>
            <a:off x="6250774" y="2054318"/>
            <a:ext cx="2888785" cy="4481342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 smtClean="0">
                <a:latin typeface="Arial Black" panose="020B0A04020102020204" pitchFamily="34" charset="0"/>
              </a:rPr>
              <a:t>postponed</a:t>
            </a:r>
            <a:endParaRPr lang="en-GB" sz="3600" b="1" dirty="0">
              <a:latin typeface="Arial Black" panose="020B0A040201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37102" y="6535660"/>
            <a:ext cx="59733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ight Arrow 51"/>
          <p:cNvSpPr/>
          <p:nvPr/>
        </p:nvSpPr>
        <p:spPr>
          <a:xfrm rot="16200000">
            <a:off x="4544350" y="1451943"/>
            <a:ext cx="537363" cy="2173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93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42" t="17047" r="1426" b="7296"/>
          <a:stretch/>
        </p:blipFill>
        <p:spPr>
          <a:xfrm>
            <a:off x="-2411" y="502617"/>
            <a:ext cx="9146411" cy="50261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211432" y="6246666"/>
            <a:ext cx="841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i="1" dirty="0" smtClean="0">
                <a:solidFill>
                  <a:srgbClr val="002060"/>
                </a:solidFill>
              </a:rPr>
              <a:t>G.Antchev</a:t>
            </a:r>
            <a:endParaRPr lang="en-GB" sz="1200" b="1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7519" y="2746"/>
            <a:ext cx="5893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Roman Pot services lines</a:t>
            </a:r>
            <a:r>
              <a:rPr lang="en-GB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en-GB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(Run 2 and 3</a:t>
            </a:r>
            <a:r>
              <a:rPr lang="en-GB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)</a:t>
            </a:r>
            <a:endParaRPr lang="en-GB" sz="2000" b="1" u="sng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917171"/>
            <a:ext cx="9078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u="sng" dirty="0" smtClean="0">
                <a:solidFill>
                  <a:srgbClr val="002060"/>
                </a:solidFill>
              </a:rPr>
              <a:t>Alcove</a:t>
            </a:r>
            <a:r>
              <a:rPr lang="en-GB" sz="1600" b="1" dirty="0" smtClean="0">
                <a:solidFill>
                  <a:srgbClr val="002060"/>
                </a:solidFill>
              </a:rPr>
              <a:t>:</a:t>
            </a:r>
          </a:p>
          <a:p>
            <a:r>
              <a:rPr lang="en-GB" sz="1600" b="1" dirty="0" smtClean="0">
                <a:solidFill>
                  <a:srgbClr val="002060"/>
                </a:solidFill>
              </a:rPr>
              <a:t>2 RACKs</a:t>
            </a:r>
          </a:p>
          <a:p>
            <a:pPr algn="ctr"/>
            <a:r>
              <a:rPr lang="en-GB" sz="1600" b="1" dirty="0" smtClean="0">
                <a:solidFill>
                  <a:srgbClr val="002060"/>
                </a:solidFill>
              </a:rPr>
              <a:t>(LV, </a:t>
            </a:r>
          </a:p>
          <a:p>
            <a:pPr algn="ctr"/>
            <a:r>
              <a:rPr lang="en-GB" sz="1600" b="1" dirty="0" smtClean="0">
                <a:solidFill>
                  <a:srgbClr val="002060"/>
                </a:solidFill>
              </a:rPr>
              <a:t>vacuum,</a:t>
            </a:r>
          </a:p>
          <a:p>
            <a:pPr algn="ctr"/>
            <a:r>
              <a:rPr lang="en-GB" sz="1600" b="1" dirty="0" smtClean="0">
                <a:solidFill>
                  <a:srgbClr val="002060"/>
                </a:solidFill>
              </a:rPr>
              <a:t>Control)</a:t>
            </a:r>
            <a:endParaRPr lang="en-GB" sz="16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36187" y="4705224"/>
            <a:ext cx="9078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u="sng" dirty="0" smtClean="0">
                <a:solidFill>
                  <a:srgbClr val="002060"/>
                </a:solidFill>
              </a:rPr>
              <a:t>Alcove</a:t>
            </a:r>
            <a:r>
              <a:rPr lang="en-GB" sz="1600" b="1" dirty="0" smtClean="0">
                <a:solidFill>
                  <a:srgbClr val="002060"/>
                </a:solidFill>
              </a:rPr>
              <a:t>:</a:t>
            </a:r>
          </a:p>
          <a:p>
            <a:r>
              <a:rPr lang="en-GB" sz="1600" b="1" dirty="0" smtClean="0">
                <a:solidFill>
                  <a:srgbClr val="002060"/>
                </a:solidFill>
              </a:rPr>
              <a:t>2 RACKs</a:t>
            </a:r>
          </a:p>
          <a:p>
            <a:pPr algn="ctr"/>
            <a:r>
              <a:rPr lang="en-GB" sz="1600" b="1" dirty="0" smtClean="0">
                <a:solidFill>
                  <a:srgbClr val="002060"/>
                </a:solidFill>
              </a:rPr>
              <a:t>(LV, </a:t>
            </a:r>
          </a:p>
          <a:p>
            <a:pPr algn="ctr"/>
            <a:r>
              <a:rPr lang="en-GB" sz="1600" b="1" dirty="0" smtClean="0">
                <a:solidFill>
                  <a:srgbClr val="002060"/>
                </a:solidFill>
              </a:rPr>
              <a:t>vacuum,</a:t>
            </a:r>
          </a:p>
          <a:p>
            <a:pPr algn="ctr"/>
            <a:r>
              <a:rPr lang="en-GB" sz="1600" b="1" dirty="0" smtClean="0">
                <a:solidFill>
                  <a:srgbClr val="002060"/>
                </a:solidFill>
              </a:rPr>
              <a:t>Control)</a:t>
            </a:r>
            <a:endParaRPr lang="en-GB" sz="16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74792" y="4561262"/>
            <a:ext cx="11112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u="sng" dirty="0" smtClean="0">
                <a:solidFill>
                  <a:srgbClr val="002060"/>
                </a:solidFill>
              </a:rPr>
              <a:t>LHC tunnel</a:t>
            </a:r>
            <a:endParaRPr lang="en-GB" sz="1600" b="1" dirty="0" smtClean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09637" y="4535947"/>
            <a:ext cx="11112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u="sng" dirty="0" smtClean="0">
                <a:solidFill>
                  <a:srgbClr val="002060"/>
                </a:solidFill>
              </a:rPr>
              <a:t>LHC tunnel</a:t>
            </a:r>
            <a:endParaRPr lang="en-GB" sz="1600" b="1" dirty="0" smtClean="0">
              <a:solidFill>
                <a:srgbClr val="002060"/>
              </a:solidFill>
            </a:endParaRPr>
          </a:p>
        </p:txBody>
      </p:sp>
      <p:sp>
        <p:nvSpPr>
          <p:cNvPr id="3" name="Left Brace 2"/>
          <p:cNvSpPr/>
          <p:nvPr/>
        </p:nvSpPr>
        <p:spPr>
          <a:xfrm rot="16200000">
            <a:off x="4507071" y="4043817"/>
            <a:ext cx="199835" cy="2969948"/>
          </a:xfrm>
          <a:prstGeom prst="leftBrac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023334" y="5694513"/>
            <a:ext cx="11673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u="sng" dirty="0" smtClean="0">
                <a:solidFill>
                  <a:srgbClr val="002060"/>
                </a:solidFill>
              </a:rPr>
              <a:t>CMS USC55</a:t>
            </a:r>
            <a:endParaRPr lang="en-GB" sz="16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09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301290</TotalTime>
  <Words>905</Words>
  <Application>Microsoft Office PowerPoint</Application>
  <PresentationFormat>On-screen Show (4:3)</PresentationFormat>
  <Paragraphs>223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 Unicode MS</vt:lpstr>
      <vt:lpstr>Arial</vt:lpstr>
      <vt:lpstr>Arial Black</vt:lpstr>
      <vt:lpstr>Arial Rounded MT Bold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Dmitry Druzhkin</dc:creator>
  <cp:lastModifiedBy>Dmitry Druzhkin</cp:lastModifiedBy>
  <cp:revision>1336</cp:revision>
  <cp:lastPrinted>2022-06-23T11:58:17Z</cp:lastPrinted>
  <dcterms:created xsi:type="dcterms:W3CDTF">2018-05-15T09:08:23Z</dcterms:created>
  <dcterms:modified xsi:type="dcterms:W3CDTF">2022-06-24T09:00:23Z</dcterms:modified>
</cp:coreProperties>
</file>