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Lst>
  <p:notesMasterIdLst>
    <p:notesMasterId r:id="rId13"/>
  </p:notesMasterIdLst>
  <p:handoutMasterIdLst>
    <p:handoutMasterId r:id="rId14"/>
  </p:handoutMasterIdLst>
  <p:sldIdLst>
    <p:sldId id="257" r:id="rId2"/>
    <p:sldId id="1423" r:id="rId3"/>
    <p:sldId id="1637" r:id="rId4"/>
    <p:sldId id="681" r:id="rId5"/>
    <p:sldId id="1641" r:id="rId6"/>
    <p:sldId id="1644" r:id="rId7"/>
    <p:sldId id="1642" r:id="rId8"/>
    <p:sldId id="1645" r:id="rId9"/>
    <p:sldId id="1638" r:id="rId10"/>
    <p:sldId id="1643" r:id="rId11"/>
    <p:sldId id="260" r:id="rId12"/>
  </p:sldIdLst>
  <p:sldSz cx="12192000" cy="6858000"/>
  <p:notesSz cx="6797675" cy="9872663"/>
  <p:defaultTextStyle>
    <a:defPPr>
      <a:defRPr lang="en-US"/>
    </a:defPPr>
    <a:lvl1pPr algn="ctr" rtl="0" eaLnBrk="0" fontAlgn="base" hangingPunct="0">
      <a:spcBef>
        <a:spcPct val="0"/>
      </a:spcBef>
      <a:spcAft>
        <a:spcPct val="0"/>
      </a:spcAft>
      <a:defRPr sz="1600" kern="1200">
        <a:solidFill>
          <a:schemeClr val="tx1"/>
        </a:solidFill>
        <a:latin typeface="Arial" charset="0"/>
        <a:ea typeface="+mn-ea"/>
        <a:cs typeface="+mn-cs"/>
      </a:defRPr>
    </a:lvl1pPr>
    <a:lvl2pPr marL="457200" algn="ctr" rtl="0" eaLnBrk="0" fontAlgn="base" hangingPunct="0">
      <a:spcBef>
        <a:spcPct val="0"/>
      </a:spcBef>
      <a:spcAft>
        <a:spcPct val="0"/>
      </a:spcAft>
      <a:defRPr sz="1600" kern="1200">
        <a:solidFill>
          <a:schemeClr val="tx1"/>
        </a:solidFill>
        <a:latin typeface="Arial" charset="0"/>
        <a:ea typeface="+mn-ea"/>
        <a:cs typeface="+mn-cs"/>
      </a:defRPr>
    </a:lvl2pPr>
    <a:lvl3pPr marL="914400" algn="ctr" rtl="0" eaLnBrk="0" fontAlgn="base" hangingPunct="0">
      <a:spcBef>
        <a:spcPct val="0"/>
      </a:spcBef>
      <a:spcAft>
        <a:spcPct val="0"/>
      </a:spcAft>
      <a:defRPr sz="1600" kern="1200">
        <a:solidFill>
          <a:schemeClr val="tx1"/>
        </a:solidFill>
        <a:latin typeface="Arial" charset="0"/>
        <a:ea typeface="+mn-ea"/>
        <a:cs typeface="+mn-cs"/>
      </a:defRPr>
    </a:lvl3pPr>
    <a:lvl4pPr marL="1371600" algn="ctr" rtl="0" eaLnBrk="0" fontAlgn="base" hangingPunct="0">
      <a:spcBef>
        <a:spcPct val="0"/>
      </a:spcBef>
      <a:spcAft>
        <a:spcPct val="0"/>
      </a:spcAft>
      <a:defRPr sz="1600" kern="1200">
        <a:solidFill>
          <a:schemeClr val="tx1"/>
        </a:solidFill>
        <a:latin typeface="Arial" charset="0"/>
        <a:ea typeface="+mn-ea"/>
        <a:cs typeface="+mn-cs"/>
      </a:defRPr>
    </a:lvl4pPr>
    <a:lvl5pPr marL="1828800" algn="ctr" rtl="0" eaLnBrk="0" fontAlgn="base" hangingPunct="0">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Title Slides" id="{F24C3B90-A463-4EB0-8401-53495E41BCF8}">
          <p14:sldIdLst>
            <p14:sldId id="257"/>
            <p14:sldId id="1423"/>
            <p14:sldId id="1637"/>
            <p14:sldId id="681"/>
            <p14:sldId id="1641"/>
            <p14:sldId id="1644"/>
            <p14:sldId id="1642"/>
            <p14:sldId id="1645"/>
            <p14:sldId id="1638"/>
            <p14:sldId id="1643"/>
            <p14:sldId id="26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76F2"/>
    <a:srgbClr val="062F67"/>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514" autoAdjust="0"/>
    <p:restoredTop sz="97402" autoAdjust="0"/>
  </p:normalViewPr>
  <p:slideViewPr>
    <p:cSldViewPr snapToGrid="0">
      <p:cViewPr varScale="1">
        <p:scale>
          <a:sx n="165" d="100"/>
          <a:sy n="165" d="100"/>
        </p:scale>
        <p:origin x="564" y="144"/>
      </p:cViewPr>
      <p:guideLst/>
    </p:cSldViewPr>
  </p:slideViewPr>
  <p:notesTextViewPr>
    <p:cViewPr>
      <p:scale>
        <a:sx n="1" d="1"/>
        <a:sy n="1" d="1"/>
      </p:scale>
      <p:origin x="0" y="0"/>
    </p:cViewPr>
  </p:notesTextViewPr>
  <p:notesViewPr>
    <p:cSldViewPr snapToGrid="0">
      <p:cViewPr varScale="1">
        <p:scale>
          <a:sx n="113" d="100"/>
          <a:sy n="113" d="100"/>
        </p:scale>
        <p:origin x="522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phaynes\cernbox\Documents\DSPresolution.od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phaynes\cernbox\Documents\DSPresolution.ods"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lIns="0" tIns="0" rIns="0" bIns="0"/>
          <a:lstStyle/>
          <a:p>
            <a:pPr marL="0" marR="0" indent="0" algn="ctr" defTabSz="914400" fontAlgn="auto" hangingPunct="1">
              <a:lnSpc>
                <a:spcPct val="100000"/>
              </a:lnSpc>
              <a:spcBef>
                <a:spcPts val="0"/>
              </a:spcBef>
              <a:spcAft>
                <a:spcPts val="0"/>
              </a:spcAft>
              <a:tabLst/>
              <a:defRPr sz="1400" b="0" i="0" u="none" strike="noStrike" kern="1200" spc="0" baseline="0">
                <a:solidFill>
                  <a:srgbClr val="595959"/>
                </a:solidFill>
                <a:latin typeface="Calibri"/>
              </a:defRPr>
            </a:pPr>
            <a:r>
              <a:rPr lang="en-GB" sz="1400" b="0" i="0" u="none" strike="noStrike" kern="1200" cap="none" spc="0" baseline="0">
                <a:solidFill>
                  <a:srgbClr val="595959"/>
                </a:solidFill>
                <a:uFillTx/>
                <a:latin typeface="Calibri"/>
              </a:rPr>
              <a:t>Bit depth for regulation rate at given PWM step sizes</a:t>
            </a:r>
          </a:p>
        </c:rich>
      </c:tx>
      <c:overlay val="0"/>
      <c:spPr>
        <a:noFill/>
        <a:ln>
          <a:noFill/>
        </a:ln>
      </c:spPr>
    </c:title>
    <c:autoTitleDeleted val="0"/>
    <c:plotArea>
      <c:layout/>
      <c:scatterChart>
        <c:scatterStyle val="lineMarker"/>
        <c:varyColors val="0"/>
        <c:ser>
          <c:idx val="0"/>
          <c:order val="0"/>
          <c:tx>
            <c:strRef>
              <c:f>Sheet1!$O$61</c:f>
              <c:strCache>
                <c:ptCount val="1"/>
                <c:pt idx="0">
                  <c:v>2.5nS</c:v>
                </c:pt>
              </c:strCache>
            </c:strRef>
          </c:tx>
          <c:spPr>
            <a:ln w="19046" cap="rnd">
              <a:solidFill>
                <a:srgbClr val="1C76F2"/>
              </a:solidFill>
              <a:prstDash val="solid"/>
              <a:round/>
            </a:ln>
          </c:spPr>
          <c:marker>
            <c:symbol val="none"/>
          </c:marker>
          <c:xVal>
            <c:numRef>
              <c:f>Sheet1!$M$63:$M$71</c:f>
              <c:numCache>
                <c:formatCode>0.00E+00</c:formatCode>
                <c:ptCount val="9"/>
                <c:pt idx="0">
                  <c:v>400000</c:v>
                </c:pt>
                <c:pt idx="1">
                  <c:v>250000</c:v>
                </c:pt>
                <c:pt idx="2">
                  <c:v>200000</c:v>
                </c:pt>
                <c:pt idx="3">
                  <c:v>150000</c:v>
                </c:pt>
                <c:pt idx="4">
                  <c:v>100000</c:v>
                </c:pt>
                <c:pt idx="5">
                  <c:v>50000</c:v>
                </c:pt>
                <c:pt idx="6">
                  <c:v>49900</c:v>
                </c:pt>
                <c:pt idx="7">
                  <c:v>20000</c:v>
                </c:pt>
                <c:pt idx="8">
                  <c:v>1000</c:v>
                </c:pt>
              </c:numCache>
            </c:numRef>
          </c:xVal>
          <c:yVal>
            <c:numRef>
              <c:f>Sheet1!$O$63:$O$71</c:f>
              <c:numCache>
                <c:formatCode>General</c:formatCode>
                <c:ptCount val="9"/>
                <c:pt idx="0">
                  <c:v>10</c:v>
                </c:pt>
                <c:pt idx="1">
                  <c:v>10.6</c:v>
                </c:pt>
                <c:pt idx="2">
                  <c:v>11</c:v>
                </c:pt>
                <c:pt idx="3">
                  <c:v>11.4</c:v>
                </c:pt>
                <c:pt idx="4">
                  <c:v>12</c:v>
                </c:pt>
                <c:pt idx="5">
                  <c:v>13</c:v>
                </c:pt>
                <c:pt idx="6">
                  <c:v>13</c:v>
                </c:pt>
                <c:pt idx="7">
                  <c:v>14.3</c:v>
                </c:pt>
                <c:pt idx="8">
                  <c:v>18.600000000000001</c:v>
                </c:pt>
              </c:numCache>
            </c:numRef>
          </c:yVal>
          <c:smooth val="0"/>
          <c:extLst>
            <c:ext xmlns:c16="http://schemas.microsoft.com/office/drawing/2014/chart" uri="{C3380CC4-5D6E-409C-BE32-E72D297353CC}">
              <c16:uniqueId val="{00000000-DFE5-4A36-A144-B37D6D13A983}"/>
            </c:ext>
          </c:extLst>
        </c:ser>
        <c:ser>
          <c:idx val="1"/>
          <c:order val="1"/>
          <c:tx>
            <c:strRef>
              <c:f>Sheet1!$P$61</c:f>
              <c:strCache>
                <c:ptCount val="1"/>
                <c:pt idx="0">
                  <c:v>1.25nS</c:v>
                </c:pt>
              </c:strCache>
            </c:strRef>
          </c:tx>
          <c:spPr>
            <a:ln w="19046" cap="rnd">
              <a:solidFill>
                <a:srgbClr val="062F67"/>
              </a:solidFill>
              <a:prstDash val="solid"/>
              <a:round/>
            </a:ln>
          </c:spPr>
          <c:marker>
            <c:symbol val="none"/>
          </c:marker>
          <c:xVal>
            <c:numRef>
              <c:f>Sheet1!$M$63:$M$71</c:f>
              <c:numCache>
                <c:formatCode>0.00E+00</c:formatCode>
                <c:ptCount val="9"/>
                <c:pt idx="0">
                  <c:v>400000</c:v>
                </c:pt>
                <c:pt idx="1">
                  <c:v>250000</c:v>
                </c:pt>
                <c:pt idx="2">
                  <c:v>200000</c:v>
                </c:pt>
                <c:pt idx="3">
                  <c:v>150000</c:v>
                </c:pt>
                <c:pt idx="4">
                  <c:v>100000</c:v>
                </c:pt>
                <c:pt idx="5">
                  <c:v>50000</c:v>
                </c:pt>
                <c:pt idx="6">
                  <c:v>49900</c:v>
                </c:pt>
                <c:pt idx="7">
                  <c:v>20000</c:v>
                </c:pt>
                <c:pt idx="8">
                  <c:v>1000</c:v>
                </c:pt>
              </c:numCache>
            </c:numRef>
          </c:xVal>
          <c:yVal>
            <c:numRef>
              <c:f>Sheet1!$P$63:$P$71</c:f>
              <c:numCache>
                <c:formatCode>General</c:formatCode>
                <c:ptCount val="9"/>
                <c:pt idx="0">
                  <c:v>11</c:v>
                </c:pt>
                <c:pt idx="1">
                  <c:v>11.6</c:v>
                </c:pt>
                <c:pt idx="2">
                  <c:v>12</c:v>
                </c:pt>
                <c:pt idx="3">
                  <c:v>12.4</c:v>
                </c:pt>
                <c:pt idx="4">
                  <c:v>13</c:v>
                </c:pt>
                <c:pt idx="5">
                  <c:v>14</c:v>
                </c:pt>
                <c:pt idx="6">
                  <c:v>14</c:v>
                </c:pt>
                <c:pt idx="7">
                  <c:v>15.3</c:v>
                </c:pt>
                <c:pt idx="8">
                  <c:v>19.600000000000001</c:v>
                </c:pt>
              </c:numCache>
            </c:numRef>
          </c:yVal>
          <c:smooth val="0"/>
          <c:extLst>
            <c:ext xmlns:c16="http://schemas.microsoft.com/office/drawing/2014/chart" uri="{C3380CC4-5D6E-409C-BE32-E72D297353CC}">
              <c16:uniqueId val="{00000001-DFE5-4A36-A144-B37D6D13A983}"/>
            </c:ext>
          </c:extLst>
        </c:ser>
        <c:dLbls>
          <c:showLegendKey val="0"/>
          <c:showVal val="0"/>
          <c:showCatName val="0"/>
          <c:showSerName val="0"/>
          <c:showPercent val="0"/>
          <c:showBubbleSize val="0"/>
        </c:dLbls>
        <c:axId val="1976395951"/>
        <c:axId val="1976397199"/>
      </c:scatterChart>
      <c:valAx>
        <c:axId val="1976397199"/>
        <c:scaling>
          <c:orientation val="minMax"/>
          <c:min val="9"/>
        </c:scaling>
        <c:delete val="0"/>
        <c:axPos val="l"/>
        <c:majorGridlines>
          <c:spPr>
            <a:ln w="9528" cap="flat">
              <a:solidFill>
                <a:srgbClr val="D9D9D9"/>
              </a:solidFill>
              <a:prstDash val="solid"/>
              <a:round/>
            </a:ln>
          </c:spPr>
        </c:majorGridlines>
        <c:title>
          <c:tx>
            <c:rich>
              <a:bodyPr lIns="0" tIns="0" rIns="0" bIns="0"/>
              <a:lstStyle/>
              <a:p>
                <a:pPr marL="0" marR="0" indent="0" algn="ctr" defTabSz="914400" fontAlgn="auto" hangingPunct="1">
                  <a:lnSpc>
                    <a:spcPct val="100000"/>
                  </a:lnSpc>
                  <a:spcBef>
                    <a:spcPts val="0"/>
                  </a:spcBef>
                  <a:spcAft>
                    <a:spcPts val="0"/>
                  </a:spcAft>
                  <a:tabLst/>
                  <a:defRPr sz="1000" b="0" i="0" u="none" strike="noStrike" kern="1200" baseline="0">
                    <a:solidFill>
                      <a:srgbClr val="595959"/>
                    </a:solidFill>
                    <a:latin typeface="Calibri"/>
                  </a:defRPr>
                </a:pPr>
                <a:r>
                  <a:rPr lang="en-GB" sz="1000" b="0" i="0" u="none" strike="noStrike" kern="1200" cap="none" spc="0" baseline="0">
                    <a:solidFill>
                      <a:srgbClr val="595959"/>
                    </a:solidFill>
                    <a:uFillTx/>
                    <a:latin typeface="Calibri"/>
                  </a:rPr>
                  <a:t>Bit depth</a:t>
                </a:r>
              </a:p>
            </c:rich>
          </c:tx>
          <c:overlay val="0"/>
          <c:spPr>
            <a:noFill/>
            <a:ln>
              <a:noFill/>
            </a:ln>
          </c:spPr>
        </c:title>
        <c:numFmt formatCode="General" sourceLinked="1"/>
        <c:majorTickMark val="none"/>
        <c:minorTickMark val="none"/>
        <c:tickLblPos val="nextTo"/>
        <c:spPr>
          <a:noFill/>
          <a:ln w="9528" cap="flat">
            <a:solidFill>
              <a:srgbClr val="BFBFBF"/>
            </a:solidFill>
            <a:prstDash val="solid"/>
            <a:round/>
          </a:ln>
        </c:spPr>
        <c:txPr>
          <a:bodyPr lIns="0" tIns="0" rIns="0" bIns="0"/>
          <a:lstStyle/>
          <a:p>
            <a:pPr marL="0" marR="0" indent="0" defTabSz="914400" fontAlgn="auto" hangingPunct="1">
              <a:lnSpc>
                <a:spcPct val="100000"/>
              </a:lnSpc>
              <a:spcBef>
                <a:spcPts val="0"/>
              </a:spcBef>
              <a:spcAft>
                <a:spcPts val="0"/>
              </a:spcAft>
              <a:tabLst/>
              <a:defRPr sz="900" b="0" i="0" u="none" strike="noStrike" kern="1200" baseline="0">
                <a:solidFill>
                  <a:srgbClr val="595959"/>
                </a:solidFill>
                <a:latin typeface="Calibri"/>
              </a:defRPr>
            </a:pPr>
            <a:endParaRPr lang="en-US"/>
          </a:p>
        </c:txPr>
        <c:crossAx val="1976395951"/>
        <c:crosses val="autoZero"/>
        <c:crossBetween val="midCat"/>
        <c:majorUnit val="1"/>
      </c:valAx>
      <c:valAx>
        <c:axId val="1976395951"/>
        <c:scaling>
          <c:logBase val="10"/>
          <c:orientation val="minMax"/>
          <c:min val="100"/>
        </c:scaling>
        <c:delete val="0"/>
        <c:axPos val="b"/>
        <c:majorGridlines>
          <c:spPr>
            <a:ln w="9528" cap="flat">
              <a:solidFill>
                <a:srgbClr val="D9D9D9"/>
              </a:solidFill>
              <a:prstDash val="solid"/>
              <a:round/>
            </a:ln>
          </c:spPr>
        </c:majorGridlines>
        <c:minorGridlines>
          <c:spPr>
            <a:ln w="9528" cap="flat">
              <a:solidFill>
                <a:srgbClr val="F2F2F2"/>
              </a:solidFill>
              <a:prstDash val="solid"/>
              <a:round/>
            </a:ln>
          </c:spPr>
        </c:minorGridlines>
        <c:title>
          <c:tx>
            <c:rich>
              <a:bodyPr lIns="0" tIns="0" rIns="0" bIns="0"/>
              <a:lstStyle/>
              <a:p>
                <a:pPr marL="0" marR="0" indent="0" algn="ctr" defTabSz="914400" fontAlgn="auto" hangingPunct="1">
                  <a:lnSpc>
                    <a:spcPct val="100000"/>
                  </a:lnSpc>
                  <a:spcBef>
                    <a:spcPts val="0"/>
                  </a:spcBef>
                  <a:spcAft>
                    <a:spcPts val="0"/>
                  </a:spcAft>
                  <a:tabLst/>
                  <a:defRPr sz="1000" b="0" i="0" u="none" strike="noStrike" kern="1200" baseline="0">
                    <a:solidFill>
                      <a:srgbClr val="595959"/>
                    </a:solidFill>
                    <a:latin typeface="Calibri"/>
                  </a:defRPr>
                </a:pPr>
                <a:r>
                  <a:rPr lang="en-GB" sz="1000" b="0" i="0" u="none" strike="noStrike" kern="1200" cap="none" spc="0" baseline="0">
                    <a:solidFill>
                      <a:srgbClr val="595959"/>
                    </a:solidFill>
                    <a:uFillTx/>
                    <a:latin typeface="Calibri"/>
                  </a:rPr>
                  <a:t>Regulation rate</a:t>
                </a:r>
              </a:p>
            </c:rich>
          </c:tx>
          <c:overlay val="0"/>
          <c:spPr>
            <a:noFill/>
            <a:ln>
              <a:noFill/>
            </a:ln>
          </c:spPr>
        </c:title>
        <c:numFmt formatCode="0.00E+00" sourceLinked="1"/>
        <c:majorTickMark val="none"/>
        <c:minorTickMark val="none"/>
        <c:tickLblPos val="nextTo"/>
        <c:spPr>
          <a:noFill/>
          <a:ln w="9528" cap="flat">
            <a:solidFill>
              <a:srgbClr val="BFBFBF"/>
            </a:solidFill>
            <a:prstDash val="solid"/>
            <a:round/>
          </a:ln>
        </c:spPr>
        <c:txPr>
          <a:bodyPr lIns="0" tIns="0" rIns="0" bIns="0"/>
          <a:lstStyle/>
          <a:p>
            <a:pPr marL="0" marR="0" indent="0" defTabSz="914400" fontAlgn="auto" hangingPunct="1">
              <a:lnSpc>
                <a:spcPct val="100000"/>
              </a:lnSpc>
              <a:spcBef>
                <a:spcPts val="0"/>
              </a:spcBef>
              <a:spcAft>
                <a:spcPts val="0"/>
              </a:spcAft>
              <a:tabLst/>
              <a:defRPr sz="900" b="0" i="0" u="none" strike="noStrike" kern="1200" baseline="0">
                <a:solidFill>
                  <a:srgbClr val="595959"/>
                </a:solidFill>
                <a:latin typeface="Calibri"/>
              </a:defRPr>
            </a:pPr>
            <a:endParaRPr lang="en-US"/>
          </a:p>
        </c:txPr>
        <c:crossAx val="1976397199"/>
        <c:crosses val="autoZero"/>
        <c:crossBetween val="midCat"/>
      </c:valAx>
      <c:spPr>
        <a:noFill/>
        <a:ln>
          <a:noFill/>
        </a:ln>
      </c:spPr>
    </c:plotArea>
    <c:legend>
      <c:legendPos val="b"/>
      <c:overlay val="0"/>
      <c:spPr>
        <a:noFill/>
        <a:ln>
          <a:noFill/>
        </a:ln>
      </c:spPr>
      <c:txPr>
        <a:bodyPr lIns="0" tIns="0" rIns="0" bIns="0"/>
        <a:lstStyle/>
        <a:p>
          <a:pPr marL="0" marR="0" indent="0" defTabSz="914400" fontAlgn="auto" hangingPunct="1">
            <a:lnSpc>
              <a:spcPct val="100000"/>
            </a:lnSpc>
            <a:spcBef>
              <a:spcPts val="0"/>
            </a:spcBef>
            <a:spcAft>
              <a:spcPts val="0"/>
            </a:spcAft>
            <a:tabLst/>
            <a:defRPr sz="900" b="0" i="0" u="none" strike="noStrike" kern="1200" baseline="0">
              <a:solidFill>
                <a:srgbClr val="595959"/>
              </a:solidFill>
              <a:latin typeface="Calibri"/>
            </a:defRPr>
          </a:pPr>
          <a:endParaRPr lang="en-US"/>
        </a:p>
      </c:txPr>
    </c:legend>
    <c:plotVisOnly val="1"/>
    <c:dispBlanksAs val="gap"/>
    <c:showDLblsOverMax val="0"/>
  </c:chart>
  <c:spPr>
    <a:solidFill>
      <a:srgbClr val="FFFFFF"/>
    </a:solidFill>
    <a:ln w="9528" cap="flat">
      <a:solidFill>
        <a:srgbClr val="D9D9D9"/>
      </a:solidFill>
      <a:prstDash val="solid"/>
      <a:round/>
    </a:ln>
  </c:spPr>
  <c:txPr>
    <a:bodyPr lIns="0" tIns="0" rIns="0" bIns="0"/>
    <a:lstStyle/>
    <a:p>
      <a:pPr marL="0" marR="0" indent="0" defTabSz="914400" fontAlgn="auto" hangingPunct="1">
        <a:lnSpc>
          <a:spcPct val="100000"/>
        </a:lnSpc>
        <a:spcBef>
          <a:spcPts val="0"/>
        </a:spcBef>
        <a:spcAft>
          <a:spcPts val="0"/>
        </a:spcAft>
        <a:tabLst/>
        <a:defRPr lang="en-US" sz="1000" b="0" i="0" u="none" strike="noStrike" kern="1200" baseline="0">
          <a:solidFill>
            <a:srgbClr val="000000"/>
          </a:solidFill>
          <a:latin typeface="Calibri"/>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lIns="0" tIns="0" rIns="0" bIns="0"/>
          <a:lstStyle/>
          <a:p>
            <a:pPr marL="0" marR="0" indent="0" algn="ctr" defTabSz="914400" fontAlgn="auto" hangingPunct="1">
              <a:lnSpc>
                <a:spcPct val="100000"/>
              </a:lnSpc>
              <a:spcBef>
                <a:spcPts val="0"/>
              </a:spcBef>
              <a:spcAft>
                <a:spcPts val="0"/>
              </a:spcAft>
              <a:tabLst/>
              <a:defRPr sz="1400" b="0" i="0" u="none" strike="noStrike" kern="1200" spc="0" baseline="0">
                <a:solidFill>
                  <a:srgbClr val="595959"/>
                </a:solidFill>
                <a:latin typeface="Calibri"/>
              </a:defRPr>
            </a:pPr>
            <a:r>
              <a:rPr lang="en-GB" sz="1400" b="0" i="0" u="none" strike="noStrike" kern="1200" cap="none" spc="0" baseline="0">
                <a:solidFill>
                  <a:srgbClr val="595959"/>
                </a:solidFill>
                <a:uFillTx/>
                <a:latin typeface="Calibri"/>
              </a:rPr>
              <a:t>Bit depth for regulation rate at given PWM step sizes</a:t>
            </a:r>
          </a:p>
        </c:rich>
      </c:tx>
      <c:overlay val="0"/>
      <c:spPr>
        <a:noFill/>
        <a:ln>
          <a:noFill/>
        </a:ln>
      </c:spPr>
    </c:title>
    <c:autoTitleDeleted val="0"/>
    <c:plotArea>
      <c:layout/>
      <c:scatterChart>
        <c:scatterStyle val="lineMarker"/>
        <c:varyColors val="0"/>
        <c:ser>
          <c:idx val="0"/>
          <c:order val="0"/>
          <c:tx>
            <c:strRef>
              <c:f>Sheet1!$O$61</c:f>
              <c:strCache>
                <c:ptCount val="1"/>
                <c:pt idx="0">
                  <c:v>2.5nS</c:v>
                </c:pt>
              </c:strCache>
            </c:strRef>
          </c:tx>
          <c:spPr>
            <a:ln w="19046" cap="rnd">
              <a:solidFill>
                <a:srgbClr val="4472C4"/>
              </a:solidFill>
              <a:prstDash val="solid"/>
              <a:round/>
            </a:ln>
          </c:spPr>
          <c:marker>
            <c:symbol val="none"/>
          </c:marker>
          <c:xVal>
            <c:numRef>
              <c:f>Sheet1!$M$63:$M$71</c:f>
              <c:numCache>
                <c:formatCode>0.00E+00</c:formatCode>
                <c:ptCount val="9"/>
                <c:pt idx="0">
                  <c:v>400000</c:v>
                </c:pt>
                <c:pt idx="1">
                  <c:v>250000</c:v>
                </c:pt>
                <c:pt idx="2">
                  <c:v>200000</c:v>
                </c:pt>
                <c:pt idx="3">
                  <c:v>150000</c:v>
                </c:pt>
                <c:pt idx="4">
                  <c:v>100000</c:v>
                </c:pt>
                <c:pt idx="5">
                  <c:v>50000</c:v>
                </c:pt>
                <c:pt idx="6">
                  <c:v>49900</c:v>
                </c:pt>
                <c:pt idx="7">
                  <c:v>20000</c:v>
                </c:pt>
                <c:pt idx="8">
                  <c:v>1000</c:v>
                </c:pt>
              </c:numCache>
            </c:numRef>
          </c:xVal>
          <c:yVal>
            <c:numRef>
              <c:f>Sheet1!$O$63:$O$71</c:f>
              <c:numCache>
                <c:formatCode>General</c:formatCode>
                <c:ptCount val="9"/>
                <c:pt idx="0">
                  <c:v>10</c:v>
                </c:pt>
                <c:pt idx="1">
                  <c:v>10.6</c:v>
                </c:pt>
                <c:pt idx="2">
                  <c:v>11</c:v>
                </c:pt>
                <c:pt idx="3">
                  <c:v>11.4</c:v>
                </c:pt>
                <c:pt idx="4">
                  <c:v>12</c:v>
                </c:pt>
                <c:pt idx="5">
                  <c:v>13</c:v>
                </c:pt>
                <c:pt idx="6">
                  <c:v>13</c:v>
                </c:pt>
                <c:pt idx="7">
                  <c:v>14.3</c:v>
                </c:pt>
                <c:pt idx="8">
                  <c:v>18.600000000000001</c:v>
                </c:pt>
              </c:numCache>
            </c:numRef>
          </c:yVal>
          <c:smooth val="0"/>
          <c:extLst>
            <c:ext xmlns:c16="http://schemas.microsoft.com/office/drawing/2014/chart" uri="{C3380CC4-5D6E-409C-BE32-E72D297353CC}">
              <c16:uniqueId val="{00000000-8C69-48E9-AA9D-31E665A75F15}"/>
            </c:ext>
          </c:extLst>
        </c:ser>
        <c:ser>
          <c:idx val="1"/>
          <c:order val="1"/>
          <c:tx>
            <c:strRef>
              <c:f>Sheet1!$P$61</c:f>
              <c:strCache>
                <c:ptCount val="1"/>
                <c:pt idx="0">
                  <c:v>1.25nS</c:v>
                </c:pt>
              </c:strCache>
            </c:strRef>
          </c:tx>
          <c:spPr>
            <a:ln w="19046" cap="rnd">
              <a:solidFill>
                <a:srgbClr val="062F67"/>
              </a:solidFill>
              <a:prstDash val="solid"/>
              <a:round/>
            </a:ln>
          </c:spPr>
          <c:marker>
            <c:symbol val="none"/>
          </c:marker>
          <c:xVal>
            <c:numRef>
              <c:f>Sheet1!$M$63:$M$71</c:f>
              <c:numCache>
                <c:formatCode>0.00E+00</c:formatCode>
                <c:ptCount val="9"/>
                <c:pt idx="0">
                  <c:v>400000</c:v>
                </c:pt>
                <c:pt idx="1">
                  <c:v>250000</c:v>
                </c:pt>
                <c:pt idx="2">
                  <c:v>200000</c:v>
                </c:pt>
                <c:pt idx="3">
                  <c:v>150000</c:v>
                </c:pt>
                <c:pt idx="4">
                  <c:v>100000</c:v>
                </c:pt>
                <c:pt idx="5">
                  <c:v>50000</c:v>
                </c:pt>
                <c:pt idx="6">
                  <c:v>49900</c:v>
                </c:pt>
                <c:pt idx="7">
                  <c:v>20000</c:v>
                </c:pt>
                <c:pt idx="8">
                  <c:v>1000</c:v>
                </c:pt>
              </c:numCache>
            </c:numRef>
          </c:xVal>
          <c:yVal>
            <c:numRef>
              <c:f>Sheet1!$P$63:$P$71</c:f>
              <c:numCache>
                <c:formatCode>General</c:formatCode>
                <c:ptCount val="9"/>
                <c:pt idx="0">
                  <c:v>11</c:v>
                </c:pt>
                <c:pt idx="1">
                  <c:v>11.6</c:v>
                </c:pt>
                <c:pt idx="2">
                  <c:v>12</c:v>
                </c:pt>
                <c:pt idx="3">
                  <c:v>12.4</c:v>
                </c:pt>
                <c:pt idx="4">
                  <c:v>13</c:v>
                </c:pt>
                <c:pt idx="5">
                  <c:v>14</c:v>
                </c:pt>
                <c:pt idx="6">
                  <c:v>14</c:v>
                </c:pt>
                <c:pt idx="7">
                  <c:v>15.3</c:v>
                </c:pt>
                <c:pt idx="8">
                  <c:v>19.600000000000001</c:v>
                </c:pt>
              </c:numCache>
            </c:numRef>
          </c:yVal>
          <c:smooth val="0"/>
          <c:extLst>
            <c:ext xmlns:c16="http://schemas.microsoft.com/office/drawing/2014/chart" uri="{C3380CC4-5D6E-409C-BE32-E72D297353CC}">
              <c16:uniqueId val="{00000001-8C69-48E9-AA9D-31E665A75F15}"/>
            </c:ext>
          </c:extLst>
        </c:ser>
        <c:ser>
          <c:idx val="2"/>
          <c:order val="2"/>
          <c:tx>
            <c:v>DSP with HRPWM</c:v>
          </c:tx>
          <c:spPr>
            <a:ln w="19050">
              <a:solidFill>
                <a:srgbClr val="FF6600"/>
              </a:solidFill>
            </a:ln>
          </c:spPr>
          <c:marker>
            <c:symbol val="none"/>
          </c:marker>
          <c:xVal>
            <c:numRef>
              <c:f>Sheet1!$M$63:$M$71</c:f>
              <c:numCache>
                <c:formatCode>0.00E+00</c:formatCode>
                <c:ptCount val="9"/>
                <c:pt idx="0">
                  <c:v>400000</c:v>
                </c:pt>
                <c:pt idx="1">
                  <c:v>250000</c:v>
                </c:pt>
                <c:pt idx="2">
                  <c:v>200000</c:v>
                </c:pt>
                <c:pt idx="3">
                  <c:v>150000</c:v>
                </c:pt>
                <c:pt idx="4">
                  <c:v>100000</c:v>
                </c:pt>
                <c:pt idx="5">
                  <c:v>50000</c:v>
                </c:pt>
                <c:pt idx="6">
                  <c:v>49900</c:v>
                </c:pt>
                <c:pt idx="7">
                  <c:v>20000</c:v>
                </c:pt>
                <c:pt idx="8">
                  <c:v>1000</c:v>
                </c:pt>
              </c:numCache>
            </c:numRef>
          </c:xVal>
          <c:yVal>
            <c:numRef>
              <c:f>Sheet1!$N$63:$N$71</c:f>
              <c:numCache>
                <c:formatCode>General</c:formatCode>
                <c:ptCount val="9"/>
                <c:pt idx="0">
                  <c:v>15.3</c:v>
                </c:pt>
                <c:pt idx="1">
                  <c:v>16</c:v>
                </c:pt>
                <c:pt idx="2">
                  <c:v>16.3</c:v>
                </c:pt>
                <c:pt idx="3">
                  <c:v>16.8</c:v>
                </c:pt>
                <c:pt idx="4">
                  <c:v>17.3</c:v>
                </c:pt>
                <c:pt idx="5">
                  <c:v>18.3</c:v>
                </c:pt>
                <c:pt idx="6">
                  <c:v>12.6</c:v>
                </c:pt>
                <c:pt idx="7">
                  <c:v>13.9</c:v>
                </c:pt>
                <c:pt idx="8">
                  <c:v>18.2</c:v>
                </c:pt>
              </c:numCache>
            </c:numRef>
          </c:yVal>
          <c:smooth val="0"/>
          <c:extLst>
            <c:ext xmlns:c16="http://schemas.microsoft.com/office/drawing/2014/chart" uri="{C3380CC4-5D6E-409C-BE32-E72D297353CC}">
              <c16:uniqueId val="{00000002-8C69-48E9-AA9D-31E665A75F15}"/>
            </c:ext>
          </c:extLst>
        </c:ser>
        <c:dLbls>
          <c:showLegendKey val="0"/>
          <c:showVal val="0"/>
          <c:showCatName val="0"/>
          <c:showSerName val="0"/>
          <c:showPercent val="0"/>
          <c:showBubbleSize val="0"/>
        </c:dLbls>
        <c:axId val="1976395951"/>
        <c:axId val="1976397199"/>
      </c:scatterChart>
      <c:valAx>
        <c:axId val="1976397199"/>
        <c:scaling>
          <c:orientation val="minMax"/>
          <c:min val="9"/>
        </c:scaling>
        <c:delete val="0"/>
        <c:axPos val="l"/>
        <c:majorGridlines>
          <c:spPr>
            <a:ln w="9528" cap="flat">
              <a:solidFill>
                <a:srgbClr val="D9D9D9"/>
              </a:solidFill>
              <a:prstDash val="solid"/>
              <a:round/>
            </a:ln>
          </c:spPr>
        </c:majorGridlines>
        <c:title>
          <c:tx>
            <c:rich>
              <a:bodyPr lIns="0" tIns="0" rIns="0" bIns="0"/>
              <a:lstStyle/>
              <a:p>
                <a:pPr marL="0" marR="0" indent="0" algn="ctr" defTabSz="914400" fontAlgn="auto" hangingPunct="1">
                  <a:lnSpc>
                    <a:spcPct val="100000"/>
                  </a:lnSpc>
                  <a:spcBef>
                    <a:spcPts val="0"/>
                  </a:spcBef>
                  <a:spcAft>
                    <a:spcPts val="0"/>
                  </a:spcAft>
                  <a:tabLst/>
                  <a:defRPr sz="1000" b="0" i="0" u="none" strike="noStrike" kern="1200" baseline="0">
                    <a:solidFill>
                      <a:srgbClr val="595959"/>
                    </a:solidFill>
                    <a:latin typeface="Calibri"/>
                  </a:defRPr>
                </a:pPr>
                <a:r>
                  <a:rPr lang="en-GB" sz="1000" b="0" i="0" u="none" strike="noStrike" kern="1200" cap="none" spc="0" baseline="0">
                    <a:solidFill>
                      <a:srgbClr val="595959"/>
                    </a:solidFill>
                    <a:uFillTx/>
                    <a:latin typeface="Calibri"/>
                  </a:rPr>
                  <a:t>Bit depth</a:t>
                </a:r>
              </a:p>
            </c:rich>
          </c:tx>
          <c:overlay val="0"/>
          <c:spPr>
            <a:noFill/>
            <a:ln>
              <a:noFill/>
            </a:ln>
          </c:spPr>
        </c:title>
        <c:numFmt formatCode="General" sourceLinked="1"/>
        <c:majorTickMark val="none"/>
        <c:minorTickMark val="none"/>
        <c:tickLblPos val="nextTo"/>
        <c:spPr>
          <a:noFill/>
          <a:ln w="9528" cap="flat">
            <a:solidFill>
              <a:srgbClr val="BFBFBF"/>
            </a:solidFill>
            <a:prstDash val="solid"/>
            <a:round/>
          </a:ln>
        </c:spPr>
        <c:txPr>
          <a:bodyPr lIns="0" tIns="0" rIns="0" bIns="0"/>
          <a:lstStyle/>
          <a:p>
            <a:pPr marL="0" marR="0" indent="0" defTabSz="914400" fontAlgn="auto" hangingPunct="1">
              <a:lnSpc>
                <a:spcPct val="100000"/>
              </a:lnSpc>
              <a:spcBef>
                <a:spcPts val="0"/>
              </a:spcBef>
              <a:spcAft>
                <a:spcPts val="0"/>
              </a:spcAft>
              <a:tabLst/>
              <a:defRPr sz="900" b="0" i="0" u="none" strike="noStrike" kern="1200" baseline="0">
                <a:solidFill>
                  <a:srgbClr val="595959"/>
                </a:solidFill>
                <a:latin typeface="Calibri"/>
              </a:defRPr>
            </a:pPr>
            <a:endParaRPr lang="en-US"/>
          </a:p>
        </c:txPr>
        <c:crossAx val="1976395951"/>
        <c:crosses val="autoZero"/>
        <c:crossBetween val="midCat"/>
        <c:majorUnit val="1"/>
      </c:valAx>
      <c:valAx>
        <c:axId val="1976395951"/>
        <c:scaling>
          <c:logBase val="10"/>
          <c:orientation val="minMax"/>
          <c:min val="100"/>
        </c:scaling>
        <c:delete val="0"/>
        <c:axPos val="b"/>
        <c:majorGridlines>
          <c:spPr>
            <a:ln w="9528" cap="flat">
              <a:solidFill>
                <a:srgbClr val="D9D9D9"/>
              </a:solidFill>
              <a:prstDash val="solid"/>
              <a:round/>
            </a:ln>
          </c:spPr>
        </c:majorGridlines>
        <c:minorGridlines>
          <c:spPr>
            <a:ln w="9528" cap="flat">
              <a:solidFill>
                <a:srgbClr val="F2F2F2"/>
              </a:solidFill>
              <a:prstDash val="solid"/>
              <a:round/>
            </a:ln>
          </c:spPr>
        </c:minorGridlines>
        <c:title>
          <c:tx>
            <c:rich>
              <a:bodyPr lIns="0" tIns="0" rIns="0" bIns="0"/>
              <a:lstStyle/>
              <a:p>
                <a:pPr marL="0" marR="0" indent="0" algn="ctr" defTabSz="914400" fontAlgn="auto" hangingPunct="1">
                  <a:lnSpc>
                    <a:spcPct val="100000"/>
                  </a:lnSpc>
                  <a:spcBef>
                    <a:spcPts val="0"/>
                  </a:spcBef>
                  <a:spcAft>
                    <a:spcPts val="0"/>
                  </a:spcAft>
                  <a:tabLst/>
                  <a:defRPr sz="1000" b="0" i="0" u="none" strike="noStrike" kern="1200" baseline="0">
                    <a:solidFill>
                      <a:srgbClr val="595959"/>
                    </a:solidFill>
                    <a:latin typeface="Calibri"/>
                  </a:defRPr>
                </a:pPr>
                <a:r>
                  <a:rPr lang="en-GB" sz="1000" b="0" i="0" u="none" strike="noStrike" kern="1200" cap="none" spc="0" baseline="0">
                    <a:solidFill>
                      <a:srgbClr val="595959"/>
                    </a:solidFill>
                    <a:uFillTx/>
                    <a:latin typeface="Calibri"/>
                  </a:rPr>
                  <a:t>Regulation rate</a:t>
                </a:r>
              </a:p>
            </c:rich>
          </c:tx>
          <c:overlay val="0"/>
          <c:spPr>
            <a:noFill/>
            <a:ln>
              <a:noFill/>
            </a:ln>
          </c:spPr>
        </c:title>
        <c:numFmt formatCode="0.00E+00" sourceLinked="1"/>
        <c:majorTickMark val="none"/>
        <c:minorTickMark val="none"/>
        <c:tickLblPos val="nextTo"/>
        <c:spPr>
          <a:noFill/>
          <a:ln w="9528" cap="flat">
            <a:solidFill>
              <a:srgbClr val="BFBFBF"/>
            </a:solidFill>
            <a:prstDash val="solid"/>
            <a:round/>
          </a:ln>
        </c:spPr>
        <c:txPr>
          <a:bodyPr lIns="0" tIns="0" rIns="0" bIns="0"/>
          <a:lstStyle/>
          <a:p>
            <a:pPr marL="0" marR="0" indent="0" defTabSz="914400" fontAlgn="auto" hangingPunct="1">
              <a:lnSpc>
                <a:spcPct val="100000"/>
              </a:lnSpc>
              <a:spcBef>
                <a:spcPts val="0"/>
              </a:spcBef>
              <a:spcAft>
                <a:spcPts val="0"/>
              </a:spcAft>
              <a:tabLst/>
              <a:defRPr sz="900" b="0" i="0" u="none" strike="noStrike" kern="1200" baseline="0">
                <a:solidFill>
                  <a:srgbClr val="595959"/>
                </a:solidFill>
                <a:latin typeface="Calibri"/>
              </a:defRPr>
            </a:pPr>
            <a:endParaRPr lang="en-US"/>
          </a:p>
        </c:txPr>
        <c:crossAx val="1976397199"/>
        <c:crosses val="autoZero"/>
        <c:crossBetween val="midCat"/>
      </c:valAx>
      <c:spPr>
        <a:noFill/>
        <a:ln>
          <a:noFill/>
        </a:ln>
      </c:spPr>
    </c:plotArea>
    <c:legend>
      <c:legendPos val="tr"/>
      <c:layout>
        <c:manualLayout>
          <c:xMode val="edge"/>
          <c:yMode val="edge"/>
          <c:x val="0.1173458576603415"/>
          <c:y val="0.19066226967144084"/>
          <c:w val="0.12983180680268031"/>
          <c:h val="0.40092471472105906"/>
        </c:manualLayout>
      </c:layout>
      <c:overlay val="1"/>
      <c:spPr>
        <a:noFill/>
        <a:ln>
          <a:noFill/>
        </a:ln>
      </c:spPr>
      <c:txPr>
        <a:bodyPr lIns="0" tIns="0" rIns="0" bIns="0"/>
        <a:lstStyle/>
        <a:p>
          <a:pPr marL="0" marR="0" indent="0" defTabSz="914400" fontAlgn="auto" hangingPunct="1">
            <a:lnSpc>
              <a:spcPct val="100000"/>
            </a:lnSpc>
            <a:spcBef>
              <a:spcPts val="0"/>
            </a:spcBef>
            <a:spcAft>
              <a:spcPts val="0"/>
            </a:spcAft>
            <a:tabLst/>
            <a:defRPr sz="900" b="0" i="0" u="none" strike="noStrike" kern="1200" baseline="0">
              <a:solidFill>
                <a:srgbClr val="595959"/>
              </a:solidFill>
              <a:latin typeface="Calibri"/>
            </a:defRPr>
          </a:pPr>
          <a:endParaRPr lang="en-US"/>
        </a:p>
      </c:txPr>
    </c:legend>
    <c:plotVisOnly val="1"/>
    <c:dispBlanksAs val="gap"/>
    <c:showDLblsOverMax val="0"/>
  </c:chart>
  <c:spPr>
    <a:solidFill>
      <a:srgbClr val="FFFFFF"/>
    </a:solidFill>
    <a:ln w="9528" cap="flat">
      <a:solidFill>
        <a:srgbClr val="D9D9D9"/>
      </a:solidFill>
      <a:prstDash val="solid"/>
      <a:round/>
    </a:ln>
  </c:spPr>
  <c:txPr>
    <a:bodyPr lIns="0" tIns="0" rIns="0" bIns="0"/>
    <a:lstStyle/>
    <a:p>
      <a:pPr marL="0" marR="0" indent="0" defTabSz="914400" fontAlgn="auto" hangingPunct="1">
        <a:lnSpc>
          <a:spcPct val="100000"/>
        </a:lnSpc>
        <a:spcBef>
          <a:spcPts val="0"/>
        </a:spcBef>
        <a:spcAft>
          <a:spcPts val="0"/>
        </a:spcAft>
        <a:tabLst/>
        <a:defRPr lang="en-US" sz="1000" b="0" i="0" u="none" strike="noStrike" kern="1200" baseline="0">
          <a:solidFill>
            <a:srgbClr val="000000"/>
          </a:solidFill>
          <a:latin typeface="Calibri"/>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94238A2-D6D1-9627-ECFC-FE80E6470F92}"/>
              </a:ext>
            </a:extLst>
          </p:cNvPr>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3B179F03-510D-433C-E861-948C4140B47A}"/>
              </a:ext>
            </a:extLst>
          </p:cNvPr>
          <p:cNvSpPr>
            <a:spLocks noGrp="1"/>
          </p:cNvSpPr>
          <p:nvPr>
            <p:ph type="dt" sz="quarter" idx="1"/>
          </p:nvPr>
        </p:nvSpPr>
        <p:spPr>
          <a:xfrm>
            <a:off x="3849688" y="0"/>
            <a:ext cx="2946400" cy="495300"/>
          </a:xfrm>
          <a:prstGeom prst="rect">
            <a:avLst/>
          </a:prstGeom>
        </p:spPr>
        <p:txBody>
          <a:bodyPr vert="horz" lIns="91440" tIns="45720" rIns="91440" bIns="45720" rtlCol="0"/>
          <a:lstStyle>
            <a:lvl1pPr algn="r">
              <a:defRPr sz="1200"/>
            </a:lvl1pPr>
          </a:lstStyle>
          <a:p>
            <a:fld id="{E38A48FA-3F34-496A-893F-5F04BA80CD66}" type="datetimeFigureOut">
              <a:rPr lang="en-GB" smtClean="0"/>
              <a:t>13/09/2022</a:t>
            </a:fld>
            <a:endParaRPr lang="en-GB"/>
          </a:p>
        </p:txBody>
      </p:sp>
      <p:sp>
        <p:nvSpPr>
          <p:cNvPr id="4" name="Footer Placeholder 3">
            <a:extLst>
              <a:ext uri="{FF2B5EF4-FFF2-40B4-BE49-F238E27FC236}">
                <a16:creationId xmlns:a16="http://schemas.microsoft.com/office/drawing/2014/main" id="{3DE4EF42-6EBF-CCBE-22C3-FDA6BAF80ED1}"/>
              </a:ext>
            </a:extLst>
          </p:cNvPr>
          <p:cNvSpPr>
            <a:spLocks noGrp="1"/>
          </p:cNvSpPr>
          <p:nvPr>
            <p:ph type="ftr" sz="quarter" idx="2"/>
          </p:nvPr>
        </p:nvSpPr>
        <p:spPr>
          <a:xfrm>
            <a:off x="0" y="9377363"/>
            <a:ext cx="2946400" cy="4953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B8B9E81B-9C38-977B-2E73-51FFAA5E0754}"/>
              </a:ext>
            </a:extLst>
          </p:cNvPr>
          <p:cNvSpPr>
            <a:spLocks noGrp="1"/>
          </p:cNvSpPr>
          <p:nvPr>
            <p:ph type="sldNum" sz="quarter" idx="3"/>
          </p:nvPr>
        </p:nvSpPr>
        <p:spPr>
          <a:xfrm>
            <a:off x="3849688" y="9377363"/>
            <a:ext cx="2946400" cy="495300"/>
          </a:xfrm>
          <a:prstGeom prst="rect">
            <a:avLst/>
          </a:prstGeom>
        </p:spPr>
        <p:txBody>
          <a:bodyPr vert="horz" lIns="91440" tIns="45720" rIns="91440" bIns="45720" rtlCol="0" anchor="b"/>
          <a:lstStyle>
            <a:lvl1pPr algn="r">
              <a:defRPr sz="1200"/>
            </a:lvl1pPr>
          </a:lstStyle>
          <a:p>
            <a:fld id="{49AC8BB3-2C54-4FD2-AB3D-1B4D1FF45E0D}" type="slidenum">
              <a:rPr lang="en-GB" smtClean="0"/>
              <a:t>‹#›</a:t>
            </a:fld>
            <a:endParaRPr lang="en-GB"/>
          </a:p>
        </p:txBody>
      </p:sp>
    </p:spTree>
    <p:extLst>
      <p:ext uri="{BB962C8B-B14F-4D97-AF65-F5344CB8AC3E}">
        <p14:creationId xmlns:p14="http://schemas.microsoft.com/office/powerpoint/2010/main" val="22605813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BE9B3B19-126A-4C13-94C6-8D24B411A23C}" type="datetimeFigureOut">
              <a:rPr lang="en-GB" smtClean="0"/>
              <a:t>13/09/2022</a:t>
            </a:fld>
            <a:endParaRPr lang="en-GB"/>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62E7243C-2A42-44FF-B644-ACD538542626}" type="slidenum">
              <a:rPr lang="en-GB" smtClean="0"/>
              <a:t>‹#›</a:t>
            </a:fld>
            <a:endParaRPr lang="en-GB"/>
          </a:p>
        </p:txBody>
      </p:sp>
    </p:spTree>
    <p:extLst>
      <p:ext uri="{BB962C8B-B14F-4D97-AF65-F5344CB8AC3E}">
        <p14:creationId xmlns:p14="http://schemas.microsoft.com/office/powerpoint/2010/main" val="23824888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E7243C-2A42-44FF-B644-ACD538542626}" type="slidenum">
              <a:rPr lang="en-GB" smtClean="0"/>
              <a:t>4</a:t>
            </a:fld>
            <a:endParaRPr lang="en-GB"/>
          </a:p>
        </p:txBody>
      </p:sp>
    </p:spTree>
    <p:extLst>
      <p:ext uri="{BB962C8B-B14F-4D97-AF65-F5344CB8AC3E}">
        <p14:creationId xmlns:p14="http://schemas.microsoft.com/office/powerpoint/2010/main" val="3994006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E7243C-2A42-44FF-B644-ACD538542626}" type="slidenum">
              <a:rPr lang="en-GB" smtClean="0"/>
              <a:t>5</a:t>
            </a:fld>
            <a:endParaRPr lang="en-GB"/>
          </a:p>
        </p:txBody>
      </p:sp>
    </p:spTree>
    <p:extLst>
      <p:ext uri="{BB962C8B-B14F-4D97-AF65-F5344CB8AC3E}">
        <p14:creationId xmlns:p14="http://schemas.microsoft.com/office/powerpoint/2010/main" val="36515377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E7243C-2A42-44FF-B644-ACD538542626}" type="slidenum">
              <a:rPr lang="en-GB" smtClean="0"/>
              <a:t>9</a:t>
            </a:fld>
            <a:endParaRPr lang="en-GB"/>
          </a:p>
        </p:txBody>
      </p:sp>
    </p:spTree>
    <p:extLst>
      <p:ext uri="{BB962C8B-B14F-4D97-AF65-F5344CB8AC3E}">
        <p14:creationId xmlns:p14="http://schemas.microsoft.com/office/powerpoint/2010/main" val="400094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78891" cy="762000"/>
          </a:xfrm>
          <a:prstGeom prst="rect">
            <a:avLst/>
          </a:prstGeom>
        </p:spPr>
        <p:txBody>
          <a:bodyPr anchor="ctr"/>
          <a:lstStyle>
            <a:lvl1pPr>
              <a:defRPr sz="4000"/>
            </a:lvl1pPr>
          </a:lstStyle>
          <a:p>
            <a:r>
              <a:rPr lang="en-US"/>
              <a:t>Click to edit Master title style</a:t>
            </a:r>
            <a:endParaRPr lang="en-GB" dirty="0"/>
          </a:p>
        </p:txBody>
      </p:sp>
      <p:pic>
        <p:nvPicPr>
          <p:cNvPr id="4" name="Image 4" descr="logooutline.eps">
            <a:extLst>
              <a:ext uri="{FF2B5EF4-FFF2-40B4-BE49-F238E27FC236}">
                <a16:creationId xmlns:a16="http://schemas.microsoft.com/office/drawing/2014/main" id="{1B63C761-DE6A-4873-881D-F4E19852EAF8}"/>
              </a:ext>
            </a:extLst>
          </p:cNvPr>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11506200" y="110195"/>
            <a:ext cx="567238" cy="561537"/>
          </a:xfrm>
          <a:prstGeom prst="rect">
            <a:avLst/>
          </a:prstGeom>
        </p:spPr>
      </p:pic>
      <p:sp>
        <p:nvSpPr>
          <p:cNvPr id="8" name="Text Placeholder 7">
            <a:extLst>
              <a:ext uri="{FF2B5EF4-FFF2-40B4-BE49-F238E27FC236}">
                <a16:creationId xmlns:a16="http://schemas.microsoft.com/office/drawing/2014/main" id="{62F80077-4E22-4688-B34B-30F4B0AA9D67}"/>
              </a:ext>
            </a:extLst>
          </p:cNvPr>
          <p:cNvSpPr>
            <a:spLocks noGrp="1"/>
          </p:cNvSpPr>
          <p:nvPr>
            <p:ph type="body" sz="quarter" idx="11"/>
          </p:nvPr>
        </p:nvSpPr>
        <p:spPr>
          <a:xfrm>
            <a:off x="304800" y="1066800"/>
            <a:ext cx="11582400" cy="53340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Slide Number Placeholder 2"/>
          <p:cNvSpPr>
            <a:spLocks noGrp="1"/>
          </p:cNvSpPr>
          <p:nvPr>
            <p:ph type="sldNum" sz="quarter" idx="10"/>
          </p:nvPr>
        </p:nvSpPr>
        <p:spPr>
          <a:xfrm>
            <a:off x="10668000" y="6629400"/>
            <a:ext cx="1524000" cy="228600"/>
          </a:xfrm>
        </p:spPr>
        <p:txBody>
          <a:bodyPr/>
          <a:lstStyle>
            <a:lvl1pPr>
              <a:defRPr sz="825" b="1">
                <a:solidFill>
                  <a:schemeClr val="bg1"/>
                </a:solidFill>
              </a:defRPr>
            </a:lvl1pPr>
          </a:lstStyle>
          <a:p>
            <a:fld id="{1FDD81C6-E7F2-4EF0-AA2B-D99E8FE35B1E}" type="slidenum">
              <a:rPr lang="en-GB" smtClean="0"/>
              <a:pPr/>
              <a:t>‹#›</a:t>
            </a:fld>
            <a:endParaRPr lang="en-GB" dirty="0"/>
          </a:p>
        </p:txBody>
      </p:sp>
    </p:spTree>
    <p:extLst>
      <p:ext uri="{BB962C8B-B14F-4D97-AF65-F5344CB8AC3E}">
        <p14:creationId xmlns:p14="http://schemas.microsoft.com/office/powerpoint/2010/main" val="4245355515"/>
      </p:ext>
    </p:extLst>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Main Intro">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2438400"/>
            <a:ext cx="12192000" cy="1485900"/>
          </a:xfrm>
          <a:prstGeom prst="rect">
            <a:avLst/>
          </a:prstGeom>
        </p:spPr>
        <p:txBody>
          <a:bodyPr anchor="ctr"/>
          <a:lstStyle>
            <a:lvl1pPr algn="ctr">
              <a:defRPr sz="4000"/>
            </a:lvl1pPr>
          </a:lstStyle>
          <a:p>
            <a:r>
              <a:rPr lang="en-US" dirty="0"/>
              <a:t>Click to edit Master title style</a:t>
            </a:r>
            <a:endParaRPr lang="en-GB" dirty="0"/>
          </a:p>
        </p:txBody>
      </p:sp>
      <p:sp>
        <p:nvSpPr>
          <p:cNvPr id="5" name="TextBox 4">
            <a:extLst>
              <a:ext uri="{FF2B5EF4-FFF2-40B4-BE49-F238E27FC236}">
                <a16:creationId xmlns:a16="http://schemas.microsoft.com/office/drawing/2014/main" id="{EC76CAB7-B4D1-4996-B6C1-F1336ADF66C9}"/>
              </a:ext>
            </a:extLst>
          </p:cNvPr>
          <p:cNvSpPr txBox="1"/>
          <p:nvPr/>
        </p:nvSpPr>
        <p:spPr>
          <a:xfrm>
            <a:off x="3996458" y="4114800"/>
            <a:ext cx="4199083" cy="553998"/>
          </a:xfrm>
          <a:prstGeom prst="rect">
            <a:avLst/>
          </a:prstGeom>
          <a:noFill/>
        </p:spPr>
        <p:txBody>
          <a:bodyPr wrap="square" rtlCol="0" anchor="ctr">
            <a:spAutoFit/>
          </a:bodyPr>
          <a:lstStyle/>
          <a:p>
            <a:pPr>
              <a:lnSpc>
                <a:spcPct val="150000"/>
              </a:lnSpc>
            </a:pPr>
            <a:r>
              <a:rPr lang="en-GB" sz="1200" dirty="0"/>
              <a:t>P. Haynes / SY-EPC-CCE  </a:t>
            </a:r>
          </a:p>
          <a:p>
            <a:r>
              <a:rPr lang="en-GB" sz="1200" dirty="0"/>
              <a:t>13 September 2022</a:t>
            </a:r>
          </a:p>
        </p:txBody>
      </p:sp>
    </p:spTree>
    <p:extLst>
      <p:ext uri="{BB962C8B-B14F-4D97-AF65-F5344CB8AC3E}">
        <p14:creationId xmlns:p14="http://schemas.microsoft.com/office/powerpoint/2010/main" val="2339804988"/>
      </p:ext>
    </p:extLst>
  </p:cSld>
  <p:clrMapOvr>
    <a:masterClrMapping/>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ub Intro">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2933700"/>
            <a:ext cx="12192000" cy="990600"/>
          </a:xfrm>
          <a:prstGeom prst="rect">
            <a:avLst/>
          </a:prstGeom>
        </p:spPr>
        <p:txBody>
          <a:bodyPr anchor="ctr"/>
          <a:lstStyle>
            <a:lvl1pPr algn="ctr">
              <a:defRPr sz="4000"/>
            </a:lvl1pPr>
          </a:lstStyle>
          <a:p>
            <a:r>
              <a:rPr lang="en-US"/>
              <a:t>Click to edit Master title style</a:t>
            </a:r>
            <a:endParaRPr lang="en-GB" dirty="0"/>
          </a:p>
        </p:txBody>
      </p:sp>
    </p:spTree>
    <p:extLst>
      <p:ext uri="{BB962C8B-B14F-4D97-AF65-F5344CB8AC3E}">
        <p14:creationId xmlns:p14="http://schemas.microsoft.com/office/powerpoint/2010/main" val="2685177769"/>
      </p:ext>
    </p:extLst>
  </p:cSld>
  <p:clrMapOvr>
    <a:masterClrMapping/>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cSld name="Intro Slide">
    <p:bg>
      <p:bgPr>
        <a:solidFill>
          <a:schemeClr val="accent5"/>
        </a:solidFill>
        <a:effectLst/>
      </p:bgPr>
    </p:bg>
    <p:spTree>
      <p:nvGrpSpPr>
        <p:cNvPr id="1" name=""/>
        <p:cNvGrpSpPr/>
        <p:nvPr/>
      </p:nvGrpSpPr>
      <p:grpSpPr>
        <a:xfrm>
          <a:off x="0" y="0"/>
          <a:ext cx="0" cy="0"/>
          <a:chOff x="0" y="0"/>
          <a:chExt cx="0" cy="0"/>
        </a:xfrm>
      </p:grpSpPr>
      <p:pic>
        <p:nvPicPr>
          <p:cNvPr id="4" name="Image 4">
            <a:extLst>
              <a:ext uri="{FF2B5EF4-FFF2-40B4-BE49-F238E27FC236}">
                <a16:creationId xmlns:a16="http://schemas.microsoft.com/office/drawing/2014/main" id="{E59EA596-2A8A-4953-A1BA-1F6C3A3A82EB}"/>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4400" y="2428200"/>
            <a:ext cx="2018995" cy="1997050"/>
          </a:xfrm>
          <a:prstGeom prst="rect">
            <a:avLst/>
          </a:prstGeom>
        </p:spPr>
      </p:pic>
    </p:spTree>
    <p:extLst>
      <p:ext uri="{BB962C8B-B14F-4D97-AF65-F5344CB8AC3E}">
        <p14:creationId xmlns:p14="http://schemas.microsoft.com/office/powerpoint/2010/main" val="1085204991"/>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tatement of Facts">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78891" cy="762000"/>
          </a:xfrm>
        </p:spPr>
        <p:txBody>
          <a:bodyPr/>
          <a:lstStyle/>
          <a:p>
            <a:r>
              <a:rPr lang="en-US" dirty="0"/>
              <a:t>Click to edit Master title style</a:t>
            </a:r>
            <a:endParaRPr lang="en-GB" dirty="0"/>
          </a:p>
        </p:txBody>
      </p:sp>
      <p:sp>
        <p:nvSpPr>
          <p:cNvPr id="3" name="Slide Number Placeholder 2"/>
          <p:cNvSpPr>
            <a:spLocks noGrp="1"/>
          </p:cNvSpPr>
          <p:nvPr>
            <p:ph type="sldNum" sz="quarter" idx="10"/>
          </p:nvPr>
        </p:nvSpPr>
        <p:spPr>
          <a:xfrm>
            <a:off x="10668000" y="6629400"/>
            <a:ext cx="1524000" cy="228600"/>
          </a:xfrm>
        </p:spPr>
        <p:txBody>
          <a:bodyPr/>
          <a:lstStyle>
            <a:lvl1pPr>
              <a:defRPr sz="825" b="1"/>
            </a:lvl1pPr>
          </a:lstStyle>
          <a:p>
            <a:fld id="{2C1C7F64-630B-4998-9764-685EC88B06E4}"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404922826"/>
      </p:ext>
    </p:extLst>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5" name="Rectangle 47"/>
          <p:cNvSpPr>
            <a:spLocks noChangeArrowheads="1"/>
          </p:cNvSpPr>
          <p:nvPr/>
        </p:nvSpPr>
        <p:spPr bwMode="auto">
          <a:xfrm>
            <a:off x="0" y="6629400"/>
            <a:ext cx="12192000" cy="228600"/>
          </a:xfrm>
          <a:prstGeom prst="rect">
            <a:avLst/>
          </a:prstGeom>
          <a:solidFill>
            <a:schemeClr val="accent5"/>
          </a:solidFill>
          <a:ln w="19050">
            <a:noFill/>
            <a:miter lim="800000"/>
            <a:headEnd/>
            <a:tailEnd/>
          </a:ln>
          <a:effectLst/>
        </p:spPr>
        <p:txBody>
          <a:bodyPr wrap="none" lIns="68576" tIns="34289" rIns="68576" bIns="34289" anchor="ctr"/>
          <a:lstStyle/>
          <a:p>
            <a:pPr algn="l" eaLnBrk="1" hangingPunct="1"/>
            <a:endParaRPr lang="en-US" sz="1800" dirty="0">
              <a:solidFill>
                <a:srgbClr val="FFFFFF"/>
              </a:solidFill>
              <a:latin typeface="Calibri" pitchFamily="34" charset="0"/>
            </a:endParaRPr>
          </a:p>
        </p:txBody>
      </p:sp>
      <p:sp>
        <p:nvSpPr>
          <p:cNvPr id="10" name="Rectangle 47">
            <a:extLst>
              <a:ext uri="{FF2B5EF4-FFF2-40B4-BE49-F238E27FC236}">
                <a16:creationId xmlns:a16="http://schemas.microsoft.com/office/drawing/2014/main" id="{37703688-0D0A-407B-BDE3-EAAB7ADCFC3F}"/>
              </a:ext>
            </a:extLst>
          </p:cNvPr>
          <p:cNvSpPr>
            <a:spLocks noChangeArrowheads="1"/>
          </p:cNvSpPr>
          <p:nvPr/>
        </p:nvSpPr>
        <p:spPr bwMode="auto">
          <a:xfrm>
            <a:off x="0" y="0"/>
            <a:ext cx="12192000" cy="762000"/>
          </a:xfrm>
          <a:prstGeom prst="rect">
            <a:avLst/>
          </a:prstGeom>
          <a:solidFill>
            <a:schemeClr val="accent5"/>
          </a:solidFill>
          <a:ln w="19050">
            <a:noFill/>
            <a:miter lim="800000"/>
            <a:headEnd/>
            <a:tailEnd/>
          </a:ln>
          <a:effectLst/>
        </p:spPr>
        <p:txBody>
          <a:bodyPr wrap="none" lIns="68576" tIns="34289" rIns="68576" bIns="34289" anchor="ctr"/>
          <a:lstStyle/>
          <a:p>
            <a:pPr algn="l" eaLnBrk="1" hangingPunct="1"/>
            <a:endParaRPr lang="en-US" sz="1800" dirty="0">
              <a:solidFill>
                <a:schemeClr val="tx1"/>
              </a:solidFill>
              <a:latin typeface="Calibri" pitchFamily="34" charset="0"/>
            </a:endParaRPr>
          </a:p>
        </p:txBody>
      </p:sp>
      <p:sp>
        <p:nvSpPr>
          <p:cNvPr id="19" name="Rectangle 34"/>
          <p:cNvSpPr>
            <a:spLocks noChangeArrowheads="1"/>
          </p:cNvSpPr>
          <p:nvPr/>
        </p:nvSpPr>
        <p:spPr bwMode="auto">
          <a:xfrm>
            <a:off x="0" y="6629398"/>
            <a:ext cx="3962400" cy="228600"/>
          </a:xfrm>
          <a:prstGeom prst="rect">
            <a:avLst/>
          </a:prstGeom>
          <a:noFill/>
          <a:ln w="9525">
            <a:noFill/>
            <a:miter lim="800000"/>
            <a:headEnd/>
            <a:tailEnd/>
          </a:ln>
          <a:effectLst/>
        </p:spPr>
        <p:txBody>
          <a:bodyPr anchor="ctr"/>
          <a:lstStyle/>
          <a:p>
            <a:pPr algn="l" eaLnBrk="1" hangingPunct="1"/>
            <a:r>
              <a:rPr lang="en-US" sz="1000" dirty="0">
                <a:solidFill>
                  <a:srgbClr val="FFFFFF"/>
                </a:solidFill>
                <a:latin typeface="Calibri" pitchFamily="34" charset="0"/>
              </a:rPr>
              <a:t>indico.cern.ch/event/1174424/</a:t>
            </a:r>
          </a:p>
        </p:txBody>
      </p:sp>
      <p:sp>
        <p:nvSpPr>
          <p:cNvPr id="10243" name="Rectangle 3"/>
          <p:cNvSpPr>
            <a:spLocks noGrp="1" noChangeArrowheads="1"/>
          </p:cNvSpPr>
          <p:nvPr>
            <p:ph type="sldNum" sz="quarter" idx="4"/>
          </p:nvPr>
        </p:nvSpPr>
        <p:spPr bwMode="auto">
          <a:xfrm>
            <a:off x="10668000" y="6629400"/>
            <a:ext cx="1524000" cy="228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eaLnBrk="1" hangingPunct="1">
              <a:defRPr sz="1000">
                <a:solidFill>
                  <a:schemeClr val="bg1"/>
                </a:solidFill>
                <a:latin typeface="+mn-lt"/>
              </a:defRPr>
            </a:lvl1pPr>
          </a:lstStyle>
          <a:p>
            <a:fld id="{1FDD81C6-E7F2-4EF0-AA2B-D99E8FE35B1E}" type="slidenum">
              <a:rPr lang="en-GB" smtClean="0"/>
              <a:t>‹#›</a:t>
            </a:fld>
            <a:endParaRPr lang="en-GB" dirty="0"/>
          </a:p>
        </p:txBody>
      </p:sp>
      <p:sp>
        <p:nvSpPr>
          <p:cNvPr id="16" name="Rectangle 34">
            <a:extLst>
              <a:ext uri="{FF2B5EF4-FFF2-40B4-BE49-F238E27FC236}">
                <a16:creationId xmlns:a16="http://schemas.microsoft.com/office/drawing/2014/main" id="{7C05CAFC-52A4-40F2-BA30-3EF5C0B33DAB}"/>
              </a:ext>
            </a:extLst>
          </p:cNvPr>
          <p:cNvSpPr>
            <a:spLocks noChangeArrowheads="1"/>
          </p:cNvSpPr>
          <p:nvPr/>
        </p:nvSpPr>
        <p:spPr bwMode="auto">
          <a:xfrm>
            <a:off x="2438400" y="6630984"/>
            <a:ext cx="7315200" cy="227016"/>
          </a:xfrm>
          <a:prstGeom prst="rect">
            <a:avLst/>
          </a:prstGeom>
          <a:noFill/>
          <a:ln w="9525">
            <a:noFill/>
            <a:miter lim="800000"/>
            <a:headEnd/>
            <a:tailEnd/>
          </a:ln>
          <a:effectLst/>
        </p:spPr>
        <p:txBody>
          <a:bodyPr anchor="ctr"/>
          <a:lstStyle/>
          <a:p>
            <a:pPr algn="ctr" eaLnBrk="1" hangingPunct="1"/>
            <a:r>
              <a:rPr lang="en-GB" sz="1000" b="0" dirty="0">
                <a:solidFill>
                  <a:schemeClr val="bg1"/>
                </a:solidFill>
                <a:latin typeface="+mj-lt"/>
              </a:rPr>
              <a:t>FGC4 PWM generation and voltage loop calculation dilemma</a:t>
            </a:r>
            <a:endParaRPr lang="en-US" sz="1000" b="0" dirty="0">
              <a:solidFill>
                <a:schemeClr val="bg1"/>
              </a:solidFill>
              <a:latin typeface="+mj-lt"/>
            </a:endParaRPr>
          </a:p>
        </p:txBody>
      </p:sp>
    </p:spTree>
    <p:extLst>
      <p:ext uri="{BB962C8B-B14F-4D97-AF65-F5344CB8AC3E}">
        <p14:creationId xmlns:p14="http://schemas.microsoft.com/office/powerpoint/2010/main" val="287896914"/>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Lst>
  <p:transition spd="med">
    <p:fade thruBlk="1"/>
  </p:transition>
  <p:txStyles>
    <p:titleStyle>
      <a:lvl1pPr algn="l" rtl="0" eaLnBrk="1" fontAlgn="base" hangingPunct="1">
        <a:spcBef>
          <a:spcPct val="0"/>
        </a:spcBef>
        <a:spcAft>
          <a:spcPct val="0"/>
        </a:spcAft>
        <a:defRPr sz="2850">
          <a:solidFill>
            <a:schemeClr val="bg1"/>
          </a:solidFill>
          <a:latin typeface="+mj-lt"/>
          <a:ea typeface="+mj-ea"/>
          <a:cs typeface="+mj-cs"/>
        </a:defRPr>
      </a:lvl1pPr>
      <a:lvl2pPr algn="r" rtl="0" eaLnBrk="1" fontAlgn="base" hangingPunct="1">
        <a:spcBef>
          <a:spcPct val="0"/>
        </a:spcBef>
        <a:spcAft>
          <a:spcPct val="0"/>
        </a:spcAft>
        <a:defRPr sz="2850">
          <a:solidFill>
            <a:schemeClr val="bg1"/>
          </a:solidFill>
          <a:latin typeface="Calibri" pitchFamily="34" charset="0"/>
        </a:defRPr>
      </a:lvl2pPr>
      <a:lvl3pPr algn="r" rtl="0" eaLnBrk="1" fontAlgn="base" hangingPunct="1">
        <a:spcBef>
          <a:spcPct val="0"/>
        </a:spcBef>
        <a:spcAft>
          <a:spcPct val="0"/>
        </a:spcAft>
        <a:defRPr sz="2850">
          <a:solidFill>
            <a:schemeClr val="bg1"/>
          </a:solidFill>
          <a:latin typeface="Calibri" pitchFamily="34" charset="0"/>
        </a:defRPr>
      </a:lvl3pPr>
      <a:lvl4pPr algn="r" rtl="0" eaLnBrk="1" fontAlgn="base" hangingPunct="1">
        <a:spcBef>
          <a:spcPct val="0"/>
        </a:spcBef>
        <a:spcAft>
          <a:spcPct val="0"/>
        </a:spcAft>
        <a:defRPr sz="2850">
          <a:solidFill>
            <a:schemeClr val="bg1"/>
          </a:solidFill>
          <a:latin typeface="Calibri" pitchFamily="34" charset="0"/>
        </a:defRPr>
      </a:lvl4pPr>
      <a:lvl5pPr algn="r" rtl="0" eaLnBrk="1" fontAlgn="base" hangingPunct="1">
        <a:spcBef>
          <a:spcPct val="0"/>
        </a:spcBef>
        <a:spcAft>
          <a:spcPct val="0"/>
        </a:spcAft>
        <a:defRPr sz="2850">
          <a:solidFill>
            <a:schemeClr val="bg1"/>
          </a:solidFill>
          <a:latin typeface="Calibri" pitchFamily="34" charset="0"/>
        </a:defRPr>
      </a:lvl5pPr>
      <a:lvl6pPr marL="342900" algn="r" rtl="0" eaLnBrk="1" fontAlgn="base" hangingPunct="1">
        <a:spcBef>
          <a:spcPct val="0"/>
        </a:spcBef>
        <a:spcAft>
          <a:spcPct val="0"/>
        </a:spcAft>
        <a:defRPr sz="2850">
          <a:solidFill>
            <a:schemeClr val="bg1"/>
          </a:solidFill>
          <a:latin typeface="Calibri" pitchFamily="34" charset="0"/>
        </a:defRPr>
      </a:lvl6pPr>
      <a:lvl7pPr marL="685800" algn="r" rtl="0" eaLnBrk="1" fontAlgn="base" hangingPunct="1">
        <a:spcBef>
          <a:spcPct val="0"/>
        </a:spcBef>
        <a:spcAft>
          <a:spcPct val="0"/>
        </a:spcAft>
        <a:defRPr sz="2850">
          <a:solidFill>
            <a:schemeClr val="bg1"/>
          </a:solidFill>
          <a:latin typeface="Calibri" pitchFamily="34" charset="0"/>
        </a:defRPr>
      </a:lvl7pPr>
      <a:lvl8pPr marL="1028700" algn="r" rtl="0" eaLnBrk="1" fontAlgn="base" hangingPunct="1">
        <a:spcBef>
          <a:spcPct val="0"/>
        </a:spcBef>
        <a:spcAft>
          <a:spcPct val="0"/>
        </a:spcAft>
        <a:defRPr sz="2850">
          <a:solidFill>
            <a:schemeClr val="bg1"/>
          </a:solidFill>
          <a:latin typeface="Calibri" pitchFamily="34" charset="0"/>
        </a:defRPr>
      </a:lvl8pPr>
      <a:lvl9pPr marL="1371600" algn="r" rtl="0" eaLnBrk="1" fontAlgn="base" hangingPunct="1">
        <a:spcBef>
          <a:spcPct val="0"/>
        </a:spcBef>
        <a:spcAft>
          <a:spcPct val="0"/>
        </a:spcAft>
        <a:defRPr sz="2850">
          <a:solidFill>
            <a:schemeClr val="bg1"/>
          </a:solidFill>
          <a:latin typeface="Calibri" pitchFamily="34" charset="0"/>
        </a:defRPr>
      </a:lvl9pPr>
    </p:titleStyle>
    <p:bodyStyle>
      <a:lvl1pPr marL="257175" indent="-257175" algn="l" rtl="0" eaLnBrk="1" fontAlgn="base" hangingPunct="1">
        <a:spcBef>
          <a:spcPct val="20000"/>
        </a:spcBef>
        <a:spcAft>
          <a:spcPct val="0"/>
        </a:spcAft>
        <a:buClr>
          <a:srgbClr val="000099"/>
        </a:buClr>
        <a:buFont typeface="Arial Unicode MS" pitchFamily="34" charset="-128"/>
        <a:buChar char="●"/>
        <a:defRPr sz="1500">
          <a:solidFill>
            <a:srgbClr val="062F67"/>
          </a:solidFill>
          <a:latin typeface="+mn-lt"/>
          <a:ea typeface="+mn-ea"/>
          <a:cs typeface="+mn-cs"/>
        </a:defRPr>
      </a:lvl1pPr>
      <a:lvl2pPr marL="685800" indent="-342900" algn="l" rtl="0" eaLnBrk="1" fontAlgn="base" hangingPunct="1">
        <a:spcBef>
          <a:spcPct val="20000"/>
        </a:spcBef>
        <a:spcAft>
          <a:spcPct val="0"/>
        </a:spcAft>
        <a:buClr>
          <a:srgbClr val="6699FF"/>
        </a:buClr>
        <a:buFont typeface="+mj-lt"/>
        <a:buNone/>
        <a:defRPr sz="1500">
          <a:solidFill>
            <a:srgbClr val="008000"/>
          </a:solidFill>
          <a:latin typeface="+mn-lt"/>
        </a:defRPr>
      </a:lvl2pPr>
      <a:lvl3pPr marL="857250" indent="-171450" algn="l" rtl="0" eaLnBrk="1" fontAlgn="base" hangingPunct="1">
        <a:spcBef>
          <a:spcPct val="20000"/>
        </a:spcBef>
        <a:spcAft>
          <a:spcPct val="0"/>
        </a:spcAft>
        <a:buClr>
          <a:srgbClr val="6699FF"/>
        </a:buClr>
        <a:buFont typeface="Franklin Gothic Medium" pitchFamily="34" charset="0"/>
        <a:buNone/>
        <a:defRPr sz="1500">
          <a:solidFill>
            <a:srgbClr val="6666FF"/>
          </a:solidFill>
          <a:latin typeface="+mn-lt"/>
        </a:defRPr>
      </a:lvl3pPr>
      <a:lvl4pPr marL="1200150" indent="-171450" algn="l" rtl="0" eaLnBrk="1" fontAlgn="base" hangingPunct="1">
        <a:spcBef>
          <a:spcPct val="20000"/>
        </a:spcBef>
        <a:spcAft>
          <a:spcPct val="0"/>
        </a:spcAft>
        <a:buClr>
          <a:srgbClr val="6699FF"/>
        </a:buClr>
        <a:buFont typeface="Franklin Gothic Medium" pitchFamily="34" charset="0"/>
        <a:buChar char="–"/>
        <a:defRPr sz="1500">
          <a:solidFill>
            <a:srgbClr val="6666FF"/>
          </a:solidFill>
          <a:latin typeface="+mn-lt"/>
        </a:defRPr>
      </a:lvl4pPr>
      <a:lvl5pPr marL="1543050" indent="-171450" algn="l" rtl="0" eaLnBrk="1" fontAlgn="base" hangingPunct="1">
        <a:spcBef>
          <a:spcPct val="20000"/>
        </a:spcBef>
        <a:spcAft>
          <a:spcPct val="0"/>
        </a:spcAft>
        <a:buClr>
          <a:srgbClr val="6699FF"/>
        </a:buClr>
        <a:buFont typeface="Franklin Gothic Medium" pitchFamily="34" charset="0"/>
        <a:buChar char="–"/>
        <a:defRPr sz="1500">
          <a:solidFill>
            <a:srgbClr val="6666FF"/>
          </a:solidFill>
          <a:latin typeface="+mn-lt"/>
        </a:defRPr>
      </a:lvl5pPr>
      <a:lvl6pPr marL="1885950" indent="-171450" algn="l" rtl="0" eaLnBrk="1" fontAlgn="base" hangingPunct="1">
        <a:spcBef>
          <a:spcPct val="20000"/>
        </a:spcBef>
        <a:spcAft>
          <a:spcPct val="0"/>
        </a:spcAft>
        <a:buClr>
          <a:srgbClr val="6699FF"/>
        </a:buClr>
        <a:buFont typeface="Franklin Gothic Medium" pitchFamily="34" charset="0"/>
        <a:buChar char="–"/>
        <a:defRPr sz="1500">
          <a:solidFill>
            <a:srgbClr val="6666FF"/>
          </a:solidFill>
          <a:latin typeface="+mn-lt"/>
        </a:defRPr>
      </a:lvl6pPr>
      <a:lvl7pPr marL="2228850" indent="-171450" algn="l" rtl="0" eaLnBrk="1" fontAlgn="base" hangingPunct="1">
        <a:spcBef>
          <a:spcPct val="20000"/>
        </a:spcBef>
        <a:spcAft>
          <a:spcPct val="0"/>
        </a:spcAft>
        <a:buClr>
          <a:srgbClr val="6699FF"/>
        </a:buClr>
        <a:buFont typeface="Franklin Gothic Medium" pitchFamily="34" charset="0"/>
        <a:buChar char="–"/>
        <a:defRPr sz="1500">
          <a:solidFill>
            <a:srgbClr val="6666FF"/>
          </a:solidFill>
          <a:latin typeface="+mn-lt"/>
        </a:defRPr>
      </a:lvl7pPr>
      <a:lvl8pPr marL="2571750" indent="-171450" algn="l" rtl="0" eaLnBrk="1" fontAlgn="base" hangingPunct="1">
        <a:spcBef>
          <a:spcPct val="20000"/>
        </a:spcBef>
        <a:spcAft>
          <a:spcPct val="0"/>
        </a:spcAft>
        <a:buClr>
          <a:srgbClr val="6699FF"/>
        </a:buClr>
        <a:buFont typeface="Franklin Gothic Medium" pitchFamily="34" charset="0"/>
        <a:buChar char="–"/>
        <a:defRPr sz="1500">
          <a:solidFill>
            <a:srgbClr val="6666FF"/>
          </a:solidFill>
          <a:latin typeface="+mn-lt"/>
        </a:defRPr>
      </a:lvl8pPr>
      <a:lvl9pPr marL="2914650" indent="-171450" algn="l" rtl="0" eaLnBrk="1" fontAlgn="base" hangingPunct="1">
        <a:spcBef>
          <a:spcPct val="20000"/>
        </a:spcBef>
        <a:spcAft>
          <a:spcPct val="0"/>
        </a:spcAft>
        <a:buClr>
          <a:srgbClr val="6699FF"/>
        </a:buClr>
        <a:buFont typeface="Franklin Gothic Medium" pitchFamily="34" charset="0"/>
        <a:buChar char="–"/>
        <a:defRPr sz="1500">
          <a:solidFill>
            <a:srgbClr val="6666FF"/>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5.xml"/><Relationship Id="rId4" Type="http://schemas.openxmlformats.org/officeDocument/2006/relationships/image" Target="../media/image11.sv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https://indico.cern.ch/category/13105/"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hyperlink" Target="https://indico.cern.ch/event/1170484/" TargetMode="Externa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hyperlink" Target="https://indico.cern.ch/event/1170484/"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D822C-7CA5-4315-BDAC-94FC45F77B78}"/>
              </a:ext>
            </a:extLst>
          </p:cNvPr>
          <p:cNvSpPr>
            <a:spLocks noGrp="1"/>
          </p:cNvSpPr>
          <p:nvPr>
            <p:ph type="title"/>
          </p:nvPr>
        </p:nvSpPr>
        <p:spPr/>
        <p:txBody>
          <a:bodyPr/>
          <a:lstStyle/>
          <a:p>
            <a:br>
              <a:rPr lang="en-GB" dirty="0"/>
            </a:br>
            <a:r>
              <a:rPr lang="en-GB" dirty="0"/>
              <a:t>FGC4 PWM generation and voltage loop calculation dilemma</a:t>
            </a:r>
            <a:br>
              <a:rPr lang="en-GB" dirty="0"/>
            </a:br>
            <a:br>
              <a:rPr lang="en-GB" sz="2000" dirty="0"/>
            </a:br>
            <a:endParaRPr lang="en-GB" sz="2000" dirty="0"/>
          </a:p>
        </p:txBody>
      </p:sp>
    </p:spTree>
    <p:extLst>
      <p:ext uri="{BB962C8B-B14F-4D97-AF65-F5344CB8AC3E}">
        <p14:creationId xmlns:p14="http://schemas.microsoft.com/office/powerpoint/2010/main" val="6571029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itle 1"/>
          <p:cNvSpPr>
            <a:spLocks noGrp="1"/>
          </p:cNvSpPr>
          <p:nvPr>
            <p:ph type="title"/>
          </p:nvPr>
        </p:nvSpPr>
        <p:spPr/>
        <p:txBody>
          <a:bodyPr/>
          <a:lstStyle/>
          <a:p>
            <a:pPr marL="257175" indent="-257175"/>
            <a:r>
              <a:rPr lang="en-US" sz="4000" dirty="0">
                <a:latin typeface="Calibri" pitchFamily="34" charset="0"/>
              </a:rPr>
              <a:t>Conclusion</a:t>
            </a:r>
          </a:p>
        </p:txBody>
      </p:sp>
      <p:sp>
        <p:nvSpPr>
          <p:cNvPr id="3" name="Slide Number Placeholder 2"/>
          <p:cNvSpPr>
            <a:spLocks noGrp="1"/>
          </p:cNvSpPr>
          <p:nvPr>
            <p:ph type="sldNum" sz="quarter" idx="10"/>
          </p:nvPr>
        </p:nvSpPr>
        <p:spPr/>
        <p:txBody>
          <a:bodyPr/>
          <a:lstStyle/>
          <a:p>
            <a:fld id="{2C1C7F64-630B-4998-9764-685EC88B06E4}" type="slidenum">
              <a:rPr lang="en-US" smtClean="0"/>
              <a:pPr/>
              <a:t>10</a:t>
            </a:fld>
            <a:endParaRPr lang="en-US" dirty="0"/>
          </a:p>
        </p:txBody>
      </p:sp>
      <p:sp>
        <p:nvSpPr>
          <p:cNvPr id="11" name="TextBox 10">
            <a:extLst>
              <a:ext uri="{FF2B5EF4-FFF2-40B4-BE49-F238E27FC236}">
                <a16:creationId xmlns:a16="http://schemas.microsoft.com/office/drawing/2014/main" id="{DC0C783E-CE2E-405C-9C2B-62B774FEFA3C}"/>
              </a:ext>
            </a:extLst>
          </p:cNvPr>
          <p:cNvSpPr txBox="1"/>
          <p:nvPr/>
        </p:nvSpPr>
        <p:spPr>
          <a:xfrm>
            <a:off x="675249" y="933478"/>
            <a:ext cx="10515600" cy="461665"/>
          </a:xfrm>
          <a:prstGeom prst="rect">
            <a:avLst/>
          </a:prstGeom>
          <a:noFill/>
        </p:spPr>
        <p:txBody>
          <a:bodyPr wrap="square">
            <a:spAutoFit/>
          </a:bodyPr>
          <a:lstStyle/>
          <a:p>
            <a:pPr algn="l"/>
            <a:r>
              <a:rPr lang="en-US" sz="2400" dirty="0">
                <a:solidFill>
                  <a:srgbClr val="062F67"/>
                </a:solidFill>
                <a:latin typeface="+mj-lt"/>
              </a:rPr>
              <a:t>We believe that our proposal meets the requirements. </a:t>
            </a:r>
            <a:endParaRPr lang="en-GB" sz="2400" dirty="0">
              <a:solidFill>
                <a:srgbClr val="062F67"/>
              </a:solidFill>
              <a:latin typeface="+mj-lt"/>
            </a:endParaRPr>
          </a:p>
        </p:txBody>
      </p:sp>
      <p:graphicFrame>
        <p:nvGraphicFramePr>
          <p:cNvPr id="18" name="Table 11">
            <a:extLst>
              <a:ext uri="{FF2B5EF4-FFF2-40B4-BE49-F238E27FC236}">
                <a16:creationId xmlns:a16="http://schemas.microsoft.com/office/drawing/2014/main" id="{2C554E00-E8A5-43DB-95C0-E70B1F0FDBF4}"/>
              </a:ext>
            </a:extLst>
          </p:cNvPr>
          <p:cNvGraphicFramePr>
            <a:graphicFrameLocks noGrp="1"/>
          </p:cNvGraphicFramePr>
          <p:nvPr>
            <p:extLst>
              <p:ext uri="{D42A27DB-BD31-4B8C-83A1-F6EECF244321}">
                <p14:modId xmlns:p14="http://schemas.microsoft.com/office/powerpoint/2010/main" val="909394188"/>
              </p:ext>
            </p:extLst>
          </p:nvPr>
        </p:nvGraphicFramePr>
        <p:xfrm>
          <a:off x="1434903" y="4091977"/>
          <a:ext cx="3734973" cy="1676400"/>
        </p:xfrm>
        <a:graphic>
          <a:graphicData uri="http://schemas.openxmlformats.org/drawingml/2006/table">
            <a:tbl>
              <a:tblPr firstRow="1" bandRow="1">
                <a:tableStyleId>{073A0DAA-6AF3-43AB-8588-CEC1D06C72B9}</a:tableStyleId>
              </a:tblPr>
              <a:tblGrid>
                <a:gridCol w="1560228">
                  <a:extLst>
                    <a:ext uri="{9D8B030D-6E8A-4147-A177-3AD203B41FA5}">
                      <a16:colId xmlns:a16="http://schemas.microsoft.com/office/drawing/2014/main" val="1210704645"/>
                    </a:ext>
                  </a:extLst>
                </a:gridCol>
                <a:gridCol w="2174745">
                  <a:extLst>
                    <a:ext uri="{9D8B030D-6E8A-4147-A177-3AD203B41FA5}">
                      <a16:colId xmlns:a16="http://schemas.microsoft.com/office/drawing/2014/main" val="2977271094"/>
                    </a:ext>
                  </a:extLst>
                </a:gridCol>
              </a:tblGrid>
              <a:tr h="227036">
                <a:tc rowSpan="5">
                  <a:txBody>
                    <a:bodyPr/>
                    <a:lstStyle/>
                    <a:p>
                      <a:pPr algn="r"/>
                      <a:r>
                        <a:rPr lang="en-GB" sz="1600" dirty="0">
                          <a:solidFill>
                            <a:schemeClr val="accent5"/>
                          </a:solidFill>
                        </a:rPr>
                        <a:t>Voltage Loop:</a:t>
                      </a:r>
                    </a:p>
                  </a:txBody>
                  <a:tcPr anchor="ctr"/>
                </a:tc>
                <a:tc>
                  <a:txBody>
                    <a:bodyPr/>
                    <a:lstStyle/>
                    <a:p>
                      <a:pPr algn="r"/>
                      <a:r>
                        <a:rPr lang="en-GB" sz="1600" b="0" dirty="0">
                          <a:solidFill>
                            <a:schemeClr val="accent5"/>
                          </a:solidFill>
                        </a:rPr>
                        <a:t>Bandwidth</a:t>
                      </a:r>
                    </a:p>
                  </a:txBody>
                  <a:tcPr/>
                </a:tc>
                <a:extLst>
                  <a:ext uri="{0D108BD9-81ED-4DB2-BD59-A6C34878D82A}">
                    <a16:rowId xmlns:a16="http://schemas.microsoft.com/office/drawing/2014/main" val="1373258988"/>
                  </a:ext>
                </a:extLst>
              </a:tr>
              <a:tr h="227036">
                <a:tc vMerge="1">
                  <a:txBody>
                    <a:bodyPr/>
                    <a:lstStyle/>
                    <a:p>
                      <a:pPr algn="r"/>
                      <a:endParaRPr lang="en-GB" sz="1200" dirty="0">
                        <a:solidFill>
                          <a:schemeClr val="accent1"/>
                        </a:solidFill>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tcPr>
                </a:tc>
                <a:tc>
                  <a:txBody>
                    <a:bodyPr/>
                    <a:lstStyle/>
                    <a:p>
                      <a:pPr algn="r"/>
                      <a:r>
                        <a:rPr lang="en-GB" sz="1600" dirty="0">
                          <a:solidFill>
                            <a:schemeClr val="accent5"/>
                          </a:solidFill>
                        </a:rPr>
                        <a:t>Regulation Rate</a:t>
                      </a:r>
                    </a:p>
                  </a:txBody>
                  <a:tcPr/>
                </a:tc>
                <a:extLst>
                  <a:ext uri="{0D108BD9-81ED-4DB2-BD59-A6C34878D82A}">
                    <a16:rowId xmlns:a16="http://schemas.microsoft.com/office/drawing/2014/main" val="4245933933"/>
                  </a:ext>
                </a:extLst>
              </a:tr>
              <a:tr h="227036">
                <a:tc vMerge="1">
                  <a:txBody>
                    <a:bodyPr/>
                    <a:lstStyle/>
                    <a:p>
                      <a:endParaRPr lang="en-GB"/>
                    </a:p>
                  </a:txBody>
                  <a:tcPr/>
                </a:tc>
                <a:tc>
                  <a:txBody>
                    <a:bodyPr/>
                    <a:lstStyle/>
                    <a:p>
                      <a:pPr algn="r"/>
                      <a:r>
                        <a:rPr lang="en-GB" sz="1600" dirty="0">
                          <a:solidFill>
                            <a:schemeClr val="accent5"/>
                          </a:solidFill>
                        </a:rPr>
                        <a:t>M/C Group Delay</a:t>
                      </a:r>
                    </a:p>
                  </a:txBody>
                  <a:tcPr/>
                </a:tc>
                <a:extLst>
                  <a:ext uri="{0D108BD9-81ED-4DB2-BD59-A6C34878D82A}">
                    <a16:rowId xmlns:a16="http://schemas.microsoft.com/office/drawing/2014/main" val="2324262584"/>
                  </a:ext>
                </a:extLst>
              </a:tr>
              <a:tr h="227036">
                <a:tc vMerge="1">
                  <a:txBody>
                    <a:bodyPr/>
                    <a:lstStyle/>
                    <a:p>
                      <a:endParaRPr lang="en-GB"/>
                    </a:p>
                  </a:txBody>
                  <a:tcPr/>
                </a:tc>
                <a:tc>
                  <a:txBody>
                    <a:bodyPr/>
                    <a:lstStyle/>
                    <a:p>
                      <a:pPr algn="r"/>
                      <a:r>
                        <a:rPr lang="en-GB" sz="1600" dirty="0">
                          <a:solidFill>
                            <a:schemeClr val="accent5"/>
                          </a:solidFill>
                        </a:rPr>
                        <a:t>Switching Frequency</a:t>
                      </a:r>
                    </a:p>
                  </a:txBody>
                  <a:tcPr/>
                </a:tc>
                <a:extLst>
                  <a:ext uri="{0D108BD9-81ED-4DB2-BD59-A6C34878D82A}">
                    <a16:rowId xmlns:a16="http://schemas.microsoft.com/office/drawing/2014/main" val="1276021171"/>
                  </a:ext>
                </a:extLst>
              </a:tr>
              <a:tr h="227036">
                <a:tc vMerge="1">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endParaRPr lang="en-GB" sz="1200" dirty="0">
                        <a:solidFill>
                          <a:schemeClr val="accent6"/>
                        </a:solidFill>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tcPr>
                </a:tc>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en-GB" sz="1600" dirty="0">
                          <a:solidFill>
                            <a:schemeClr val="accent5"/>
                          </a:solidFill>
                        </a:rPr>
                        <a:t>PWM Granularity</a:t>
                      </a:r>
                    </a:p>
                  </a:txBody>
                  <a:tcPr/>
                </a:tc>
                <a:extLst>
                  <a:ext uri="{0D108BD9-81ED-4DB2-BD59-A6C34878D82A}">
                    <a16:rowId xmlns:a16="http://schemas.microsoft.com/office/drawing/2014/main" val="147495161"/>
                  </a:ext>
                </a:extLst>
              </a:tr>
            </a:tbl>
          </a:graphicData>
        </a:graphic>
      </p:graphicFrame>
      <p:graphicFrame>
        <p:nvGraphicFramePr>
          <p:cNvPr id="20" name="Table 19">
            <a:extLst>
              <a:ext uri="{FF2B5EF4-FFF2-40B4-BE49-F238E27FC236}">
                <a16:creationId xmlns:a16="http://schemas.microsoft.com/office/drawing/2014/main" id="{3C548BA5-83A7-491E-BB7D-780C5B339D68}"/>
              </a:ext>
            </a:extLst>
          </p:cNvPr>
          <p:cNvGraphicFramePr>
            <a:graphicFrameLocks noGrp="1"/>
          </p:cNvGraphicFramePr>
          <p:nvPr>
            <p:extLst>
              <p:ext uri="{D42A27DB-BD31-4B8C-83A1-F6EECF244321}">
                <p14:modId xmlns:p14="http://schemas.microsoft.com/office/powerpoint/2010/main" val="663926458"/>
              </p:ext>
            </p:extLst>
          </p:nvPr>
        </p:nvGraphicFramePr>
        <p:xfrm>
          <a:off x="5086010" y="2803333"/>
          <a:ext cx="3073252" cy="2965044"/>
        </p:xfrm>
        <a:graphic>
          <a:graphicData uri="http://schemas.openxmlformats.org/drawingml/2006/table">
            <a:tbl>
              <a:tblPr firstRow="1" bandRow="1">
                <a:tableStyleId>{073A0DAA-6AF3-43AB-8588-CEC1D06C72B9}</a:tableStyleId>
              </a:tblPr>
              <a:tblGrid>
                <a:gridCol w="1314790">
                  <a:extLst>
                    <a:ext uri="{9D8B030D-6E8A-4147-A177-3AD203B41FA5}">
                      <a16:colId xmlns:a16="http://schemas.microsoft.com/office/drawing/2014/main" val="2387232938"/>
                    </a:ext>
                  </a:extLst>
                </a:gridCol>
                <a:gridCol w="1758462">
                  <a:extLst>
                    <a:ext uri="{9D8B030D-6E8A-4147-A177-3AD203B41FA5}">
                      <a16:colId xmlns:a16="http://schemas.microsoft.com/office/drawing/2014/main" val="3497467943"/>
                    </a:ext>
                  </a:extLst>
                </a:gridCol>
              </a:tblGrid>
              <a:tr h="605762">
                <a:tc>
                  <a:txBody>
                    <a:bodyPr/>
                    <a:lstStyle/>
                    <a:p>
                      <a:pPr algn="ctr"/>
                      <a:r>
                        <a:rPr lang="en-GB" sz="1600" b="1" dirty="0">
                          <a:solidFill>
                            <a:schemeClr val="accent6"/>
                          </a:solidFill>
                        </a:rPr>
                        <a:t>Digital </a:t>
                      </a:r>
                    </a:p>
                    <a:p>
                      <a:pPr algn="ctr"/>
                      <a:r>
                        <a:rPr lang="en-GB" sz="1600" b="1" dirty="0">
                          <a:solidFill>
                            <a:schemeClr val="accent6"/>
                          </a:solidFill>
                        </a:rPr>
                        <a:t>V LOOP</a:t>
                      </a:r>
                    </a:p>
                  </a:txBody>
                  <a:tcPr anchor="ct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tcPr>
                </a:tc>
                <a:tc>
                  <a:txBody>
                    <a:bodyPr/>
                    <a:lstStyle/>
                    <a:p>
                      <a:pPr algn="ctr"/>
                      <a:r>
                        <a:rPr lang="en-GB" sz="1600" b="1" dirty="0">
                          <a:solidFill>
                            <a:schemeClr val="accent6"/>
                          </a:solidFill>
                        </a:rPr>
                        <a:t>Pulsed</a:t>
                      </a:r>
                    </a:p>
                  </a:txBody>
                  <a:tcPr anchor="ctr">
                    <a:lnB w="12700" cap="flat" cmpd="sng" algn="ctr">
                      <a:solidFill>
                        <a:schemeClr val="accent6"/>
                      </a:solidFill>
                      <a:prstDash val="solid"/>
                      <a:round/>
                      <a:headEnd type="none" w="med" len="med"/>
                      <a:tailEnd type="none" w="med" len="med"/>
                    </a:lnB>
                  </a:tcPr>
                </a:tc>
                <a:extLst>
                  <a:ext uri="{0D108BD9-81ED-4DB2-BD59-A6C34878D82A}">
                    <a16:rowId xmlns:a16="http://schemas.microsoft.com/office/drawing/2014/main" val="973402"/>
                  </a:ext>
                </a:extLst>
              </a:tr>
              <a:tr h="605762">
                <a:tc>
                  <a:txBody>
                    <a:bodyPr/>
                    <a:lstStyle/>
                    <a:p>
                      <a:pPr algn="ctr"/>
                      <a:r>
                        <a:rPr lang="en-GB" sz="1600" b="1" dirty="0">
                          <a:solidFill>
                            <a:schemeClr val="accent6"/>
                          </a:solidFill>
                        </a:rPr>
                        <a:t>Switch Mode</a:t>
                      </a:r>
                    </a:p>
                  </a:txBody>
                  <a:tcP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tcPr>
                </a:tc>
                <a:tc>
                  <a:txBody>
                    <a:bodyPr/>
                    <a:lstStyle/>
                    <a:p>
                      <a:pPr algn="ctr"/>
                      <a:endParaRPr lang="en-GB" sz="1600" b="1" dirty="0">
                        <a:solidFill>
                          <a:schemeClr val="accent6"/>
                        </a:solidFill>
                      </a:endParaRPr>
                    </a:p>
                  </a:txBody>
                  <a:tcP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tcPr>
                </a:tc>
                <a:extLst>
                  <a:ext uri="{0D108BD9-81ED-4DB2-BD59-A6C34878D82A}">
                    <a16:rowId xmlns:a16="http://schemas.microsoft.com/office/drawing/2014/main" val="636596266"/>
                  </a:ext>
                </a:extLst>
              </a:tr>
              <a:tr h="350704">
                <a:tc>
                  <a:txBody>
                    <a:bodyPr/>
                    <a:lstStyle/>
                    <a:p>
                      <a:pPr algn="ctr"/>
                      <a:r>
                        <a:rPr lang="en-GB" sz="1600" b="0" dirty="0">
                          <a:solidFill>
                            <a:srgbClr val="062F67"/>
                          </a:solidFill>
                        </a:rPr>
                        <a:t>20 kHz</a:t>
                      </a:r>
                    </a:p>
                  </a:txBody>
                  <a:tcPr>
                    <a:lnT w="12700" cap="flat" cmpd="sng" algn="ctr">
                      <a:solidFill>
                        <a:schemeClr val="accent6"/>
                      </a:solidFill>
                      <a:prstDash val="solid"/>
                      <a:round/>
                      <a:headEnd type="none" w="med" len="med"/>
                      <a:tailEnd type="none" w="med" len="med"/>
                    </a:lnT>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600" dirty="0">
                        <a:solidFill>
                          <a:srgbClr val="062F67"/>
                        </a:solidFill>
                      </a:endParaRPr>
                    </a:p>
                  </a:txBody>
                  <a:tcPr>
                    <a:lnT w="12700" cap="flat" cmpd="sng" algn="ctr">
                      <a:solidFill>
                        <a:schemeClr val="accent6"/>
                      </a:solidFill>
                      <a:prstDash val="solid"/>
                      <a:round/>
                      <a:headEnd type="none" w="med" len="med"/>
                      <a:tailEnd type="none" w="med" len="med"/>
                    </a:lnT>
                  </a:tcPr>
                </a:tc>
                <a:extLst>
                  <a:ext uri="{0D108BD9-81ED-4DB2-BD59-A6C34878D82A}">
                    <a16:rowId xmlns:a16="http://schemas.microsoft.com/office/drawing/2014/main" val="3410555922"/>
                  </a:ext>
                </a:extLst>
              </a:tr>
              <a:tr h="350704">
                <a:tc>
                  <a:txBody>
                    <a:bodyPr/>
                    <a:lstStyle/>
                    <a:p>
                      <a:pPr algn="ctr"/>
                      <a:r>
                        <a:rPr lang="en-GB" sz="1600" b="0" dirty="0">
                          <a:solidFill>
                            <a:srgbClr val="062F67"/>
                          </a:solidFill>
                        </a:rPr>
                        <a:t>200 kHz</a:t>
                      </a:r>
                    </a:p>
                  </a:txBody>
                  <a:tcPr/>
                </a:tc>
                <a:tc>
                  <a:txBody>
                    <a:bodyPr/>
                    <a:lstStyle/>
                    <a:p>
                      <a:pPr algn="ctr"/>
                      <a:r>
                        <a:rPr lang="en-GB" sz="1600" b="0" dirty="0">
                          <a:solidFill>
                            <a:srgbClr val="062F67"/>
                          </a:solidFill>
                        </a:rPr>
                        <a:t>4 MHz</a:t>
                      </a:r>
                    </a:p>
                  </a:txBody>
                  <a:tcPr/>
                </a:tc>
                <a:extLst>
                  <a:ext uri="{0D108BD9-81ED-4DB2-BD59-A6C34878D82A}">
                    <a16:rowId xmlns:a16="http://schemas.microsoft.com/office/drawing/2014/main" val="3145763941"/>
                  </a:ext>
                </a:extLst>
              </a:tr>
              <a:tr h="35070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600" dirty="0">
                          <a:solidFill>
                            <a:srgbClr val="062F67"/>
                          </a:solidFill>
                        </a:rPr>
                        <a:t>≈5µs</a:t>
                      </a: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600" dirty="0">
                          <a:solidFill>
                            <a:srgbClr val="062F67"/>
                          </a:solidFill>
                        </a:rPr>
                        <a:t>≈0.8µs</a:t>
                      </a:r>
                    </a:p>
                  </a:txBody>
                  <a:tcPr/>
                </a:tc>
                <a:extLst>
                  <a:ext uri="{0D108BD9-81ED-4DB2-BD59-A6C34878D82A}">
                    <a16:rowId xmlns:a16="http://schemas.microsoft.com/office/drawing/2014/main" val="4128034475"/>
                  </a:ext>
                </a:extLst>
              </a:tr>
              <a:tr h="350704">
                <a:tc>
                  <a:txBody>
                    <a:bodyPr/>
                    <a:lstStyle/>
                    <a:p>
                      <a:pPr algn="ctr"/>
                      <a:r>
                        <a:rPr lang="en-GB" sz="1600" b="0" dirty="0">
                          <a:solidFill>
                            <a:srgbClr val="062F67"/>
                          </a:solidFill>
                        </a:rPr>
                        <a:t>≥ 250kHz</a:t>
                      </a:r>
                    </a:p>
                  </a:txBody>
                  <a:tcPr/>
                </a:tc>
                <a:tc>
                  <a:txBody>
                    <a:bodyPr/>
                    <a:lstStyle/>
                    <a:p>
                      <a:pPr algn="ctr"/>
                      <a:r>
                        <a:rPr lang="en-GB" sz="1600" b="0" dirty="0">
                          <a:solidFill>
                            <a:srgbClr val="062F67"/>
                          </a:solidFill>
                        </a:rPr>
                        <a:t>400kHz</a:t>
                      </a:r>
                    </a:p>
                  </a:txBody>
                  <a:tcPr/>
                </a:tc>
                <a:extLst>
                  <a:ext uri="{0D108BD9-81ED-4DB2-BD59-A6C34878D82A}">
                    <a16:rowId xmlns:a16="http://schemas.microsoft.com/office/drawing/2014/main" val="17404800"/>
                  </a:ext>
                </a:extLst>
              </a:tr>
              <a:tr h="35070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600" b="0" dirty="0">
                          <a:solidFill>
                            <a:srgbClr val="062F67"/>
                          </a:solidFill>
                        </a:rPr>
                        <a:t>2.5ns</a:t>
                      </a: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600" b="0" dirty="0">
                          <a:solidFill>
                            <a:srgbClr val="062F67"/>
                          </a:solidFill>
                        </a:rPr>
                        <a:t>2.5ns</a:t>
                      </a:r>
                    </a:p>
                  </a:txBody>
                  <a:tcPr/>
                </a:tc>
                <a:extLst>
                  <a:ext uri="{0D108BD9-81ED-4DB2-BD59-A6C34878D82A}">
                    <a16:rowId xmlns:a16="http://schemas.microsoft.com/office/drawing/2014/main" val="2213059067"/>
                  </a:ext>
                </a:extLst>
              </a:tr>
            </a:tbl>
          </a:graphicData>
        </a:graphic>
      </p:graphicFrame>
      <p:sp>
        <p:nvSpPr>
          <p:cNvPr id="23" name="TextBox 22">
            <a:extLst>
              <a:ext uri="{FF2B5EF4-FFF2-40B4-BE49-F238E27FC236}">
                <a16:creationId xmlns:a16="http://schemas.microsoft.com/office/drawing/2014/main" id="{0250B4EE-F81C-41F8-AA81-70677680E14B}"/>
              </a:ext>
            </a:extLst>
          </p:cNvPr>
          <p:cNvSpPr txBox="1"/>
          <p:nvPr/>
        </p:nvSpPr>
        <p:spPr>
          <a:xfrm>
            <a:off x="675249" y="1373710"/>
            <a:ext cx="4555920" cy="967957"/>
          </a:xfrm>
          <a:prstGeom prst="rect">
            <a:avLst/>
          </a:prstGeom>
          <a:noFill/>
        </p:spPr>
        <p:txBody>
          <a:bodyPr wrap="square">
            <a:spAutoFit/>
          </a:bodyPr>
          <a:lstStyle/>
          <a:p>
            <a:pPr marL="285750" indent="-285750" algn="l">
              <a:lnSpc>
                <a:spcPct val="150000"/>
              </a:lnSpc>
              <a:buFont typeface="Arial" panose="020B0604020202020204" pitchFamily="34" charset="0"/>
              <a:buChar char="•"/>
            </a:pPr>
            <a:r>
              <a:rPr lang="en-GB" sz="2000" b="1" dirty="0">
                <a:solidFill>
                  <a:schemeClr val="accent5"/>
                </a:solidFill>
                <a:latin typeface="+mj-lt"/>
              </a:rPr>
              <a:t>Distributed voltage loops</a:t>
            </a:r>
            <a:endParaRPr lang="en-GB" sz="2000" dirty="0">
              <a:solidFill>
                <a:srgbClr val="3366FF"/>
              </a:solidFill>
              <a:latin typeface="+mj-lt"/>
            </a:endParaRPr>
          </a:p>
          <a:p>
            <a:pPr marL="285750" indent="-285750" algn="l">
              <a:lnSpc>
                <a:spcPct val="150000"/>
              </a:lnSpc>
              <a:buFont typeface="Arial" panose="020B0604020202020204" pitchFamily="34" charset="0"/>
              <a:buChar char="•"/>
            </a:pPr>
            <a:r>
              <a:rPr lang="en-GB" sz="2000" b="1" dirty="0">
                <a:solidFill>
                  <a:srgbClr val="062F67"/>
                </a:solidFill>
                <a:latin typeface="+mj-lt"/>
              </a:rPr>
              <a:t>Logging</a:t>
            </a:r>
            <a:endParaRPr lang="en-GB" sz="2000" dirty="0">
              <a:solidFill>
                <a:srgbClr val="3366FF"/>
              </a:solidFill>
              <a:latin typeface="+mj-lt"/>
            </a:endParaRPr>
          </a:p>
        </p:txBody>
      </p:sp>
      <p:grpSp>
        <p:nvGrpSpPr>
          <p:cNvPr id="12" name="Group 11">
            <a:extLst>
              <a:ext uri="{FF2B5EF4-FFF2-40B4-BE49-F238E27FC236}">
                <a16:creationId xmlns:a16="http://schemas.microsoft.com/office/drawing/2014/main" id="{F2C02A0A-3D69-95F5-48E9-6CAA61772A7D}"/>
              </a:ext>
            </a:extLst>
          </p:cNvPr>
          <p:cNvGrpSpPr/>
          <p:nvPr/>
        </p:nvGrpSpPr>
        <p:grpSpPr>
          <a:xfrm>
            <a:off x="3795982" y="1476156"/>
            <a:ext cx="419736" cy="438842"/>
            <a:chOff x="10210800" y="1818371"/>
            <a:chExt cx="708224" cy="708224"/>
          </a:xfrm>
        </p:grpSpPr>
        <p:sp>
          <p:nvSpPr>
            <p:cNvPr id="13" name="Oval 12">
              <a:extLst>
                <a:ext uri="{FF2B5EF4-FFF2-40B4-BE49-F238E27FC236}">
                  <a16:creationId xmlns:a16="http://schemas.microsoft.com/office/drawing/2014/main" id="{3427F3AB-4A22-FB23-A1BB-A6F2EBECFD39}"/>
                </a:ext>
              </a:extLst>
            </p:cNvPr>
            <p:cNvSpPr/>
            <p:nvPr/>
          </p:nvSpPr>
          <p:spPr bwMode="auto">
            <a:xfrm>
              <a:off x="10335529" y="1943100"/>
              <a:ext cx="458766" cy="458766"/>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rial" charset="0"/>
              </a:endParaRPr>
            </a:p>
          </p:txBody>
        </p:sp>
        <p:pic>
          <p:nvPicPr>
            <p:cNvPr id="14" name="Graphic 13" descr="Badge Tick1 with solid fill">
              <a:extLst>
                <a:ext uri="{FF2B5EF4-FFF2-40B4-BE49-F238E27FC236}">
                  <a16:creationId xmlns:a16="http://schemas.microsoft.com/office/drawing/2014/main" id="{3567D3B0-2542-15DB-28F6-303190C7123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210800" y="1818371"/>
              <a:ext cx="708224" cy="708224"/>
            </a:xfrm>
            <a:prstGeom prst="rect">
              <a:avLst/>
            </a:prstGeom>
          </p:spPr>
        </p:pic>
      </p:grpSp>
      <p:grpSp>
        <p:nvGrpSpPr>
          <p:cNvPr id="51" name="Group 50">
            <a:extLst>
              <a:ext uri="{FF2B5EF4-FFF2-40B4-BE49-F238E27FC236}">
                <a16:creationId xmlns:a16="http://schemas.microsoft.com/office/drawing/2014/main" id="{F757C7D8-9DAE-2F53-2EBF-C82E130479DB}"/>
              </a:ext>
            </a:extLst>
          </p:cNvPr>
          <p:cNvGrpSpPr/>
          <p:nvPr/>
        </p:nvGrpSpPr>
        <p:grpSpPr>
          <a:xfrm>
            <a:off x="7739526" y="5051527"/>
            <a:ext cx="419736" cy="438842"/>
            <a:chOff x="10210800" y="1818371"/>
            <a:chExt cx="708224" cy="708224"/>
          </a:xfrm>
        </p:grpSpPr>
        <p:sp>
          <p:nvSpPr>
            <p:cNvPr id="52" name="Oval 51">
              <a:extLst>
                <a:ext uri="{FF2B5EF4-FFF2-40B4-BE49-F238E27FC236}">
                  <a16:creationId xmlns:a16="http://schemas.microsoft.com/office/drawing/2014/main" id="{2E1EB737-A61E-6BEC-8107-C2F83AFCB116}"/>
                </a:ext>
              </a:extLst>
            </p:cNvPr>
            <p:cNvSpPr/>
            <p:nvPr/>
          </p:nvSpPr>
          <p:spPr bwMode="auto">
            <a:xfrm>
              <a:off x="10335529" y="1943100"/>
              <a:ext cx="458766" cy="458766"/>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rial" charset="0"/>
              </a:endParaRPr>
            </a:p>
          </p:txBody>
        </p:sp>
        <p:pic>
          <p:nvPicPr>
            <p:cNvPr id="53" name="Graphic 52" descr="Badge Tick1 with solid fill">
              <a:extLst>
                <a:ext uri="{FF2B5EF4-FFF2-40B4-BE49-F238E27FC236}">
                  <a16:creationId xmlns:a16="http://schemas.microsoft.com/office/drawing/2014/main" id="{BC390A2F-B979-FF44-0639-3FA2C04F056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210800" y="1818371"/>
              <a:ext cx="708224" cy="708224"/>
            </a:xfrm>
            <a:prstGeom prst="rect">
              <a:avLst/>
            </a:prstGeom>
          </p:spPr>
        </p:pic>
      </p:grpSp>
      <p:grpSp>
        <p:nvGrpSpPr>
          <p:cNvPr id="54" name="Group 53">
            <a:extLst>
              <a:ext uri="{FF2B5EF4-FFF2-40B4-BE49-F238E27FC236}">
                <a16:creationId xmlns:a16="http://schemas.microsoft.com/office/drawing/2014/main" id="{8EC679CE-BC7C-6962-A2A2-05F8D2D363C0}"/>
              </a:ext>
            </a:extLst>
          </p:cNvPr>
          <p:cNvGrpSpPr/>
          <p:nvPr/>
        </p:nvGrpSpPr>
        <p:grpSpPr>
          <a:xfrm>
            <a:off x="7739526" y="5406822"/>
            <a:ext cx="419736" cy="438842"/>
            <a:chOff x="10210800" y="1818371"/>
            <a:chExt cx="708224" cy="708224"/>
          </a:xfrm>
        </p:grpSpPr>
        <p:sp>
          <p:nvSpPr>
            <p:cNvPr id="55" name="Oval 54">
              <a:extLst>
                <a:ext uri="{FF2B5EF4-FFF2-40B4-BE49-F238E27FC236}">
                  <a16:creationId xmlns:a16="http://schemas.microsoft.com/office/drawing/2014/main" id="{2E527439-1D74-F7E5-668B-B5E855B8893B}"/>
                </a:ext>
              </a:extLst>
            </p:cNvPr>
            <p:cNvSpPr/>
            <p:nvPr/>
          </p:nvSpPr>
          <p:spPr bwMode="auto">
            <a:xfrm>
              <a:off x="10335529" y="1943100"/>
              <a:ext cx="458766" cy="458766"/>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rial" charset="0"/>
              </a:endParaRPr>
            </a:p>
          </p:txBody>
        </p:sp>
        <p:pic>
          <p:nvPicPr>
            <p:cNvPr id="56" name="Graphic 55" descr="Badge Tick1 with solid fill">
              <a:extLst>
                <a:ext uri="{FF2B5EF4-FFF2-40B4-BE49-F238E27FC236}">
                  <a16:creationId xmlns:a16="http://schemas.microsoft.com/office/drawing/2014/main" id="{49350DD7-507F-F25F-17FC-8F260EEB234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210800" y="1818371"/>
              <a:ext cx="708224" cy="708224"/>
            </a:xfrm>
            <a:prstGeom prst="rect">
              <a:avLst/>
            </a:prstGeom>
          </p:spPr>
        </p:pic>
      </p:grpSp>
      <p:grpSp>
        <p:nvGrpSpPr>
          <p:cNvPr id="57" name="Group 56">
            <a:extLst>
              <a:ext uri="{FF2B5EF4-FFF2-40B4-BE49-F238E27FC236}">
                <a16:creationId xmlns:a16="http://schemas.microsoft.com/office/drawing/2014/main" id="{3AC7174D-7F20-3F63-AC87-B043A8EC86D5}"/>
              </a:ext>
            </a:extLst>
          </p:cNvPr>
          <p:cNvGrpSpPr/>
          <p:nvPr/>
        </p:nvGrpSpPr>
        <p:grpSpPr>
          <a:xfrm>
            <a:off x="6454701" y="4306269"/>
            <a:ext cx="419736" cy="438842"/>
            <a:chOff x="10210800" y="1818371"/>
            <a:chExt cx="708224" cy="708224"/>
          </a:xfrm>
        </p:grpSpPr>
        <p:sp>
          <p:nvSpPr>
            <p:cNvPr id="58" name="Oval 57">
              <a:extLst>
                <a:ext uri="{FF2B5EF4-FFF2-40B4-BE49-F238E27FC236}">
                  <a16:creationId xmlns:a16="http://schemas.microsoft.com/office/drawing/2014/main" id="{5A72003E-DB97-8F32-A3A9-4BF30E17AD8C}"/>
                </a:ext>
              </a:extLst>
            </p:cNvPr>
            <p:cNvSpPr/>
            <p:nvPr/>
          </p:nvSpPr>
          <p:spPr bwMode="auto">
            <a:xfrm>
              <a:off x="10335529" y="1943100"/>
              <a:ext cx="458766" cy="458766"/>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rial" charset="0"/>
              </a:endParaRPr>
            </a:p>
          </p:txBody>
        </p:sp>
        <p:pic>
          <p:nvPicPr>
            <p:cNvPr id="59" name="Graphic 58" descr="Badge Tick1 with solid fill">
              <a:extLst>
                <a:ext uri="{FF2B5EF4-FFF2-40B4-BE49-F238E27FC236}">
                  <a16:creationId xmlns:a16="http://schemas.microsoft.com/office/drawing/2014/main" id="{3F751B91-B3EE-E939-7B0B-4EB88EE76D1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210800" y="1818371"/>
              <a:ext cx="708224" cy="708224"/>
            </a:xfrm>
            <a:prstGeom prst="rect">
              <a:avLst/>
            </a:prstGeom>
          </p:spPr>
        </p:pic>
      </p:grpSp>
      <p:grpSp>
        <p:nvGrpSpPr>
          <p:cNvPr id="60" name="Group 59">
            <a:extLst>
              <a:ext uri="{FF2B5EF4-FFF2-40B4-BE49-F238E27FC236}">
                <a16:creationId xmlns:a16="http://schemas.microsoft.com/office/drawing/2014/main" id="{D7F42F16-CC2C-C062-6374-7AF7FA72FD57}"/>
              </a:ext>
            </a:extLst>
          </p:cNvPr>
          <p:cNvGrpSpPr/>
          <p:nvPr/>
        </p:nvGrpSpPr>
        <p:grpSpPr>
          <a:xfrm>
            <a:off x="6454701" y="4667825"/>
            <a:ext cx="419736" cy="438842"/>
            <a:chOff x="10210800" y="1818371"/>
            <a:chExt cx="708224" cy="708224"/>
          </a:xfrm>
        </p:grpSpPr>
        <p:sp>
          <p:nvSpPr>
            <p:cNvPr id="61" name="Oval 60">
              <a:extLst>
                <a:ext uri="{FF2B5EF4-FFF2-40B4-BE49-F238E27FC236}">
                  <a16:creationId xmlns:a16="http://schemas.microsoft.com/office/drawing/2014/main" id="{1FEF1474-0B67-EA6B-C037-3A951248CD96}"/>
                </a:ext>
              </a:extLst>
            </p:cNvPr>
            <p:cNvSpPr/>
            <p:nvPr/>
          </p:nvSpPr>
          <p:spPr bwMode="auto">
            <a:xfrm>
              <a:off x="10335529" y="1943100"/>
              <a:ext cx="458766" cy="458766"/>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rial" charset="0"/>
              </a:endParaRPr>
            </a:p>
          </p:txBody>
        </p:sp>
        <p:pic>
          <p:nvPicPr>
            <p:cNvPr id="62" name="Graphic 61" descr="Badge Tick1 with solid fill">
              <a:extLst>
                <a:ext uri="{FF2B5EF4-FFF2-40B4-BE49-F238E27FC236}">
                  <a16:creationId xmlns:a16="http://schemas.microsoft.com/office/drawing/2014/main" id="{6B6DF86E-20EF-FC9A-D1E7-4DF63072ECE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210800" y="1818371"/>
              <a:ext cx="708224" cy="708224"/>
            </a:xfrm>
            <a:prstGeom prst="rect">
              <a:avLst/>
            </a:prstGeom>
          </p:spPr>
        </p:pic>
      </p:grpSp>
      <p:grpSp>
        <p:nvGrpSpPr>
          <p:cNvPr id="63" name="Group 62">
            <a:extLst>
              <a:ext uri="{FF2B5EF4-FFF2-40B4-BE49-F238E27FC236}">
                <a16:creationId xmlns:a16="http://schemas.microsoft.com/office/drawing/2014/main" id="{E4D212A8-1F68-574D-A8A4-77FFF245C5FB}"/>
              </a:ext>
            </a:extLst>
          </p:cNvPr>
          <p:cNvGrpSpPr/>
          <p:nvPr/>
        </p:nvGrpSpPr>
        <p:grpSpPr>
          <a:xfrm>
            <a:off x="6454701" y="5042700"/>
            <a:ext cx="419736" cy="438842"/>
            <a:chOff x="10210800" y="1818371"/>
            <a:chExt cx="708224" cy="708224"/>
          </a:xfrm>
        </p:grpSpPr>
        <p:sp>
          <p:nvSpPr>
            <p:cNvPr id="64" name="Oval 63">
              <a:extLst>
                <a:ext uri="{FF2B5EF4-FFF2-40B4-BE49-F238E27FC236}">
                  <a16:creationId xmlns:a16="http://schemas.microsoft.com/office/drawing/2014/main" id="{1359F61A-E286-DDA8-3859-972512B647DB}"/>
                </a:ext>
              </a:extLst>
            </p:cNvPr>
            <p:cNvSpPr/>
            <p:nvPr/>
          </p:nvSpPr>
          <p:spPr bwMode="auto">
            <a:xfrm>
              <a:off x="10335529" y="1943100"/>
              <a:ext cx="458766" cy="458766"/>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rial" charset="0"/>
              </a:endParaRPr>
            </a:p>
          </p:txBody>
        </p:sp>
        <p:pic>
          <p:nvPicPr>
            <p:cNvPr id="65" name="Graphic 64" descr="Badge Tick1 with solid fill">
              <a:extLst>
                <a:ext uri="{FF2B5EF4-FFF2-40B4-BE49-F238E27FC236}">
                  <a16:creationId xmlns:a16="http://schemas.microsoft.com/office/drawing/2014/main" id="{F7F75E71-26FB-58C2-8DB7-80FC2DEF169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210800" y="1818371"/>
              <a:ext cx="708224" cy="708224"/>
            </a:xfrm>
            <a:prstGeom prst="rect">
              <a:avLst/>
            </a:prstGeom>
          </p:spPr>
        </p:pic>
      </p:grpSp>
      <p:grpSp>
        <p:nvGrpSpPr>
          <p:cNvPr id="66" name="Group 65">
            <a:extLst>
              <a:ext uri="{FF2B5EF4-FFF2-40B4-BE49-F238E27FC236}">
                <a16:creationId xmlns:a16="http://schemas.microsoft.com/office/drawing/2014/main" id="{EB73B7B9-9088-4EA2-D38A-D59996B40F11}"/>
              </a:ext>
            </a:extLst>
          </p:cNvPr>
          <p:cNvGrpSpPr/>
          <p:nvPr/>
        </p:nvGrpSpPr>
        <p:grpSpPr>
          <a:xfrm>
            <a:off x="6454701" y="5397995"/>
            <a:ext cx="419736" cy="438842"/>
            <a:chOff x="10210800" y="1818371"/>
            <a:chExt cx="708224" cy="708224"/>
          </a:xfrm>
        </p:grpSpPr>
        <p:sp>
          <p:nvSpPr>
            <p:cNvPr id="67" name="Oval 66">
              <a:extLst>
                <a:ext uri="{FF2B5EF4-FFF2-40B4-BE49-F238E27FC236}">
                  <a16:creationId xmlns:a16="http://schemas.microsoft.com/office/drawing/2014/main" id="{326A0964-AEB9-E510-0595-899B11BC310C}"/>
                </a:ext>
              </a:extLst>
            </p:cNvPr>
            <p:cNvSpPr/>
            <p:nvPr/>
          </p:nvSpPr>
          <p:spPr bwMode="auto">
            <a:xfrm>
              <a:off x="10335529" y="1943100"/>
              <a:ext cx="458766" cy="458766"/>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rial" charset="0"/>
              </a:endParaRPr>
            </a:p>
          </p:txBody>
        </p:sp>
        <p:pic>
          <p:nvPicPr>
            <p:cNvPr id="68" name="Graphic 67" descr="Badge Tick1 with solid fill">
              <a:extLst>
                <a:ext uri="{FF2B5EF4-FFF2-40B4-BE49-F238E27FC236}">
                  <a16:creationId xmlns:a16="http://schemas.microsoft.com/office/drawing/2014/main" id="{4912FE89-A81D-3374-60E1-DF0D42F5797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210800" y="1818371"/>
              <a:ext cx="708224" cy="708224"/>
            </a:xfrm>
            <a:prstGeom prst="rect">
              <a:avLst/>
            </a:prstGeom>
          </p:spPr>
        </p:pic>
      </p:grpSp>
      <p:grpSp>
        <p:nvGrpSpPr>
          <p:cNvPr id="69" name="Group 68">
            <a:extLst>
              <a:ext uri="{FF2B5EF4-FFF2-40B4-BE49-F238E27FC236}">
                <a16:creationId xmlns:a16="http://schemas.microsoft.com/office/drawing/2014/main" id="{BAA57F85-CBD4-D287-F67A-B3FF7F5FB019}"/>
              </a:ext>
            </a:extLst>
          </p:cNvPr>
          <p:cNvGrpSpPr/>
          <p:nvPr/>
        </p:nvGrpSpPr>
        <p:grpSpPr>
          <a:xfrm>
            <a:off x="3795982" y="1914237"/>
            <a:ext cx="419736" cy="438842"/>
            <a:chOff x="10210800" y="1818371"/>
            <a:chExt cx="708224" cy="708224"/>
          </a:xfrm>
        </p:grpSpPr>
        <p:sp>
          <p:nvSpPr>
            <p:cNvPr id="70" name="Oval 69">
              <a:extLst>
                <a:ext uri="{FF2B5EF4-FFF2-40B4-BE49-F238E27FC236}">
                  <a16:creationId xmlns:a16="http://schemas.microsoft.com/office/drawing/2014/main" id="{2BBB3597-CA83-3C45-E010-74517AC4A929}"/>
                </a:ext>
              </a:extLst>
            </p:cNvPr>
            <p:cNvSpPr/>
            <p:nvPr/>
          </p:nvSpPr>
          <p:spPr bwMode="auto">
            <a:xfrm>
              <a:off x="10335529" y="1943100"/>
              <a:ext cx="458766" cy="458766"/>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rial" charset="0"/>
              </a:endParaRPr>
            </a:p>
          </p:txBody>
        </p:sp>
        <p:pic>
          <p:nvPicPr>
            <p:cNvPr id="71" name="Graphic 70" descr="Badge Tick1 with solid fill">
              <a:extLst>
                <a:ext uri="{FF2B5EF4-FFF2-40B4-BE49-F238E27FC236}">
                  <a16:creationId xmlns:a16="http://schemas.microsoft.com/office/drawing/2014/main" id="{075E8A3A-7A9E-D40C-8532-476872D355A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210800" y="1818371"/>
              <a:ext cx="708224" cy="708224"/>
            </a:xfrm>
            <a:prstGeom prst="rect">
              <a:avLst/>
            </a:prstGeom>
          </p:spPr>
        </p:pic>
      </p:grpSp>
      <p:sp>
        <p:nvSpPr>
          <p:cNvPr id="76" name="TextBox 75">
            <a:extLst>
              <a:ext uri="{FF2B5EF4-FFF2-40B4-BE49-F238E27FC236}">
                <a16:creationId xmlns:a16="http://schemas.microsoft.com/office/drawing/2014/main" id="{5E3A3957-5DA1-CAA8-4A58-146452D0E7D6}"/>
              </a:ext>
            </a:extLst>
          </p:cNvPr>
          <p:cNvSpPr txBox="1"/>
          <p:nvPr/>
        </p:nvSpPr>
        <p:spPr>
          <a:xfrm>
            <a:off x="675249" y="6063728"/>
            <a:ext cx="10515600" cy="461665"/>
          </a:xfrm>
          <a:prstGeom prst="rect">
            <a:avLst/>
          </a:prstGeom>
          <a:noFill/>
        </p:spPr>
        <p:txBody>
          <a:bodyPr wrap="square">
            <a:spAutoFit/>
          </a:bodyPr>
          <a:lstStyle/>
          <a:p>
            <a:pPr algn="l"/>
            <a:r>
              <a:rPr lang="en-US" sz="2400" dirty="0">
                <a:solidFill>
                  <a:srgbClr val="1C76F2"/>
                </a:solidFill>
                <a:latin typeface="+mj-lt"/>
              </a:rPr>
              <a:t>CCE and CCS askes EPC to approve this proposal for FGC4. </a:t>
            </a:r>
            <a:endParaRPr lang="en-GB" sz="2400" dirty="0">
              <a:solidFill>
                <a:srgbClr val="1C76F2"/>
              </a:solidFill>
              <a:latin typeface="+mj-lt"/>
            </a:endParaRPr>
          </a:p>
        </p:txBody>
      </p:sp>
      <p:grpSp>
        <p:nvGrpSpPr>
          <p:cNvPr id="77" name="Group 76">
            <a:extLst>
              <a:ext uri="{FF2B5EF4-FFF2-40B4-BE49-F238E27FC236}">
                <a16:creationId xmlns:a16="http://schemas.microsoft.com/office/drawing/2014/main" id="{F21E92C8-0549-6FCA-44D8-1833E6E29695}"/>
              </a:ext>
            </a:extLst>
          </p:cNvPr>
          <p:cNvGrpSpPr/>
          <p:nvPr/>
        </p:nvGrpSpPr>
        <p:grpSpPr>
          <a:xfrm>
            <a:off x="7716699" y="4282238"/>
            <a:ext cx="419736" cy="438842"/>
            <a:chOff x="10210800" y="1818371"/>
            <a:chExt cx="708224" cy="708224"/>
          </a:xfrm>
        </p:grpSpPr>
        <p:sp>
          <p:nvSpPr>
            <p:cNvPr id="78" name="Oval 77">
              <a:extLst>
                <a:ext uri="{FF2B5EF4-FFF2-40B4-BE49-F238E27FC236}">
                  <a16:creationId xmlns:a16="http://schemas.microsoft.com/office/drawing/2014/main" id="{007F17BF-E9AC-D24E-E915-E75F7C0E6C65}"/>
                </a:ext>
              </a:extLst>
            </p:cNvPr>
            <p:cNvSpPr/>
            <p:nvPr/>
          </p:nvSpPr>
          <p:spPr bwMode="auto">
            <a:xfrm>
              <a:off x="10335529" y="1943100"/>
              <a:ext cx="458766" cy="458766"/>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rial" charset="0"/>
              </a:endParaRPr>
            </a:p>
          </p:txBody>
        </p:sp>
        <p:pic>
          <p:nvPicPr>
            <p:cNvPr id="79" name="Graphic 78" descr="Badge Tick1 with solid fill">
              <a:extLst>
                <a:ext uri="{FF2B5EF4-FFF2-40B4-BE49-F238E27FC236}">
                  <a16:creationId xmlns:a16="http://schemas.microsoft.com/office/drawing/2014/main" id="{86F1FD79-8F14-8B99-478E-BEA5FA1FC9E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210800" y="1818371"/>
              <a:ext cx="708224" cy="708224"/>
            </a:xfrm>
            <a:prstGeom prst="rect">
              <a:avLst/>
            </a:prstGeom>
          </p:spPr>
        </p:pic>
      </p:grpSp>
      <p:grpSp>
        <p:nvGrpSpPr>
          <p:cNvPr id="80" name="Group 79">
            <a:extLst>
              <a:ext uri="{FF2B5EF4-FFF2-40B4-BE49-F238E27FC236}">
                <a16:creationId xmlns:a16="http://schemas.microsoft.com/office/drawing/2014/main" id="{CFC870D6-680A-DDAE-5A15-31F710E501F9}"/>
              </a:ext>
            </a:extLst>
          </p:cNvPr>
          <p:cNvGrpSpPr/>
          <p:nvPr/>
        </p:nvGrpSpPr>
        <p:grpSpPr>
          <a:xfrm>
            <a:off x="7716699" y="4643794"/>
            <a:ext cx="419736" cy="438842"/>
            <a:chOff x="10210800" y="1818371"/>
            <a:chExt cx="708224" cy="708224"/>
          </a:xfrm>
        </p:grpSpPr>
        <p:sp>
          <p:nvSpPr>
            <p:cNvPr id="81" name="Oval 80">
              <a:extLst>
                <a:ext uri="{FF2B5EF4-FFF2-40B4-BE49-F238E27FC236}">
                  <a16:creationId xmlns:a16="http://schemas.microsoft.com/office/drawing/2014/main" id="{F91CBA5C-69F5-703E-6402-A290951A9ACE}"/>
                </a:ext>
              </a:extLst>
            </p:cNvPr>
            <p:cNvSpPr/>
            <p:nvPr/>
          </p:nvSpPr>
          <p:spPr bwMode="auto">
            <a:xfrm>
              <a:off x="10335529" y="1943100"/>
              <a:ext cx="458766" cy="458766"/>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a:ln>
                  <a:noFill/>
                </a:ln>
                <a:solidFill>
                  <a:schemeClr val="tx1"/>
                </a:solidFill>
                <a:effectLst/>
                <a:latin typeface="Arial" charset="0"/>
              </a:endParaRPr>
            </a:p>
          </p:txBody>
        </p:sp>
        <p:pic>
          <p:nvPicPr>
            <p:cNvPr id="82" name="Graphic 81" descr="Badge Tick1 with solid fill">
              <a:extLst>
                <a:ext uri="{FF2B5EF4-FFF2-40B4-BE49-F238E27FC236}">
                  <a16:creationId xmlns:a16="http://schemas.microsoft.com/office/drawing/2014/main" id="{E6BCF00E-326B-FA3D-CF81-40D8292D7A7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210800" y="1818371"/>
              <a:ext cx="708224" cy="708224"/>
            </a:xfrm>
            <a:prstGeom prst="rect">
              <a:avLst/>
            </a:prstGeom>
          </p:spPr>
        </p:pic>
      </p:grpSp>
    </p:spTree>
    <p:extLst>
      <p:ext uri="{BB962C8B-B14F-4D97-AF65-F5344CB8AC3E}">
        <p14:creationId xmlns:p14="http://schemas.microsoft.com/office/powerpoint/2010/main" val="3812447449"/>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9120730"/>
      </p:ext>
    </p:extLst>
  </p:cSld>
  <p:clrMapOvr>
    <a:masterClrMapping/>
  </p:clrMapOvr>
  <p:transition spd="med">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itle 1"/>
          <p:cNvSpPr>
            <a:spLocks noGrp="1"/>
          </p:cNvSpPr>
          <p:nvPr>
            <p:ph type="title"/>
          </p:nvPr>
        </p:nvSpPr>
        <p:spPr/>
        <p:txBody>
          <a:bodyPr/>
          <a:lstStyle/>
          <a:p>
            <a:pPr marL="257175" indent="-257175"/>
            <a:r>
              <a:rPr lang="en-US" sz="4000" dirty="0">
                <a:latin typeface="Calibri" pitchFamily="34" charset="0"/>
              </a:rPr>
              <a:t>FGC4 requirements from power sections</a:t>
            </a:r>
          </a:p>
        </p:txBody>
      </p:sp>
      <p:sp>
        <p:nvSpPr>
          <p:cNvPr id="3" name="Slide Number Placeholder 2"/>
          <p:cNvSpPr>
            <a:spLocks noGrp="1"/>
          </p:cNvSpPr>
          <p:nvPr>
            <p:ph type="sldNum" sz="quarter" idx="10"/>
          </p:nvPr>
        </p:nvSpPr>
        <p:spPr/>
        <p:txBody>
          <a:bodyPr/>
          <a:lstStyle/>
          <a:p>
            <a:fld id="{2C1C7F64-630B-4998-9764-685EC88B06E4}" type="slidenum">
              <a:rPr lang="en-US" smtClean="0"/>
              <a:pPr/>
              <a:t>2</a:t>
            </a:fld>
            <a:endParaRPr lang="en-US" dirty="0"/>
          </a:p>
        </p:txBody>
      </p:sp>
      <p:sp>
        <p:nvSpPr>
          <p:cNvPr id="8" name="Rectangle 7"/>
          <p:cNvSpPr/>
          <p:nvPr/>
        </p:nvSpPr>
        <p:spPr bwMode="auto">
          <a:xfrm>
            <a:off x="7794600" y="2051661"/>
            <a:ext cx="2340000" cy="540000"/>
          </a:xfrm>
          <a:prstGeom prst="rect">
            <a:avLst/>
          </a:prstGeom>
          <a:solidFill>
            <a:schemeClr val="tx2">
              <a:lumMod val="95000"/>
            </a:schemeClr>
          </a:solidFill>
          <a:ln w="9525" cap="flat" cmpd="sng" algn="ctr">
            <a:solidFill>
              <a:schemeClr val="accent6"/>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r>
              <a:rPr lang="en-US" dirty="0">
                <a:solidFill>
                  <a:schemeClr val="bg1">
                    <a:lumMod val="75000"/>
                  </a:schemeClr>
                </a:solidFill>
              </a:rPr>
              <a:t>Code </a:t>
            </a:r>
            <a:r>
              <a:rPr kumimoji="0" lang="en-US" sz="1600" b="0" i="0" u="none" strike="noStrike" cap="none" normalizeH="0" baseline="0" dirty="0">
                <a:ln>
                  <a:noFill/>
                </a:ln>
                <a:solidFill>
                  <a:schemeClr val="bg1">
                    <a:lumMod val="75000"/>
                  </a:schemeClr>
                </a:solidFill>
                <a:effectLst/>
                <a:latin typeface="Arial" charset="0"/>
              </a:rPr>
              <a:t>re-usability </a:t>
            </a:r>
          </a:p>
          <a:p>
            <a:r>
              <a:rPr kumimoji="0" lang="en-US" sz="1600" b="0" i="0" u="none" strike="noStrike" cap="none" normalizeH="0" baseline="0" dirty="0">
                <a:ln>
                  <a:noFill/>
                </a:ln>
                <a:solidFill>
                  <a:schemeClr val="bg1">
                    <a:lumMod val="75000"/>
                  </a:schemeClr>
                </a:solidFill>
                <a:effectLst/>
                <a:latin typeface="Arial" charset="0"/>
              </a:rPr>
              <a:t>(SW &amp; GW)</a:t>
            </a:r>
            <a:endParaRPr kumimoji="0" lang="en-GB" sz="1600" b="0" i="0" u="none" strike="noStrike" cap="none" normalizeH="0" baseline="0" dirty="0">
              <a:ln>
                <a:noFill/>
              </a:ln>
              <a:solidFill>
                <a:schemeClr val="bg1">
                  <a:lumMod val="75000"/>
                </a:schemeClr>
              </a:solidFill>
              <a:effectLst/>
              <a:latin typeface="Arial" charset="0"/>
            </a:endParaRPr>
          </a:p>
        </p:txBody>
      </p:sp>
      <p:sp>
        <p:nvSpPr>
          <p:cNvPr id="5" name="Rectangle 4"/>
          <p:cNvSpPr/>
          <p:nvPr/>
        </p:nvSpPr>
        <p:spPr bwMode="auto">
          <a:xfrm>
            <a:off x="1311727" y="2051661"/>
            <a:ext cx="2340000" cy="811796"/>
          </a:xfrm>
          <a:prstGeom prst="rect">
            <a:avLst/>
          </a:prstGeom>
          <a:solidFill>
            <a:schemeClr val="accent4">
              <a:lumMod val="20000"/>
              <a:lumOff val="80000"/>
            </a:schemeClr>
          </a:solidFill>
          <a:ln w="9525" cap="flat" cmpd="sng" algn="ctr">
            <a:solidFill>
              <a:schemeClr val="accent6"/>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ysClr val="windowText" lastClr="000000"/>
                </a:solidFill>
                <a:effectLst/>
                <a:latin typeface="Arial" charset="0"/>
              </a:rPr>
              <a:t>Multi-</a:t>
            </a:r>
            <a:r>
              <a:rPr kumimoji="0" lang="en-US" sz="1600" b="0" i="0" u="none" strike="noStrike" cap="none" normalizeH="0" baseline="0" dirty="0" err="1">
                <a:ln>
                  <a:noFill/>
                </a:ln>
                <a:solidFill>
                  <a:sysClr val="windowText" lastClr="000000"/>
                </a:solidFill>
                <a:effectLst/>
                <a:latin typeface="Arial" charset="0"/>
              </a:rPr>
              <a:t>V_loops</a:t>
            </a:r>
            <a:r>
              <a:rPr kumimoji="0" lang="en-US" sz="1600" b="0" i="0" u="none" strike="noStrike" cap="none" normalizeH="0" baseline="0" dirty="0">
                <a:ln>
                  <a:noFill/>
                </a:ln>
                <a:solidFill>
                  <a:sysClr val="windowText" lastClr="000000"/>
                </a:solidFill>
                <a:effectLst/>
                <a:latin typeface="Arial" charset="0"/>
              </a:rPr>
              <a:t> </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ysClr val="windowText" lastClr="000000"/>
                </a:solidFill>
                <a:effectLst/>
                <a:latin typeface="Arial" charset="0"/>
              </a:rPr>
              <a:t>for modular converters (</a:t>
            </a:r>
            <a:r>
              <a:rPr kumimoji="0" lang="en-US" sz="1600" b="0" i="0" u="none" strike="noStrike" cap="none" normalizeH="0" baseline="0" dirty="0" err="1">
                <a:ln>
                  <a:noFill/>
                </a:ln>
                <a:solidFill>
                  <a:sysClr val="windowText" lastClr="000000"/>
                </a:solidFill>
                <a:effectLst/>
                <a:latin typeface="Arial" charset="0"/>
              </a:rPr>
              <a:t>xPC</a:t>
            </a:r>
            <a:r>
              <a:rPr kumimoji="0" lang="en-US" sz="1600" b="0" i="0" u="none" strike="noStrike" cap="none" normalizeH="0" baseline="0" dirty="0">
                <a:ln>
                  <a:noFill/>
                </a:ln>
                <a:solidFill>
                  <a:sysClr val="windowText" lastClr="000000"/>
                </a:solidFill>
                <a:effectLst/>
                <a:latin typeface="Arial" charset="0"/>
              </a:rPr>
              <a:t>)</a:t>
            </a:r>
            <a:endParaRPr kumimoji="0" lang="en-GB" sz="1600" b="0" i="0" u="none" strike="noStrike" cap="none" normalizeH="0" baseline="0" dirty="0">
              <a:ln>
                <a:noFill/>
              </a:ln>
              <a:solidFill>
                <a:sysClr val="windowText" lastClr="000000"/>
              </a:solidFill>
              <a:effectLst/>
              <a:latin typeface="Arial" charset="0"/>
            </a:endParaRPr>
          </a:p>
        </p:txBody>
      </p:sp>
      <p:sp>
        <p:nvSpPr>
          <p:cNvPr id="6" name="Rectangle 5"/>
          <p:cNvSpPr/>
          <p:nvPr/>
        </p:nvSpPr>
        <p:spPr bwMode="auto">
          <a:xfrm>
            <a:off x="1322878" y="3048864"/>
            <a:ext cx="2340000" cy="533400"/>
          </a:xfrm>
          <a:prstGeom prst="rect">
            <a:avLst/>
          </a:prstGeom>
          <a:solidFill>
            <a:schemeClr val="accent4">
              <a:lumMod val="20000"/>
              <a:lumOff val="80000"/>
            </a:schemeClr>
          </a:solidFill>
          <a:ln w="9525" cap="flat" cmpd="sng" algn="ctr">
            <a:solidFill>
              <a:schemeClr val="accent6"/>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err="1">
                <a:ln>
                  <a:noFill/>
                </a:ln>
                <a:solidFill>
                  <a:sysClr val="windowText" lastClr="000000"/>
                </a:solidFill>
                <a:effectLst/>
                <a:latin typeface="Arial" charset="0"/>
              </a:rPr>
              <a:t>V_loop</a:t>
            </a:r>
            <a:r>
              <a:rPr kumimoji="0" lang="en-US" sz="1600" b="0" i="0" u="none" strike="noStrike" cap="none" normalizeH="0" dirty="0">
                <a:ln>
                  <a:noFill/>
                </a:ln>
                <a:solidFill>
                  <a:sysClr val="windowText" lastClr="000000"/>
                </a:solidFill>
                <a:effectLst/>
                <a:latin typeface="Arial" charset="0"/>
              </a:rPr>
              <a:t> </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ysClr val="windowText" lastClr="000000"/>
                </a:solidFill>
                <a:effectLst/>
                <a:latin typeface="Arial" charset="0"/>
              </a:rPr>
              <a:t>Logging </a:t>
            </a:r>
            <a:r>
              <a:rPr kumimoji="0" lang="en-US" sz="1600" b="0" i="0" u="none" strike="noStrike" cap="none" normalizeH="0" dirty="0">
                <a:ln>
                  <a:noFill/>
                </a:ln>
                <a:solidFill>
                  <a:sysClr val="windowText" lastClr="000000"/>
                </a:solidFill>
                <a:effectLst/>
                <a:latin typeface="Arial" charset="0"/>
              </a:rPr>
              <a:t>(MPC)</a:t>
            </a:r>
            <a:endParaRPr kumimoji="0" lang="en-GB" sz="1600" b="0" i="0" u="none" strike="noStrike" cap="none" normalizeH="0" baseline="0" dirty="0">
              <a:ln>
                <a:noFill/>
              </a:ln>
              <a:solidFill>
                <a:sysClr val="windowText" lastClr="000000"/>
              </a:solidFill>
              <a:effectLst/>
              <a:latin typeface="Arial" charset="0"/>
            </a:endParaRPr>
          </a:p>
        </p:txBody>
      </p:sp>
      <p:sp>
        <p:nvSpPr>
          <p:cNvPr id="7" name="Rectangle 6"/>
          <p:cNvSpPr/>
          <p:nvPr/>
        </p:nvSpPr>
        <p:spPr bwMode="auto">
          <a:xfrm>
            <a:off x="1322878" y="3767671"/>
            <a:ext cx="2340000" cy="756000"/>
          </a:xfrm>
          <a:prstGeom prst="rect">
            <a:avLst/>
          </a:prstGeom>
          <a:solidFill>
            <a:schemeClr val="accent4">
              <a:lumMod val="20000"/>
              <a:lumOff val="80000"/>
            </a:schemeClr>
          </a:solidFill>
          <a:ln w="9525" cap="flat" cmpd="sng" algn="ctr">
            <a:solidFill>
              <a:schemeClr val="accent6"/>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a:solidFill>
                  <a:sysClr val="windowText" lastClr="000000"/>
                </a:solidFill>
              </a:rPr>
              <a:t>Higher regulation performance (FPC &amp; LPC)</a:t>
            </a:r>
            <a:endParaRPr kumimoji="0" lang="en-GB" sz="1600" b="0" i="0" u="none" strike="noStrike" cap="none" normalizeH="0" baseline="0" dirty="0">
              <a:ln>
                <a:noFill/>
              </a:ln>
              <a:solidFill>
                <a:sysClr val="windowText" lastClr="000000"/>
              </a:solidFill>
              <a:effectLst/>
              <a:latin typeface="Arial" charset="0"/>
            </a:endParaRPr>
          </a:p>
        </p:txBody>
      </p:sp>
      <p:sp>
        <p:nvSpPr>
          <p:cNvPr id="9" name="Rectangle 8"/>
          <p:cNvSpPr/>
          <p:nvPr/>
        </p:nvSpPr>
        <p:spPr bwMode="auto">
          <a:xfrm>
            <a:off x="7794600" y="2834532"/>
            <a:ext cx="2340000" cy="540000"/>
          </a:xfrm>
          <a:prstGeom prst="rect">
            <a:avLst/>
          </a:prstGeom>
          <a:solidFill>
            <a:schemeClr val="tx2">
              <a:lumMod val="95000"/>
            </a:schemeClr>
          </a:solidFill>
          <a:ln w="9525" cap="flat" cmpd="sng" algn="ctr">
            <a:solidFill>
              <a:schemeClr val="accent6"/>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a:solidFill>
                  <a:schemeClr val="bg1">
                    <a:lumMod val="75000"/>
                  </a:schemeClr>
                </a:solidFill>
              </a:rPr>
              <a:t>Remote </a:t>
            </a:r>
          </a:p>
          <a:p>
            <a:pPr marL="0" marR="0" indent="0" algn="ctr" defTabSz="914400" rtl="0" eaLnBrk="0" fontAlgn="base" latinLnBrk="0" hangingPunct="0">
              <a:lnSpc>
                <a:spcPct val="100000"/>
              </a:lnSpc>
              <a:spcBef>
                <a:spcPct val="0"/>
              </a:spcBef>
              <a:spcAft>
                <a:spcPct val="0"/>
              </a:spcAft>
              <a:buClrTx/>
              <a:buSzTx/>
              <a:buFontTx/>
              <a:buNone/>
              <a:tabLst/>
            </a:pPr>
            <a:r>
              <a:rPr lang="en-US" dirty="0">
                <a:solidFill>
                  <a:schemeClr val="bg1">
                    <a:lumMod val="75000"/>
                  </a:schemeClr>
                </a:solidFill>
              </a:rPr>
              <a:t>updates</a:t>
            </a:r>
            <a:endParaRPr kumimoji="0" lang="en-GB" sz="1600" b="0" i="0" u="none" strike="noStrike" cap="none" normalizeH="0" baseline="0" dirty="0">
              <a:ln>
                <a:noFill/>
              </a:ln>
              <a:solidFill>
                <a:schemeClr val="bg1">
                  <a:lumMod val="75000"/>
                </a:schemeClr>
              </a:solidFill>
              <a:effectLst/>
            </a:endParaRPr>
          </a:p>
        </p:txBody>
      </p:sp>
      <p:sp>
        <p:nvSpPr>
          <p:cNvPr id="10" name="Rectangle 9"/>
          <p:cNvSpPr/>
          <p:nvPr/>
        </p:nvSpPr>
        <p:spPr bwMode="auto">
          <a:xfrm>
            <a:off x="7794600" y="3521180"/>
            <a:ext cx="2340000" cy="540000"/>
          </a:xfrm>
          <a:prstGeom prst="rect">
            <a:avLst/>
          </a:prstGeom>
          <a:solidFill>
            <a:schemeClr val="tx2">
              <a:lumMod val="95000"/>
            </a:schemeClr>
          </a:solidFill>
          <a:ln w="9525" cap="flat" cmpd="sng" algn="ctr">
            <a:solidFill>
              <a:schemeClr val="accent6"/>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a:solidFill>
                  <a:schemeClr val="bg1">
                    <a:lumMod val="75000"/>
                  </a:schemeClr>
                </a:solidFill>
              </a:rPr>
              <a:t>No unsupported designs </a:t>
            </a:r>
          </a:p>
          <a:p>
            <a:pPr marL="0" marR="0" indent="0" algn="ctr" defTabSz="914400" rtl="0" eaLnBrk="0" fontAlgn="base" latinLnBrk="0" hangingPunct="0">
              <a:lnSpc>
                <a:spcPct val="100000"/>
              </a:lnSpc>
              <a:spcBef>
                <a:spcPct val="0"/>
              </a:spcBef>
              <a:spcAft>
                <a:spcPct val="0"/>
              </a:spcAft>
              <a:buClrTx/>
              <a:buSzTx/>
              <a:buFontTx/>
              <a:buNone/>
              <a:tabLst/>
            </a:pPr>
            <a:r>
              <a:rPr lang="en-US" dirty="0">
                <a:solidFill>
                  <a:schemeClr val="bg1">
                    <a:lumMod val="75000"/>
                  </a:schemeClr>
                </a:solidFill>
              </a:rPr>
              <a:t>ex. </a:t>
            </a:r>
            <a:r>
              <a:rPr lang="en-US" dirty="0" err="1">
                <a:solidFill>
                  <a:schemeClr val="bg1">
                    <a:lumMod val="75000"/>
                  </a:schemeClr>
                </a:solidFill>
              </a:rPr>
              <a:t>Picoblaze</a:t>
            </a:r>
            <a:endParaRPr kumimoji="0" lang="en-GB" sz="1600" b="0" i="0" u="none" strike="noStrike" cap="none" normalizeH="0" baseline="0" dirty="0">
              <a:ln>
                <a:noFill/>
              </a:ln>
              <a:solidFill>
                <a:schemeClr val="bg1">
                  <a:lumMod val="75000"/>
                </a:schemeClr>
              </a:solidFill>
              <a:effectLst/>
            </a:endParaRPr>
          </a:p>
        </p:txBody>
      </p:sp>
      <p:sp>
        <p:nvSpPr>
          <p:cNvPr id="11" name="Rectangle 10"/>
          <p:cNvSpPr/>
          <p:nvPr/>
        </p:nvSpPr>
        <p:spPr bwMode="auto">
          <a:xfrm>
            <a:off x="7794600" y="4233201"/>
            <a:ext cx="2340000" cy="540000"/>
          </a:xfrm>
          <a:prstGeom prst="rect">
            <a:avLst/>
          </a:prstGeom>
          <a:solidFill>
            <a:schemeClr val="tx2">
              <a:lumMod val="95000"/>
            </a:schemeClr>
          </a:solidFill>
          <a:ln w="9525" cap="flat" cmpd="sng" algn="ctr">
            <a:solidFill>
              <a:schemeClr val="accent6"/>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a:solidFill>
                  <a:schemeClr val="bg1">
                    <a:lumMod val="75000"/>
                  </a:schemeClr>
                </a:solidFill>
              </a:rPr>
              <a:t>Component </a:t>
            </a:r>
          </a:p>
          <a:p>
            <a:pPr marL="0" marR="0" indent="0" algn="ctr" defTabSz="914400" rtl="0" eaLnBrk="0" fontAlgn="base" latinLnBrk="0" hangingPunct="0">
              <a:lnSpc>
                <a:spcPct val="100000"/>
              </a:lnSpc>
              <a:spcBef>
                <a:spcPct val="0"/>
              </a:spcBef>
              <a:spcAft>
                <a:spcPct val="0"/>
              </a:spcAft>
              <a:buClrTx/>
              <a:buSzTx/>
              <a:buFontTx/>
              <a:buNone/>
              <a:tabLst/>
            </a:pPr>
            <a:r>
              <a:rPr lang="en-US" dirty="0">
                <a:solidFill>
                  <a:schemeClr val="bg1">
                    <a:lumMod val="75000"/>
                  </a:schemeClr>
                </a:solidFill>
              </a:rPr>
              <a:t>procurement</a:t>
            </a:r>
            <a:endParaRPr kumimoji="0" lang="en-GB" sz="1600" b="0" i="0" u="none" strike="noStrike" cap="none" normalizeH="0" baseline="0" dirty="0">
              <a:ln>
                <a:noFill/>
              </a:ln>
              <a:solidFill>
                <a:schemeClr val="bg1">
                  <a:lumMod val="75000"/>
                </a:schemeClr>
              </a:solidFill>
              <a:effectLst/>
            </a:endParaRPr>
          </a:p>
        </p:txBody>
      </p:sp>
      <p:sp>
        <p:nvSpPr>
          <p:cNvPr id="15" name="Rectangle 14"/>
          <p:cNvSpPr/>
          <p:nvPr/>
        </p:nvSpPr>
        <p:spPr bwMode="auto">
          <a:xfrm>
            <a:off x="3851159" y="3767670"/>
            <a:ext cx="2340000" cy="755999"/>
          </a:xfrm>
          <a:prstGeom prst="rect">
            <a:avLst/>
          </a:prstGeom>
          <a:solidFill>
            <a:schemeClr val="accent4">
              <a:lumMod val="20000"/>
              <a:lumOff val="80000"/>
            </a:schemeClr>
          </a:solidFill>
          <a:ln w="9525" cap="flat" cmpd="sng" algn="ctr">
            <a:solidFill>
              <a:schemeClr val="accent6"/>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a:solidFill>
                  <a:sysClr val="windowText" lastClr="000000"/>
                </a:solidFill>
              </a:rPr>
              <a:t>Better deployment &amp; maintenance</a:t>
            </a:r>
            <a:endParaRPr kumimoji="0" lang="en-GB" sz="1600" b="0" i="0" u="none" strike="noStrike" cap="none" normalizeH="0" baseline="0" dirty="0">
              <a:ln>
                <a:noFill/>
              </a:ln>
              <a:solidFill>
                <a:sysClr val="windowText" lastClr="000000"/>
              </a:solidFill>
              <a:effectLst/>
              <a:latin typeface="Arial" charset="0"/>
            </a:endParaRPr>
          </a:p>
        </p:txBody>
      </p:sp>
      <p:sp>
        <p:nvSpPr>
          <p:cNvPr id="16" name="Rectangle 15"/>
          <p:cNvSpPr/>
          <p:nvPr/>
        </p:nvSpPr>
        <p:spPr bwMode="auto">
          <a:xfrm>
            <a:off x="3832200" y="2051660"/>
            <a:ext cx="2340000" cy="811795"/>
          </a:xfrm>
          <a:prstGeom prst="rect">
            <a:avLst/>
          </a:prstGeom>
          <a:solidFill>
            <a:schemeClr val="accent4">
              <a:lumMod val="20000"/>
              <a:lumOff val="80000"/>
            </a:schemeClr>
          </a:solidFill>
          <a:ln w="9525" cap="flat" cmpd="sng" algn="ctr">
            <a:solidFill>
              <a:schemeClr val="accent6"/>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ysClr val="windowText" lastClr="000000"/>
                </a:solidFill>
                <a:effectLst/>
                <a:latin typeface="Arial" charset="0"/>
              </a:rPr>
              <a:t>Deported </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ysClr val="windowText" lastClr="000000"/>
                </a:solidFill>
                <a:effectLst/>
                <a:latin typeface="Arial" charset="0"/>
              </a:rPr>
              <a:t>ADCs (LPC)</a:t>
            </a:r>
            <a:endParaRPr kumimoji="0" lang="en-GB" sz="1600" b="0" i="0" u="none" strike="noStrike" cap="none" normalizeH="0" baseline="0" dirty="0">
              <a:ln>
                <a:noFill/>
              </a:ln>
              <a:solidFill>
                <a:sysClr val="windowText" lastClr="000000"/>
              </a:solidFill>
              <a:effectLst/>
              <a:latin typeface="Arial" charset="0"/>
            </a:endParaRPr>
          </a:p>
        </p:txBody>
      </p:sp>
      <p:sp>
        <p:nvSpPr>
          <p:cNvPr id="17" name="Rectangle 16"/>
          <p:cNvSpPr/>
          <p:nvPr/>
        </p:nvSpPr>
        <p:spPr bwMode="auto">
          <a:xfrm>
            <a:off x="3851159" y="3042264"/>
            <a:ext cx="2340000" cy="540000"/>
          </a:xfrm>
          <a:prstGeom prst="rect">
            <a:avLst/>
          </a:prstGeom>
          <a:solidFill>
            <a:schemeClr val="accent4">
              <a:lumMod val="20000"/>
              <a:lumOff val="80000"/>
            </a:schemeClr>
          </a:solidFill>
          <a:ln w="9525" cap="flat" cmpd="sng" algn="ctr">
            <a:solidFill>
              <a:schemeClr val="accent6"/>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ysClr val="windowText" lastClr="000000"/>
                </a:solidFill>
                <a:effectLst/>
                <a:latin typeface="Arial" charset="0"/>
              </a:rPr>
              <a:t>Faster Inter</a:t>
            </a:r>
            <a:r>
              <a:rPr kumimoji="0" lang="en-US" sz="1600" b="0" i="0" u="none" strike="noStrike" cap="none" normalizeH="0" dirty="0">
                <a:ln>
                  <a:noFill/>
                </a:ln>
                <a:solidFill>
                  <a:sysClr val="windowText" lastClr="000000"/>
                </a:solidFill>
                <a:effectLst/>
                <a:latin typeface="Arial" charset="0"/>
              </a:rPr>
              <a:t> </a:t>
            </a:r>
            <a:r>
              <a:rPr kumimoji="0" lang="en-US" sz="1600" b="0" i="0" u="none" strike="noStrike" cap="none" normalizeH="0" dirty="0" err="1">
                <a:ln>
                  <a:noFill/>
                </a:ln>
                <a:solidFill>
                  <a:sysClr val="windowText" lastClr="000000"/>
                </a:solidFill>
                <a:effectLst/>
                <a:latin typeface="Arial" charset="0"/>
              </a:rPr>
              <a:t>I_loop</a:t>
            </a:r>
            <a:r>
              <a:rPr kumimoji="0" lang="en-US" sz="1600" b="0" i="0" u="none" strike="noStrike" cap="none" normalizeH="0" dirty="0">
                <a:ln>
                  <a:noFill/>
                </a:ln>
                <a:solidFill>
                  <a:sysClr val="windowText" lastClr="000000"/>
                </a:solidFill>
                <a:effectLst/>
                <a:latin typeface="Arial" charset="0"/>
              </a:rPr>
              <a:t> communications</a:t>
            </a:r>
            <a:r>
              <a:rPr kumimoji="0" lang="en-US" sz="1600" b="0" i="0" u="none" strike="noStrike" cap="none" normalizeH="0" baseline="0" dirty="0">
                <a:ln>
                  <a:noFill/>
                </a:ln>
                <a:solidFill>
                  <a:sysClr val="windowText" lastClr="000000"/>
                </a:solidFill>
                <a:effectLst/>
                <a:latin typeface="Arial" charset="0"/>
              </a:rPr>
              <a:t> (LPC)</a:t>
            </a:r>
            <a:endParaRPr kumimoji="0" lang="en-GB" sz="1600" b="0" i="0" u="none" strike="noStrike" cap="none" normalizeH="0" baseline="0" dirty="0">
              <a:ln>
                <a:noFill/>
              </a:ln>
              <a:solidFill>
                <a:sysClr val="windowText" lastClr="000000"/>
              </a:solidFill>
              <a:effectLst/>
              <a:latin typeface="Arial" charset="0"/>
            </a:endParaRPr>
          </a:p>
        </p:txBody>
      </p:sp>
      <p:sp>
        <p:nvSpPr>
          <p:cNvPr id="26" name="Rectangle 25"/>
          <p:cNvSpPr/>
          <p:nvPr/>
        </p:nvSpPr>
        <p:spPr bwMode="auto">
          <a:xfrm>
            <a:off x="1447800" y="1586810"/>
            <a:ext cx="4427251" cy="422912"/>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a:solidFill>
                  <a:sysClr val="windowText" lastClr="000000"/>
                </a:solidFill>
              </a:rPr>
              <a:t>Power sections requirements:</a:t>
            </a:r>
            <a:endParaRPr kumimoji="0" lang="en-US" sz="1600" b="1" i="0" u="none" strike="noStrike" cap="none" normalizeH="0" dirty="0">
              <a:ln>
                <a:noFill/>
              </a:ln>
              <a:solidFill>
                <a:sysClr val="windowText" lastClr="000000"/>
              </a:solidFill>
              <a:effectLst/>
            </a:endParaRPr>
          </a:p>
        </p:txBody>
      </p:sp>
      <p:sp>
        <p:nvSpPr>
          <p:cNvPr id="27" name="Rectangle 26"/>
          <p:cNvSpPr/>
          <p:nvPr/>
        </p:nvSpPr>
        <p:spPr bwMode="auto">
          <a:xfrm>
            <a:off x="6477000" y="1586810"/>
            <a:ext cx="4724400" cy="422912"/>
          </a:xfrm>
          <a:prstGeom prst="rect">
            <a:avLst/>
          </a:prstGeom>
          <a:no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a:solidFill>
                  <a:sysClr val="windowText" lastClr="000000"/>
                </a:solidFill>
              </a:rPr>
              <a:t>Controls sections requirements:</a:t>
            </a:r>
            <a:endParaRPr kumimoji="0" lang="en-US" sz="1600" b="1" i="0" u="none" strike="noStrike" cap="none" normalizeH="0" dirty="0">
              <a:ln>
                <a:noFill/>
              </a:ln>
              <a:solidFill>
                <a:sysClr val="windowText" lastClr="000000"/>
              </a:solidFill>
              <a:effectLst/>
            </a:endParaRPr>
          </a:p>
        </p:txBody>
      </p:sp>
      <p:sp>
        <p:nvSpPr>
          <p:cNvPr id="28" name="Rectangle 27"/>
          <p:cNvSpPr/>
          <p:nvPr/>
        </p:nvSpPr>
        <p:spPr bwMode="auto">
          <a:xfrm>
            <a:off x="3001859" y="5954592"/>
            <a:ext cx="1267935" cy="370008"/>
          </a:xfrm>
          <a:prstGeom prst="rect">
            <a:avLst/>
          </a:prstGeom>
          <a:solidFill>
            <a:srgbClr val="FFC000"/>
          </a:solidFill>
          <a:ln w="9525" cap="flat" cmpd="sng" algn="ctr">
            <a:solidFill>
              <a:schemeClr val="accent6"/>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accent6"/>
                </a:solidFill>
                <a:effectLst/>
                <a:latin typeface="Arial" charset="0"/>
              </a:rPr>
              <a:t>J. </a:t>
            </a:r>
            <a:r>
              <a:rPr kumimoji="0" lang="en-US" sz="1200" b="1" i="0" u="none" strike="noStrike" cap="none" normalizeH="0" baseline="0" dirty="0" err="1">
                <a:ln>
                  <a:noFill/>
                </a:ln>
                <a:solidFill>
                  <a:schemeClr val="accent6"/>
                </a:solidFill>
                <a:effectLst/>
                <a:latin typeface="Arial" charset="0"/>
              </a:rPr>
              <a:t>M.Cravero</a:t>
            </a:r>
            <a:r>
              <a:rPr kumimoji="0" lang="en-US" sz="1200" b="1" i="0" u="none" strike="noStrike" cap="none" normalizeH="0" dirty="0">
                <a:ln>
                  <a:noFill/>
                </a:ln>
                <a:solidFill>
                  <a:schemeClr val="accent6"/>
                </a:solidFill>
                <a:effectLst/>
                <a:latin typeface="Arial" charset="0"/>
              </a:rPr>
              <a:t>, </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dirty="0">
                <a:ln>
                  <a:noFill/>
                </a:ln>
                <a:solidFill>
                  <a:schemeClr val="accent6"/>
                </a:solidFill>
                <a:effectLst/>
                <a:latin typeface="Arial" charset="0"/>
                <a:hlinkClick r:id="rId2"/>
              </a:rPr>
              <a:t>Indico 1123297</a:t>
            </a:r>
            <a:endParaRPr kumimoji="0" lang="en-GB" sz="1200" b="1" i="0" u="none" strike="noStrike" cap="none" normalizeH="0" baseline="0" dirty="0">
              <a:ln>
                <a:noFill/>
              </a:ln>
              <a:solidFill>
                <a:schemeClr val="accent6"/>
              </a:solidFill>
              <a:effectLst/>
              <a:latin typeface="Arial" charset="0"/>
            </a:endParaRPr>
          </a:p>
        </p:txBody>
      </p:sp>
      <p:sp>
        <p:nvSpPr>
          <p:cNvPr id="29" name="Rectangle 28"/>
          <p:cNvSpPr/>
          <p:nvPr/>
        </p:nvSpPr>
        <p:spPr bwMode="auto">
          <a:xfrm>
            <a:off x="1616527" y="5954592"/>
            <a:ext cx="1267935" cy="370008"/>
          </a:xfrm>
          <a:prstGeom prst="rect">
            <a:avLst/>
          </a:prstGeom>
          <a:solidFill>
            <a:srgbClr val="FFC000"/>
          </a:solidFill>
          <a:ln w="9525" cap="flat" cmpd="sng" algn="ctr">
            <a:solidFill>
              <a:schemeClr val="accent6"/>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accent6"/>
                </a:solidFill>
                <a:effectLst/>
                <a:latin typeface="Arial" charset="0"/>
              </a:rPr>
              <a:t>F. </a:t>
            </a:r>
            <a:r>
              <a:rPr kumimoji="0" lang="en-US" sz="1200" b="1" i="0" u="none" strike="noStrike" cap="none" normalizeH="0" baseline="0" dirty="0" err="1">
                <a:ln>
                  <a:noFill/>
                </a:ln>
                <a:solidFill>
                  <a:schemeClr val="accent6"/>
                </a:solidFill>
                <a:effectLst/>
                <a:latin typeface="Arial" charset="0"/>
              </a:rPr>
              <a:t>Boattini</a:t>
            </a:r>
            <a:r>
              <a:rPr kumimoji="0" lang="en-US" sz="1200" b="1" i="0" u="none" strike="noStrike" cap="none" normalizeH="0" dirty="0">
                <a:ln>
                  <a:noFill/>
                </a:ln>
                <a:solidFill>
                  <a:schemeClr val="accent6"/>
                </a:solidFill>
                <a:effectLst/>
                <a:latin typeface="Arial" charset="0"/>
              </a:rPr>
              <a:t>, </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dirty="0">
                <a:ln>
                  <a:noFill/>
                </a:ln>
                <a:solidFill>
                  <a:schemeClr val="accent6"/>
                </a:solidFill>
                <a:effectLst/>
                <a:latin typeface="Arial" charset="0"/>
                <a:hlinkClick r:id="rId2"/>
              </a:rPr>
              <a:t>Indico 1123297</a:t>
            </a:r>
            <a:endParaRPr kumimoji="0" lang="en-GB" sz="1200" b="1" i="0" u="none" strike="noStrike" cap="none" normalizeH="0" baseline="0" dirty="0">
              <a:ln>
                <a:noFill/>
              </a:ln>
              <a:solidFill>
                <a:schemeClr val="accent6"/>
              </a:solidFill>
              <a:effectLst/>
              <a:latin typeface="Arial" charset="0"/>
            </a:endParaRPr>
          </a:p>
        </p:txBody>
      </p:sp>
      <p:sp>
        <p:nvSpPr>
          <p:cNvPr id="30" name="Rectangle 29"/>
          <p:cNvSpPr/>
          <p:nvPr/>
        </p:nvSpPr>
        <p:spPr bwMode="auto">
          <a:xfrm>
            <a:off x="4387192" y="5954592"/>
            <a:ext cx="1267935" cy="370008"/>
          </a:xfrm>
          <a:prstGeom prst="rect">
            <a:avLst/>
          </a:prstGeom>
          <a:solidFill>
            <a:srgbClr val="FFC000"/>
          </a:solidFill>
          <a:ln w="9525" cap="flat" cmpd="sng" algn="ctr">
            <a:solidFill>
              <a:schemeClr val="accent6"/>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accent6"/>
                </a:solidFill>
                <a:effectLst/>
                <a:latin typeface="Arial" charset="0"/>
              </a:rPr>
              <a:t>S. </a:t>
            </a:r>
            <a:r>
              <a:rPr kumimoji="0" lang="en-US" sz="1200" b="1" i="0" u="none" strike="noStrike" cap="none" normalizeH="0" baseline="0" dirty="0" err="1">
                <a:ln>
                  <a:noFill/>
                </a:ln>
                <a:solidFill>
                  <a:schemeClr val="accent6"/>
                </a:solidFill>
                <a:effectLst/>
                <a:latin typeface="Arial" charset="0"/>
              </a:rPr>
              <a:t>Pittet</a:t>
            </a:r>
            <a:r>
              <a:rPr kumimoji="0" lang="en-US" sz="1200" b="1" i="0" u="none" strike="noStrike" cap="none" normalizeH="0" dirty="0">
                <a:ln>
                  <a:noFill/>
                </a:ln>
                <a:solidFill>
                  <a:schemeClr val="accent6"/>
                </a:solidFill>
                <a:effectLst/>
                <a:latin typeface="Arial" charset="0"/>
              </a:rPr>
              <a:t>, </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dirty="0">
                <a:ln>
                  <a:noFill/>
                </a:ln>
                <a:solidFill>
                  <a:schemeClr val="accent6"/>
                </a:solidFill>
                <a:effectLst/>
                <a:latin typeface="Arial" charset="0"/>
                <a:hlinkClick r:id="rId2"/>
              </a:rPr>
              <a:t>Indico 1123297</a:t>
            </a:r>
            <a:endParaRPr kumimoji="0" lang="en-GB" sz="1200" b="1" i="0" u="none" strike="noStrike" cap="none" normalizeH="0" baseline="0" dirty="0">
              <a:ln>
                <a:noFill/>
              </a:ln>
              <a:solidFill>
                <a:schemeClr val="accent6"/>
              </a:solidFill>
              <a:effectLst/>
              <a:latin typeface="Arial" charset="0"/>
            </a:endParaRPr>
          </a:p>
        </p:txBody>
      </p:sp>
      <p:sp>
        <p:nvSpPr>
          <p:cNvPr id="20" name="Text Placeholder 2">
            <a:extLst>
              <a:ext uri="{FF2B5EF4-FFF2-40B4-BE49-F238E27FC236}">
                <a16:creationId xmlns:a16="http://schemas.microsoft.com/office/drawing/2014/main" id="{2D2B772D-8D40-CF27-8B76-1AC3DF948075}"/>
              </a:ext>
            </a:extLst>
          </p:cNvPr>
          <p:cNvSpPr txBox="1">
            <a:spLocks/>
          </p:cNvSpPr>
          <p:nvPr/>
        </p:nvSpPr>
        <p:spPr>
          <a:xfrm>
            <a:off x="304800" y="1066800"/>
            <a:ext cx="11582400" cy="520010"/>
          </a:xfrm>
          <a:prstGeom prst="rect">
            <a:avLst/>
          </a:prstGeom>
        </p:spPr>
        <p:txBody>
          <a:bodyPr/>
          <a:lstStyle>
            <a:lvl1pPr marL="257175" indent="-257175" algn="l" rtl="0" eaLnBrk="1" fontAlgn="base" hangingPunct="1">
              <a:spcBef>
                <a:spcPct val="20000"/>
              </a:spcBef>
              <a:spcAft>
                <a:spcPct val="0"/>
              </a:spcAft>
              <a:buClr>
                <a:srgbClr val="000099"/>
              </a:buClr>
              <a:buFont typeface="Arial Unicode MS" pitchFamily="34" charset="-128"/>
              <a:buChar char="●"/>
              <a:defRPr sz="1500">
                <a:solidFill>
                  <a:srgbClr val="062F67"/>
                </a:solidFill>
                <a:latin typeface="+mn-lt"/>
                <a:ea typeface="+mn-ea"/>
                <a:cs typeface="+mn-cs"/>
              </a:defRPr>
            </a:lvl1pPr>
            <a:lvl2pPr marL="685800" indent="-342900" algn="l" rtl="0" eaLnBrk="1" fontAlgn="base" hangingPunct="1">
              <a:spcBef>
                <a:spcPct val="20000"/>
              </a:spcBef>
              <a:spcAft>
                <a:spcPct val="0"/>
              </a:spcAft>
              <a:buClr>
                <a:srgbClr val="6699FF"/>
              </a:buClr>
              <a:buFont typeface="+mj-lt"/>
              <a:buNone/>
              <a:defRPr sz="1500">
                <a:solidFill>
                  <a:srgbClr val="008000"/>
                </a:solidFill>
                <a:latin typeface="+mn-lt"/>
              </a:defRPr>
            </a:lvl2pPr>
            <a:lvl3pPr marL="857250" indent="-171450" algn="l" rtl="0" eaLnBrk="1" fontAlgn="base" hangingPunct="1">
              <a:spcBef>
                <a:spcPct val="20000"/>
              </a:spcBef>
              <a:spcAft>
                <a:spcPct val="0"/>
              </a:spcAft>
              <a:buClr>
                <a:srgbClr val="6699FF"/>
              </a:buClr>
              <a:buFont typeface="Franklin Gothic Medium" pitchFamily="34" charset="0"/>
              <a:buNone/>
              <a:defRPr sz="1500">
                <a:solidFill>
                  <a:srgbClr val="6666FF"/>
                </a:solidFill>
                <a:latin typeface="+mn-lt"/>
              </a:defRPr>
            </a:lvl3pPr>
            <a:lvl4pPr marL="1200150" indent="-171450" algn="l" rtl="0" eaLnBrk="1" fontAlgn="base" hangingPunct="1">
              <a:spcBef>
                <a:spcPct val="20000"/>
              </a:spcBef>
              <a:spcAft>
                <a:spcPct val="0"/>
              </a:spcAft>
              <a:buClr>
                <a:srgbClr val="6699FF"/>
              </a:buClr>
              <a:buFont typeface="Franklin Gothic Medium" pitchFamily="34" charset="0"/>
              <a:buChar char="–"/>
              <a:defRPr sz="1500">
                <a:solidFill>
                  <a:srgbClr val="6666FF"/>
                </a:solidFill>
                <a:latin typeface="+mn-lt"/>
              </a:defRPr>
            </a:lvl4pPr>
            <a:lvl5pPr marL="1543050" indent="-171450" algn="l" rtl="0" eaLnBrk="1" fontAlgn="base" hangingPunct="1">
              <a:spcBef>
                <a:spcPct val="20000"/>
              </a:spcBef>
              <a:spcAft>
                <a:spcPct val="0"/>
              </a:spcAft>
              <a:buClr>
                <a:srgbClr val="6699FF"/>
              </a:buClr>
              <a:buFont typeface="Franklin Gothic Medium" pitchFamily="34" charset="0"/>
              <a:buChar char="–"/>
              <a:defRPr sz="1500">
                <a:solidFill>
                  <a:srgbClr val="6666FF"/>
                </a:solidFill>
                <a:latin typeface="+mn-lt"/>
              </a:defRPr>
            </a:lvl5pPr>
            <a:lvl6pPr marL="1885950" indent="-171450" algn="l" rtl="0" eaLnBrk="1" fontAlgn="base" hangingPunct="1">
              <a:spcBef>
                <a:spcPct val="20000"/>
              </a:spcBef>
              <a:spcAft>
                <a:spcPct val="0"/>
              </a:spcAft>
              <a:buClr>
                <a:srgbClr val="6699FF"/>
              </a:buClr>
              <a:buFont typeface="Franklin Gothic Medium" pitchFamily="34" charset="0"/>
              <a:buChar char="–"/>
              <a:defRPr sz="1500">
                <a:solidFill>
                  <a:srgbClr val="6666FF"/>
                </a:solidFill>
                <a:latin typeface="+mn-lt"/>
              </a:defRPr>
            </a:lvl6pPr>
            <a:lvl7pPr marL="2228850" indent="-171450" algn="l" rtl="0" eaLnBrk="1" fontAlgn="base" hangingPunct="1">
              <a:spcBef>
                <a:spcPct val="20000"/>
              </a:spcBef>
              <a:spcAft>
                <a:spcPct val="0"/>
              </a:spcAft>
              <a:buClr>
                <a:srgbClr val="6699FF"/>
              </a:buClr>
              <a:buFont typeface="Franklin Gothic Medium" pitchFamily="34" charset="0"/>
              <a:buChar char="–"/>
              <a:defRPr sz="1500">
                <a:solidFill>
                  <a:srgbClr val="6666FF"/>
                </a:solidFill>
                <a:latin typeface="+mn-lt"/>
              </a:defRPr>
            </a:lvl7pPr>
            <a:lvl8pPr marL="2571750" indent="-171450" algn="l" rtl="0" eaLnBrk="1" fontAlgn="base" hangingPunct="1">
              <a:spcBef>
                <a:spcPct val="20000"/>
              </a:spcBef>
              <a:spcAft>
                <a:spcPct val="0"/>
              </a:spcAft>
              <a:buClr>
                <a:srgbClr val="6699FF"/>
              </a:buClr>
              <a:buFont typeface="Franklin Gothic Medium" pitchFamily="34" charset="0"/>
              <a:buChar char="–"/>
              <a:defRPr sz="1500">
                <a:solidFill>
                  <a:srgbClr val="6666FF"/>
                </a:solidFill>
                <a:latin typeface="+mn-lt"/>
              </a:defRPr>
            </a:lvl8pPr>
            <a:lvl9pPr marL="2914650" indent="-171450" algn="l" rtl="0" eaLnBrk="1" fontAlgn="base" hangingPunct="1">
              <a:spcBef>
                <a:spcPct val="20000"/>
              </a:spcBef>
              <a:spcAft>
                <a:spcPct val="0"/>
              </a:spcAft>
              <a:buClr>
                <a:srgbClr val="6699FF"/>
              </a:buClr>
              <a:buFont typeface="Franklin Gothic Medium" pitchFamily="34" charset="0"/>
              <a:buChar char="–"/>
              <a:defRPr sz="1500">
                <a:solidFill>
                  <a:srgbClr val="6666FF"/>
                </a:solidFill>
                <a:latin typeface="+mn-lt"/>
              </a:defRPr>
            </a:lvl9pPr>
          </a:lstStyle>
          <a:p>
            <a:pPr marL="0" indent="0">
              <a:buFont typeface="Arial Unicode MS" pitchFamily="34" charset="-128"/>
              <a:buNone/>
            </a:pPr>
            <a:r>
              <a:rPr lang="en-GB" sz="2000" kern="0" dirty="0"/>
              <a:t>The power converter groups presented the following requirements (in summery): </a:t>
            </a:r>
            <a:endParaRPr lang="en-GB" kern="0" dirty="0"/>
          </a:p>
        </p:txBody>
      </p:sp>
    </p:spTree>
    <p:extLst>
      <p:ext uri="{BB962C8B-B14F-4D97-AF65-F5344CB8AC3E}">
        <p14:creationId xmlns:p14="http://schemas.microsoft.com/office/powerpoint/2010/main" val="1955948808"/>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7" grpId="0" animBg="1"/>
      <p:bldP spid="9" grpId="0" animBg="1"/>
      <p:bldP spid="10" grpId="0" animBg="1"/>
      <p:bldP spid="11" grpId="0" animBg="1"/>
      <p:bldP spid="15" grpId="0" animBg="1"/>
      <p:bldP spid="16" grpId="0" animBg="1"/>
      <p:bldP spid="1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itle 1"/>
          <p:cNvSpPr>
            <a:spLocks noGrp="1"/>
          </p:cNvSpPr>
          <p:nvPr>
            <p:ph type="title"/>
          </p:nvPr>
        </p:nvSpPr>
        <p:spPr/>
        <p:txBody>
          <a:bodyPr/>
          <a:lstStyle/>
          <a:p>
            <a:pPr marL="257175" indent="-257175"/>
            <a:r>
              <a:rPr lang="en-US" sz="4000" dirty="0">
                <a:latin typeface="Calibri" pitchFamily="34" charset="0"/>
              </a:rPr>
              <a:t>Regulation requirements</a:t>
            </a:r>
          </a:p>
        </p:txBody>
      </p:sp>
      <p:sp>
        <p:nvSpPr>
          <p:cNvPr id="3" name="Slide Number Placeholder 2"/>
          <p:cNvSpPr>
            <a:spLocks noGrp="1"/>
          </p:cNvSpPr>
          <p:nvPr>
            <p:ph type="sldNum" sz="quarter" idx="10"/>
          </p:nvPr>
        </p:nvSpPr>
        <p:spPr/>
        <p:txBody>
          <a:bodyPr/>
          <a:lstStyle/>
          <a:p>
            <a:fld id="{2C1C7F64-630B-4998-9764-685EC88B06E4}" type="slidenum">
              <a:rPr lang="en-US" smtClean="0"/>
              <a:pPr/>
              <a:t>3</a:t>
            </a:fld>
            <a:endParaRPr lang="en-US" dirty="0"/>
          </a:p>
        </p:txBody>
      </p:sp>
      <p:sp>
        <p:nvSpPr>
          <p:cNvPr id="11" name="TextBox 10">
            <a:extLst>
              <a:ext uri="{FF2B5EF4-FFF2-40B4-BE49-F238E27FC236}">
                <a16:creationId xmlns:a16="http://schemas.microsoft.com/office/drawing/2014/main" id="{DC0C783E-CE2E-405C-9C2B-62B774FEFA3C}"/>
              </a:ext>
            </a:extLst>
          </p:cNvPr>
          <p:cNvSpPr txBox="1"/>
          <p:nvPr/>
        </p:nvSpPr>
        <p:spPr>
          <a:xfrm>
            <a:off x="675249" y="1028713"/>
            <a:ext cx="10515600" cy="646331"/>
          </a:xfrm>
          <a:prstGeom prst="rect">
            <a:avLst/>
          </a:prstGeom>
          <a:noFill/>
        </p:spPr>
        <p:txBody>
          <a:bodyPr wrap="square">
            <a:spAutoFit/>
          </a:bodyPr>
          <a:lstStyle/>
          <a:p>
            <a:pPr algn="l"/>
            <a:r>
              <a:rPr lang="en-US" sz="1800" dirty="0">
                <a:solidFill>
                  <a:srgbClr val="062F67"/>
                </a:solidFill>
                <a:latin typeface="+mj-lt"/>
              </a:rPr>
              <a:t>B</a:t>
            </a:r>
            <a:r>
              <a:rPr lang="en-GB" sz="1800" dirty="0" err="1">
                <a:solidFill>
                  <a:srgbClr val="062F67"/>
                </a:solidFill>
                <a:latin typeface="+mj-lt"/>
              </a:rPr>
              <a:t>en</a:t>
            </a:r>
            <a:r>
              <a:rPr lang="en-GB" sz="1800" dirty="0">
                <a:solidFill>
                  <a:srgbClr val="062F67"/>
                </a:solidFill>
                <a:latin typeface="+mj-lt"/>
              </a:rPr>
              <a:t> presented the requirements of the voltage loop in his presentation </a:t>
            </a:r>
            <a:r>
              <a:rPr lang="en-GB" sz="1800" dirty="0">
                <a:solidFill>
                  <a:srgbClr val="1C76F2"/>
                </a:solidFill>
                <a:latin typeface="+mj-lt"/>
                <a:hlinkClick r:id="rId2">
                  <a:extLst>
                    <a:ext uri="{A12FA001-AC4F-418D-AE19-62706E023703}">
                      <ahyp:hlinkClr xmlns:ahyp="http://schemas.microsoft.com/office/drawing/2018/hyperlinkcolor" val="tx"/>
                    </a:ext>
                  </a:extLst>
                </a:hlinkClick>
              </a:rPr>
              <a:t>FGC4 Pre-Requisites Outcomes and conclusions</a:t>
            </a:r>
            <a:endParaRPr lang="en-GB" sz="1800" dirty="0">
              <a:solidFill>
                <a:srgbClr val="1C76F2"/>
              </a:solidFill>
              <a:latin typeface="+mj-lt"/>
            </a:endParaRPr>
          </a:p>
        </p:txBody>
      </p:sp>
      <p:graphicFrame>
        <p:nvGraphicFramePr>
          <p:cNvPr id="18" name="Table 11">
            <a:extLst>
              <a:ext uri="{FF2B5EF4-FFF2-40B4-BE49-F238E27FC236}">
                <a16:creationId xmlns:a16="http://schemas.microsoft.com/office/drawing/2014/main" id="{2C554E00-E8A5-43DB-95C0-E70B1F0FDBF4}"/>
              </a:ext>
            </a:extLst>
          </p:cNvPr>
          <p:cNvGraphicFramePr>
            <a:graphicFrameLocks noGrp="1"/>
          </p:cNvGraphicFramePr>
          <p:nvPr>
            <p:extLst>
              <p:ext uri="{D42A27DB-BD31-4B8C-83A1-F6EECF244321}">
                <p14:modId xmlns:p14="http://schemas.microsoft.com/office/powerpoint/2010/main" val="3888852748"/>
              </p:ext>
            </p:extLst>
          </p:nvPr>
        </p:nvGraphicFramePr>
        <p:xfrm>
          <a:off x="76200" y="3637543"/>
          <a:ext cx="2637529" cy="2468880"/>
        </p:xfrm>
        <a:graphic>
          <a:graphicData uri="http://schemas.openxmlformats.org/drawingml/2006/table">
            <a:tbl>
              <a:tblPr firstRow="1" bandRow="1">
                <a:tableStyleId>{073A0DAA-6AF3-43AB-8588-CEC1D06C72B9}</a:tableStyleId>
              </a:tblPr>
              <a:tblGrid>
                <a:gridCol w="1101788">
                  <a:extLst>
                    <a:ext uri="{9D8B030D-6E8A-4147-A177-3AD203B41FA5}">
                      <a16:colId xmlns:a16="http://schemas.microsoft.com/office/drawing/2014/main" val="1210704645"/>
                    </a:ext>
                  </a:extLst>
                </a:gridCol>
                <a:gridCol w="1535741">
                  <a:extLst>
                    <a:ext uri="{9D8B030D-6E8A-4147-A177-3AD203B41FA5}">
                      <a16:colId xmlns:a16="http://schemas.microsoft.com/office/drawing/2014/main" val="2977271094"/>
                    </a:ext>
                  </a:extLst>
                </a:gridCol>
              </a:tblGrid>
              <a:tr h="227036">
                <a:tc>
                  <a:txBody>
                    <a:bodyPr/>
                    <a:lstStyle/>
                    <a:p>
                      <a:pPr algn="r"/>
                      <a:endParaRPr lang="en-GB" sz="1200" b="1" dirty="0">
                        <a:solidFill>
                          <a:schemeClr val="accent6"/>
                        </a:solidFill>
                      </a:endParaRPr>
                    </a:p>
                  </a:txBody>
                  <a:tcPr/>
                </a:tc>
                <a:tc>
                  <a:txBody>
                    <a:bodyPr/>
                    <a:lstStyle/>
                    <a:p>
                      <a:pPr algn="r"/>
                      <a:r>
                        <a:rPr lang="en-GB" sz="1200" b="1" dirty="0">
                          <a:solidFill>
                            <a:schemeClr val="accent6"/>
                          </a:solidFill>
                        </a:rPr>
                        <a:t>e.g.</a:t>
                      </a:r>
                    </a:p>
                  </a:txBody>
                  <a:tcPr/>
                </a:tc>
                <a:extLst>
                  <a:ext uri="{0D108BD9-81ED-4DB2-BD59-A6C34878D82A}">
                    <a16:rowId xmlns:a16="http://schemas.microsoft.com/office/drawing/2014/main" val="2842803131"/>
                  </a:ext>
                </a:extLst>
              </a:tr>
              <a:tr h="227036">
                <a:tc rowSpan="3">
                  <a:txBody>
                    <a:bodyPr/>
                    <a:lstStyle/>
                    <a:p>
                      <a:pPr algn="r"/>
                      <a:r>
                        <a:rPr lang="en-GB" sz="1200" dirty="0">
                          <a:solidFill>
                            <a:srgbClr val="3366FF"/>
                          </a:solidFill>
                        </a:rPr>
                        <a:t>Current Loop: </a:t>
                      </a:r>
                    </a:p>
                  </a:txBody>
                  <a:tcPr anchor="ctr"/>
                </a:tc>
                <a:tc>
                  <a:txBody>
                    <a:bodyPr/>
                    <a:lstStyle/>
                    <a:p>
                      <a:pPr algn="r"/>
                      <a:r>
                        <a:rPr lang="en-GB" sz="1200" dirty="0">
                          <a:solidFill>
                            <a:srgbClr val="3366FF"/>
                          </a:solidFill>
                        </a:rPr>
                        <a:t>Bandwidth</a:t>
                      </a:r>
                    </a:p>
                  </a:txBody>
                  <a:tcPr/>
                </a:tc>
                <a:extLst>
                  <a:ext uri="{0D108BD9-81ED-4DB2-BD59-A6C34878D82A}">
                    <a16:rowId xmlns:a16="http://schemas.microsoft.com/office/drawing/2014/main" val="3618511513"/>
                  </a:ext>
                </a:extLst>
              </a:tr>
              <a:tr h="227036">
                <a:tc vMerge="1">
                  <a:txBody>
                    <a:bodyPr/>
                    <a:lstStyle/>
                    <a:p>
                      <a:pPr algn="r"/>
                      <a:endParaRPr lang="en-GB" sz="1200" dirty="0">
                        <a:solidFill>
                          <a:srgbClr val="3366FF"/>
                        </a:solidFill>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tcPr>
                </a:tc>
                <a:tc>
                  <a:txBody>
                    <a:bodyPr/>
                    <a:lstStyle/>
                    <a:p>
                      <a:pPr algn="r"/>
                      <a:r>
                        <a:rPr lang="en-GB" sz="1200" dirty="0">
                          <a:solidFill>
                            <a:srgbClr val="3366FF"/>
                          </a:solidFill>
                        </a:rPr>
                        <a:t>Regulation Rate</a:t>
                      </a:r>
                    </a:p>
                  </a:txBody>
                  <a:tcPr/>
                </a:tc>
                <a:extLst>
                  <a:ext uri="{0D108BD9-81ED-4DB2-BD59-A6C34878D82A}">
                    <a16:rowId xmlns:a16="http://schemas.microsoft.com/office/drawing/2014/main" val="641485217"/>
                  </a:ext>
                </a:extLst>
              </a:tr>
              <a:tr h="227036">
                <a:tc vMerge="1">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endParaRPr lang="en-GB" sz="1200" dirty="0">
                        <a:solidFill>
                          <a:schemeClr val="accent6"/>
                        </a:solidFill>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tcPr>
                </a:tc>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en-GB" sz="1200" dirty="0">
                          <a:solidFill>
                            <a:srgbClr val="3366FF"/>
                          </a:solidFill>
                        </a:rPr>
                        <a:t>M/C Group Delay</a:t>
                      </a:r>
                    </a:p>
                  </a:txBody>
                  <a:tcPr/>
                </a:tc>
                <a:extLst>
                  <a:ext uri="{0D108BD9-81ED-4DB2-BD59-A6C34878D82A}">
                    <a16:rowId xmlns:a16="http://schemas.microsoft.com/office/drawing/2014/main" val="2729747081"/>
                  </a:ext>
                </a:extLst>
              </a:tr>
              <a:tr h="227036">
                <a:tc rowSpan="5">
                  <a:txBody>
                    <a:bodyPr/>
                    <a:lstStyle/>
                    <a:p>
                      <a:pPr algn="r"/>
                      <a:r>
                        <a:rPr lang="en-GB" sz="1200" dirty="0">
                          <a:solidFill>
                            <a:schemeClr val="accent5"/>
                          </a:solidFill>
                        </a:rPr>
                        <a:t>Voltage Loop:</a:t>
                      </a:r>
                    </a:p>
                  </a:txBody>
                  <a:tcPr anchor="ctr"/>
                </a:tc>
                <a:tc>
                  <a:txBody>
                    <a:bodyPr/>
                    <a:lstStyle/>
                    <a:p>
                      <a:pPr algn="r"/>
                      <a:r>
                        <a:rPr lang="en-GB" sz="1200" dirty="0">
                          <a:solidFill>
                            <a:schemeClr val="accent5"/>
                          </a:solidFill>
                        </a:rPr>
                        <a:t>Bandwidth</a:t>
                      </a:r>
                    </a:p>
                  </a:txBody>
                  <a:tcPr/>
                </a:tc>
                <a:extLst>
                  <a:ext uri="{0D108BD9-81ED-4DB2-BD59-A6C34878D82A}">
                    <a16:rowId xmlns:a16="http://schemas.microsoft.com/office/drawing/2014/main" val="1373258988"/>
                  </a:ext>
                </a:extLst>
              </a:tr>
              <a:tr h="227036">
                <a:tc vMerge="1">
                  <a:txBody>
                    <a:bodyPr/>
                    <a:lstStyle/>
                    <a:p>
                      <a:pPr algn="r"/>
                      <a:endParaRPr lang="en-GB" sz="1200" dirty="0">
                        <a:solidFill>
                          <a:schemeClr val="accent1"/>
                        </a:solidFill>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tcPr>
                </a:tc>
                <a:tc>
                  <a:txBody>
                    <a:bodyPr/>
                    <a:lstStyle/>
                    <a:p>
                      <a:pPr algn="r"/>
                      <a:r>
                        <a:rPr lang="en-GB" sz="1200" dirty="0">
                          <a:solidFill>
                            <a:schemeClr val="accent5"/>
                          </a:solidFill>
                        </a:rPr>
                        <a:t>Regulation Rate</a:t>
                      </a:r>
                    </a:p>
                  </a:txBody>
                  <a:tcPr/>
                </a:tc>
                <a:extLst>
                  <a:ext uri="{0D108BD9-81ED-4DB2-BD59-A6C34878D82A}">
                    <a16:rowId xmlns:a16="http://schemas.microsoft.com/office/drawing/2014/main" val="4245933933"/>
                  </a:ext>
                </a:extLst>
              </a:tr>
              <a:tr h="227036">
                <a:tc vMerge="1">
                  <a:txBody>
                    <a:bodyPr/>
                    <a:lstStyle/>
                    <a:p>
                      <a:endParaRPr lang="en-GB"/>
                    </a:p>
                  </a:txBody>
                  <a:tcPr/>
                </a:tc>
                <a:tc>
                  <a:txBody>
                    <a:bodyPr/>
                    <a:lstStyle/>
                    <a:p>
                      <a:pPr algn="r"/>
                      <a:r>
                        <a:rPr lang="en-GB" sz="1200" dirty="0">
                          <a:solidFill>
                            <a:schemeClr val="accent5"/>
                          </a:solidFill>
                        </a:rPr>
                        <a:t>M/C Group Delay</a:t>
                      </a:r>
                    </a:p>
                  </a:txBody>
                  <a:tcPr/>
                </a:tc>
                <a:extLst>
                  <a:ext uri="{0D108BD9-81ED-4DB2-BD59-A6C34878D82A}">
                    <a16:rowId xmlns:a16="http://schemas.microsoft.com/office/drawing/2014/main" val="2324262584"/>
                  </a:ext>
                </a:extLst>
              </a:tr>
              <a:tr h="227036">
                <a:tc vMerge="1">
                  <a:txBody>
                    <a:bodyPr/>
                    <a:lstStyle/>
                    <a:p>
                      <a:endParaRPr lang="en-GB"/>
                    </a:p>
                  </a:txBody>
                  <a:tcPr/>
                </a:tc>
                <a:tc>
                  <a:txBody>
                    <a:bodyPr/>
                    <a:lstStyle/>
                    <a:p>
                      <a:pPr algn="r"/>
                      <a:r>
                        <a:rPr lang="en-GB" sz="1200" dirty="0">
                          <a:solidFill>
                            <a:schemeClr val="accent5"/>
                          </a:solidFill>
                        </a:rPr>
                        <a:t>Switching Frequency</a:t>
                      </a:r>
                    </a:p>
                  </a:txBody>
                  <a:tcPr/>
                </a:tc>
                <a:extLst>
                  <a:ext uri="{0D108BD9-81ED-4DB2-BD59-A6C34878D82A}">
                    <a16:rowId xmlns:a16="http://schemas.microsoft.com/office/drawing/2014/main" val="1276021171"/>
                  </a:ext>
                </a:extLst>
              </a:tr>
              <a:tr h="227036">
                <a:tc vMerge="1">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endParaRPr lang="en-GB" sz="1200" dirty="0">
                        <a:solidFill>
                          <a:schemeClr val="accent6"/>
                        </a:solidFill>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tcPr>
                </a:tc>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en-GB" sz="1200" dirty="0">
                          <a:solidFill>
                            <a:schemeClr val="accent5"/>
                          </a:solidFill>
                        </a:rPr>
                        <a:t>PWM Granularity</a:t>
                      </a:r>
                    </a:p>
                  </a:txBody>
                  <a:tcPr/>
                </a:tc>
                <a:extLst>
                  <a:ext uri="{0D108BD9-81ED-4DB2-BD59-A6C34878D82A}">
                    <a16:rowId xmlns:a16="http://schemas.microsoft.com/office/drawing/2014/main" val="147495161"/>
                  </a:ext>
                </a:extLst>
              </a:tr>
            </a:tbl>
          </a:graphicData>
        </a:graphic>
      </p:graphicFrame>
      <p:graphicFrame>
        <p:nvGraphicFramePr>
          <p:cNvPr id="19" name="Table 18">
            <a:extLst>
              <a:ext uri="{FF2B5EF4-FFF2-40B4-BE49-F238E27FC236}">
                <a16:creationId xmlns:a16="http://schemas.microsoft.com/office/drawing/2014/main" id="{580B32A5-6321-4618-919F-F6F4624380D9}"/>
              </a:ext>
            </a:extLst>
          </p:cNvPr>
          <p:cNvGraphicFramePr>
            <a:graphicFrameLocks noGrp="1"/>
          </p:cNvGraphicFramePr>
          <p:nvPr>
            <p:extLst>
              <p:ext uri="{D42A27DB-BD31-4B8C-83A1-F6EECF244321}">
                <p14:modId xmlns:p14="http://schemas.microsoft.com/office/powerpoint/2010/main" val="1163294657"/>
              </p:ext>
            </p:extLst>
          </p:nvPr>
        </p:nvGraphicFramePr>
        <p:xfrm>
          <a:off x="2743776" y="2893831"/>
          <a:ext cx="4608000" cy="3200400"/>
        </p:xfrm>
        <a:graphic>
          <a:graphicData uri="http://schemas.openxmlformats.org/drawingml/2006/table">
            <a:tbl>
              <a:tblPr firstRow="1" bandRow="1">
                <a:tableStyleId>{073A0DAA-6AF3-43AB-8588-CEC1D06C72B9}</a:tableStyleId>
              </a:tblPr>
              <a:tblGrid>
                <a:gridCol w="1152000">
                  <a:extLst>
                    <a:ext uri="{9D8B030D-6E8A-4147-A177-3AD203B41FA5}">
                      <a16:colId xmlns:a16="http://schemas.microsoft.com/office/drawing/2014/main" val="2863934932"/>
                    </a:ext>
                  </a:extLst>
                </a:gridCol>
                <a:gridCol w="1152000">
                  <a:extLst>
                    <a:ext uri="{9D8B030D-6E8A-4147-A177-3AD203B41FA5}">
                      <a16:colId xmlns:a16="http://schemas.microsoft.com/office/drawing/2014/main" val="3234641258"/>
                    </a:ext>
                  </a:extLst>
                </a:gridCol>
                <a:gridCol w="1152000">
                  <a:extLst>
                    <a:ext uri="{9D8B030D-6E8A-4147-A177-3AD203B41FA5}">
                      <a16:colId xmlns:a16="http://schemas.microsoft.com/office/drawing/2014/main" val="2387232938"/>
                    </a:ext>
                  </a:extLst>
                </a:gridCol>
                <a:gridCol w="1152000">
                  <a:extLst>
                    <a:ext uri="{9D8B030D-6E8A-4147-A177-3AD203B41FA5}">
                      <a16:colId xmlns:a16="http://schemas.microsoft.com/office/drawing/2014/main" val="3497467943"/>
                    </a:ext>
                  </a:extLst>
                </a:gridCol>
              </a:tblGrid>
              <a:tr h="227036">
                <a:tc gridSpan="4">
                  <a:txBody>
                    <a:bodyPr/>
                    <a:lstStyle/>
                    <a:p>
                      <a:pPr algn="ctr"/>
                      <a:r>
                        <a:rPr lang="en-GB" sz="1200" b="1" dirty="0">
                          <a:solidFill>
                            <a:schemeClr val="tx1">
                              <a:lumMod val="85000"/>
                            </a:schemeClr>
                          </a:solidFill>
                        </a:rPr>
                        <a:t>3</a:t>
                      </a:r>
                      <a:r>
                        <a:rPr lang="en-GB" sz="1200" b="1" baseline="30000" dirty="0">
                          <a:solidFill>
                            <a:schemeClr val="tx1">
                              <a:lumMod val="85000"/>
                            </a:schemeClr>
                          </a:solidFill>
                        </a:rPr>
                        <a:t>rd</a:t>
                      </a:r>
                      <a:r>
                        <a:rPr lang="en-GB" sz="1200" b="1" dirty="0">
                          <a:solidFill>
                            <a:schemeClr val="tx1">
                              <a:lumMod val="85000"/>
                            </a:schemeClr>
                          </a:solidFill>
                        </a:rPr>
                        <a:t> Generation</a:t>
                      </a:r>
                    </a:p>
                  </a:txBody>
                  <a:tcPr anchor="ctr"/>
                </a:tc>
                <a:tc hMerge="1">
                  <a:txBody>
                    <a:bodyPr/>
                    <a:lstStyle/>
                    <a:p>
                      <a:pPr algn="ctr"/>
                      <a:endParaRPr lang="en-GB" sz="1050" dirty="0">
                        <a:solidFill>
                          <a:schemeClr val="accent6"/>
                        </a:solidFill>
                      </a:endParaRPr>
                    </a:p>
                  </a:txBody>
                  <a:tcPr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5">
                        <a:lumMod val="20000"/>
                        <a:lumOff val="80000"/>
                      </a:schemeClr>
                    </a:solidFill>
                  </a:tcPr>
                </a:tc>
                <a:tc hMerge="1">
                  <a:txBody>
                    <a:bodyPr/>
                    <a:lstStyle/>
                    <a:p>
                      <a:pPr algn="ctr"/>
                      <a:endParaRPr lang="en-GB" sz="1050" dirty="0">
                        <a:solidFill>
                          <a:schemeClr val="accent6"/>
                        </a:solidFill>
                      </a:endParaRPr>
                    </a:p>
                  </a:txBody>
                  <a:tcPr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5">
                        <a:lumMod val="20000"/>
                        <a:lumOff val="80000"/>
                      </a:schemeClr>
                    </a:solidFill>
                  </a:tcPr>
                </a:tc>
                <a:tc hMerge="1">
                  <a:txBody>
                    <a:bodyPr/>
                    <a:lstStyle/>
                    <a:p>
                      <a:pPr algn="ctr"/>
                      <a:endParaRPr lang="en-GB" sz="1050" dirty="0">
                        <a:solidFill>
                          <a:schemeClr val="accent6"/>
                        </a:solidFill>
                      </a:endParaRPr>
                    </a:p>
                  </a:txBody>
                  <a:tcPr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665317325"/>
                  </a:ext>
                </a:extLst>
              </a:tr>
              <a:tr h="227036">
                <a:tc>
                  <a:txBody>
                    <a:bodyPr/>
                    <a:lstStyle/>
                    <a:p>
                      <a:pPr algn="ctr"/>
                      <a:r>
                        <a:rPr lang="en-GB" sz="1200" b="1" dirty="0">
                          <a:solidFill>
                            <a:schemeClr val="tx1">
                              <a:lumMod val="85000"/>
                            </a:schemeClr>
                          </a:solidFill>
                        </a:rPr>
                        <a:t>Thyristor</a:t>
                      </a:r>
                    </a:p>
                  </a:txBody>
                  <a:tcPr anchor="ctr">
                    <a:lnB w="12700" cap="flat" cmpd="sng" algn="ctr">
                      <a:solidFill>
                        <a:schemeClr val="accent6"/>
                      </a:solidFill>
                      <a:prstDash val="solid"/>
                      <a:round/>
                      <a:headEnd type="none" w="med" len="med"/>
                      <a:tailEnd type="none" w="med" len="med"/>
                    </a:lnB>
                  </a:tcPr>
                </a:tc>
                <a:tc>
                  <a:txBody>
                    <a:bodyPr/>
                    <a:lstStyle/>
                    <a:p>
                      <a:pPr algn="ctr"/>
                      <a:r>
                        <a:rPr lang="en-GB" sz="1200" b="1" dirty="0">
                          <a:solidFill>
                            <a:schemeClr val="tx1">
                              <a:lumMod val="85000"/>
                            </a:schemeClr>
                          </a:solidFill>
                        </a:rPr>
                        <a:t>Analogue</a:t>
                      </a:r>
                    </a:p>
                    <a:p>
                      <a:pPr algn="ctr"/>
                      <a:r>
                        <a:rPr lang="en-GB" sz="1200" b="1" dirty="0">
                          <a:solidFill>
                            <a:schemeClr val="tx1">
                              <a:lumMod val="85000"/>
                            </a:schemeClr>
                          </a:solidFill>
                        </a:rPr>
                        <a:t>V LOOP</a:t>
                      </a:r>
                    </a:p>
                  </a:txBody>
                  <a:tcPr anchor="ctr">
                    <a:lnB w="12700" cap="flat" cmpd="sng" algn="ctr">
                      <a:solidFill>
                        <a:schemeClr val="accent6"/>
                      </a:solidFill>
                      <a:prstDash val="solid"/>
                      <a:round/>
                      <a:headEnd type="none" w="med" len="med"/>
                      <a:tailEnd type="none" w="med" len="med"/>
                    </a:lnB>
                  </a:tcPr>
                </a:tc>
                <a:tc>
                  <a:txBody>
                    <a:bodyPr/>
                    <a:lstStyle/>
                    <a:p>
                      <a:pPr algn="ctr"/>
                      <a:r>
                        <a:rPr lang="en-GB" sz="1200" b="1" dirty="0">
                          <a:solidFill>
                            <a:schemeClr val="tx1">
                              <a:lumMod val="85000"/>
                            </a:schemeClr>
                          </a:solidFill>
                        </a:rPr>
                        <a:t>Digital </a:t>
                      </a:r>
                    </a:p>
                    <a:p>
                      <a:pPr algn="ctr"/>
                      <a:r>
                        <a:rPr lang="en-GB" sz="1200" b="1" dirty="0">
                          <a:solidFill>
                            <a:schemeClr val="tx1">
                              <a:lumMod val="85000"/>
                            </a:schemeClr>
                          </a:solidFill>
                        </a:rPr>
                        <a:t>V LOOP (DSP)</a:t>
                      </a:r>
                    </a:p>
                  </a:txBody>
                  <a:tcPr anchor="ctr">
                    <a:lnB w="12700" cap="flat" cmpd="sng" algn="ctr">
                      <a:solidFill>
                        <a:schemeClr val="accent6"/>
                      </a:solidFill>
                      <a:prstDash val="solid"/>
                      <a:round/>
                      <a:headEnd type="none" w="med" len="med"/>
                      <a:tailEnd type="none" w="med" len="med"/>
                    </a:lnB>
                  </a:tcPr>
                </a:tc>
                <a:tc>
                  <a:txBody>
                    <a:bodyPr/>
                    <a:lstStyle/>
                    <a:p>
                      <a:pPr algn="ctr"/>
                      <a:r>
                        <a:rPr lang="en-GB" sz="1200" b="1" dirty="0">
                          <a:solidFill>
                            <a:schemeClr val="tx1">
                              <a:lumMod val="85000"/>
                            </a:schemeClr>
                          </a:solidFill>
                        </a:rPr>
                        <a:t>Digital </a:t>
                      </a:r>
                    </a:p>
                    <a:p>
                      <a:pPr algn="ctr"/>
                      <a:r>
                        <a:rPr lang="en-GB" sz="1200" b="1" dirty="0">
                          <a:solidFill>
                            <a:schemeClr val="tx1">
                              <a:lumMod val="85000"/>
                            </a:schemeClr>
                          </a:solidFill>
                        </a:rPr>
                        <a:t>V LOOP (FPGA)</a:t>
                      </a:r>
                    </a:p>
                  </a:txBody>
                  <a:tcPr anchor="ctr">
                    <a:lnB w="12700" cap="flat" cmpd="sng" algn="ctr">
                      <a:solidFill>
                        <a:schemeClr val="accent6"/>
                      </a:solidFill>
                      <a:prstDash val="solid"/>
                      <a:round/>
                      <a:headEnd type="none" w="med" len="med"/>
                      <a:tailEnd type="none" w="med" len="med"/>
                    </a:lnB>
                  </a:tcPr>
                </a:tc>
                <a:extLst>
                  <a:ext uri="{0D108BD9-81ED-4DB2-BD59-A6C34878D82A}">
                    <a16:rowId xmlns:a16="http://schemas.microsoft.com/office/drawing/2014/main" val="973402"/>
                  </a:ext>
                </a:extLst>
              </a:tr>
              <a:tr h="227036">
                <a:tc>
                  <a:txBody>
                    <a:bodyPr/>
                    <a:lstStyle/>
                    <a:p>
                      <a:pPr algn="ctr"/>
                      <a:r>
                        <a:rPr lang="en-GB" sz="1200" b="1" dirty="0">
                          <a:solidFill>
                            <a:schemeClr val="tx1">
                              <a:lumMod val="85000"/>
                            </a:schemeClr>
                          </a:solidFill>
                        </a:rPr>
                        <a:t>TYPE 7</a:t>
                      </a:r>
                    </a:p>
                  </a:txBody>
                  <a:tcP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tcPr>
                </a:tc>
                <a:tc>
                  <a:txBody>
                    <a:bodyPr/>
                    <a:lstStyle/>
                    <a:p>
                      <a:pPr algn="ctr"/>
                      <a:r>
                        <a:rPr lang="en-GB" sz="1200" b="1" dirty="0">
                          <a:solidFill>
                            <a:schemeClr val="tx1">
                              <a:lumMod val="85000"/>
                            </a:schemeClr>
                          </a:solidFill>
                        </a:rPr>
                        <a:t>CUTE</a:t>
                      </a:r>
                    </a:p>
                  </a:txBody>
                  <a:tcP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tcPr>
                </a:tc>
                <a:tc>
                  <a:txBody>
                    <a:bodyPr/>
                    <a:lstStyle/>
                    <a:p>
                      <a:pPr algn="ctr"/>
                      <a:r>
                        <a:rPr lang="en-GB" sz="1200" b="1" dirty="0">
                          <a:solidFill>
                            <a:schemeClr val="tx1">
                              <a:lumMod val="85000"/>
                            </a:schemeClr>
                          </a:solidFill>
                        </a:rPr>
                        <a:t>CANCUN 100</a:t>
                      </a:r>
                    </a:p>
                  </a:txBody>
                  <a:tcP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tcPr>
                </a:tc>
                <a:tc>
                  <a:txBody>
                    <a:bodyPr/>
                    <a:lstStyle/>
                    <a:p>
                      <a:pPr algn="ctr"/>
                      <a:r>
                        <a:rPr lang="en-GB" sz="1200" b="1" dirty="0">
                          <a:solidFill>
                            <a:schemeClr val="tx1">
                              <a:lumMod val="85000"/>
                            </a:schemeClr>
                          </a:solidFill>
                        </a:rPr>
                        <a:t>DISCAP</a:t>
                      </a:r>
                    </a:p>
                  </a:txBody>
                  <a:tcP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tcPr>
                </a:tc>
                <a:extLst>
                  <a:ext uri="{0D108BD9-81ED-4DB2-BD59-A6C34878D82A}">
                    <a16:rowId xmlns:a16="http://schemas.microsoft.com/office/drawing/2014/main" val="636596266"/>
                  </a:ext>
                </a:extLst>
              </a:tr>
              <a:tr h="227036">
                <a:tc>
                  <a:txBody>
                    <a:bodyPr/>
                    <a:lstStyle/>
                    <a:p>
                      <a:pPr algn="ctr"/>
                      <a:r>
                        <a:rPr lang="en-GB" sz="1200" dirty="0">
                          <a:solidFill>
                            <a:schemeClr val="tx1">
                              <a:lumMod val="85000"/>
                            </a:schemeClr>
                          </a:solidFill>
                        </a:rPr>
                        <a:t>15 Hz</a:t>
                      </a:r>
                    </a:p>
                  </a:txBody>
                  <a:tcPr>
                    <a:lnT w="12700" cap="flat" cmpd="sng" algn="ctr">
                      <a:solidFill>
                        <a:schemeClr val="accent6"/>
                      </a:solidFill>
                      <a:prstDash val="solid"/>
                      <a:round/>
                      <a:headEnd type="none" w="med" len="med"/>
                      <a:tailEnd type="none" w="med" len="med"/>
                    </a:lnT>
                  </a:tcPr>
                </a:tc>
                <a:tc>
                  <a:txBody>
                    <a:bodyPr/>
                    <a:lstStyle/>
                    <a:p>
                      <a:pPr algn="ctr"/>
                      <a:r>
                        <a:rPr lang="en-GB" sz="1200" dirty="0">
                          <a:solidFill>
                            <a:schemeClr val="tx1">
                              <a:lumMod val="85000"/>
                            </a:schemeClr>
                          </a:solidFill>
                        </a:rPr>
                        <a:t>100 Hz</a:t>
                      </a:r>
                    </a:p>
                  </a:txBody>
                  <a:tcPr>
                    <a:lnT w="12700" cap="flat" cmpd="sng" algn="ctr">
                      <a:solidFill>
                        <a:schemeClr val="accent6"/>
                      </a:solidFill>
                      <a:prstDash val="solid"/>
                      <a:round/>
                      <a:headEnd type="none" w="med" len="med"/>
                      <a:tailEnd type="none" w="med" len="med"/>
                    </a:lnT>
                  </a:tcPr>
                </a:tc>
                <a:tc>
                  <a:txBody>
                    <a:bodyPr/>
                    <a:lstStyle/>
                    <a:p>
                      <a:pPr algn="ctr"/>
                      <a:r>
                        <a:rPr lang="en-GB" sz="1200" dirty="0">
                          <a:solidFill>
                            <a:schemeClr val="tx1">
                              <a:lumMod val="85000"/>
                            </a:schemeClr>
                          </a:solidFill>
                        </a:rPr>
                        <a:t>1 kHz</a:t>
                      </a:r>
                    </a:p>
                  </a:txBody>
                  <a:tcPr>
                    <a:lnT w="12700" cap="flat" cmpd="sng" algn="ctr">
                      <a:solidFill>
                        <a:schemeClr val="accent6"/>
                      </a:solidFill>
                      <a:prstDash val="solid"/>
                      <a:round/>
                      <a:headEnd type="none" w="med" len="med"/>
                      <a:tailEnd type="none" w="med" len="med"/>
                    </a:lnT>
                  </a:tcPr>
                </a:tc>
                <a:tc>
                  <a:txBody>
                    <a:bodyPr/>
                    <a:lstStyle/>
                    <a:p>
                      <a:pPr algn="ctr"/>
                      <a:endParaRPr lang="en-GB" sz="1200" dirty="0">
                        <a:solidFill>
                          <a:schemeClr val="tx1">
                            <a:lumMod val="85000"/>
                          </a:schemeClr>
                        </a:solidFill>
                      </a:endParaRPr>
                    </a:p>
                  </a:txBody>
                  <a:tcPr>
                    <a:lnT w="12700" cap="flat" cmpd="sng" algn="ctr">
                      <a:solidFill>
                        <a:schemeClr val="accent6"/>
                      </a:solidFill>
                      <a:prstDash val="solid"/>
                      <a:round/>
                      <a:headEnd type="none" w="med" len="med"/>
                      <a:tailEnd type="none" w="med" len="med"/>
                    </a:lnT>
                  </a:tcPr>
                </a:tc>
                <a:extLst>
                  <a:ext uri="{0D108BD9-81ED-4DB2-BD59-A6C34878D82A}">
                    <a16:rowId xmlns:a16="http://schemas.microsoft.com/office/drawing/2014/main" val="677234637"/>
                  </a:ext>
                </a:extLst>
              </a:tr>
              <a:tr h="227036">
                <a:tc>
                  <a:txBody>
                    <a:bodyPr/>
                    <a:lstStyle/>
                    <a:p>
                      <a:pPr algn="ctr"/>
                      <a:r>
                        <a:rPr lang="en-GB" sz="1200" dirty="0">
                          <a:solidFill>
                            <a:schemeClr val="tx1">
                              <a:lumMod val="85000"/>
                            </a:schemeClr>
                          </a:solidFill>
                        </a:rPr>
                        <a:t>200 Hz</a:t>
                      </a:r>
                    </a:p>
                  </a:txBody>
                  <a:tcPr/>
                </a:tc>
                <a:tc>
                  <a:txBody>
                    <a:bodyPr/>
                    <a:lstStyle/>
                    <a:p>
                      <a:pPr algn="ctr"/>
                      <a:r>
                        <a:rPr lang="en-GB" sz="1200" dirty="0">
                          <a:solidFill>
                            <a:schemeClr val="tx1">
                              <a:lumMod val="85000"/>
                            </a:schemeClr>
                          </a:solidFill>
                        </a:rPr>
                        <a:t>1 kHz</a:t>
                      </a:r>
                    </a:p>
                  </a:txBody>
                  <a:tcPr/>
                </a:tc>
                <a:tc>
                  <a:txBody>
                    <a:bodyPr/>
                    <a:lstStyle/>
                    <a:p>
                      <a:pPr algn="ctr"/>
                      <a:r>
                        <a:rPr lang="en-GB" sz="1200" dirty="0">
                          <a:solidFill>
                            <a:schemeClr val="tx1">
                              <a:lumMod val="85000"/>
                            </a:schemeClr>
                          </a:solidFill>
                        </a:rPr>
                        <a:t>10 kHz</a:t>
                      </a:r>
                    </a:p>
                  </a:txBody>
                  <a:tcPr/>
                </a:tc>
                <a:tc>
                  <a:txBody>
                    <a:bodyPr/>
                    <a:lstStyle/>
                    <a:p>
                      <a:pPr algn="ctr"/>
                      <a:r>
                        <a:rPr lang="en-GB" sz="1200" dirty="0">
                          <a:solidFill>
                            <a:schemeClr val="tx1">
                              <a:lumMod val="85000"/>
                            </a:schemeClr>
                          </a:solidFill>
                        </a:rPr>
                        <a:t>1 MHz</a:t>
                      </a:r>
                    </a:p>
                  </a:txBody>
                  <a:tcPr/>
                </a:tc>
                <a:extLst>
                  <a:ext uri="{0D108BD9-81ED-4DB2-BD59-A6C34878D82A}">
                    <a16:rowId xmlns:a16="http://schemas.microsoft.com/office/drawing/2014/main" val="1587880031"/>
                  </a:ext>
                </a:extLst>
              </a:tr>
              <a:tr h="227036">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200" dirty="0">
                        <a:solidFill>
                          <a:schemeClr val="tx1">
                            <a:lumMod val="85000"/>
                          </a:schemeClr>
                        </a:solidFill>
                      </a:endParaRPr>
                    </a:p>
                  </a:txBody>
                  <a:tcPr>
                    <a:lnB w="12700" cap="flat" cmpd="sng" algn="ctr">
                      <a:solidFill>
                        <a:schemeClr val="accent6"/>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dirty="0">
                          <a:solidFill>
                            <a:schemeClr val="tx1">
                              <a:lumMod val="85000"/>
                            </a:schemeClr>
                          </a:solidFill>
                        </a:rPr>
                        <a:t>≈120µs</a:t>
                      </a:r>
                    </a:p>
                  </a:txBody>
                  <a:tcPr>
                    <a:lnB w="12700" cap="flat" cmpd="sng" algn="ctr">
                      <a:solidFill>
                        <a:schemeClr val="accent6"/>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dirty="0">
                          <a:solidFill>
                            <a:schemeClr val="tx1">
                              <a:lumMod val="85000"/>
                            </a:schemeClr>
                          </a:solidFill>
                        </a:rPr>
                        <a:t>≈130µs</a:t>
                      </a:r>
                    </a:p>
                  </a:txBody>
                  <a:tcPr>
                    <a:lnB w="12700" cap="flat" cmpd="sng" algn="ctr">
                      <a:solidFill>
                        <a:schemeClr val="accent6"/>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dirty="0">
                          <a:solidFill>
                            <a:schemeClr val="tx1">
                              <a:lumMod val="85000"/>
                            </a:schemeClr>
                          </a:solidFill>
                        </a:rPr>
                        <a:t>≈1.5µs</a:t>
                      </a:r>
                    </a:p>
                  </a:txBody>
                  <a:tcPr>
                    <a:lnB w="12700" cap="flat" cmpd="sng" algn="ctr">
                      <a:solidFill>
                        <a:schemeClr val="accent6"/>
                      </a:solidFill>
                      <a:prstDash val="solid"/>
                      <a:round/>
                      <a:headEnd type="none" w="med" len="med"/>
                      <a:tailEnd type="none" w="med" len="med"/>
                    </a:lnB>
                  </a:tcPr>
                </a:tc>
                <a:extLst>
                  <a:ext uri="{0D108BD9-81ED-4DB2-BD59-A6C34878D82A}">
                    <a16:rowId xmlns:a16="http://schemas.microsoft.com/office/drawing/2014/main" val="3357337119"/>
                  </a:ext>
                </a:extLst>
              </a:tr>
              <a:tr h="227036">
                <a:tc>
                  <a:txBody>
                    <a:bodyPr/>
                    <a:lstStyle/>
                    <a:p>
                      <a:pPr algn="ctr"/>
                      <a:r>
                        <a:rPr lang="en-GB" sz="1200" dirty="0">
                          <a:solidFill>
                            <a:schemeClr val="tx1">
                              <a:lumMod val="85000"/>
                            </a:schemeClr>
                          </a:solidFill>
                        </a:rPr>
                        <a:t>200 Hz</a:t>
                      </a:r>
                    </a:p>
                  </a:txBody>
                  <a:tcPr>
                    <a:lnT w="12700" cap="flat" cmpd="sng" algn="ctr">
                      <a:solidFill>
                        <a:schemeClr val="accent6"/>
                      </a:solidFill>
                      <a:prstDash val="solid"/>
                      <a:round/>
                      <a:headEnd type="none" w="med" len="med"/>
                      <a:tailEnd type="none" w="med" len="med"/>
                    </a:lnT>
                  </a:tcPr>
                </a:tc>
                <a:tc>
                  <a:txBody>
                    <a:bodyPr/>
                    <a:lstStyle/>
                    <a:p>
                      <a:pPr algn="ctr"/>
                      <a:r>
                        <a:rPr lang="en-GB" sz="1200" dirty="0">
                          <a:solidFill>
                            <a:schemeClr val="tx1">
                              <a:lumMod val="85000"/>
                            </a:schemeClr>
                          </a:solidFill>
                        </a:rPr>
                        <a:t>1 kHz</a:t>
                      </a:r>
                      <a:r>
                        <a:rPr lang="en-GB" sz="1200" baseline="30000" dirty="0">
                          <a:solidFill>
                            <a:schemeClr val="tx1">
                              <a:lumMod val="85000"/>
                            </a:schemeClr>
                          </a:solidFill>
                        </a:rPr>
                        <a:t>1</a:t>
                      </a:r>
                    </a:p>
                  </a:txBody>
                  <a:tcPr>
                    <a:lnT w="12700" cap="flat" cmpd="sng" algn="ctr">
                      <a:solidFill>
                        <a:schemeClr val="accent6"/>
                      </a:solidFill>
                      <a:prstDash val="solid"/>
                      <a:round/>
                      <a:headEnd type="none" w="med" len="med"/>
                      <a:tailEnd type="none" w="med" len="med"/>
                    </a:lnT>
                  </a:tcPr>
                </a:tc>
                <a:tc>
                  <a:txBody>
                    <a:bodyPr/>
                    <a:lstStyle/>
                    <a:p>
                      <a:pPr algn="ctr"/>
                      <a:r>
                        <a:rPr lang="en-GB" sz="1200" dirty="0">
                          <a:solidFill>
                            <a:schemeClr val="tx1">
                              <a:lumMod val="85000"/>
                            </a:schemeClr>
                          </a:solidFill>
                        </a:rPr>
                        <a:t>3 kHz</a:t>
                      </a:r>
                    </a:p>
                  </a:txBody>
                  <a:tcPr>
                    <a:lnT w="12700" cap="flat" cmpd="sng" algn="ctr">
                      <a:solidFill>
                        <a:schemeClr val="accent6"/>
                      </a:solidFill>
                      <a:prstDash val="solid"/>
                      <a:round/>
                      <a:headEnd type="none" w="med" len="med"/>
                      <a:tailEnd type="none" w="med" len="med"/>
                    </a:lnT>
                  </a:tcPr>
                </a:tc>
                <a:tc>
                  <a:txBody>
                    <a:bodyPr/>
                    <a:lstStyle/>
                    <a:p>
                      <a:pPr algn="ctr"/>
                      <a:r>
                        <a:rPr lang="en-GB" sz="1200" dirty="0">
                          <a:solidFill>
                            <a:schemeClr val="tx1">
                              <a:lumMod val="85000"/>
                            </a:schemeClr>
                          </a:solidFill>
                        </a:rPr>
                        <a:t>≈40kHz</a:t>
                      </a:r>
                    </a:p>
                  </a:txBody>
                  <a:tcPr>
                    <a:lnT w="12700" cap="flat" cmpd="sng" algn="ctr">
                      <a:solidFill>
                        <a:schemeClr val="accent6"/>
                      </a:solidFill>
                      <a:prstDash val="solid"/>
                      <a:round/>
                      <a:headEnd type="none" w="med" len="med"/>
                      <a:tailEnd type="none" w="med" len="med"/>
                    </a:lnT>
                  </a:tcPr>
                </a:tc>
                <a:extLst>
                  <a:ext uri="{0D108BD9-81ED-4DB2-BD59-A6C34878D82A}">
                    <a16:rowId xmlns:a16="http://schemas.microsoft.com/office/drawing/2014/main" val="3410555922"/>
                  </a:ext>
                </a:extLst>
              </a:tr>
              <a:tr h="227036">
                <a:tc>
                  <a:txBody>
                    <a:bodyPr/>
                    <a:lstStyle/>
                    <a:p>
                      <a:pPr algn="ctr"/>
                      <a:r>
                        <a:rPr lang="en-GB" sz="1200" dirty="0">
                          <a:solidFill>
                            <a:schemeClr val="tx1">
                              <a:lumMod val="85000"/>
                            </a:schemeClr>
                          </a:solidFill>
                        </a:rPr>
                        <a:t>10 kHz</a:t>
                      </a:r>
                    </a:p>
                  </a:txBody>
                  <a:tcPr/>
                </a:tc>
                <a:tc>
                  <a:txBody>
                    <a:bodyPr/>
                    <a:lstStyle/>
                    <a:p>
                      <a:pPr algn="ctr"/>
                      <a:endParaRPr lang="en-GB" sz="1200" dirty="0">
                        <a:solidFill>
                          <a:schemeClr val="tx1">
                            <a:lumMod val="85000"/>
                          </a:schemeClr>
                        </a:solidFill>
                      </a:endParaRPr>
                    </a:p>
                  </a:txBody>
                  <a:tcPr/>
                </a:tc>
                <a:tc>
                  <a:txBody>
                    <a:bodyPr/>
                    <a:lstStyle/>
                    <a:p>
                      <a:pPr algn="ctr"/>
                      <a:r>
                        <a:rPr lang="en-GB" sz="1200" dirty="0">
                          <a:solidFill>
                            <a:schemeClr val="tx1">
                              <a:lumMod val="85000"/>
                            </a:schemeClr>
                          </a:solidFill>
                        </a:rPr>
                        <a:t>100 kHz</a:t>
                      </a:r>
                    </a:p>
                  </a:txBody>
                  <a:tcPr/>
                </a:tc>
                <a:tc>
                  <a:txBody>
                    <a:bodyPr/>
                    <a:lstStyle/>
                    <a:p>
                      <a:pPr algn="ctr"/>
                      <a:r>
                        <a:rPr lang="en-GB" sz="1200" dirty="0">
                          <a:solidFill>
                            <a:schemeClr val="tx1">
                              <a:lumMod val="85000"/>
                            </a:schemeClr>
                          </a:solidFill>
                        </a:rPr>
                        <a:t>1 MHz</a:t>
                      </a:r>
                    </a:p>
                  </a:txBody>
                  <a:tcPr/>
                </a:tc>
                <a:extLst>
                  <a:ext uri="{0D108BD9-81ED-4DB2-BD59-A6C34878D82A}">
                    <a16:rowId xmlns:a16="http://schemas.microsoft.com/office/drawing/2014/main" val="3145763941"/>
                  </a:ext>
                </a:extLst>
              </a:tr>
              <a:tr h="227036">
                <a:tc>
                  <a:txBody>
                    <a:bodyPr/>
                    <a:lstStyle/>
                    <a:p>
                      <a:pPr algn="ctr"/>
                      <a:endParaRPr lang="en-GB" sz="1200" dirty="0">
                        <a:solidFill>
                          <a:schemeClr val="tx1">
                            <a:lumMod val="85000"/>
                          </a:schemeClr>
                        </a:solidFill>
                      </a:endParaRPr>
                    </a:p>
                  </a:txBody>
                  <a:tcPr/>
                </a:tc>
                <a:tc>
                  <a:txBody>
                    <a:bodyPr/>
                    <a:lstStyle/>
                    <a:p>
                      <a:pPr algn="ctr"/>
                      <a:endParaRPr lang="en-GB" sz="1200" dirty="0">
                        <a:solidFill>
                          <a:schemeClr val="tx1">
                            <a:lumMod val="85000"/>
                          </a:schemeClr>
                        </a:solidFill>
                      </a:endParaRPr>
                    </a:p>
                  </a:txBody>
                  <a:tcPr/>
                </a:tc>
                <a:tc>
                  <a:txBody>
                    <a:bodyPr/>
                    <a:lstStyle/>
                    <a:p>
                      <a:pPr algn="ctr"/>
                      <a:r>
                        <a:rPr lang="en-GB" sz="1200" dirty="0">
                          <a:solidFill>
                            <a:schemeClr val="tx1">
                              <a:lumMod val="85000"/>
                            </a:schemeClr>
                          </a:solidFill>
                        </a:rPr>
                        <a:t>≈10µs</a:t>
                      </a:r>
                    </a:p>
                  </a:txBody>
                  <a:tcPr/>
                </a:tc>
                <a:tc>
                  <a:txBody>
                    <a:bodyPr/>
                    <a:lstStyle/>
                    <a:p>
                      <a:pPr algn="ctr"/>
                      <a:r>
                        <a:rPr lang="en-GB" sz="1200" dirty="0">
                          <a:solidFill>
                            <a:schemeClr val="tx1">
                              <a:lumMod val="85000"/>
                            </a:schemeClr>
                          </a:solidFill>
                        </a:rPr>
                        <a:t>≈1.7µs</a:t>
                      </a:r>
                    </a:p>
                  </a:txBody>
                  <a:tcPr/>
                </a:tc>
                <a:extLst>
                  <a:ext uri="{0D108BD9-81ED-4DB2-BD59-A6C34878D82A}">
                    <a16:rowId xmlns:a16="http://schemas.microsoft.com/office/drawing/2014/main" val="2576176212"/>
                  </a:ext>
                </a:extLst>
              </a:tr>
              <a:tr h="227036">
                <a:tc>
                  <a:txBody>
                    <a:bodyPr/>
                    <a:lstStyle/>
                    <a:p>
                      <a:pPr algn="ctr"/>
                      <a:endParaRPr lang="en-GB" sz="1200" dirty="0">
                        <a:solidFill>
                          <a:schemeClr val="tx1">
                            <a:lumMod val="85000"/>
                          </a:schemeClr>
                        </a:solidFill>
                      </a:endParaRPr>
                    </a:p>
                  </a:txBody>
                  <a:tcPr/>
                </a:tc>
                <a:tc>
                  <a:txBody>
                    <a:bodyPr/>
                    <a:lstStyle/>
                    <a:p>
                      <a:pPr algn="ctr"/>
                      <a:endParaRPr lang="en-GB" sz="1200" dirty="0">
                        <a:solidFill>
                          <a:schemeClr val="tx1">
                            <a:lumMod val="85000"/>
                          </a:schemeClr>
                        </a:solidFill>
                      </a:endParaRPr>
                    </a:p>
                  </a:txBody>
                  <a:tcPr/>
                </a:tc>
                <a:tc>
                  <a:txBody>
                    <a:bodyPr/>
                    <a:lstStyle/>
                    <a:p>
                      <a:pPr algn="ctr"/>
                      <a:r>
                        <a:rPr lang="en-GB" sz="1200" dirty="0">
                          <a:solidFill>
                            <a:schemeClr val="tx1">
                              <a:lumMod val="85000"/>
                            </a:schemeClr>
                          </a:solidFill>
                        </a:rPr>
                        <a:t>50kHz</a:t>
                      </a:r>
                    </a:p>
                  </a:txBody>
                  <a:tcPr/>
                </a:tc>
                <a:tc>
                  <a:txBody>
                    <a:bodyPr/>
                    <a:lstStyle/>
                    <a:p>
                      <a:pPr algn="ctr"/>
                      <a:r>
                        <a:rPr lang="en-GB" sz="1200" dirty="0">
                          <a:solidFill>
                            <a:schemeClr val="tx1">
                              <a:lumMod val="85000"/>
                            </a:schemeClr>
                          </a:solidFill>
                        </a:rPr>
                        <a:t>100kHz</a:t>
                      </a:r>
                    </a:p>
                  </a:txBody>
                  <a:tcPr/>
                </a:tc>
                <a:extLst>
                  <a:ext uri="{0D108BD9-81ED-4DB2-BD59-A6C34878D82A}">
                    <a16:rowId xmlns:a16="http://schemas.microsoft.com/office/drawing/2014/main" val="801073061"/>
                  </a:ext>
                </a:extLst>
              </a:tr>
              <a:tr h="120356">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200" dirty="0">
                        <a:solidFill>
                          <a:schemeClr val="tx1">
                            <a:lumMod val="85000"/>
                          </a:schemeClr>
                        </a:solidFill>
                      </a:endParaRPr>
                    </a:p>
                  </a:txBody>
                  <a:tcPr/>
                </a:tc>
                <a:tc>
                  <a:txBody>
                    <a:bodyPr/>
                    <a:lstStyle/>
                    <a:p>
                      <a:pPr algn="ctr"/>
                      <a:endParaRPr lang="en-GB" sz="1200" dirty="0">
                        <a:solidFill>
                          <a:schemeClr val="tx1">
                            <a:lumMod val="85000"/>
                          </a:schemeClr>
                        </a:solidFill>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dirty="0">
                          <a:solidFill>
                            <a:schemeClr val="tx1">
                              <a:lumMod val="85000"/>
                            </a:schemeClr>
                          </a:solidFill>
                        </a:rPr>
                        <a:t>3.3ns</a:t>
                      </a: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dirty="0">
                          <a:solidFill>
                            <a:schemeClr val="tx1">
                              <a:lumMod val="85000"/>
                            </a:schemeClr>
                          </a:solidFill>
                        </a:rPr>
                        <a:t>3.3ns</a:t>
                      </a:r>
                    </a:p>
                  </a:txBody>
                  <a:tcPr/>
                </a:tc>
                <a:extLst>
                  <a:ext uri="{0D108BD9-81ED-4DB2-BD59-A6C34878D82A}">
                    <a16:rowId xmlns:a16="http://schemas.microsoft.com/office/drawing/2014/main" val="2213059067"/>
                  </a:ext>
                </a:extLst>
              </a:tr>
            </a:tbl>
          </a:graphicData>
        </a:graphic>
      </p:graphicFrame>
      <p:graphicFrame>
        <p:nvGraphicFramePr>
          <p:cNvPr id="20" name="Table 19">
            <a:extLst>
              <a:ext uri="{FF2B5EF4-FFF2-40B4-BE49-F238E27FC236}">
                <a16:creationId xmlns:a16="http://schemas.microsoft.com/office/drawing/2014/main" id="{3C548BA5-83A7-491E-BB7D-780C5B339D68}"/>
              </a:ext>
            </a:extLst>
          </p:cNvPr>
          <p:cNvGraphicFramePr>
            <a:graphicFrameLocks noGrp="1"/>
          </p:cNvGraphicFramePr>
          <p:nvPr>
            <p:extLst>
              <p:ext uri="{D42A27DB-BD31-4B8C-83A1-F6EECF244321}">
                <p14:modId xmlns:p14="http://schemas.microsoft.com/office/powerpoint/2010/main" val="625131082"/>
              </p:ext>
            </p:extLst>
          </p:nvPr>
        </p:nvGraphicFramePr>
        <p:xfrm>
          <a:off x="7355400" y="2893831"/>
          <a:ext cx="4608000" cy="3200400"/>
        </p:xfrm>
        <a:graphic>
          <a:graphicData uri="http://schemas.openxmlformats.org/drawingml/2006/table">
            <a:tbl>
              <a:tblPr firstRow="1" bandRow="1">
                <a:tableStyleId>{073A0DAA-6AF3-43AB-8588-CEC1D06C72B9}</a:tableStyleId>
              </a:tblPr>
              <a:tblGrid>
                <a:gridCol w="1152000">
                  <a:extLst>
                    <a:ext uri="{9D8B030D-6E8A-4147-A177-3AD203B41FA5}">
                      <a16:colId xmlns:a16="http://schemas.microsoft.com/office/drawing/2014/main" val="2863934932"/>
                    </a:ext>
                  </a:extLst>
                </a:gridCol>
                <a:gridCol w="1152000">
                  <a:extLst>
                    <a:ext uri="{9D8B030D-6E8A-4147-A177-3AD203B41FA5}">
                      <a16:colId xmlns:a16="http://schemas.microsoft.com/office/drawing/2014/main" val="3234641258"/>
                    </a:ext>
                  </a:extLst>
                </a:gridCol>
                <a:gridCol w="1152000">
                  <a:extLst>
                    <a:ext uri="{9D8B030D-6E8A-4147-A177-3AD203B41FA5}">
                      <a16:colId xmlns:a16="http://schemas.microsoft.com/office/drawing/2014/main" val="2387232938"/>
                    </a:ext>
                  </a:extLst>
                </a:gridCol>
                <a:gridCol w="1152000">
                  <a:extLst>
                    <a:ext uri="{9D8B030D-6E8A-4147-A177-3AD203B41FA5}">
                      <a16:colId xmlns:a16="http://schemas.microsoft.com/office/drawing/2014/main" val="3497467943"/>
                    </a:ext>
                  </a:extLst>
                </a:gridCol>
              </a:tblGrid>
              <a:tr h="227036">
                <a:tc gridSpan="4">
                  <a:txBody>
                    <a:bodyPr/>
                    <a:lstStyle/>
                    <a:p>
                      <a:pPr algn="ctr"/>
                      <a:r>
                        <a:rPr lang="en-GB" sz="1200" b="1" dirty="0">
                          <a:solidFill>
                            <a:schemeClr val="accent6"/>
                          </a:solidFill>
                        </a:rPr>
                        <a:t>4</a:t>
                      </a:r>
                      <a:r>
                        <a:rPr lang="en-GB" sz="1200" b="1" baseline="30000" dirty="0">
                          <a:solidFill>
                            <a:schemeClr val="accent6"/>
                          </a:solidFill>
                        </a:rPr>
                        <a:t>th</a:t>
                      </a:r>
                      <a:r>
                        <a:rPr lang="en-GB" sz="1200" b="1" dirty="0">
                          <a:solidFill>
                            <a:schemeClr val="accent6"/>
                          </a:solidFill>
                        </a:rPr>
                        <a:t> Generation</a:t>
                      </a:r>
                    </a:p>
                  </a:txBody>
                  <a:tcPr anchor="ctr">
                    <a:lnL w="12700" cap="flat" cmpd="sng" algn="ctr">
                      <a:solidFill>
                        <a:schemeClr val="accent6"/>
                      </a:solidFill>
                      <a:prstDash val="solid"/>
                      <a:round/>
                      <a:headEnd type="none" w="med" len="med"/>
                      <a:tailEnd type="none" w="med" len="med"/>
                    </a:lnL>
                  </a:tcPr>
                </a:tc>
                <a:tc hMerge="1">
                  <a:txBody>
                    <a:bodyPr/>
                    <a:lstStyle/>
                    <a:p>
                      <a:pPr algn="ctr"/>
                      <a:endParaRPr lang="en-GB" sz="1050" dirty="0">
                        <a:solidFill>
                          <a:schemeClr val="accent6"/>
                        </a:solidFill>
                      </a:endParaRPr>
                    </a:p>
                  </a:txBody>
                  <a:tcPr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5">
                        <a:lumMod val="20000"/>
                        <a:lumOff val="80000"/>
                      </a:schemeClr>
                    </a:solidFill>
                  </a:tcPr>
                </a:tc>
                <a:tc hMerge="1">
                  <a:txBody>
                    <a:bodyPr/>
                    <a:lstStyle/>
                    <a:p>
                      <a:pPr algn="ctr"/>
                      <a:endParaRPr lang="en-GB" sz="1050" dirty="0">
                        <a:solidFill>
                          <a:schemeClr val="accent6"/>
                        </a:solidFill>
                      </a:endParaRPr>
                    </a:p>
                  </a:txBody>
                  <a:tcPr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5">
                        <a:lumMod val="20000"/>
                        <a:lumOff val="80000"/>
                      </a:schemeClr>
                    </a:solidFill>
                  </a:tcPr>
                </a:tc>
                <a:tc hMerge="1">
                  <a:txBody>
                    <a:bodyPr/>
                    <a:lstStyle/>
                    <a:p>
                      <a:pPr algn="ctr"/>
                      <a:endParaRPr lang="en-GB" sz="1050" dirty="0">
                        <a:solidFill>
                          <a:schemeClr val="accent6"/>
                        </a:solidFill>
                      </a:endParaRPr>
                    </a:p>
                  </a:txBody>
                  <a:tcPr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665317325"/>
                  </a:ext>
                </a:extLst>
              </a:tr>
              <a:tr h="227036">
                <a:tc>
                  <a:txBody>
                    <a:bodyPr/>
                    <a:lstStyle/>
                    <a:p>
                      <a:pPr algn="ctr"/>
                      <a:r>
                        <a:rPr lang="en-GB" sz="1200" b="1" dirty="0">
                          <a:solidFill>
                            <a:schemeClr val="tx1">
                              <a:lumMod val="75000"/>
                            </a:schemeClr>
                          </a:solidFill>
                        </a:rPr>
                        <a:t>Thyristor</a:t>
                      </a:r>
                    </a:p>
                  </a:txBody>
                  <a:tcPr anchor="ctr">
                    <a:lnL w="12700" cap="flat" cmpd="sng" algn="ctr">
                      <a:solidFill>
                        <a:schemeClr val="accent6"/>
                      </a:solidFill>
                      <a:prstDash val="solid"/>
                      <a:round/>
                      <a:headEnd type="none" w="med" len="med"/>
                      <a:tailEnd type="none" w="med" len="med"/>
                    </a:lnL>
                    <a:lnB w="12700" cap="flat" cmpd="sng" algn="ctr">
                      <a:solidFill>
                        <a:schemeClr val="accent6"/>
                      </a:solidFill>
                      <a:prstDash val="solid"/>
                      <a:round/>
                      <a:headEnd type="none" w="med" len="med"/>
                      <a:tailEnd type="none" w="med" len="med"/>
                    </a:lnB>
                  </a:tcPr>
                </a:tc>
                <a:tc>
                  <a:txBody>
                    <a:bodyPr/>
                    <a:lstStyle/>
                    <a:p>
                      <a:pPr algn="ctr"/>
                      <a:r>
                        <a:rPr lang="en-GB" sz="1200" b="1" dirty="0">
                          <a:solidFill>
                            <a:schemeClr val="tx1">
                              <a:lumMod val="75000"/>
                            </a:schemeClr>
                          </a:solidFill>
                        </a:rPr>
                        <a:t>Analogue</a:t>
                      </a:r>
                    </a:p>
                    <a:p>
                      <a:pPr algn="ctr"/>
                      <a:r>
                        <a:rPr lang="en-GB" sz="1200" b="1" dirty="0">
                          <a:solidFill>
                            <a:schemeClr val="tx1">
                              <a:lumMod val="75000"/>
                            </a:schemeClr>
                          </a:solidFill>
                        </a:rPr>
                        <a:t>V LOOP</a:t>
                      </a:r>
                    </a:p>
                  </a:txBody>
                  <a:tcPr anchor="ctr">
                    <a:lnB w="12700" cap="flat" cmpd="sng" algn="ctr">
                      <a:solidFill>
                        <a:schemeClr val="accent6"/>
                      </a:solidFill>
                      <a:prstDash val="solid"/>
                      <a:round/>
                      <a:headEnd type="none" w="med" len="med"/>
                      <a:tailEnd type="none" w="med" len="med"/>
                    </a:lnB>
                  </a:tcPr>
                </a:tc>
                <a:tc>
                  <a:txBody>
                    <a:bodyPr/>
                    <a:lstStyle/>
                    <a:p>
                      <a:pPr algn="ctr"/>
                      <a:r>
                        <a:rPr lang="en-GB" sz="1200" b="1" dirty="0">
                          <a:solidFill>
                            <a:schemeClr val="accent6"/>
                          </a:solidFill>
                        </a:rPr>
                        <a:t>Digital </a:t>
                      </a:r>
                    </a:p>
                    <a:p>
                      <a:pPr algn="ctr"/>
                      <a:r>
                        <a:rPr lang="en-GB" sz="1200" b="1" dirty="0">
                          <a:solidFill>
                            <a:schemeClr val="accent6"/>
                          </a:solidFill>
                        </a:rPr>
                        <a:t>V LOOP</a:t>
                      </a:r>
                    </a:p>
                  </a:txBody>
                  <a:tcPr anchor="ctr">
                    <a:lnB w="12700" cap="flat" cmpd="sng" algn="ctr">
                      <a:solidFill>
                        <a:schemeClr val="accent6"/>
                      </a:solidFill>
                      <a:prstDash val="solid"/>
                      <a:round/>
                      <a:headEnd type="none" w="med" len="med"/>
                      <a:tailEnd type="none" w="med" len="med"/>
                    </a:lnB>
                  </a:tcPr>
                </a:tc>
                <a:tc>
                  <a:txBody>
                    <a:bodyPr/>
                    <a:lstStyle/>
                    <a:p>
                      <a:pPr algn="ctr"/>
                      <a:r>
                        <a:rPr lang="en-GB" sz="1200" b="1" dirty="0">
                          <a:solidFill>
                            <a:schemeClr val="accent6"/>
                          </a:solidFill>
                        </a:rPr>
                        <a:t>Pulsed</a:t>
                      </a:r>
                    </a:p>
                  </a:txBody>
                  <a:tcPr anchor="ctr">
                    <a:lnB w="12700" cap="flat" cmpd="sng" algn="ctr">
                      <a:solidFill>
                        <a:schemeClr val="accent6"/>
                      </a:solidFill>
                      <a:prstDash val="solid"/>
                      <a:round/>
                      <a:headEnd type="none" w="med" len="med"/>
                      <a:tailEnd type="none" w="med" len="med"/>
                    </a:lnB>
                  </a:tcPr>
                </a:tc>
                <a:extLst>
                  <a:ext uri="{0D108BD9-81ED-4DB2-BD59-A6C34878D82A}">
                    <a16:rowId xmlns:a16="http://schemas.microsoft.com/office/drawing/2014/main" val="973402"/>
                  </a:ext>
                </a:extLst>
              </a:tr>
              <a:tr h="227036">
                <a:tc>
                  <a:txBody>
                    <a:bodyPr/>
                    <a:lstStyle/>
                    <a:p>
                      <a:pPr algn="ctr"/>
                      <a:endParaRPr lang="en-GB" sz="1200" b="1" dirty="0">
                        <a:solidFill>
                          <a:schemeClr val="tx1">
                            <a:lumMod val="75000"/>
                          </a:schemeClr>
                        </a:solidFill>
                      </a:endParaRPr>
                    </a:p>
                  </a:txBody>
                  <a:tcPr>
                    <a:lnL w="12700" cap="flat" cmpd="sng" algn="ctr">
                      <a:solidFill>
                        <a:schemeClr val="accent6"/>
                      </a:solidFill>
                      <a:prstDash val="solid"/>
                      <a:round/>
                      <a:headEnd type="none" w="med" len="med"/>
                      <a:tailEnd type="none" w="med" len="med"/>
                    </a:lnL>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tcPr>
                </a:tc>
                <a:tc>
                  <a:txBody>
                    <a:bodyPr/>
                    <a:lstStyle/>
                    <a:p>
                      <a:pPr algn="ctr"/>
                      <a:r>
                        <a:rPr lang="en-GB" sz="1200" b="1" dirty="0">
                          <a:solidFill>
                            <a:schemeClr val="tx1">
                              <a:lumMod val="75000"/>
                            </a:schemeClr>
                          </a:solidFill>
                        </a:rPr>
                        <a:t>Voltage Source</a:t>
                      </a:r>
                    </a:p>
                  </a:txBody>
                  <a:tcP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tcPr>
                </a:tc>
                <a:tc>
                  <a:txBody>
                    <a:bodyPr/>
                    <a:lstStyle/>
                    <a:p>
                      <a:pPr algn="ctr"/>
                      <a:r>
                        <a:rPr lang="en-GB" sz="1200" b="1" dirty="0">
                          <a:solidFill>
                            <a:schemeClr val="accent6"/>
                          </a:solidFill>
                        </a:rPr>
                        <a:t>Switch Mode</a:t>
                      </a:r>
                    </a:p>
                  </a:txBody>
                  <a:tcP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tcPr>
                </a:tc>
                <a:tc>
                  <a:txBody>
                    <a:bodyPr/>
                    <a:lstStyle/>
                    <a:p>
                      <a:pPr algn="ctr"/>
                      <a:endParaRPr lang="en-GB" sz="1200" b="1" dirty="0">
                        <a:solidFill>
                          <a:schemeClr val="accent6"/>
                        </a:solidFill>
                      </a:endParaRPr>
                    </a:p>
                  </a:txBody>
                  <a:tcP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tcPr>
                </a:tc>
                <a:extLst>
                  <a:ext uri="{0D108BD9-81ED-4DB2-BD59-A6C34878D82A}">
                    <a16:rowId xmlns:a16="http://schemas.microsoft.com/office/drawing/2014/main" val="636596266"/>
                  </a:ext>
                </a:extLst>
              </a:tr>
              <a:tr h="227036">
                <a:tc>
                  <a:txBody>
                    <a:bodyPr/>
                    <a:lstStyle/>
                    <a:p>
                      <a:pPr algn="ctr"/>
                      <a:r>
                        <a:rPr lang="en-GB" sz="1200" b="0" dirty="0">
                          <a:solidFill>
                            <a:schemeClr val="bg1">
                              <a:lumMod val="75000"/>
                            </a:schemeClr>
                          </a:solidFill>
                        </a:rPr>
                        <a:t>15 Hz</a:t>
                      </a:r>
                    </a:p>
                  </a:txBody>
                  <a:tcPr>
                    <a:lnL w="12700" cap="flat" cmpd="sng" algn="ctr">
                      <a:solidFill>
                        <a:schemeClr val="accent6"/>
                      </a:solidFill>
                      <a:prstDash val="solid"/>
                      <a:round/>
                      <a:headEnd type="none" w="med" len="med"/>
                      <a:tailEnd type="none" w="med" len="med"/>
                    </a:lnL>
                    <a:lnT w="12700" cap="flat" cmpd="sng" algn="ctr">
                      <a:solidFill>
                        <a:schemeClr val="accent6"/>
                      </a:solidFill>
                      <a:prstDash val="solid"/>
                      <a:round/>
                      <a:headEnd type="none" w="med" len="med"/>
                      <a:tailEnd type="none" w="med" len="med"/>
                    </a:lnT>
                  </a:tcPr>
                </a:tc>
                <a:tc>
                  <a:txBody>
                    <a:bodyPr/>
                    <a:lstStyle/>
                    <a:p>
                      <a:pPr algn="ctr"/>
                      <a:r>
                        <a:rPr lang="en-GB" sz="1200" b="0" dirty="0">
                          <a:solidFill>
                            <a:schemeClr val="tx1">
                              <a:lumMod val="75000"/>
                            </a:schemeClr>
                          </a:solidFill>
                        </a:rPr>
                        <a:t>≥ 1 kHz</a:t>
                      </a:r>
                    </a:p>
                  </a:txBody>
                  <a:tcPr>
                    <a:lnT w="12700" cap="flat" cmpd="sng" algn="ctr">
                      <a:solidFill>
                        <a:schemeClr val="accent6"/>
                      </a:solidFill>
                      <a:prstDash val="solid"/>
                      <a:round/>
                      <a:headEnd type="none" w="med" len="med"/>
                      <a:tailEnd type="none" w="med" len="med"/>
                    </a:lnT>
                  </a:tcPr>
                </a:tc>
                <a:tc>
                  <a:txBody>
                    <a:bodyPr/>
                    <a:lstStyle/>
                    <a:p>
                      <a:pPr algn="ctr"/>
                      <a:r>
                        <a:rPr lang="en-GB" sz="1200" b="0" dirty="0">
                          <a:solidFill>
                            <a:schemeClr val="tx1">
                              <a:lumMod val="75000"/>
                            </a:schemeClr>
                          </a:solidFill>
                        </a:rPr>
                        <a:t>5 kHz</a:t>
                      </a:r>
                    </a:p>
                  </a:txBody>
                  <a:tcPr>
                    <a:lnT w="12700" cap="flat" cmpd="sng" algn="ctr">
                      <a:solidFill>
                        <a:schemeClr val="accent6"/>
                      </a:solidFill>
                      <a:prstDash val="solid"/>
                      <a:round/>
                      <a:headEnd type="none" w="med" len="med"/>
                      <a:tailEnd type="none" w="med" len="med"/>
                    </a:lnT>
                  </a:tcPr>
                </a:tc>
                <a:tc>
                  <a:txBody>
                    <a:bodyPr/>
                    <a:lstStyle/>
                    <a:p>
                      <a:pPr algn="ctr"/>
                      <a:endParaRPr lang="en-GB" sz="1200" b="0" dirty="0">
                        <a:solidFill>
                          <a:schemeClr val="tx1">
                            <a:lumMod val="75000"/>
                          </a:schemeClr>
                        </a:solidFill>
                      </a:endParaRPr>
                    </a:p>
                  </a:txBody>
                  <a:tcPr>
                    <a:lnT w="12700" cap="flat" cmpd="sng" algn="ctr">
                      <a:solidFill>
                        <a:schemeClr val="accent6"/>
                      </a:solidFill>
                      <a:prstDash val="solid"/>
                      <a:round/>
                      <a:headEnd type="none" w="med" len="med"/>
                      <a:tailEnd type="none" w="med" len="med"/>
                    </a:lnT>
                  </a:tcPr>
                </a:tc>
                <a:extLst>
                  <a:ext uri="{0D108BD9-81ED-4DB2-BD59-A6C34878D82A}">
                    <a16:rowId xmlns:a16="http://schemas.microsoft.com/office/drawing/2014/main" val="677234637"/>
                  </a:ext>
                </a:extLst>
              </a:tr>
              <a:tr h="227036">
                <a:tc>
                  <a:txBody>
                    <a:bodyPr/>
                    <a:lstStyle/>
                    <a:p>
                      <a:pPr algn="ctr"/>
                      <a:r>
                        <a:rPr lang="en-GB" sz="1200" b="0" dirty="0">
                          <a:solidFill>
                            <a:schemeClr val="bg1">
                              <a:lumMod val="75000"/>
                            </a:schemeClr>
                          </a:solidFill>
                        </a:rPr>
                        <a:t>200 Hz</a:t>
                      </a:r>
                    </a:p>
                  </a:txBody>
                  <a:tcPr>
                    <a:lnL w="12700" cap="flat" cmpd="sng" algn="ctr">
                      <a:solidFill>
                        <a:schemeClr val="accent6"/>
                      </a:solidFill>
                      <a:prstDash val="solid"/>
                      <a:round/>
                      <a:headEnd type="none" w="med" len="med"/>
                      <a:tailEnd type="none" w="med" len="med"/>
                    </a:lnL>
                  </a:tcPr>
                </a:tc>
                <a:tc>
                  <a:txBody>
                    <a:bodyPr/>
                    <a:lstStyle/>
                    <a:p>
                      <a:pPr algn="ctr"/>
                      <a:r>
                        <a:rPr lang="en-GB" sz="1200" b="0" dirty="0">
                          <a:solidFill>
                            <a:schemeClr val="tx1">
                              <a:lumMod val="75000"/>
                            </a:schemeClr>
                          </a:solidFill>
                        </a:rPr>
                        <a:t>10 – 20 kHz</a:t>
                      </a:r>
                    </a:p>
                  </a:txBody>
                  <a:tcPr/>
                </a:tc>
                <a:tc>
                  <a:txBody>
                    <a:bodyPr/>
                    <a:lstStyle/>
                    <a:p>
                      <a:pPr algn="ctr"/>
                      <a:r>
                        <a:rPr lang="en-GB" sz="1200" b="0" dirty="0">
                          <a:solidFill>
                            <a:schemeClr val="tx1">
                              <a:lumMod val="75000"/>
                            </a:schemeClr>
                          </a:solidFill>
                        </a:rPr>
                        <a:t>50 kHz</a:t>
                      </a:r>
                    </a:p>
                  </a:txBody>
                  <a:tcPr/>
                </a:tc>
                <a:tc>
                  <a:txBody>
                    <a:bodyPr/>
                    <a:lstStyle/>
                    <a:p>
                      <a:pPr algn="ctr"/>
                      <a:r>
                        <a:rPr lang="en-GB" sz="1200" b="0" dirty="0">
                          <a:solidFill>
                            <a:schemeClr val="tx1">
                              <a:lumMod val="75000"/>
                            </a:schemeClr>
                          </a:solidFill>
                        </a:rPr>
                        <a:t>4 MHz</a:t>
                      </a:r>
                    </a:p>
                  </a:txBody>
                  <a:tcPr/>
                </a:tc>
                <a:extLst>
                  <a:ext uri="{0D108BD9-81ED-4DB2-BD59-A6C34878D82A}">
                    <a16:rowId xmlns:a16="http://schemas.microsoft.com/office/drawing/2014/main" val="1587880031"/>
                  </a:ext>
                </a:extLst>
              </a:tr>
              <a:tr h="227036">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200" b="0" dirty="0">
                        <a:solidFill>
                          <a:schemeClr val="bg1">
                            <a:lumMod val="75000"/>
                          </a:schemeClr>
                        </a:solidFill>
                      </a:endParaRPr>
                    </a:p>
                  </a:txBody>
                  <a:tcPr>
                    <a:lnL w="12700" cap="flat" cmpd="sng" algn="ctr">
                      <a:solidFill>
                        <a:schemeClr val="accent6"/>
                      </a:solidFill>
                      <a:prstDash val="solid"/>
                      <a:round/>
                      <a:headEnd type="none" w="med" len="med"/>
                      <a:tailEnd type="none" w="med" len="med"/>
                    </a:lnL>
                    <a:lnB w="12700" cap="flat" cmpd="sng" algn="ctr">
                      <a:solidFill>
                        <a:schemeClr val="accent6"/>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dirty="0">
                          <a:solidFill>
                            <a:schemeClr val="tx1">
                              <a:lumMod val="75000"/>
                            </a:schemeClr>
                          </a:solidFill>
                        </a:rPr>
                        <a:t>≈5µs</a:t>
                      </a:r>
                    </a:p>
                  </a:txBody>
                  <a:tcPr>
                    <a:lnB w="12700" cap="flat" cmpd="sng" algn="ctr">
                      <a:solidFill>
                        <a:schemeClr val="accent6"/>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dirty="0">
                          <a:solidFill>
                            <a:schemeClr val="tx1">
                              <a:lumMod val="75000"/>
                            </a:schemeClr>
                          </a:solidFill>
                        </a:rPr>
                        <a:t>≈17µs</a:t>
                      </a:r>
                    </a:p>
                  </a:txBody>
                  <a:tcPr>
                    <a:lnB w="12700" cap="flat" cmpd="sng" algn="ctr">
                      <a:solidFill>
                        <a:schemeClr val="accent6"/>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dirty="0">
                          <a:solidFill>
                            <a:schemeClr val="tx1">
                              <a:lumMod val="75000"/>
                            </a:schemeClr>
                          </a:solidFill>
                        </a:rPr>
                        <a:t>≈0.8µs</a:t>
                      </a:r>
                    </a:p>
                  </a:txBody>
                  <a:tcPr>
                    <a:lnB w="12700" cap="flat" cmpd="sng" algn="ctr">
                      <a:solidFill>
                        <a:schemeClr val="accent6"/>
                      </a:solidFill>
                      <a:prstDash val="solid"/>
                      <a:round/>
                      <a:headEnd type="none" w="med" len="med"/>
                      <a:tailEnd type="none" w="med" len="med"/>
                    </a:lnB>
                  </a:tcPr>
                </a:tc>
                <a:extLst>
                  <a:ext uri="{0D108BD9-81ED-4DB2-BD59-A6C34878D82A}">
                    <a16:rowId xmlns:a16="http://schemas.microsoft.com/office/drawing/2014/main" val="3357337119"/>
                  </a:ext>
                </a:extLst>
              </a:tr>
              <a:tr h="227036">
                <a:tc>
                  <a:txBody>
                    <a:bodyPr/>
                    <a:lstStyle/>
                    <a:p>
                      <a:pPr algn="ctr"/>
                      <a:r>
                        <a:rPr lang="en-GB" sz="1200" b="0" dirty="0">
                          <a:solidFill>
                            <a:schemeClr val="bg1">
                              <a:lumMod val="75000"/>
                            </a:schemeClr>
                          </a:solidFill>
                        </a:rPr>
                        <a:t>200 Hz</a:t>
                      </a:r>
                    </a:p>
                  </a:txBody>
                  <a:tcPr>
                    <a:lnL w="12700" cap="flat" cmpd="sng" algn="ctr">
                      <a:solidFill>
                        <a:schemeClr val="accent6"/>
                      </a:solidFill>
                      <a:prstDash val="solid"/>
                      <a:round/>
                      <a:headEnd type="none" w="med" len="med"/>
                      <a:tailEnd type="none" w="med" len="med"/>
                    </a:lnL>
                    <a:lnT w="12700" cap="flat" cmpd="sng" algn="ctr">
                      <a:solidFill>
                        <a:schemeClr val="accent6"/>
                      </a:solidFill>
                      <a:prstDash val="solid"/>
                      <a:round/>
                      <a:headEnd type="none" w="med" len="med"/>
                      <a:tailEnd type="none" w="med" len="med"/>
                    </a:lnT>
                  </a:tcPr>
                </a:tc>
                <a:tc>
                  <a:txBody>
                    <a:bodyPr/>
                    <a:lstStyle/>
                    <a:p>
                      <a:pPr algn="ctr"/>
                      <a:endParaRPr lang="en-GB" sz="1200" b="0" dirty="0">
                        <a:solidFill>
                          <a:srgbClr val="062F67"/>
                        </a:solidFill>
                      </a:endParaRPr>
                    </a:p>
                  </a:txBody>
                  <a:tcPr>
                    <a:lnT w="12700" cap="flat" cmpd="sng" algn="ctr">
                      <a:solidFill>
                        <a:schemeClr val="accent6"/>
                      </a:solidFill>
                      <a:prstDash val="solid"/>
                      <a:round/>
                      <a:headEnd type="none" w="med" len="med"/>
                      <a:tailEnd type="none" w="med" len="med"/>
                    </a:lnT>
                  </a:tcPr>
                </a:tc>
                <a:tc>
                  <a:txBody>
                    <a:bodyPr/>
                    <a:lstStyle/>
                    <a:p>
                      <a:pPr algn="ctr"/>
                      <a:r>
                        <a:rPr lang="en-GB" sz="1200" b="0" dirty="0">
                          <a:solidFill>
                            <a:srgbClr val="062F67"/>
                          </a:solidFill>
                        </a:rPr>
                        <a:t>20 kHz</a:t>
                      </a:r>
                    </a:p>
                  </a:txBody>
                  <a:tcPr>
                    <a:lnT w="12700" cap="flat" cmpd="sng" algn="ctr">
                      <a:solidFill>
                        <a:schemeClr val="accent6"/>
                      </a:solidFill>
                      <a:prstDash val="solid"/>
                      <a:round/>
                      <a:headEnd type="none" w="med" len="med"/>
                      <a:tailEnd type="none" w="med" len="med"/>
                    </a:lnT>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200" dirty="0">
                        <a:solidFill>
                          <a:srgbClr val="062F67"/>
                        </a:solidFill>
                      </a:endParaRPr>
                    </a:p>
                  </a:txBody>
                  <a:tcPr>
                    <a:lnT w="12700" cap="flat" cmpd="sng" algn="ctr">
                      <a:solidFill>
                        <a:schemeClr val="accent6"/>
                      </a:solidFill>
                      <a:prstDash val="solid"/>
                      <a:round/>
                      <a:headEnd type="none" w="med" len="med"/>
                      <a:tailEnd type="none" w="med" len="med"/>
                    </a:lnT>
                  </a:tcPr>
                </a:tc>
                <a:extLst>
                  <a:ext uri="{0D108BD9-81ED-4DB2-BD59-A6C34878D82A}">
                    <a16:rowId xmlns:a16="http://schemas.microsoft.com/office/drawing/2014/main" val="3410555922"/>
                  </a:ext>
                </a:extLst>
              </a:tr>
              <a:tr h="227036">
                <a:tc>
                  <a:txBody>
                    <a:bodyPr/>
                    <a:lstStyle/>
                    <a:p>
                      <a:pPr algn="ctr"/>
                      <a:r>
                        <a:rPr lang="en-GB" sz="1200" b="0" dirty="0">
                          <a:solidFill>
                            <a:schemeClr val="bg1">
                              <a:lumMod val="75000"/>
                            </a:schemeClr>
                          </a:solidFill>
                        </a:rPr>
                        <a:t>20 kHz</a:t>
                      </a:r>
                    </a:p>
                  </a:txBody>
                  <a:tcPr>
                    <a:lnL w="12700" cap="flat" cmpd="sng" algn="ctr">
                      <a:solidFill>
                        <a:schemeClr val="accent6"/>
                      </a:solidFill>
                      <a:prstDash val="solid"/>
                      <a:round/>
                      <a:headEnd type="none" w="med" len="med"/>
                      <a:tailEnd type="none" w="med" len="med"/>
                    </a:lnL>
                  </a:tcPr>
                </a:tc>
                <a:tc>
                  <a:txBody>
                    <a:bodyPr/>
                    <a:lstStyle/>
                    <a:p>
                      <a:pPr algn="ctr"/>
                      <a:endParaRPr lang="en-GB" sz="1200" b="0" dirty="0">
                        <a:solidFill>
                          <a:srgbClr val="062F67"/>
                        </a:solidFill>
                      </a:endParaRPr>
                    </a:p>
                  </a:txBody>
                  <a:tcPr/>
                </a:tc>
                <a:tc>
                  <a:txBody>
                    <a:bodyPr/>
                    <a:lstStyle/>
                    <a:p>
                      <a:pPr algn="ctr"/>
                      <a:r>
                        <a:rPr lang="en-GB" sz="1200" b="0" dirty="0">
                          <a:solidFill>
                            <a:srgbClr val="062F67"/>
                          </a:solidFill>
                        </a:rPr>
                        <a:t>200 kHz</a:t>
                      </a:r>
                    </a:p>
                  </a:txBody>
                  <a:tcPr/>
                </a:tc>
                <a:tc>
                  <a:txBody>
                    <a:bodyPr/>
                    <a:lstStyle/>
                    <a:p>
                      <a:pPr algn="ctr"/>
                      <a:r>
                        <a:rPr lang="en-GB" sz="1200" b="0" dirty="0">
                          <a:solidFill>
                            <a:srgbClr val="062F67"/>
                          </a:solidFill>
                        </a:rPr>
                        <a:t>4 MHz</a:t>
                      </a:r>
                    </a:p>
                  </a:txBody>
                  <a:tcPr/>
                </a:tc>
                <a:extLst>
                  <a:ext uri="{0D108BD9-81ED-4DB2-BD59-A6C34878D82A}">
                    <a16:rowId xmlns:a16="http://schemas.microsoft.com/office/drawing/2014/main" val="3145763941"/>
                  </a:ext>
                </a:extLst>
              </a:tr>
              <a:tr h="227036">
                <a:tc>
                  <a:txBody>
                    <a:bodyPr/>
                    <a:lstStyle/>
                    <a:p>
                      <a:pPr algn="ctr"/>
                      <a:endParaRPr lang="en-GB" sz="1200" b="0" dirty="0">
                        <a:solidFill>
                          <a:schemeClr val="accent1"/>
                        </a:solidFill>
                      </a:endParaRPr>
                    </a:p>
                  </a:txBody>
                  <a:tcPr>
                    <a:lnL w="12700" cap="flat" cmpd="sng" algn="ctr">
                      <a:solidFill>
                        <a:schemeClr val="accent6"/>
                      </a:solidFill>
                      <a:prstDash val="solid"/>
                      <a:round/>
                      <a:headEnd type="none" w="med" len="med"/>
                      <a:tailEnd type="none" w="med" len="med"/>
                    </a:lnL>
                  </a:tcPr>
                </a:tc>
                <a:tc>
                  <a:txBody>
                    <a:bodyPr/>
                    <a:lstStyle/>
                    <a:p>
                      <a:pPr algn="ctr"/>
                      <a:endParaRPr lang="en-GB" sz="1200" b="0" dirty="0">
                        <a:solidFill>
                          <a:srgbClr val="062F67"/>
                        </a:solidFill>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dirty="0">
                          <a:solidFill>
                            <a:srgbClr val="062F67"/>
                          </a:solidFill>
                        </a:rPr>
                        <a:t>≈5µs</a:t>
                      </a: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dirty="0">
                          <a:solidFill>
                            <a:srgbClr val="062F67"/>
                          </a:solidFill>
                        </a:rPr>
                        <a:t>≈0.8µs</a:t>
                      </a:r>
                    </a:p>
                  </a:txBody>
                  <a:tcPr/>
                </a:tc>
                <a:extLst>
                  <a:ext uri="{0D108BD9-81ED-4DB2-BD59-A6C34878D82A}">
                    <a16:rowId xmlns:a16="http://schemas.microsoft.com/office/drawing/2014/main" val="4128034475"/>
                  </a:ext>
                </a:extLst>
              </a:tr>
              <a:tr h="227036">
                <a:tc>
                  <a:txBody>
                    <a:bodyPr/>
                    <a:lstStyle/>
                    <a:p>
                      <a:pPr algn="ctr"/>
                      <a:endParaRPr lang="en-GB" sz="1200" b="0" dirty="0">
                        <a:solidFill>
                          <a:schemeClr val="accent1"/>
                        </a:solidFill>
                      </a:endParaRPr>
                    </a:p>
                  </a:txBody>
                  <a:tcPr>
                    <a:lnL w="12700" cap="flat" cmpd="sng" algn="ctr">
                      <a:solidFill>
                        <a:schemeClr val="accent6"/>
                      </a:solidFill>
                      <a:prstDash val="solid"/>
                      <a:round/>
                      <a:headEnd type="none" w="med" len="med"/>
                      <a:tailEnd type="none" w="med" len="med"/>
                    </a:lnL>
                  </a:tcPr>
                </a:tc>
                <a:tc>
                  <a:txBody>
                    <a:bodyPr/>
                    <a:lstStyle/>
                    <a:p>
                      <a:pPr algn="ctr"/>
                      <a:endParaRPr lang="en-GB" sz="1200" b="0" dirty="0">
                        <a:solidFill>
                          <a:srgbClr val="062F67"/>
                        </a:solidFill>
                      </a:endParaRPr>
                    </a:p>
                  </a:txBody>
                  <a:tcPr/>
                </a:tc>
                <a:tc>
                  <a:txBody>
                    <a:bodyPr/>
                    <a:lstStyle/>
                    <a:p>
                      <a:pPr algn="ctr"/>
                      <a:r>
                        <a:rPr lang="en-GB" sz="1200" b="0" dirty="0">
                          <a:solidFill>
                            <a:srgbClr val="062F67"/>
                          </a:solidFill>
                        </a:rPr>
                        <a:t>≥ 250kHz</a:t>
                      </a:r>
                    </a:p>
                  </a:txBody>
                  <a:tcPr/>
                </a:tc>
                <a:tc>
                  <a:txBody>
                    <a:bodyPr/>
                    <a:lstStyle/>
                    <a:p>
                      <a:pPr algn="ctr"/>
                      <a:r>
                        <a:rPr lang="en-GB" sz="1200" b="0" dirty="0">
                          <a:solidFill>
                            <a:srgbClr val="062F67"/>
                          </a:solidFill>
                        </a:rPr>
                        <a:t>400kHz</a:t>
                      </a:r>
                    </a:p>
                  </a:txBody>
                  <a:tcPr/>
                </a:tc>
                <a:extLst>
                  <a:ext uri="{0D108BD9-81ED-4DB2-BD59-A6C34878D82A}">
                    <a16:rowId xmlns:a16="http://schemas.microsoft.com/office/drawing/2014/main" val="17404800"/>
                  </a:ext>
                </a:extLst>
              </a:tr>
              <a:tr h="227036">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200" b="0" dirty="0">
                        <a:solidFill>
                          <a:schemeClr val="accent1"/>
                        </a:solidFill>
                      </a:endParaRPr>
                    </a:p>
                  </a:txBody>
                  <a:tcPr>
                    <a:lnL w="12700" cap="flat" cmpd="sng" algn="ctr">
                      <a:solidFill>
                        <a:schemeClr val="accent6"/>
                      </a:solidFill>
                      <a:prstDash val="solid"/>
                      <a:round/>
                      <a:headEnd type="none" w="med" len="med"/>
                      <a:tailEnd type="none" w="med" len="med"/>
                    </a:lnL>
                  </a:tcPr>
                </a:tc>
                <a:tc>
                  <a:txBody>
                    <a:bodyPr/>
                    <a:lstStyle/>
                    <a:p>
                      <a:pPr algn="ctr"/>
                      <a:endParaRPr lang="en-GB" sz="1200" b="0" dirty="0">
                        <a:solidFill>
                          <a:srgbClr val="062F67"/>
                        </a:solidFill>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dirty="0">
                          <a:solidFill>
                            <a:srgbClr val="062F67"/>
                          </a:solidFill>
                        </a:rPr>
                        <a:t>2.5ns</a:t>
                      </a: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dirty="0">
                          <a:solidFill>
                            <a:srgbClr val="062F67"/>
                          </a:solidFill>
                        </a:rPr>
                        <a:t>2.5ns</a:t>
                      </a:r>
                    </a:p>
                  </a:txBody>
                  <a:tcPr/>
                </a:tc>
                <a:extLst>
                  <a:ext uri="{0D108BD9-81ED-4DB2-BD59-A6C34878D82A}">
                    <a16:rowId xmlns:a16="http://schemas.microsoft.com/office/drawing/2014/main" val="2213059067"/>
                  </a:ext>
                </a:extLst>
              </a:tr>
            </a:tbl>
          </a:graphicData>
        </a:graphic>
      </p:graphicFrame>
      <p:sp>
        <p:nvSpPr>
          <p:cNvPr id="23" name="TextBox 22">
            <a:extLst>
              <a:ext uri="{FF2B5EF4-FFF2-40B4-BE49-F238E27FC236}">
                <a16:creationId xmlns:a16="http://schemas.microsoft.com/office/drawing/2014/main" id="{0250B4EE-F81C-41F8-AA81-70677680E14B}"/>
              </a:ext>
            </a:extLst>
          </p:cNvPr>
          <p:cNvSpPr txBox="1"/>
          <p:nvPr/>
        </p:nvSpPr>
        <p:spPr>
          <a:xfrm>
            <a:off x="860139" y="1745828"/>
            <a:ext cx="7974371" cy="830997"/>
          </a:xfrm>
          <a:prstGeom prst="rect">
            <a:avLst/>
          </a:prstGeom>
          <a:noFill/>
        </p:spPr>
        <p:txBody>
          <a:bodyPr wrap="square">
            <a:spAutoFit/>
          </a:bodyPr>
          <a:lstStyle/>
          <a:p>
            <a:pPr marL="285750" indent="-285750" algn="l">
              <a:buFont typeface="Arial" panose="020B0604020202020204" pitchFamily="34" charset="0"/>
              <a:buChar char="•"/>
            </a:pPr>
            <a:r>
              <a:rPr lang="en-GB" b="1" dirty="0">
                <a:solidFill>
                  <a:srgbClr val="1C76F2"/>
                </a:solidFill>
                <a:latin typeface="+mj-lt"/>
              </a:rPr>
              <a:t>200kHz</a:t>
            </a:r>
            <a:r>
              <a:rPr lang="en-GB" dirty="0">
                <a:solidFill>
                  <a:srgbClr val="062F67"/>
                </a:solidFill>
                <a:latin typeface="+mj-lt"/>
              </a:rPr>
              <a:t> regulation rate voltage loop with </a:t>
            </a:r>
            <a:r>
              <a:rPr lang="en-GB" dirty="0">
                <a:solidFill>
                  <a:srgbClr val="1C76F2"/>
                </a:solidFill>
                <a:latin typeface="+mj-lt"/>
              </a:rPr>
              <a:t>≈5µs </a:t>
            </a:r>
            <a:r>
              <a:rPr lang="en-GB" dirty="0">
                <a:solidFill>
                  <a:srgbClr val="062F67"/>
                </a:solidFill>
                <a:latin typeface="+mj-lt"/>
              </a:rPr>
              <a:t>group delay </a:t>
            </a:r>
          </a:p>
          <a:p>
            <a:pPr marL="285750" indent="-285750" algn="l">
              <a:buFont typeface="Arial" panose="020B0604020202020204" pitchFamily="34" charset="0"/>
              <a:buChar char="•"/>
            </a:pPr>
            <a:r>
              <a:rPr lang="en-GB" b="1" dirty="0">
                <a:solidFill>
                  <a:srgbClr val="1C76F2"/>
                </a:solidFill>
                <a:latin typeface="+mj-lt"/>
              </a:rPr>
              <a:t>4MHz</a:t>
            </a:r>
            <a:r>
              <a:rPr lang="en-GB" dirty="0">
                <a:solidFill>
                  <a:srgbClr val="062F67"/>
                </a:solidFill>
                <a:latin typeface="+mj-lt"/>
              </a:rPr>
              <a:t> regulation rate voltage loop for pulsed converters with </a:t>
            </a:r>
            <a:r>
              <a:rPr lang="en-GB" dirty="0">
                <a:solidFill>
                  <a:srgbClr val="1C76F2"/>
                </a:solidFill>
                <a:latin typeface="+mj-lt"/>
              </a:rPr>
              <a:t>≈0.8µs </a:t>
            </a:r>
            <a:r>
              <a:rPr lang="en-GB" dirty="0">
                <a:solidFill>
                  <a:srgbClr val="062F67"/>
                </a:solidFill>
                <a:latin typeface="+mj-lt"/>
              </a:rPr>
              <a:t>group delay </a:t>
            </a:r>
          </a:p>
          <a:p>
            <a:pPr marL="285750" indent="-285750" algn="l">
              <a:buFont typeface="Arial" panose="020B0604020202020204" pitchFamily="34" charset="0"/>
              <a:buChar char="•"/>
            </a:pPr>
            <a:r>
              <a:rPr lang="en-GB" b="1" dirty="0">
                <a:solidFill>
                  <a:srgbClr val="1C76F2"/>
                </a:solidFill>
                <a:latin typeface="+mj-lt"/>
              </a:rPr>
              <a:t>2.5nS</a:t>
            </a:r>
            <a:r>
              <a:rPr lang="en-GB" dirty="0">
                <a:solidFill>
                  <a:srgbClr val="062F67"/>
                </a:solidFill>
                <a:latin typeface="+mj-lt"/>
              </a:rPr>
              <a:t> PWM granularity</a:t>
            </a:r>
          </a:p>
        </p:txBody>
      </p:sp>
      <p:sp>
        <p:nvSpPr>
          <p:cNvPr id="21" name="TextBox 20">
            <a:extLst>
              <a:ext uri="{FF2B5EF4-FFF2-40B4-BE49-F238E27FC236}">
                <a16:creationId xmlns:a16="http://schemas.microsoft.com/office/drawing/2014/main" id="{47C791A6-E33A-40DA-A7D6-67F53184EE6E}"/>
              </a:ext>
            </a:extLst>
          </p:cNvPr>
          <p:cNvSpPr txBox="1"/>
          <p:nvPr/>
        </p:nvSpPr>
        <p:spPr>
          <a:xfrm>
            <a:off x="332273" y="6106423"/>
            <a:ext cx="5922828" cy="338554"/>
          </a:xfrm>
          <a:prstGeom prst="rect">
            <a:avLst/>
          </a:prstGeom>
          <a:noFill/>
        </p:spPr>
        <p:txBody>
          <a:bodyPr wrap="square">
            <a:spAutoFit/>
          </a:bodyPr>
          <a:lstStyle/>
          <a:p>
            <a:pPr algn="r"/>
            <a:r>
              <a:rPr lang="en-US" dirty="0">
                <a:solidFill>
                  <a:srgbClr val="3366FF"/>
                </a:solidFill>
                <a:latin typeface="+mj-lt"/>
              </a:rPr>
              <a:t>R</a:t>
            </a:r>
            <a:r>
              <a:rPr lang="en-GB" dirty="0">
                <a:solidFill>
                  <a:srgbClr val="3366FF"/>
                </a:solidFill>
                <a:latin typeface="+mj-lt"/>
              </a:rPr>
              <a:t>egFGC3 and Current loop in grey as not part of this discussion </a:t>
            </a:r>
            <a:endParaRPr lang="en-GB" dirty="0"/>
          </a:p>
        </p:txBody>
      </p:sp>
    </p:spTree>
    <p:extLst>
      <p:ext uri="{BB962C8B-B14F-4D97-AF65-F5344CB8AC3E}">
        <p14:creationId xmlns:p14="http://schemas.microsoft.com/office/powerpoint/2010/main" val="2186000326"/>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B6BD0-4520-4899-8B5C-BA4F2ED6E811}"/>
              </a:ext>
            </a:extLst>
          </p:cNvPr>
          <p:cNvSpPr>
            <a:spLocks noGrp="1"/>
          </p:cNvSpPr>
          <p:nvPr>
            <p:ph type="title"/>
          </p:nvPr>
        </p:nvSpPr>
        <p:spPr/>
        <p:txBody>
          <a:bodyPr/>
          <a:lstStyle/>
          <a:p>
            <a:r>
              <a:rPr lang="en-US" dirty="0"/>
              <a:t>C</a:t>
            </a:r>
            <a:r>
              <a:rPr lang="en-GB" dirty="0"/>
              <a:t>CE architecture proposal</a:t>
            </a:r>
          </a:p>
        </p:txBody>
      </p:sp>
      <p:sp>
        <p:nvSpPr>
          <p:cNvPr id="5" name="Slide Number Placeholder 4">
            <a:extLst>
              <a:ext uri="{FF2B5EF4-FFF2-40B4-BE49-F238E27FC236}">
                <a16:creationId xmlns:a16="http://schemas.microsoft.com/office/drawing/2014/main" id="{45828C35-FB32-4085-90AF-D512094134D1}"/>
              </a:ext>
            </a:extLst>
          </p:cNvPr>
          <p:cNvSpPr>
            <a:spLocks noGrp="1"/>
          </p:cNvSpPr>
          <p:nvPr>
            <p:ph type="sldNum" sz="quarter" idx="10"/>
          </p:nvPr>
        </p:nvSpPr>
        <p:spPr/>
        <p:txBody>
          <a:bodyPr/>
          <a:lstStyle/>
          <a:p>
            <a:fld id="{1FDD81C6-E7F2-4EF0-AA2B-D99E8FE35B1E}" type="slidenum">
              <a:rPr lang="en-GB" smtClean="0"/>
              <a:pPr/>
              <a:t>4</a:t>
            </a:fld>
            <a:endParaRPr lang="en-GB" dirty="0"/>
          </a:p>
        </p:txBody>
      </p:sp>
      <p:pic>
        <p:nvPicPr>
          <p:cNvPr id="4" name="Picture 3">
            <a:extLst>
              <a:ext uri="{FF2B5EF4-FFF2-40B4-BE49-F238E27FC236}">
                <a16:creationId xmlns:a16="http://schemas.microsoft.com/office/drawing/2014/main" id="{E0EC1FD7-6CB2-5615-336F-AF9C52A2B36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856935" y="769034"/>
            <a:ext cx="8954489" cy="5765409"/>
          </a:xfrm>
          <a:prstGeom prst="rect">
            <a:avLst/>
          </a:prstGeom>
        </p:spPr>
      </p:pic>
      <p:pic>
        <p:nvPicPr>
          <p:cNvPr id="8" name="Picture 7">
            <a:extLst>
              <a:ext uri="{FF2B5EF4-FFF2-40B4-BE49-F238E27FC236}">
                <a16:creationId xmlns:a16="http://schemas.microsoft.com/office/drawing/2014/main" id="{1B58BA43-C762-87F1-FB91-ADEA75B26CE8}"/>
              </a:ext>
            </a:extLst>
          </p:cNvPr>
          <p:cNvPicPr>
            <a:picLocks noChangeAspect="1"/>
          </p:cNvPicPr>
          <p:nvPr/>
        </p:nvPicPr>
        <p:blipFill rotWithShape="1">
          <a:blip r:embed="rId4"/>
          <a:srcRect l="39081"/>
          <a:stretch/>
        </p:blipFill>
        <p:spPr>
          <a:xfrm>
            <a:off x="482089" y="3009913"/>
            <a:ext cx="1753701" cy="2966357"/>
          </a:xfrm>
          <a:prstGeom prst="rect">
            <a:avLst/>
          </a:prstGeom>
        </p:spPr>
      </p:pic>
      <p:cxnSp>
        <p:nvCxnSpPr>
          <p:cNvPr id="12" name="Straight Connector 11">
            <a:extLst>
              <a:ext uri="{FF2B5EF4-FFF2-40B4-BE49-F238E27FC236}">
                <a16:creationId xmlns:a16="http://schemas.microsoft.com/office/drawing/2014/main" id="{34A48356-2F8A-C7AA-27EE-57A60FAC47F3}"/>
              </a:ext>
            </a:extLst>
          </p:cNvPr>
          <p:cNvCxnSpPr>
            <a:cxnSpLocks/>
          </p:cNvCxnSpPr>
          <p:nvPr/>
        </p:nvCxnSpPr>
        <p:spPr bwMode="auto">
          <a:xfrm flipH="1">
            <a:off x="1675940" y="2599376"/>
            <a:ext cx="1466303" cy="959750"/>
          </a:xfrm>
          <a:prstGeom prst="line">
            <a:avLst/>
          </a:prstGeom>
          <a:ln w="38100">
            <a:solidFill>
              <a:srgbClr val="1C76F2"/>
            </a:solidFill>
            <a:headEnd type="none" w="med" len="med"/>
            <a:tailEnd type="none" w="med" len="med"/>
          </a:ln>
        </p:spPr>
        <p:style>
          <a:lnRef idx="1">
            <a:schemeClr val="accent5"/>
          </a:lnRef>
          <a:fillRef idx="0">
            <a:schemeClr val="accent5"/>
          </a:fillRef>
          <a:effectRef idx="0">
            <a:schemeClr val="accent5"/>
          </a:effectRef>
          <a:fontRef idx="minor">
            <a:schemeClr val="tx1"/>
          </a:fontRef>
        </p:style>
      </p:cxnSp>
      <p:cxnSp>
        <p:nvCxnSpPr>
          <p:cNvPr id="14" name="Straight Connector 13">
            <a:extLst>
              <a:ext uri="{FF2B5EF4-FFF2-40B4-BE49-F238E27FC236}">
                <a16:creationId xmlns:a16="http://schemas.microsoft.com/office/drawing/2014/main" id="{964AF687-FF4C-41E7-7B0C-E9FF8424B0E4}"/>
              </a:ext>
            </a:extLst>
          </p:cNvPr>
          <p:cNvCxnSpPr>
            <a:cxnSpLocks/>
          </p:cNvCxnSpPr>
          <p:nvPr/>
        </p:nvCxnSpPr>
        <p:spPr bwMode="auto">
          <a:xfrm>
            <a:off x="5676423" y="3079251"/>
            <a:ext cx="3284697" cy="0"/>
          </a:xfrm>
          <a:prstGeom prst="line">
            <a:avLst/>
          </a:prstGeom>
          <a:ln w="38100">
            <a:solidFill>
              <a:srgbClr val="1C76F2"/>
            </a:solidFill>
            <a:headEnd type="none" w="med" len="med"/>
            <a:tailEnd type="none" w="med" len="med"/>
          </a:ln>
        </p:spPr>
        <p:style>
          <a:lnRef idx="1">
            <a:schemeClr val="accent5"/>
          </a:lnRef>
          <a:fillRef idx="0">
            <a:schemeClr val="accent5"/>
          </a:fillRef>
          <a:effectRef idx="0">
            <a:schemeClr val="accent5"/>
          </a:effectRef>
          <a:fontRef idx="minor">
            <a:schemeClr val="tx1"/>
          </a:fontRef>
        </p:style>
      </p:cxnSp>
      <p:cxnSp>
        <p:nvCxnSpPr>
          <p:cNvPr id="18" name="Straight Connector 17">
            <a:extLst>
              <a:ext uri="{FF2B5EF4-FFF2-40B4-BE49-F238E27FC236}">
                <a16:creationId xmlns:a16="http://schemas.microsoft.com/office/drawing/2014/main" id="{50FB3366-FEC3-B507-4E47-EA7ECB23815B}"/>
              </a:ext>
            </a:extLst>
          </p:cNvPr>
          <p:cNvCxnSpPr>
            <a:cxnSpLocks/>
          </p:cNvCxnSpPr>
          <p:nvPr/>
        </p:nvCxnSpPr>
        <p:spPr bwMode="auto">
          <a:xfrm>
            <a:off x="5662246" y="6379568"/>
            <a:ext cx="3210949" cy="0"/>
          </a:xfrm>
          <a:prstGeom prst="line">
            <a:avLst/>
          </a:prstGeom>
          <a:ln w="38100">
            <a:solidFill>
              <a:srgbClr val="1C76F2"/>
            </a:solidFill>
            <a:headEnd type="none" w="med" len="med"/>
            <a:tailEnd type="none" w="med" len="med"/>
          </a:ln>
        </p:spPr>
        <p:style>
          <a:lnRef idx="1">
            <a:schemeClr val="accent5"/>
          </a:lnRef>
          <a:fillRef idx="0">
            <a:schemeClr val="accent5"/>
          </a:fillRef>
          <a:effectRef idx="0">
            <a:schemeClr val="accent5"/>
          </a:effectRef>
          <a:fontRef idx="minor">
            <a:schemeClr val="tx1"/>
          </a:fontRef>
        </p:style>
      </p:cxnSp>
      <p:pic>
        <p:nvPicPr>
          <p:cNvPr id="15" name="Picture 14" descr="A close-up of a circuit board&#10;&#10;Description automatically generated with medium confidence">
            <a:extLst>
              <a:ext uri="{FF2B5EF4-FFF2-40B4-BE49-F238E27FC236}">
                <a16:creationId xmlns:a16="http://schemas.microsoft.com/office/drawing/2014/main" id="{AC0B248C-FBB8-6FF8-5833-17151302483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91089" y="1089058"/>
            <a:ext cx="2676108" cy="2026222"/>
          </a:xfrm>
          <a:prstGeom prst="rect">
            <a:avLst/>
          </a:prstGeom>
        </p:spPr>
      </p:pic>
      <p:pic>
        <p:nvPicPr>
          <p:cNvPr id="3" name="Picture 2">
            <a:extLst>
              <a:ext uri="{FF2B5EF4-FFF2-40B4-BE49-F238E27FC236}">
                <a16:creationId xmlns:a16="http://schemas.microsoft.com/office/drawing/2014/main" id="{2BD751FB-7102-D37B-E113-ABD08C3BF8D7}"/>
              </a:ext>
            </a:extLst>
          </p:cNvPr>
          <p:cNvPicPr>
            <a:picLocks noChangeAspect="1"/>
          </p:cNvPicPr>
          <p:nvPr/>
        </p:nvPicPr>
        <p:blipFill>
          <a:blip r:embed="rId6"/>
          <a:stretch>
            <a:fillRect/>
          </a:stretch>
        </p:blipFill>
        <p:spPr>
          <a:xfrm>
            <a:off x="8873195" y="4276120"/>
            <a:ext cx="2694002" cy="2181319"/>
          </a:xfrm>
          <a:prstGeom prst="rect">
            <a:avLst/>
          </a:prstGeom>
        </p:spPr>
      </p:pic>
      <p:pic>
        <p:nvPicPr>
          <p:cNvPr id="21" name="Picture 20" descr="Calendar&#10;&#10;Description automatically generated with low confidence">
            <a:extLst>
              <a:ext uri="{FF2B5EF4-FFF2-40B4-BE49-F238E27FC236}">
                <a16:creationId xmlns:a16="http://schemas.microsoft.com/office/drawing/2014/main" id="{25FACD8B-8255-914A-B001-3EE1CF0FDA4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30973" y="3100340"/>
            <a:ext cx="2178446" cy="1571488"/>
          </a:xfrm>
          <a:prstGeom prst="rect">
            <a:avLst/>
          </a:prstGeom>
        </p:spPr>
      </p:pic>
      <p:cxnSp>
        <p:nvCxnSpPr>
          <p:cNvPr id="25" name="Straight Connector 24">
            <a:extLst>
              <a:ext uri="{FF2B5EF4-FFF2-40B4-BE49-F238E27FC236}">
                <a16:creationId xmlns:a16="http://schemas.microsoft.com/office/drawing/2014/main" id="{AF8B0CE2-5214-42AB-57FF-363D036463BF}"/>
              </a:ext>
            </a:extLst>
          </p:cNvPr>
          <p:cNvCxnSpPr>
            <a:cxnSpLocks/>
          </p:cNvCxnSpPr>
          <p:nvPr/>
        </p:nvCxnSpPr>
        <p:spPr bwMode="auto">
          <a:xfrm>
            <a:off x="7267720" y="3746806"/>
            <a:ext cx="1953553" cy="277842"/>
          </a:xfrm>
          <a:prstGeom prst="line">
            <a:avLst/>
          </a:prstGeom>
          <a:ln w="38100">
            <a:solidFill>
              <a:srgbClr val="1C76F2"/>
            </a:solidFill>
            <a:headEnd type="none" w="med" len="med"/>
            <a:tailEnd type="none" w="med" len="med"/>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37074666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B6BD0-4520-4899-8B5C-BA4F2ED6E811}"/>
              </a:ext>
            </a:extLst>
          </p:cNvPr>
          <p:cNvSpPr>
            <a:spLocks noGrp="1"/>
          </p:cNvSpPr>
          <p:nvPr>
            <p:ph type="title"/>
          </p:nvPr>
        </p:nvSpPr>
        <p:spPr/>
        <p:txBody>
          <a:bodyPr/>
          <a:lstStyle/>
          <a:p>
            <a:r>
              <a:rPr lang="en-US" dirty="0"/>
              <a:t>Why do CCS and CCE propose this?</a:t>
            </a:r>
            <a:endParaRPr lang="en-GB" dirty="0"/>
          </a:p>
        </p:txBody>
      </p:sp>
      <p:sp>
        <p:nvSpPr>
          <p:cNvPr id="5" name="Slide Number Placeholder 4">
            <a:extLst>
              <a:ext uri="{FF2B5EF4-FFF2-40B4-BE49-F238E27FC236}">
                <a16:creationId xmlns:a16="http://schemas.microsoft.com/office/drawing/2014/main" id="{45828C35-FB32-4085-90AF-D512094134D1}"/>
              </a:ext>
            </a:extLst>
          </p:cNvPr>
          <p:cNvSpPr>
            <a:spLocks noGrp="1"/>
          </p:cNvSpPr>
          <p:nvPr>
            <p:ph type="sldNum" sz="quarter" idx="10"/>
          </p:nvPr>
        </p:nvSpPr>
        <p:spPr/>
        <p:txBody>
          <a:bodyPr/>
          <a:lstStyle/>
          <a:p>
            <a:fld id="{1FDD81C6-E7F2-4EF0-AA2B-D99E8FE35B1E}" type="slidenum">
              <a:rPr lang="en-GB" smtClean="0"/>
              <a:pPr/>
              <a:t>5</a:t>
            </a:fld>
            <a:endParaRPr lang="en-GB" dirty="0"/>
          </a:p>
        </p:txBody>
      </p:sp>
      <p:graphicFrame>
        <p:nvGraphicFramePr>
          <p:cNvPr id="21" name="Table 5">
            <a:extLst>
              <a:ext uri="{FF2B5EF4-FFF2-40B4-BE49-F238E27FC236}">
                <a16:creationId xmlns:a16="http://schemas.microsoft.com/office/drawing/2014/main" id="{E3AF8834-AC44-F769-DBB1-537948F54C86}"/>
              </a:ext>
            </a:extLst>
          </p:cNvPr>
          <p:cNvGraphicFramePr>
            <a:graphicFrameLocks noGrp="1"/>
          </p:cNvGraphicFramePr>
          <p:nvPr>
            <p:extLst>
              <p:ext uri="{D42A27DB-BD31-4B8C-83A1-F6EECF244321}">
                <p14:modId xmlns:p14="http://schemas.microsoft.com/office/powerpoint/2010/main" val="3597749293"/>
              </p:ext>
            </p:extLst>
          </p:nvPr>
        </p:nvGraphicFramePr>
        <p:xfrm>
          <a:off x="6646638" y="4736083"/>
          <a:ext cx="5152425" cy="1340208"/>
        </p:xfrm>
        <a:graphic>
          <a:graphicData uri="http://schemas.openxmlformats.org/drawingml/2006/table">
            <a:tbl>
              <a:tblPr firstRow="1" bandRow="1"/>
              <a:tblGrid>
                <a:gridCol w="787332">
                  <a:extLst>
                    <a:ext uri="{9D8B030D-6E8A-4147-A177-3AD203B41FA5}">
                      <a16:colId xmlns:a16="http://schemas.microsoft.com/office/drawing/2014/main" val="1088709779"/>
                    </a:ext>
                  </a:extLst>
                </a:gridCol>
                <a:gridCol w="633756">
                  <a:extLst>
                    <a:ext uri="{9D8B030D-6E8A-4147-A177-3AD203B41FA5}">
                      <a16:colId xmlns:a16="http://schemas.microsoft.com/office/drawing/2014/main" val="2075363251"/>
                    </a:ext>
                  </a:extLst>
                </a:gridCol>
                <a:gridCol w="1102103">
                  <a:extLst>
                    <a:ext uri="{9D8B030D-6E8A-4147-A177-3AD203B41FA5}">
                      <a16:colId xmlns:a16="http://schemas.microsoft.com/office/drawing/2014/main" val="864521573"/>
                    </a:ext>
                  </a:extLst>
                </a:gridCol>
                <a:gridCol w="1222572">
                  <a:extLst>
                    <a:ext uri="{9D8B030D-6E8A-4147-A177-3AD203B41FA5}">
                      <a16:colId xmlns:a16="http://schemas.microsoft.com/office/drawing/2014/main" val="535912332"/>
                    </a:ext>
                  </a:extLst>
                </a:gridCol>
                <a:gridCol w="1406662">
                  <a:extLst>
                    <a:ext uri="{9D8B030D-6E8A-4147-A177-3AD203B41FA5}">
                      <a16:colId xmlns:a16="http://schemas.microsoft.com/office/drawing/2014/main" val="251039924"/>
                    </a:ext>
                  </a:extLst>
                </a:gridCol>
              </a:tblGrid>
              <a:tr h="285024">
                <a:tc>
                  <a:txBody>
                    <a:bodyPr/>
                    <a:lstStyle/>
                    <a:p>
                      <a:pPr algn="ctr"/>
                      <a:r>
                        <a:rPr lang="en-US" sz="1100" dirty="0">
                          <a:solidFill>
                            <a:schemeClr val="bg1"/>
                          </a:solidFill>
                        </a:rPr>
                        <a:t>Scenario</a:t>
                      </a:r>
                      <a:endParaRPr lang="en-US" sz="1100" b="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a:txBody>
                  <a:tcPr anchor="ctr">
                    <a:lnL w="12700" cap="flat" cmpd="sng" algn="ctr">
                      <a:solidFill>
                        <a:srgbClr val="062F67"/>
                      </a:solidFill>
                      <a:prstDash val="solid"/>
                      <a:round/>
                      <a:headEnd type="none" w="med" len="med"/>
                      <a:tailEnd type="none" w="med" len="med"/>
                    </a:lnL>
                    <a:lnR w="12700" cap="flat" cmpd="sng" algn="ctr">
                      <a:solidFill>
                        <a:srgbClr val="062F67"/>
                      </a:solidFill>
                      <a:prstDash val="solid"/>
                      <a:round/>
                      <a:headEnd type="none" w="med" len="med"/>
                      <a:tailEnd type="none" w="med" len="med"/>
                    </a:lnR>
                    <a:lnT w="12700" cap="flat" cmpd="sng" algn="ctr">
                      <a:solidFill>
                        <a:srgbClr val="062F67"/>
                      </a:solidFill>
                      <a:prstDash val="solid"/>
                      <a:round/>
                      <a:headEnd type="none" w="med" len="med"/>
                      <a:tailEnd type="none" w="med" len="med"/>
                    </a:lnT>
                    <a:lnB w="12700" cap="flat" cmpd="sng" algn="ctr">
                      <a:solidFill>
                        <a:srgbClr val="062F67"/>
                      </a:solidFill>
                      <a:prstDash val="solid"/>
                      <a:round/>
                      <a:headEnd type="none" w="med" len="med"/>
                      <a:tailEnd type="none" w="med" len="med"/>
                    </a:lnB>
                    <a:solidFill>
                      <a:srgbClr val="062F67"/>
                    </a:solidFill>
                  </a:tcPr>
                </a:tc>
                <a:tc>
                  <a:txBody>
                    <a:bodyPr/>
                    <a:lstStyle/>
                    <a:p>
                      <a:pPr algn="ctr"/>
                      <a:r>
                        <a:rPr lang="en-US" sz="1100" dirty="0">
                          <a:solidFill>
                            <a:schemeClr val="bg1"/>
                          </a:solidFill>
                        </a:rPr>
                        <a:t>Logging</a:t>
                      </a:r>
                      <a:endParaRPr lang="en-US" sz="1100" b="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a:txBody>
                  <a:tcPr anchor="ctr">
                    <a:lnL w="12700" cap="flat" cmpd="sng" algn="ctr">
                      <a:solidFill>
                        <a:srgbClr val="062F67"/>
                      </a:solidFill>
                      <a:prstDash val="solid"/>
                      <a:round/>
                      <a:headEnd type="none" w="med" len="med"/>
                      <a:tailEnd type="none" w="med" len="med"/>
                    </a:lnL>
                    <a:lnR w="12700" cap="flat" cmpd="sng" algn="ctr">
                      <a:solidFill>
                        <a:srgbClr val="062F67"/>
                      </a:solidFill>
                      <a:prstDash val="solid"/>
                      <a:round/>
                      <a:headEnd type="none" w="med" len="med"/>
                      <a:tailEnd type="none" w="med" len="med"/>
                    </a:lnR>
                    <a:lnT w="12700" cap="flat" cmpd="sng" algn="ctr">
                      <a:solidFill>
                        <a:srgbClr val="062F67"/>
                      </a:solidFill>
                      <a:prstDash val="solid"/>
                      <a:round/>
                      <a:headEnd type="none" w="med" len="med"/>
                      <a:tailEnd type="none" w="med" len="med"/>
                    </a:lnT>
                    <a:lnB w="12700" cap="flat" cmpd="sng" algn="ctr">
                      <a:solidFill>
                        <a:srgbClr val="062F67"/>
                      </a:solidFill>
                      <a:prstDash val="solid"/>
                      <a:round/>
                      <a:headEnd type="none" w="med" len="med"/>
                      <a:tailEnd type="none" w="med" len="med"/>
                    </a:lnB>
                    <a:solidFill>
                      <a:srgbClr val="062F67"/>
                    </a:solidFill>
                  </a:tcPr>
                </a:tc>
                <a:tc>
                  <a:txBody>
                    <a:bodyPr/>
                    <a:lstStyle/>
                    <a:p>
                      <a:pPr algn="r"/>
                      <a:r>
                        <a:rPr lang="en-US" sz="1100" dirty="0">
                          <a:solidFill>
                            <a:schemeClr val="bg1"/>
                          </a:solidFill>
                        </a:rPr>
                        <a:t>Mean rate [kHz]</a:t>
                      </a:r>
                      <a:endParaRPr lang="en-US" sz="1100" b="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a:txBody>
                  <a:tcPr anchor="ctr">
                    <a:lnL w="12700" cap="flat" cmpd="sng" algn="ctr">
                      <a:solidFill>
                        <a:srgbClr val="062F67"/>
                      </a:solidFill>
                      <a:prstDash val="solid"/>
                      <a:round/>
                      <a:headEnd type="none" w="med" len="med"/>
                      <a:tailEnd type="none" w="med" len="med"/>
                    </a:lnL>
                    <a:lnR w="12700" cap="flat" cmpd="sng" algn="ctr">
                      <a:solidFill>
                        <a:srgbClr val="062F67"/>
                      </a:solidFill>
                      <a:prstDash val="solid"/>
                      <a:round/>
                      <a:headEnd type="none" w="med" len="med"/>
                      <a:tailEnd type="none" w="med" len="med"/>
                    </a:lnR>
                    <a:lnT w="12700" cap="flat" cmpd="sng" algn="ctr">
                      <a:solidFill>
                        <a:srgbClr val="062F67"/>
                      </a:solidFill>
                      <a:prstDash val="solid"/>
                      <a:round/>
                      <a:headEnd type="none" w="med" len="med"/>
                      <a:tailEnd type="none" w="med" len="med"/>
                    </a:lnT>
                    <a:lnB w="12700" cap="flat" cmpd="sng" algn="ctr">
                      <a:solidFill>
                        <a:srgbClr val="062F67"/>
                      </a:solidFill>
                      <a:prstDash val="solid"/>
                      <a:round/>
                      <a:headEnd type="none" w="med" len="med"/>
                      <a:tailEnd type="none" w="med" len="med"/>
                    </a:lnB>
                    <a:solidFill>
                      <a:srgbClr val="062F67"/>
                    </a:solidFill>
                  </a:tcPr>
                </a:tc>
                <a:tc>
                  <a:txBody>
                    <a:bodyPr/>
                    <a:lstStyle/>
                    <a:p>
                      <a:pPr algn="r"/>
                      <a:r>
                        <a:rPr lang="en-US" sz="1100" dirty="0">
                          <a:solidFill>
                            <a:schemeClr val="bg1"/>
                          </a:solidFill>
                        </a:rPr>
                        <a:t>Slowest rate [kHz]</a:t>
                      </a:r>
                      <a:endParaRPr lang="en-US" sz="1100" b="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a:txBody>
                  <a:tcPr anchor="ctr">
                    <a:lnL w="12700" cap="flat" cmpd="sng" algn="ctr">
                      <a:solidFill>
                        <a:srgbClr val="062F67"/>
                      </a:solidFill>
                      <a:prstDash val="solid"/>
                      <a:round/>
                      <a:headEnd type="none" w="med" len="med"/>
                      <a:tailEnd type="none" w="med" len="med"/>
                    </a:lnL>
                    <a:lnR w="12700" cap="flat" cmpd="sng" algn="ctr">
                      <a:solidFill>
                        <a:srgbClr val="062F67"/>
                      </a:solidFill>
                      <a:prstDash val="solid"/>
                      <a:round/>
                      <a:headEnd type="none" w="med" len="med"/>
                      <a:tailEnd type="none" w="med" len="med"/>
                    </a:lnR>
                    <a:lnT w="12700" cap="flat" cmpd="sng" algn="ctr">
                      <a:solidFill>
                        <a:srgbClr val="062F67"/>
                      </a:solidFill>
                      <a:prstDash val="solid"/>
                      <a:round/>
                      <a:headEnd type="none" w="med" len="med"/>
                      <a:tailEnd type="none" w="med" len="med"/>
                    </a:lnT>
                    <a:lnB w="12700" cap="flat" cmpd="sng" algn="ctr">
                      <a:solidFill>
                        <a:srgbClr val="062F67"/>
                      </a:solidFill>
                      <a:prstDash val="solid"/>
                      <a:round/>
                      <a:headEnd type="none" w="med" len="med"/>
                      <a:tailEnd type="none" w="med" len="med"/>
                    </a:lnB>
                    <a:solidFill>
                      <a:srgbClr val="062F67"/>
                    </a:solidFill>
                  </a:tcPr>
                </a:tc>
                <a:tc>
                  <a:txBody>
                    <a:bodyPr/>
                    <a:lstStyle/>
                    <a:p>
                      <a:pPr algn="r"/>
                      <a:r>
                        <a:rPr lang="en-US" sz="1100" dirty="0">
                          <a:solidFill>
                            <a:schemeClr val="bg1"/>
                          </a:solidFill>
                        </a:rPr>
                        <a:t>Slowest iteration [</a:t>
                      </a:r>
                      <a:r>
                        <a:rPr lang="el-GR" sz="1100" dirty="0">
                          <a:solidFill>
                            <a:schemeClr val="bg1"/>
                          </a:solidFill>
                        </a:rPr>
                        <a:t>μ</a:t>
                      </a:r>
                      <a:r>
                        <a:rPr lang="en-US" sz="1100" dirty="0">
                          <a:solidFill>
                            <a:schemeClr val="bg1"/>
                          </a:solidFill>
                        </a:rPr>
                        <a:t>s]</a:t>
                      </a:r>
                      <a:endParaRPr lang="en-US" sz="1100" b="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a:txBody>
                  <a:tcPr anchor="ctr">
                    <a:lnL w="12700" cap="flat" cmpd="sng" algn="ctr">
                      <a:solidFill>
                        <a:srgbClr val="062F67"/>
                      </a:solidFill>
                      <a:prstDash val="solid"/>
                      <a:round/>
                      <a:headEnd type="none" w="med" len="med"/>
                      <a:tailEnd type="none" w="med" len="med"/>
                    </a:lnL>
                    <a:lnR w="12700" cap="flat" cmpd="sng" algn="ctr">
                      <a:solidFill>
                        <a:srgbClr val="062F67"/>
                      </a:solidFill>
                      <a:prstDash val="solid"/>
                      <a:round/>
                      <a:headEnd type="none" w="med" len="med"/>
                      <a:tailEnd type="none" w="med" len="med"/>
                    </a:lnR>
                    <a:lnT w="12700" cap="flat" cmpd="sng" algn="ctr">
                      <a:solidFill>
                        <a:srgbClr val="062F67"/>
                      </a:solidFill>
                      <a:prstDash val="solid"/>
                      <a:round/>
                      <a:headEnd type="none" w="med" len="med"/>
                      <a:tailEnd type="none" w="med" len="med"/>
                    </a:lnT>
                    <a:lnB w="12700" cap="flat" cmpd="sng" algn="ctr">
                      <a:solidFill>
                        <a:srgbClr val="062F67"/>
                      </a:solidFill>
                      <a:prstDash val="solid"/>
                      <a:round/>
                      <a:headEnd type="none" w="med" len="med"/>
                      <a:tailEnd type="none" w="med" len="med"/>
                    </a:lnB>
                    <a:solidFill>
                      <a:srgbClr val="062F67"/>
                    </a:solidFill>
                  </a:tcPr>
                </a:tc>
                <a:extLst>
                  <a:ext uri="{0D108BD9-81ED-4DB2-BD59-A6C34878D82A}">
                    <a16:rowId xmlns:a16="http://schemas.microsoft.com/office/drawing/2014/main" val="3894464722"/>
                  </a:ext>
                </a:extLst>
              </a:tr>
              <a:tr h="259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solidFill>
                            <a:srgbClr val="062F67"/>
                          </a:solidFill>
                        </a:rPr>
                        <a:t>Idle</a:t>
                      </a:r>
                      <a:endParaRPr lang="en-US" sz="1100" dirty="0">
                        <a:solidFill>
                          <a:srgbClr val="062F67"/>
                        </a:solidFill>
                        <a:latin typeface="Open Sans "/>
                      </a:endParaRPr>
                    </a:p>
                  </a:txBody>
                  <a:tcPr>
                    <a:lnL w="12700" cap="flat" cmpd="sng" algn="ctr">
                      <a:solidFill>
                        <a:srgbClr val="062F67"/>
                      </a:solidFill>
                      <a:prstDash val="solid"/>
                      <a:round/>
                      <a:headEnd type="none" w="med" len="med"/>
                      <a:tailEnd type="none" w="med" len="med"/>
                    </a:lnL>
                    <a:lnR w="12700" cap="flat" cmpd="sng" algn="ctr">
                      <a:solidFill>
                        <a:srgbClr val="062F67"/>
                      </a:solidFill>
                      <a:prstDash val="solid"/>
                      <a:round/>
                      <a:headEnd type="none" w="med" len="med"/>
                      <a:tailEnd type="none" w="med" len="med"/>
                    </a:lnR>
                    <a:lnT w="12700" cap="flat" cmpd="sng" algn="ctr">
                      <a:solidFill>
                        <a:srgbClr val="062F67"/>
                      </a:solidFill>
                      <a:prstDash val="solid"/>
                      <a:round/>
                      <a:headEnd type="none" w="med" len="med"/>
                      <a:tailEnd type="none" w="med" len="med"/>
                    </a:lnT>
                    <a:lnB w="12700" cap="flat" cmpd="sng" algn="ctr">
                      <a:solidFill>
                        <a:srgbClr val="062F67"/>
                      </a:solidFill>
                      <a:prstDash val="solid"/>
                      <a:round/>
                      <a:headEnd type="none" w="med" len="med"/>
                      <a:tailEnd type="none" w="med" len="med"/>
                    </a:lnB>
                    <a:solidFill>
                      <a:schemeClr val="bg1"/>
                    </a:solidFill>
                  </a:tcPr>
                </a:tc>
                <a:tc>
                  <a:txBody>
                    <a:bodyPr/>
                    <a:lstStyle/>
                    <a:p>
                      <a:pPr algn="ctr"/>
                      <a:r>
                        <a:rPr lang="en-US" sz="1100" dirty="0">
                          <a:solidFill>
                            <a:srgbClr val="062F67"/>
                          </a:solidFill>
                        </a:rPr>
                        <a:t>No</a:t>
                      </a:r>
                      <a:endParaRPr lang="en-US" sz="1100" dirty="0">
                        <a:solidFill>
                          <a:srgbClr val="062F67"/>
                        </a:solidFill>
                        <a:latin typeface="Open Sans "/>
                      </a:endParaRPr>
                    </a:p>
                  </a:txBody>
                  <a:tcPr>
                    <a:lnL w="12700" cap="flat" cmpd="sng" algn="ctr">
                      <a:solidFill>
                        <a:srgbClr val="062F67"/>
                      </a:solidFill>
                      <a:prstDash val="solid"/>
                      <a:round/>
                      <a:headEnd type="none" w="med" len="med"/>
                      <a:tailEnd type="none" w="med" len="med"/>
                    </a:lnL>
                    <a:lnR w="12700" cap="flat" cmpd="sng" algn="ctr">
                      <a:solidFill>
                        <a:srgbClr val="062F67"/>
                      </a:solidFill>
                      <a:prstDash val="solid"/>
                      <a:round/>
                      <a:headEnd type="none" w="med" len="med"/>
                      <a:tailEnd type="none" w="med" len="med"/>
                    </a:lnR>
                    <a:lnT w="12700" cap="flat" cmpd="sng" algn="ctr">
                      <a:solidFill>
                        <a:srgbClr val="062F67"/>
                      </a:solidFill>
                      <a:prstDash val="solid"/>
                      <a:round/>
                      <a:headEnd type="none" w="med" len="med"/>
                      <a:tailEnd type="none" w="med" len="med"/>
                    </a:lnT>
                    <a:lnB w="12700" cap="flat" cmpd="sng" algn="ctr">
                      <a:solidFill>
                        <a:srgbClr val="062F67"/>
                      </a:solidFill>
                      <a:prstDash val="solid"/>
                      <a:round/>
                      <a:headEnd type="none" w="med" len="med"/>
                      <a:tailEnd type="none" w="med" len="med"/>
                    </a:lnB>
                    <a:solidFill>
                      <a:schemeClr val="bg1"/>
                    </a:solidFill>
                  </a:tcPr>
                </a:tc>
                <a:tc>
                  <a:txBody>
                    <a:bodyPr/>
                    <a:lstStyle/>
                    <a:p>
                      <a:pPr algn="r"/>
                      <a:r>
                        <a:rPr lang="en-US" sz="1100" dirty="0">
                          <a:solidFill>
                            <a:srgbClr val="062F67"/>
                          </a:solidFill>
                          <a:latin typeface="Open Sans "/>
                        </a:rPr>
                        <a:t>284.7</a:t>
                      </a:r>
                    </a:p>
                  </a:txBody>
                  <a:tcPr>
                    <a:lnL w="12700" cap="flat" cmpd="sng" algn="ctr">
                      <a:solidFill>
                        <a:srgbClr val="062F67"/>
                      </a:solidFill>
                      <a:prstDash val="solid"/>
                      <a:round/>
                      <a:headEnd type="none" w="med" len="med"/>
                      <a:tailEnd type="none" w="med" len="med"/>
                    </a:lnL>
                    <a:lnR w="12700" cap="flat" cmpd="sng" algn="ctr">
                      <a:solidFill>
                        <a:srgbClr val="062F67"/>
                      </a:solidFill>
                      <a:prstDash val="solid"/>
                      <a:round/>
                      <a:headEnd type="none" w="med" len="med"/>
                      <a:tailEnd type="none" w="med" len="med"/>
                    </a:lnR>
                    <a:lnT w="12700" cap="flat" cmpd="sng" algn="ctr">
                      <a:solidFill>
                        <a:srgbClr val="062F67"/>
                      </a:solidFill>
                      <a:prstDash val="solid"/>
                      <a:round/>
                      <a:headEnd type="none" w="med" len="med"/>
                      <a:tailEnd type="none" w="med" len="med"/>
                    </a:lnT>
                    <a:lnB w="12700" cap="flat" cmpd="sng" algn="ctr">
                      <a:solidFill>
                        <a:srgbClr val="062F67"/>
                      </a:solidFill>
                      <a:prstDash val="solid"/>
                      <a:round/>
                      <a:headEnd type="none" w="med" len="med"/>
                      <a:tailEnd type="none" w="med" len="med"/>
                    </a:lnB>
                    <a:solidFill>
                      <a:schemeClr val="bg1"/>
                    </a:solidFill>
                  </a:tcPr>
                </a:tc>
                <a:tc>
                  <a:txBody>
                    <a:bodyPr/>
                    <a:lstStyle/>
                    <a:p>
                      <a:pPr algn="r"/>
                      <a:r>
                        <a:rPr lang="en-US" sz="1100" dirty="0">
                          <a:solidFill>
                            <a:srgbClr val="062F67"/>
                          </a:solidFill>
                        </a:rPr>
                        <a:t>273.2</a:t>
                      </a:r>
                      <a:endParaRPr lang="en-US" sz="1100" dirty="0">
                        <a:solidFill>
                          <a:srgbClr val="062F67"/>
                        </a:solidFill>
                        <a:latin typeface="Open Sans "/>
                      </a:endParaRPr>
                    </a:p>
                  </a:txBody>
                  <a:tcPr>
                    <a:lnL w="12700" cap="flat" cmpd="sng" algn="ctr">
                      <a:solidFill>
                        <a:srgbClr val="062F67"/>
                      </a:solidFill>
                      <a:prstDash val="solid"/>
                      <a:round/>
                      <a:headEnd type="none" w="med" len="med"/>
                      <a:tailEnd type="none" w="med" len="med"/>
                    </a:lnL>
                    <a:lnR w="12700" cap="flat" cmpd="sng" algn="ctr">
                      <a:solidFill>
                        <a:srgbClr val="062F67"/>
                      </a:solidFill>
                      <a:prstDash val="solid"/>
                      <a:round/>
                      <a:headEnd type="none" w="med" len="med"/>
                      <a:tailEnd type="none" w="med" len="med"/>
                    </a:lnR>
                    <a:lnT w="12700" cap="flat" cmpd="sng" algn="ctr">
                      <a:solidFill>
                        <a:srgbClr val="062F67"/>
                      </a:solidFill>
                      <a:prstDash val="solid"/>
                      <a:round/>
                      <a:headEnd type="none" w="med" len="med"/>
                      <a:tailEnd type="none" w="med" len="med"/>
                    </a:lnT>
                    <a:lnB w="12700" cap="flat" cmpd="sng" algn="ctr">
                      <a:solidFill>
                        <a:srgbClr val="062F67"/>
                      </a:solidFill>
                      <a:prstDash val="solid"/>
                      <a:round/>
                      <a:headEnd type="none" w="med" len="med"/>
                      <a:tailEnd type="none" w="med" len="med"/>
                    </a:lnB>
                    <a:solidFill>
                      <a:schemeClr val="bg1"/>
                    </a:solidFill>
                  </a:tcPr>
                </a:tc>
                <a:tc>
                  <a:txBody>
                    <a:bodyPr/>
                    <a:lstStyle/>
                    <a:p>
                      <a:pPr algn="r"/>
                      <a:r>
                        <a:rPr lang="en-US" sz="1100" dirty="0">
                          <a:solidFill>
                            <a:srgbClr val="062F67"/>
                          </a:solidFill>
                          <a:latin typeface="Open Sans "/>
                        </a:rPr>
                        <a:t>3.66</a:t>
                      </a:r>
                    </a:p>
                  </a:txBody>
                  <a:tcPr>
                    <a:lnL w="12700" cap="flat" cmpd="sng" algn="ctr">
                      <a:solidFill>
                        <a:srgbClr val="062F67"/>
                      </a:solidFill>
                      <a:prstDash val="solid"/>
                      <a:round/>
                      <a:headEnd type="none" w="med" len="med"/>
                      <a:tailEnd type="none" w="med" len="med"/>
                    </a:lnL>
                    <a:lnR w="12700" cap="flat" cmpd="sng" algn="ctr">
                      <a:solidFill>
                        <a:srgbClr val="062F67"/>
                      </a:solidFill>
                      <a:prstDash val="solid"/>
                      <a:round/>
                      <a:headEnd type="none" w="med" len="med"/>
                      <a:tailEnd type="none" w="med" len="med"/>
                    </a:lnR>
                    <a:lnT w="12700" cap="flat" cmpd="sng" algn="ctr">
                      <a:solidFill>
                        <a:srgbClr val="062F67"/>
                      </a:solidFill>
                      <a:prstDash val="solid"/>
                      <a:round/>
                      <a:headEnd type="none" w="med" len="med"/>
                      <a:tailEnd type="none" w="med" len="med"/>
                    </a:lnT>
                    <a:lnB w="12700" cap="flat" cmpd="sng" algn="ctr">
                      <a:solidFill>
                        <a:srgbClr val="062F67"/>
                      </a:solidFill>
                      <a:prstDash val="solid"/>
                      <a:round/>
                      <a:headEnd type="none" w="med" len="med"/>
                      <a:tailEnd type="none" w="med" len="med"/>
                    </a:lnB>
                    <a:solidFill>
                      <a:schemeClr val="bg1"/>
                    </a:solidFill>
                  </a:tcPr>
                </a:tc>
                <a:extLst>
                  <a:ext uri="{0D108BD9-81ED-4DB2-BD59-A6C34878D82A}">
                    <a16:rowId xmlns:a16="http://schemas.microsoft.com/office/drawing/2014/main" val="1852261597"/>
                  </a:ext>
                </a:extLst>
              </a:tr>
              <a:tr h="259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solidFill>
                            <a:srgbClr val="062F67"/>
                          </a:solidFill>
                        </a:rPr>
                        <a:t>Idle</a:t>
                      </a:r>
                      <a:endParaRPr lang="en-US" sz="1100" dirty="0">
                        <a:solidFill>
                          <a:srgbClr val="062F67"/>
                        </a:solidFill>
                        <a:latin typeface="Open Sans "/>
                      </a:endParaRPr>
                    </a:p>
                  </a:txBody>
                  <a:tcPr>
                    <a:lnL w="12700" cap="flat" cmpd="sng" algn="ctr">
                      <a:solidFill>
                        <a:srgbClr val="062F67"/>
                      </a:solidFill>
                      <a:prstDash val="solid"/>
                      <a:round/>
                      <a:headEnd type="none" w="med" len="med"/>
                      <a:tailEnd type="none" w="med" len="med"/>
                    </a:lnL>
                    <a:lnR w="12700" cap="flat" cmpd="sng" algn="ctr">
                      <a:solidFill>
                        <a:srgbClr val="062F67"/>
                      </a:solidFill>
                      <a:prstDash val="solid"/>
                      <a:round/>
                      <a:headEnd type="none" w="med" len="med"/>
                      <a:tailEnd type="none" w="med" len="med"/>
                    </a:lnR>
                    <a:lnT w="12700" cap="flat" cmpd="sng" algn="ctr">
                      <a:solidFill>
                        <a:srgbClr val="062F67"/>
                      </a:solidFill>
                      <a:prstDash val="solid"/>
                      <a:round/>
                      <a:headEnd type="none" w="med" len="med"/>
                      <a:tailEnd type="none" w="med" len="med"/>
                    </a:lnT>
                    <a:lnB w="12700" cap="flat" cmpd="sng" algn="ctr">
                      <a:solidFill>
                        <a:srgbClr val="062F67"/>
                      </a:solidFill>
                      <a:prstDash val="solid"/>
                      <a:round/>
                      <a:headEnd type="none" w="med" len="med"/>
                      <a:tailEnd type="none" w="med" len="med"/>
                    </a:lnB>
                    <a:solidFill>
                      <a:schemeClr val="bg1"/>
                    </a:solidFill>
                  </a:tcPr>
                </a:tc>
                <a:tc>
                  <a:txBody>
                    <a:bodyPr/>
                    <a:lstStyle/>
                    <a:p>
                      <a:pPr algn="ctr"/>
                      <a:r>
                        <a:rPr lang="en-US" sz="1100" dirty="0">
                          <a:solidFill>
                            <a:srgbClr val="062F67"/>
                          </a:solidFill>
                        </a:rPr>
                        <a:t>Yes</a:t>
                      </a:r>
                      <a:endParaRPr lang="en-US" sz="1100" dirty="0">
                        <a:solidFill>
                          <a:srgbClr val="062F67"/>
                        </a:solidFill>
                        <a:latin typeface="Open Sans "/>
                      </a:endParaRPr>
                    </a:p>
                  </a:txBody>
                  <a:tcPr>
                    <a:lnL w="12700" cap="flat" cmpd="sng" algn="ctr">
                      <a:solidFill>
                        <a:srgbClr val="062F67"/>
                      </a:solidFill>
                      <a:prstDash val="solid"/>
                      <a:round/>
                      <a:headEnd type="none" w="med" len="med"/>
                      <a:tailEnd type="none" w="med" len="med"/>
                    </a:lnL>
                    <a:lnR w="12700" cap="flat" cmpd="sng" algn="ctr">
                      <a:solidFill>
                        <a:srgbClr val="062F67"/>
                      </a:solidFill>
                      <a:prstDash val="solid"/>
                      <a:round/>
                      <a:headEnd type="none" w="med" len="med"/>
                      <a:tailEnd type="none" w="med" len="med"/>
                    </a:lnR>
                    <a:lnT w="12700" cap="flat" cmpd="sng" algn="ctr">
                      <a:solidFill>
                        <a:srgbClr val="062F67"/>
                      </a:solidFill>
                      <a:prstDash val="solid"/>
                      <a:round/>
                      <a:headEnd type="none" w="med" len="med"/>
                      <a:tailEnd type="none" w="med" len="med"/>
                    </a:lnT>
                    <a:lnB w="12700" cap="flat" cmpd="sng" algn="ctr">
                      <a:solidFill>
                        <a:srgbClr val="062F67"/>
                      </a:solidFill>
                      <a:prstDash val="solid"/>
                      <a:round/>
                      <a:headEnd type="none" w="med" len="med"/>
                      <a:tailEnd type="none" w="med" len="med"/>
                    </a:lnB>
                    <a:solidFill>
                      <a:schemeClr val="bg1"/>
                    </a:solidFill>
                  </a:tcPr>
                </a:tc>
                <a:tc>
                  <a:txBody>
                    <a:bodyPr/>
                    <a:lstStyle/>
                    <a:p>
                      <a:pPr algn="r"/>
                      <a:r>
                        <a:rPr lang="en-US" sz="1100" dirty="0">
                          <a:solidFill>
                            <a:srgbClr val="062F67"/>
                          </a:solidFill>
                        </a:rPr>
                        <a:t>106.1</a:t>
                      </a:r>
                      <a:endParaRPr lang="en-US" sz="1100" dirty="0">
                        <a:solidFill>
                          <a:srgbClr val="062F67"/>
                        </a:solidFill>
                        <a:latin typeface="Open Sans "/>
                      </a:endParaRPr>
                    </a:p>
                  </a:txBody>
                  <a:tcPr>
                    <a:lnL w="12700" cap="flat" cmpd="sng" algn="ctr">
                      <a:solidFill>
                        <a:srgbClr val="062F67"/>
                      </a:solidFill>
                      <a:prstDash val="solid"/>
                      <a:round/>
                      <a:headEnd type="none" w="med" len="med"/>
                      <a:tailEnd type="none" w="med" len="med"/>
                    </a:lnL>
                    <a:lnR w="12700" cap="flat" cmpd="sng" algn="ctr">
                      <a:solidFill>
                        <a:srgbClr val="062F67"/>
                      </a:solidFill>
                      <a:prstDash val="solid"/>
                      <a:round/>
                      <a:headEnd type="none" w="med" len="med"/>
                      <a:tailEnd type="none" w="med" len="med"/>
                    </a:lnR>
                    <a:lnT w="12700" cap="flat" cmpd="sng" algn="ctr">
                      <a:solidFill>
                        <a:srgbClr val="062F67"/>
                      </a:solidFill>
                      <a:prstDash val="solid"/>
                      <a:round/>
                      <a:headEnd type="none" w="med" len="med"/>
                      <a:tailEnd type="none" w="med" len="med"/>
                    </a:lnT>
                    <a:lnB w="12700" cap="flat" cmpd="sng" algn="ctr">
                      <a:solidFill>
                        <a:srgbClr val="062F67"/>
                      </a:solidFill>
                      <a:prstDash val="solid"/>
                      <a:round/>
                      <a:headEnd type="none" w="med" len="med"/>
                      <a:tailEnd type="none" w="med" len="med"/>
                    </a:lnB>
                    <a:solidFill>
                      <a:schemeClr val="bg1"/>
                    </a:solidFill>
                  </a:tcPr>
                </a:tc>
                <a:tc>
                  <a:txBody>
                    <a:bodyPr/>
                    <a:lstStyle/>
                    <a:p>
                      <a:pPr algn="r"/>
                      <a:r>
                        <a:rPr lang="en-US" sz="1100" dirty="0">
                          <a:solidFill>
                            <a:srgbClr val="062F67"/>
                          </a:solidFill>
                          <a:latin typeface="Open Sans "/>
                        </a:rPr>
                        <a:t>100.1</a:t>
                      </a:r>
                    </a:p>
                  </a:txBody>
                  <a:tcPr>
                    <a:lnL w="12700" cap="flat" cmpd="sng" algn="ctr">
                      <a:solidFill>
                        <a:srgbClr val="062F67"/>
                      </a:solidFill>
                      <a:prstDash val="solid"/>
                      <a:round/>
                      <a:headEnd type="none" w="med" len="med"/>
                      <a:tailEnd type="none" w="med" len="med"/>
                    </a:lnL>
                    <a:lnR w="12700" cap="flat" cmpd="sng" algn="ctr">
                      <a:solidFill>
                        <a:srgbClr val="062F67"/>
                      </a:solidFill>
                      <a:prstDash val="solid"/>
                      <a:round/>
                      <a:headEnd type="none" w="med" len="med"/>
                      <a:tailEnd type="none" w="med" len="med"/>
                    </a:lnR>
                    <a:lnT w="12700" cap="flat" cmpd="sng" algn="ctr">
                      <a:solidFill>
                        <a:srgbClr val="062F67"/>
                      </a:solidFill>
                      <a:prstDash val="solid"/>
                      <a:round/>
                      <a:headEnd type="none" w="med" len="med"/>
                      <a:tailEnd type="none" w="med" len="med"/>
                    </a:lnT>
                    <a:lnB w="12700" cap="flat" cmpd="sng" algn="ctr">
                      <a:solidFill>
                        <a:srgbClr val="062F67"/>
                      </a:solidFill>
                      <a:prstDash val="solid"/>
                      <a:round/>
                      <a:headEnd type="none" w="med" len="med"/>
                      <a:tailEnd type="none" w="med" len="med"/>
                    </a:lnB>
                    <a:solidFill>
                      <a:schemeClr val="bg1"/>
                    </a:solidFill>
                  </a:tcPr>
                </a:tc>
                <a:tc>
                  <a:txBody>
                    <a:bodyPr/>
                    <a:lstStyle/>
                    <a:p>
                      <a:pPr algn="r"/>
                      <a:r>
                        <a:rPr lang="en-US" sz="1100" dirty="0">
                          <a:solidFill>
                            <a:srgbClr val="062F67"/>
                          </a:solidFill>
                        </a:rPr>
                        <a:t>10.00</a:t>
                      </a:r>
                      <a:endParaRPr lang="en-US" sz="1100" dirty="0">
                        <a:solidFill>
                          <a:srgbClr val="062F67"/>
                        </a:solidFill>
                        <a:latin typeface="Open Sans "/>
                      </a:endParaRPr>
                    </a:p>
                  </a:txBody>
                  <a:tcPr>
                    <a:lnL w="12700" cap="flat" cmpd="sng" algn="ctr">
                      <a:solidFill>
                        <a:srgbClr val="062F67"/>
                      </a:solidFill>
                      <a:prstDash val="solid"/>
                      <a:round/>
                      <a:headEnd type="none" w="med" len="med"/>
                      <a:tailEnd type="none" w="med" len="med"/>
                    </a:lnL>
                    <a:lnR w="12700" cap="flat" cmpd="sng" algn="ctr">
                      <a:solidFill>
                        <a:srgbClr val="062F67"/>
                      </a:solidFill>
                      <a:prstDash val="solid"/>
                      <a:round/>
                      <a:headEnd type="none" w="med" len="med"/>
                      <a:tailEnd type="none" w="med" len="med"/>
                    </a:lnR>
                    <a:lnT w="12700" cap="flat" cmpd="sng" algn="ctr">
                      <a:solidFill>
                        <a:srgbClr val="062F67"/>
                      </a:solidFill>
                      <a:prstDash val="solid"/>
                      <a:round/>
                      <a:headEnd type="none" w="med" len="med"/>
                      <a:tailEnd type="none" w="med" len="med"/>
                    </a:lnT>
                    <a:lnB w="12700" cap="flat" cmpd="sng" algn="ctr">
                      <a:solidFill>
                        <a:srgbClr val="062F67"/>
                      </a:solidFill>
                      <a:prstDash val="solid"/>
                      <a:round/>
                      <a:headEnd type="none" w="med" len="med"/>
                      <a:tailEnd type="none" w="med" len="med"/>
                    </a:lnB>
                    <a:solidFill>
                      <a:schemeClr val="bg1"/>
                    </a:solidFill>
                  </a:tcPr>
                </a:tc>
                <a:extLst>
                  <a:ext uri="{0D108BD9-81ED-4DB2-BD59-A6C34878D82A}">
                    <a16:rowId xmlns:a16="http://schemas.microsoft.com/office/drawing/2014/main" val="2382467541"/>
                  </a:ext>
                </a:extLst>
              </a:tr>
              <a:tr h="259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solidFill>
                            <a:srgbClr val="062F67"/>
                          </a:solidFill>
                        </a:rPr>
                        <a:t>Direct</a:t>
                      </a:r>
                      <a:endParaRPr lang="en-US" sz="1100" dirty="0">
                        <a:solidFill>
                          <a:srgbClr val="062F67"/>
                        </a:solidFill>
                        <a:latin typeface="Open Sans "/>
                      </a:endParaRPr>
                    </a:p>
                  </a:txBody>
                  <a:tcPr>
                    <a:lnL w="12700" cap="flat" cmpd="sng" algn="ctr">
                      <a:solidFill>
                        <a:srgbClr val="062F67"/>
                      </a:solidFill>
                      <a:prstDash val="solid"/>
                      <a:round/>
                      <a:headEnd type="none" w="med" len="med"/>
                      <a:tailEnd type="none" w="med" len="med"/>
                    </a:lnL>
                    <a:lnR w="12700" cap="flat" cmpd="sng" algn="ctr">
                      <a:solidFill>
                        <a:srgbClr val="062F67"/>
                      </a:solidFill>
                      <a:prstDash val="solid"/>
                      <a:round/>
                      <a:headEnd type="none" w="med" len="med"/>
                      <a:tailEnd type="none" w="med" len="med"/>
                    </a:lnR>
                    <a:lnT w="12700" cap="flat" cmpd="sng" algn="ctr">
                      <a:solidFill>
                        <a:srgbClr val="062F67"/>
                      </a:solidFill>
                      <a:prstDash val="solid"/>
                      <a:round/>
                      <a:headEnd type="none" w="med" len="med"/>
                      <a:tailEnd type="none" w="med" len="med"/>
                    </a:lnT>
                    <a:lnB w="12700" cap="flat" cmpd="sng" algn="ctr">
                      <a:solidFill>
                        <a:srgbClr val="062F67"/>
                      </a:solidFill>
                      <a:prstDash val="solid"/>
                      <a:round/>
                      <a:headEnd type="none" w="med" len="med"/>
                      <a:tailEnd type="none" w="med" len="med"/>
                    </a:lnB>
                    <a:solidFill>
                      <a:schemeClr val="bg1"/>
                    </a:solidFill>
                  </a:tcPr>
                </a:tc>
                <a:tc>
                  <a:txBody>
                    <a:bodyPr/>
                    <a:lstStyle/>
                    <a:p>
                      <a:pPr algn="ctr"/>
                      <a:r>
                        <a:rPr lang="en-US" sz="1100" dirty="0">
                          <a:solidFill>
                            <a:srgbClr val="062F67"/>
                          </a:solidFill>
                        </a:rPr>
                        <a:t>No</a:t>
                      </a:r>
                      <a:endParaRPr lang="en-US" sz="1100" dirty="0">
                        <a:solidFill>
                          <a:srgbClr val="062F67"/>
                        </a:solidFill>
                        <a:latin typeface="Open Sans "/>
                      </a:endParaRPr>
                    </a:p>
                  </a:txBody>
                  <a:tcPr>
                    <a:lnL w="12700" cap="flat" cmpd="sng" algn="ctr">
                      <a:solidFill>
                        <a:srgbClr val="062F67"/>
                      </a:solidFill>
                      <a:prstDash val="solid"/>
                      <a:round/>
                      <a:headEnd type="none" w="med" len="med"/>
                      <a:tailEnd type="none" w="med" len="med"/>
                    </a:lnL>
                    <a:lnR w="12700" cap="flat" cmpd="sng" algn="ctr">
                      <a:solidFill>
                        <a:srgbClr val="062F67"/>
                      </a:solidFill>
                      <a:prstDash val="solid"/>
                      <a:round/>
                      <a:headEnd type="none" w="med" len="med"/>
                      <a:tailEnd type="none" w="med" len="med"/>
                    </a:lnR>
                    <a:lnT w="12700" cap="flat" cmpd="sng" algn="ctr">
                      <a:solidFill>
                        <a:srgbClr val="062F67"/>
                      </a:solidFill>
                      <a:prstDash val="solid"/>
                      <a:round/>
                      <a:headEnd type="none" w="med" len="med"/>
                      <a:tailEnd type="none" w="med" len="med"/>
                    </a:lnT>
                    <a:lnB w="12700" cap="flat" cmpd="sng" algn="ctr">
                      <a:solidFill>
                        <a:srgbClr val="062F67"/>
                      </a:solidFill>
                      <a:prstDash val="solid"/>
                      <a:round/>
                      <a:headEnd type="none" w="med" len="med"/>
                      <a:tailEnd type="none" w="med" len="med"/>
                    </a:lnB>
                    <a:solidFill>
                      <a:schemeClr val="bg1"/>
                    </a:solidFill>
                  </a:tcPr>
                </a:tc>
                <a:tc>
                  <a:txBody>
                    <a:bodyPr/>
                    <a:lstStyle/>
                    <a:p>
                      <a:pPr algn="r"/>
                      <a:r>
                        <a:rPr lang="en-US" sz="1100" dirty="0">
                          <a:solidFill>
                            <a:srgbClr val="062F67"/>
                          </a:solidFill>
                        </a:rPr>
                        <a:t>261.2</a:t>
                      </a:r>
                      <a:endParaRPr lang="en-US" sz="1100" dirty="0">
                        <a:solidFill>
                          <a:srgbClr val="062F67"/>
                        </a:solidFill>
                        <a:latin typeface="Open Sans "/>
                      </a:endParaRPr>
                    </a:p>
                  </a:txBody>
                  <a:tcPr>
                    <a:lnL w="12700" cap="flat" cmpd="sng" algn="ctr">
                      <a:solidFill>
                        <a:srgbClr val="062F67"/>
                      </a:solidFill>
                      <a:prstDash val="solid"/>
                      <a:round/>
                      <a:headEnd type="none" w="med" len="med"/>
                      <a:tailEnd type="none" w="med" len="med"/>
                    </a:lnL>
                    <a:lnR w="12700" cap="flat" cmpd="sng" algn="ctr">
                      <a:solidFill>
                        <a:srgbClr val="062F67"/>
                      </a:solidFill>
                      <a:prstDash val="solid"/>
                      <a:round/>
                      <a:headEnd type="none" w="med" len="med"/>
                      <a:tailEnd type="none" w="med" len="med"/>
                    </a:lnR>
                    <a:lnT w="12700" cap="flat" cmpd="sng" algn="ctr">
                      <a:solidFill>
                        <a:srgbClr val="062F67"/>
                      </a:solidFill>
                      <a:prstDash val="solid"/>
                      <a:round/>
                      <a:headEnd type="none" w="med" len="med"/>
                      <a:tailEnd type="none" w="med" len="med"/>
                    </a:lnT>
                    <a:lnB w="12700" cap="flat" cmpd="sng" algn="ctr">
                      <a:solidFill>
                        <a:srgbClr val="062F67"/>
                      </a:solidFill>
                      <a:prstDash val="solid"/>
                      <a:round/>
                      <a:headEnd type="none" w="med" len="med"/>
                      <a:tailEnd type="none" w="med" len="med"/>
                    </a:lnB>
                    <a:solidFill>
                      <a:schemeClr val="bg1"/>
                    </a:solidFill>
                  </a:tcPr>
                </a:tc>
                <a:tc>
                  <a:txBody>
                    <a:bodyPr/>
                    <a:lstStyle/>
                    <a:p>
                      <a:pPr algn="r"/>
                      <a:r>
                        <a:rPr lang="en-US" sz="1100" dirty="0">
                          <a:solidFill>
                            <a:srgbClr val="062F67"/>
                          </a:solidFill>
                        </a:rPr>
                        <a:t>253.8</a:t>
                      </a:r>
                      <a:endParaRPr lang="en-US" sz="1100" dirty="0">
                        <a:solidFill>
                          <a:srgbClr val="062F67"/>
                        </a:solidFill>
                        <a:latin typeface="Open Sans "/>
                      </a:endParaRPr>
                    </a:p>
                  </a:txBody>
                  <a:tcPr>
                    <a:lnL w="12700" cap="flat" cmpd="sng" algn="ctr">
                      <a:solidFill>
                        <a:srgbClr val="062F67"/>
                      </a:solidFill>
                      <a:prstDash val="solid"/>
                      <a:round/>
                      <a:headEnd type="none" w="med" len="med"/>
                      <a:tailEnd type="none" w="med" len="med"/>
                    </a:lnL>
                    <a:lnR w="12700" cap="flat" cmpd="sng" algn="ctr">
                      <a:solidFill>
                        <a:srgbClr val="062F67"/>
                      </a:solidFill>
                      <a:prstDash val="solid"/>
                      <a:round/>
                      <a:headEnd type="none" w="med" len="med"/>
                      <a:tailEnd type="none" w="med" len="med"/>
                    </a:lnR>
                    <a:lnT w="12700" cap="flat" cmpd="sng" algn="ctr">
                      <a:solidFill>
                        <a:srgbClr val="062F67"/>
                      </a:solidFill>
                      <a:prstDash val="solid"/>
                      <a:round/>
                      <a:headEnd type="none" w="med" len="med"/>
                      <a:tailEnd type="none" w="med" len="med"/>
                    </a:lnT>
                    <a:lnB w="12700" cap="flat" cmpd="sng" algn="ctr">
                      <a:solidFill>
                        <a:srgbClr val="062F67"/>
                      </a:solidFill>
                      <a:prstDash val="solid"/>
                      <a:round/>
                      <a:headEnd type="none" w="med" len="med"/>
                      <a:tailEnd type="none" w="med" len="med"/>
                    </a:lnB>
                    <a:solidFill>
                      <a:schemeClr val="bg1"/>
                    </a:solidFill>
                  </a:tcPr>
                </a:tc>
                <a:tc>
                  <a:txBody>
                    <a:bodyPr/>
                    <a:lstStyle/>
                    <a:p>
                      <a:pPr algn="r"/>
                      <a:r>
                        <a:rPr lang="en-US" sz="1100" dirty="0">
                          <a:solidFill>
                            <a:srgbClr val="062F67"/>
                          </a:solidFill>
                          <a:latin typeface="Open Sans "/>
                        </a:rPr>
                        <a:t>3.94</a:t>
                      </a:r>
                    </a:p>
                  </a:txBody>
                  <a:tcPr>
                    <a:lnL w="12700" cap="flat" cmpd="sng" algn="ctr">
                      <a:solidFill>
                        <a:srgbClr val="062F67"/>
                      </a:solidFill>
                      <a:prstDash val="solid"/>
                      <a:round/>
                      <a:headEnd type="none" w="med" len="med"/>
                      <a:tailEnd type="none" w="med" len="med"/>
                    </a:lnL>
                    <a:lnR w="12700" cap="flat" cmpd="sng" algn="ctr">
                      <a:solidFill>
                        <a:srgbClr val="062F67"/>
                      </a:solidFill>
                      <a:prstDash val="solid"/>
                      <a:round/>
                      <a:headEnd type="none" w="med" len="med"/>
                      <a:tailEnd type="none" w="med" len="med"/>
                    </a:lnR>
                    <a:lnT w="12700" cap="flat" cmpd="sng" algn="ctr">
                      <a:solidFill>
                        <a:srgbClr val="062F67"/>
                      </a:solidFill>
                      <a:prstDash val="solid"/>
                      <a:round/>
                      <a:headEnd type="none" w="med" len="med"/>
                      <a:tailEnd type="none" w="med" len="med"/>
                    </a:lnT>
                    <a:lnB w="12700" cap="flat" cmpd="sng" algn="ctr">
                      <a:solidFill>
                        <a:srgbClr val="062F67"/>
                      </a:solidFill>
                      <a:prstDash val="solid"/>
                      <a:round/>
                      <a:headEnd type="none" w="med" len="med"/>
                      <a:tailEnd type="none" w="med" len="med"/>
                    </a:lnB>
                    <a:solidFill>
                      <a:schemeClr val="bg1"/>
                    </a:solidFill>
                  </a:tcPr>
                </a:tc>
                <a:extLst>
                  <a:ext uri="{0D108BD9-81ED-4DB2-BD59-A6C34878D82A}">
                    <a16:rowId xmlns:a16="http://schemas.microsoft.com/office/drawing/2014/main" val="1357541349"/>
                  </a:ext>
                </a:extLst>
              </a:tr>
              <a:tr h="27640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solidFill>
                            <a:srgbClr val="062F67"/>
                          </a:solidFill>
                        </a:rPr>
                        <a:t>Direct</a:t>
                      </a:r>
                      <a:endParaRPr lang="en-US" sz="1100" dirty="0">
                        <a:solidFill>
                          <a:srgbClr val="062F67"/>
                        </a:solidFill>
                        <a:latin typeface="Open Sans "/>
                      </a:endParaRPr>
                    </a:p>
                  </a:txBody>
                  <a:tcPr>
                    <a:lnL w="12700" cap="flat" cmpd="sng" algn="ctr">
                      <a:solidFill>
                        <a:srgbClr val="062F67"/>
                      </a:solidFill>
                      <a:prstDash val="solid"/>
                      <a:round/>
                      <a:headEnd type="none" w="med" len="med"/>
                      <a:tailEnd type="none" w="med" len="med"/>
                    </a:lnL>
                    <a:lnR w="12700" cap="flat" cmpd="sng" algn="ctr">
                      <a:solidFill>
                        <a:srgbClr val="062F67"/>
                      </a:solidFill>
                      <a:prstDash val="solid"/>
                      <a:round/>
                      <a:headEnd type="none" w="med" len="med"/>
                      <a:tailEnd type="none" w="med" len="med"/>
                    </a:lnR>
                    <a:lnT w="12700" cap="flat" cmpd="sng" algn="ctr">
                      <a:solidFill>
                        <a:srgbClr val="062F67"/>
                      </a:solidFill>
                      <a:prstDash val="solid"/>
                      <a:round/>
                      <a:headEnd type="none" w="med" len="med"/>
                      <a:tailEnd type="none" w="med" len="med"/>
                    </a:lnT>
                    <a:lnB w="12700" cap="flat" cmpd="sng" algn="ctr">
                      <a:solidFill>
                        <a:srgbClr val="062F67"/>
                      </a:solidFill>
                      <a:prstDash val="solid"/>
                      <a:round/>
                      <a:headEnd type="none" w="med" len="med"/>
                      <a:tailEnd type="none" w="med" len="med"/>
                    </a:lnB>
                    <a:solidFill>
                      <a:schemeClr val="bg1"/>
                    </a:solidFill>
                  </a:tcPr>
                </a:tc>
                <a:tc>
                  <a:txBody>
                    <a:bodyPr/>
                    <a:lstStyle/>
                    <a:p>
                      <a:pPr algn="ctr"/>
                      <a:r>
                        <a:rPr lang="en-US" sz="1100" dirty="0">
                          <a:solidFill>
                            <a:srgbClr val="062F67"/>
                          </a:solidFill>
                        </a:rPr>
                        <a:t>Yes</a:t>
                      </a:r>
                      <a:endParaRPr lang="en-US" sz="1100" dirty="0">
                        <a:solidFill>
                          <a:srgbClr val="062F67"/>
                        </a:solidFill>
                        <a:latin typeface="Open Sans "/>
                      </a:endParaRPr>
                    </a:p>
                  </a:txBody>
                  <a:tcPr>
                    <a:lnL w="12700" cap="flat" cmpd="sng" algn="ctr">
                      <a:solidFill>
                        <a:srgbClr val="062F67"/>
                      </a:solidFill>
                      <a:prstDash val="solid"/>
                      <a:round/>
                      <a:headEnd type="none" w="med" len="med"/>
                      <a:tailEnd type="none" w="med" len="med"/>
                    </a:lnL>
                    <a:lnR w="12700" cap="flat" cmpd="sng" algn="ctr">
                      <a:solidFill>
                        <a:srgbClr val="062F67"/>
                      </a:solidFill>
                      <a:prstDash val="solid"/>
                      <a:round/>
                      <a:headEnd type="none" w="med" len="med"/>
                      <a:tailEnd type="none" w="med" len="med"/>
                    </a:lnR>
                    <a:lnT w="12700" cap="flat" cmpd="sng" algn="ctr">
                      <a:solidFill>
                        <a:srgbClr val="062F67"/>
                      </a:solidFill>
                      <a:prstDash val="solid"/>
                      <a:round/>
                      <a:headEnd type="none" w="med" len="med"/>
                      <a:tailEnd type="none" w="med" len="med"/>
                    </a:lnT>
                    <a:lnB w="12700" cap="flat" cmpd="sng" algn="ctr">
                      <a:solidFill>
                        <a:srgbClr val="062F67"/>
                      </a:solidFill>
                      <a:prstDash val="solid"/>
                      <a:round/>
                      <a:headEnd type="none" w="med" len="med"/>
                      <a:tailEnd type="none" w="med" len="med"/>
                    </a:lnB>
                    <a:solidFill>
                      <a:schemeClr val="bg1"/>
                    </a:solidFill>
                  </a:tcPr>
                </a:tc>
                <a:tc>
                  <a:txBody>
                    <a:bodyPr/>
                    <a:lstStyle/>
                    <a:p>
                      <a:pPr algn="r"/>
                      <a:r>
                        <a:rPr lang="en-US" sz="1100" dirty="0">
                          <a:solidFill>
                            <a:srgbClr val="062F67"/>
                          </a:solidFill>
                        </a:rPr>
                        <a:t>119.4</a:t>
                      </a:r>
                      <a:endParaRPr lang="en-US" sz="1100" dirty="0">
                        <a:solidFill>
                          <a:srgbClr val="062F67"/>
                        </a:solidFill>
                        <a:latin typeface="Open Sans "/>
                      </a:endParaRPr>
                    </a:p>
                  </a:txBody>
                  <a:tcPr>
                    <a:lnL w="12700" cap="flat" cmpd="sng" algn="ctr">
                      <a:solidFill>
                        <a:srgbClr val="062F67"/>
                      </a:solidFill>
                      <a:prstDash val="solid"/>
                      <a:round/>
                      <a:headEnd type="none" w="med" len="med"/>
                      <a:tailEnd type="none" w="med" len="med"/>
                    </a:lnL>
                    <a:lnR w="12700" cap="flat" cmpd="sng" algn="ctr">
                      <a:solidFill>
                        <a:srgbClr val="062F67"/>
                      </a:solidFill>
                      <a:prstDash val="solid"/>
                      <a:round/>
                      <a:headEnd type="none" w="med" len="med"/>
                      <a:tailEnd type="none" w="med" len="med"/>
                    </a:lnR>
                    <a:lnT w="12700" cap="flat" cmpd="sng" algn="ctr">
                      <a:solidFill>
                        <a:srgbClr val="062F67"/>
                      </a:solidFill>
                      <a:prstDash val="solid"/>
                      <a:round/>
                      <a:headEnd type="none" w="med" len="med"/>
                      <a:tailEnd type="none" w="med" len="med"/>
                    </a:lnT>
                    <a:lnB w="12700" cap="flat" cmpd="sng" algn="ctr">
                      <a:solidFill>
                        <a:srgbClr val="062F67"/>
                      </a:solidFill>
                      <a:prstDash val="solid"/>
                      <a:round/>
                      <a:headEnd type="none" w="med" len="med"/>
                      <a:tailEnd type="none" w="med" len="med"/>
                    </a:lnB>
                    <a:solidFill>
                      <a:schemeClr val="bg1"/>
                    </a:solidFill>
                  </a:tcPr>
                </a:tc>
                <a:tc>
                  <a:txBody>
                    <a:bodyPr/>
                    <a:lstStyle/>
                    <a:p>
                      <a:pPr algn="r"/>
                      <a:r>
                        <a:rPr lang="en-US" sz="1100" dirty="0">
                          <a:solidFill>
                            <a:srgbClr val="062F67"/>
                          </a:solidFill>
                        </a:rPr>
                        <a:t>111.9</a:t>
                      </a:r>
                      <a:endParaRPr lang="en-US" sz="1100" dirty="0">
                        <a:solidFill>
                          <a:srgbClr val="062F67"/>
                        </a:solidFill>
                        <a:latin typeface="Open Sans "/>
                      </a:endParaRPr>
                    </a:p>
                  </a:txBody>
                  <a:tcPr>
                    <a:lnL w="12700" cap="flat" cmpd="sng" algn="ctr">
                      <a:solidFill>
                        <a:srgbClr val="062F67"/>
                      </a:solidFill>
                      <a:prstDash val="solid"/>
                      <a:round/>
                      <a:headEnd type="none" w="med" len="med"/>
                      <a:tailEnd type="none" w="med" len="med"/>
                    </a:lnL>
                    <a:lnR w="12700" cap="flat" cmpd="sng" algn="ctr">
                      <a:solidFill>
                        <a:srgbClr val="062F67"/>
                      </a:solidFill>
                      <a:prstDash val="solid"/>
                      <a:round/>
                      <a:headEnd type="none" w="med" len="med"/>
                      <a:tailEnd type="none" w="med" len="med"/>
                    </a:lnR>
                    <a:lnT w="12700" cap="flat" cmpd="sng" algn="ctr">
                      <a:solidFill>
                        <a:srgbClr val="062F67"/>
                      </a:solidFill>
                      <a:prstDash val="solid"/>
                      <a:round/>
                      <a:headEnd type="none" w="med" len="med"/>
                      <a:tailEnd type="none" w="med" len="med"/>
                    </a:lnT>
                    <a:lnB w="12700" cap="flat" cmpd="sng" algn="ctr">
                      <a:solidFill>
                        <a:srgbClr val="062F67"/>
                      </a:solidFill>
                      <a:prstDash val="solid"/>
                      <a:round/>
                      <a:headEnd type="none" w="med" len="med"/>
                      <a:tailEnd type="none" w="med" len="med"/>
                    </a:lnB>
                    <a:solidFill>
                      <a:schemeClr val="bg1"/>
                    </a:solidFill>
                  </a:tcPr>
                </a:tc>
                <a:tc>
                  <a:txBody>
                    <a:bodyPr/>
                    <a:lstStyle/>
                    <a:p>
                      <a:pPr algn="r"/>
                      <a:r>
                        <a:rPr lang="en-US" sz="1100" dirty="0">
                          <a:solidFill>
                            <a:srgbClr val="062F67"/>
                          </a:solidFill>
                          <a:latin typeface="Open Sans "/>
                        </a:rPr>
                        <a:t>8.94</a:t>
                      </a:r>
                    </a:p>
                  </a:txBody>
                  <a:tcPr>
                    <a:lnL w="12700" cap="flat" cmpd="sng" algn="ctr">
                      <a:solidFill>
                        <a:srgbClr val="062F67"/>
                      </a:solidFill>
                      <a:prstDash val="solid"/>
                      <a:round/>
                      <a:headEnd type="none" w="med" len="med"/>
                      <a:tailEnd type="none" w="med" len="med"/>
                    </a:lnL>
                    <a:lnR w="12700" cap="flat" cmpd="sng" algn="ctr">
                      <a:solidFill>
                        <a:srgbClr val="062F67"/>
                      </a:solidFill>
                      <a:prstDash val="solid"/>
                      <a:round/>
                      <a:headEnd type="none" w="med" len="med"/>
                      <a:tailEnd type="none" w="med" len="med"/>
                    </a:lnR>
                    <a:lnT w="12700" cap="flat" cmpd="sng" algn="ctr">
                      <a:solidFill>
                        <a:srgbClr val="062F67"/>
                      </a:solidFill>
                      <a:prstDash val="solid"/>
                      <a:round/>
                      <a:headEnd type="none" w="med" len="med"/>
                      <a:tailEnd type="none" w="med" len="med"/>
                    </a:lnT>
                    <a:lnB w="12700" cap="flat" cmpd="sng" algn="ctr">
                      <a:solidFill>
                        <a:srgbClr val="062F67"/>
                      </a:solidFill>
                      <a:prstDash val="solid"/>
                      <a:round/>
                      <a:headEnd type="none" w="med" len="med"/>
                      <a:tailEnd type="none" w="med" len="med"/>
                    </a:lnB>
                    <a:solidFill>
                      <a:schemeClr val="bg1"/>
                    </a:solidFill>
                  </a:tcPr>
                </a:tc>
                <a:extLst>
                  <a:ext uri="{0D108BD9-81ED-4DB2-BD59-A6C34878D82A}">
                    <a16:rowId xmlns:a16="http://schemas.microsoft.com/office/drawing/2014/main" val="557956376"/>
                  </a:ext>
                </a:extLst>
              </a:tr>
            </a:tbl>
          </a:graphicData>
        </a:graphic>
      </p:graphicFrame>
      <p:sp>
        <p:nvSpPr>
          <p:cNvPr id="25" name="TextBox 24">
            <a:extLst>
              <a:ext uri="{FF2B5EF4-FFF2-40B4-BE49-F238E27FC236}">
                <a16:creationId xmlns:a16="http://schemas.microsoft.com/office/drawing/2014/main" id="{280E3EB1-7D44-062B-102C-8010CE42B1B8}"/>
              </a:ext>
            </a:extLst>
          </p:cNvPr>
          <p:cNvSpPr txBox="1"/>
          <p:nvPr/>
        </p:nvSpPr>
        <p:spPr>
          <a:xfrm>
            <a:off x="6562166" y="6076291"/>
            <a:ext cx="5300548" cy="415498"/>
          </a:xfrm>
          <a:prstGeom prst="rect">
            <a:avLst/>
          </a:prstGeom>
          <a:noFill/>
        </p:spPr>
        <p:txBody>
          <a:bodyPr wrap="square">
            <a:spAutoFit/>
          </a:bodyPr>
          <a:lstStyle/>
          <a:p>
            <a:pPr algn="l"/>
            <a:r>
              <a:rPr lang="en-US" sz="1050" dirty="0">
                <a:solidFill>
                  <a:srgbClr val="062F67"/>
                </a:solidFill>
                <a:latin typeface="+mj-lt"/>
              </a:rPr>
              <a:t>Taken from work by Dariusz Zielinski and Martin </a:t>
            </a:r>
            <a:r>
              <a:rPr lang="en-US" sz="1050" dirty="0" err="1">
                <a:solidFill>
                  <a:srgbClr val="062F67"/>
                </a:solidFill>
                <a:latin typeface="+mj-lt"/>
              </a:rPr>
              <a:t>Cejp</a:t>
            </a:r>
            <a:r>
              <a:rPr lang="en-US" sz="1050" dirty="0">
                <a:solidFill>
                  <a:srgbClr val="062F67"/>
                </a:solidFill>
                <a:latin typeface="+mj-lt"/>
              </a:rPr>
              <a:t> </a:t>
            </a:r>
            <a:r>
              <a:rPr lang="en-GB" sz="1050" dirty="0">
                <a:solidFill>
                  <a:srgbClr val="1C76F2"/>
                </a:solidFill>
                <a:latin typeface="+mj-lt"/>
                <a:hlinkClick r:id="rId3">
                  <a:extLst>
                    <a:ext uri="{A12FA001-AC4F-418D-AE19-62706E023703}">
                      <ahyp:hlinkClr xmlns:ahyp="http://schemas.microsoft.com/office/drawing/2018/hyperlinkcolor" val="tx"/>
                    </a:ext>
                  </a:extLst>
                </a:hlinkClick>
              </a:rPr>
              <a:t>FGC4 Pre-Requisites Soc and Software</a:t>
            </a:r>
            <a:r>
              <a:rPr lang="en-GB" sz="1050" dirty="0">
                <a:solidFill>
                  <a:srgbClr val="1C76F2"/>
                </a:solidFill>
                <a:latin typeface="+mj-lt"/>
              </a:rPr>
              <a:t> </a:t>
            </a:r>
            <a:r>
              <a:rPr lang="en-GB" sz="1050" dirty="0">
                <a:solidFill>
                  <a:srgbClr val="062F67"/>
                </a:solidFill>
                <a:latin typeface="+mj-lt"/>
              </a:rPr>
              <a:t>cells for NXP and FPGA access removed for clarity as they are not relevant to this discussion.</a:t>
            </a:r>
          </a:p>
        </p:txBody>
      </p:sp>
      <p:sp>
        <p:nvSpPr>
          <p:cNvPr id="26" name="TextBox 25">
            <a:extLst>
              <a:ext uri="{FF2B5EF4-FFF2-40B4-BE49-F238E27FC236}">
                <a16:creationId xmlns:a16="http://schemas.microsoft.com/office/drawing/2014/main" id="{C2FAB327-95D5-9904-2208-5BF059109634}"/>
              </a:ext>
            </a:extLst>
          </p:cNvPr>
          <p:cNvSpPr txBox="1"/>
          <p:nvPr/>
        </p:nvSpPr>
        <p:spPr>
          <a:xfrm>
            <a:off x="392937" y="849864"/>
            <a:ext cx="6158504" cy="5078313"/>
          </a:xfrm>
          <a:prstGeom prst="rect">
            <a:avLst/>
          </a:prstGeom>
          <a:noFill/>
        </p:spPr>
        <p:txBody>
          <a:bodyPr wrap="square">
            <a:spAutoFit/>
          </a:bodyPr>
          <a:lstStyle/>
          <a:p>
            <a:pPr algn="l"/>
            <a:r>
              <a:rPr lang="en-US" sz="1800" dirty="0">
                <a:solidFill>
                  <a:srgbClr val="062F67"/>
                </a:solidFill>
                <a:latin typeface="+mj-lt"/>
              </a:rPr>
              <a:t>&lt;~200kHz, Regulating in the processor board allows:</a:t>
            </a:r>
          </a:p>
          <a:p>
            <a:pPr marL="285750" indent="-285750" algn="l">
              <a:buFont typeface="Arial" panose="020B0604020202020204" pitchFamily="34" charset="0"/>
              <a:buChar char="•"/>
            </a:pPr>
            <a:r>
              <a:rPr lang="en-US" sz="1800" dirty="0">
                <a:solidFill>
                  <a:srgbClr val="062F67"/>
                </a:solidFill>
                <a:latin typeface="+mj-lt"/>
              </a:rPr>
              <a:t>Distributed Voltage Loops</a:t>
            </a:r>
          </a:p>
          <a:p>
            <a:pPr marL="285750" indent="-285750" algn="l">
              <a:buFont typeface="Arial" panose="020B0604020202020204" pitchFamily="34" charset="0"/>
              <a:buChar char="•"/>
            </a:pPr>
            <a:r>
              <a:rPr lang="en-US" sz="1800" dirty="0">
                <a:solidFill>
                  <a:srgbClr val="062F67"/>
                </a:solidFill>
                <a:latin typeface="+mj-lt"/>
              </a:rPr>
              <a:t>Cross voltage source ADCs</a:t>
            </a:r>
          </a:p>
          <a:p>
            <a:pPr marL="285750" indent="-285750" algn="l">
              <a:buFont typeface="Arial" panose="020B0604020202020204" pitchFamily="34" charset="0"/>
              <a:buChar char="•"/>
            </a:pPr>
            <a:r>
              <a:rPr lang="en-US" sz="1800" dirty="0">
                <a:solidFill>
                  <a:srgbClr val="062F67"/>
                </a:solidFill>
                <a:latin typeface="+mj-lt"/>
              </a:rPr>
              <a:t>Converter interleaving across separate voltage loops</a:t>
            </a:r>
          </a:p>
          <a:p>
            <a:pPr marL="285750" indent="-285750" algn="l">
              <a:buFont typeface="Arial" panose="020B0604020202020204" pitchFamily="34" charset="0"/>
              <a:buChar char="•"/>
            </a:pPr>
            <a:r>
              <a:rPr lang="en-US" sz="1800" dirty="0">
                <a:solidFill>
                  <a:srgbClr val="062F67"/>
                </a:solidFill>
                <a:latin typeface="+mj-lt"/>
              </a:rPr>
              <a:t>Quality logging</a:t>
            </a:r>
          </a:p>
          <a:p>
            <a:pPr algn="l"/>
            <a:endParaRPr lang="en-US" sz="1800" dirty="0">
              <a:solidFill>
                <a:srgbClr val="062F67"/>
              </a:solidFill>
              <a:latin typeface="+mj-lt"/>
            </a:endParaRPr>
          </a:p>
          <a:p>
            <a:pPr algn="l"/>
            <a:r>
              <a:rPr lang="en-US" sz="1800" dirty="0">
                <a:solidFill>
                  <a:srgbClr val="062F67"/>
                </a:solidFill>
                <a:latin typeface="+mj-lt"/>
              </a:rPr>
              <a:t>On a slower processor CCS has already proved we can regulate </a:t>
            </a:r>
            <a:r>
              <a:rPr lang="en-US" sz="1800" dirty="0" err="1">
                <a:solidFill>
                  <a:srgbClr val="062F67"/>
                </a:solidFill>
                <a:latin typeface="+mj-lt"/>
              </a:rPr>
              <a:t>CCLibs</a:t>
            </a:r>
            <a:r>
              <a:rPr lang="en-US" sz="1800" dirty="0">
                <a:solidFill>
                  <a:srgbClr val="062F67"/>
                </a:solidFill>
                <a:latin typeface="+mj-lt"/>
              </a:rPr>
              <a:t> (much more complex than a voltage loop) to 273kHz no logging, 100kHz with logging. Iteration times of 3.4uS have been measured.</a:t>
            </a:r>
          </a:p>
          <a:p>
            <a:pPr algn="l"/>
            <a:endParaRPr lang="en-US" sz="1800" dirty="0">
              <a:solidFill>
                <a:srgbClr val="062F67"/>
              </a:solidFill>
              <a:latin typeface="+mj-lt"/>
            </a:endParaRPr>
          </a:p>
          <a:p>
            <a:pPr algn="l"/>
            <a:r>
              <a:rPr lang="en-US" sz="1800" dirty="0">
                <a:solidFill>
                  <a:srgbClr val="062F67"/>
                </a:solidFill>
                <a:latin typeface="+mj-lt"/>
              </a:rPr>
              <a:t>The link takes &lt;1µS per direction. The round-trip time from the V loop board will be in the order of 5µS. </a:t>
            </a:r>
          </a:p>
          <a:p>
            <a:pPr algn="l"/>
            <a:endParaRPr lang="en-US" sz="1800" dirty="0">
              <a:solidFill>
                <a:srgbClr val="062F67"/>
              </a:solidFill>
              <a:latin typeface="+mj-lt"/>
            </a:endParaRPr>
          </a:p>
          <a:p>
            <a:pPr algn="l"/>
            <a:r>
              <a:rPr lang="en-US" sz="1800" dirty="0">
                <a:solidFill>
                  <a:srgbClr val="062F67"/>
                </a:solidFill>
                <a:latin typeface="+mj-lt"/>
              </a:rPr>
              <a:t>&lt;4MHz, we adopt the </a:t>
            </a:r>
            <a:r>
              <a:rPr lang="en-US" sz="1800" dirty="0" err="1">
                <a:solidFill>
                  <a:srgbClr val="062F67"/>
                </a:solidFill>
                <a:latin typeface="+mj-lt"/>
              </a:rPr>
              <a:t>Siramatrix</a:t>
            </a:r>
            <a:r>
              <a:rPr lang="en-US" sz="1800" dirty="0">
                <a:solidFill>
                  <a:srgbClr val="062F67"/>
                </a:solidFill>
                <a:latin typeface="+mj-lt"/>
              </a:rPr>
              <a:t> approach and regulate in the FPGA this works in RegFGC3. Logging is sent back to the processor.</a:t>
            </a:r>
          </a:p>
          <a:p>
            <a:pPr algn="l"/>
            <a:endParaRPr lang="en-US" sz="1800" dirty="0">
              <a:solidFill>
                <a:srgbClr val="062F67"/>
              </a:solidFill>
              <a:latin typeface="+mj-lt"/>
            </a:endParaRPr>
          </a:p>
        </p:txBody>
      </p:sp>
      <p:pic>
        <p:nvPicPr>
          <p:cNvPr id="6" name="Picture 5" descr="Diagram, schematic&#10;&#10;Description automatically generated">
            <a:extLst>
              <a:ext uri="{FF2B5EF4-FFF2-40B4-BE49-F238E27FC236}">
                <a16:creationId xmlns:a16="http://schemas.microsoft.com/office/drawing/2014/main" id="{A5C826EC-0705-7CB5-0CE2-DB8AC5BD4B67}"/>
              </a:ext>
            </a:extLst>
          </p:cNvPr>
          <p:cNvPicPr>
            <a:picLocks noChangeAspect="1"/>
          </p:cNvPicPr>
          <p:nvPr/>
        </p:nvPicPr>
        <p:blipFill rotWithShape="1">
          <a:blip r:embed="rId4">
            <a:extLst>
              <a:ext uri="{28A0092B-C50C-407E-A947-70E740481C1C}">
                <a14:useLocalDpi xmlns:a14="http://schemas.microsoft.com/office/drawing/2010/main" val="0"/>
              </a:ext>
            </a:extLst>
          </a:blip>
          <a:srcRect r="27665"/>
          <a:stretch/>
        </p:blipFill>
        <p:spPr>
          <a:xfrm>
            <a:off x="6646638" y="853614"/>
            <a:ext cx="4239352" cy="3773453"/>
          </a:xfrm>
          <a:prstGeom prst="rect">
            <a:avLst/>
          </a:prstGeom>
        </p:spPr>
      </p:pic>
    </p:spTree>
    <p:extLst>
      <p:ext uri="{BB962C8B-B14F-4D97-AF65-F5344CB8AC3E}">
        <p14:creationId xmlns:p14="http://schemas.microsoft.com/office/powerpoint/2010/main" val="26603225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30E6D39-59B9-2205-EEAC-111016A304DB}"/>
              </a:ext>
            </a:extLst>
          </p:cNvPr>
          <p:cNvSpPr>
            <a:spLocks noGrp="1"/>
          </p:cNvSpPr>
          <p:nvPr>
            <p:ph type="title"/>
          </p:nvPr>
        </p:nvSpPr>
        <p:spPr/>
        <p:txBody>
          <a:bodyPr/>
          <a:lstStyle/>
          <a:p>
            <a:r>
              <a:rPr lang="en-US" dirty="0"/>
              <a:t>PWM from FPGA</a:t>
            </a:r>
            <a:endParaRPr lang="en-GB" dirty="0"/>
          </a:p>
        </p:txBody>
      </p:sp>
      <p:graphicFrame>
        <p:nvGraphicFramePr>
          <p:cNvPr id="4" name="Chart 3">
            <a:extLst>
              <a:ext uri="{FF2B5EF4-FFF2-40B4-BE49-F238E27FC236}">
                <a16:creationId xmlns:a16="http://schemas.microsoft.com/office/drawing/2014/main" id="{E57F7435-1224-E126-7848-494C20FBA909}"/>
              </a:ext>
            </a:extLst>
          </p:cNvPr>
          <p:cNvGraphicFramePr>
            <a:graphicFrameLocks/>
          </p:cNvGraphicFramePr>
          <p:nvPr>
            <p:extLst>
              <p:ext uri="{D42A27DB-BD31-4B8C-83A1-F6EECF244321}">
                <p14:modId xmlns:p14="http://schemas.microsoft.com/office/powerpoint/2010/main" val="1650890031"/>
              </p:ext>
            </p:extLst>
          </p:nvPr>
        </p:nvGraphicFramePr>
        <p:xfrm>
          <a:off x="1832187" y="2262294"/>
          <a:ext cx="8527625" cy="3996266"/>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 Placeholder 3">
            <a:extLst>
              <a:ext uri="{FF2B5EF4-FFF2-40B4-BE49-F238E27FC236}">
                <a16:creationId xmlns:a16="http://schemas.microsoft.com/office/drawing/2014/main" id="{8D757D5E-4C8F-6D8C-BF3B-4FDD5E1B2852}"/>
              </a:ext>
            </a:extLst>
          </p:cNvPr>
          <p:cNvSpPr txBox="1">
            <a:spLocks/>
          </p:cNvSpPr>
          <p:nvPr/>
        </p:nvSpPr>
        <p:spPr>
          <a:xfrm>
            <a:off x="304800" y="1066799"/>
            <a:ext cx="11751212" cy="5453575"/>
          </a:xfrm>
          <a:prstGeom prst="rect">
            <a:avLst/>
          </a:prstGeom>
        </p:spPr>
        <p:txBody>
          <a:bodyPr/>
          <a:lstStyle>
            <a:lvl1pPr marL="257175" indent="-257175" algn="l" rtl="0" eaLnBrk="1" fontAlgn="base" hangingPunct="1">
              <a:spcBef>
                <a:spcPct val="20000"/>
              </a:spcBef>
              <a:spcAft>
                <a:spcPct val="0"/>
              </a:spcAft>
              <a:buClr>
                <a:srgbClr val="000099"/>
              </a:buClr>
              <a:buFont typeface="Arial Unicode MS" pitchFamily="34" charset="-128"/>
              <a:buChar char="●"/>
              <a:defRPr sz="1500">
                <a:solidFill>
                  <a:srgbClr val="062F67"/>
                </a:solidFill>
                <a:latin typeface="+mn-lt"/>
                <a:ea typeface="+mn-ea"/>
                <a:cs typeface="+mn-cs"/>
              </a:defRPr>
            </a:lvl1pPr>
            <a:lvl2pPr marL="685800" indent="-342900" algn="l" rtl="0" eaLnBrk="1" fontAlgn="base" hangingPunct="1">
              <a:spcBef>
                <a:spcPct val="20000"/>
              </a:spcBef>
              <a:spcAft>
                <a:spcPct val="0"/>
              </a:spcAft>
              <a:buClr>
                <a:srgbClr val="6699FF"/>
              </a:buClr>
              <a:buFont typeface="+mj-lt"/>
              <a:buNone/>
              <a:defRPr sz="1500">
                <a:solidFill>
                  <a:srgbClr val="008000"/>
                </a:solidFill>
                <a:latin typeface="+mn-lt"/>
              </a:defRPr>
            </a:lvl2pPr>
            <a:lvl3pPr marL="857250" indent="-171450" algn="l" rtl="0" eaLnBrk="1" fontAlgn="base" hangingPunct="1">
              <a:spcBef>
                <a:spcPct val="20000"/>
              </a:spcBef>
              <a:spcAft>
                <a:spcPct val="0"/>
              </a:spcAft>
              <a:buClr>
                <a:srgbClr val="6699FF"/>
              </a:buClr>
              <a:buFont typeface="Franklin Gothic Medium" pitchFamily="34" charset="0"/>
              <a:buNone/>
              <a:defRPr sz="1500">
                <a:solidFill>
                  <a:srgbClr val="6666FF"/>
                </a:solidFill>
                <a:latin typeface="+mn-lt"/>
              </a:defRPr>
            </a:lvl3pPr>
            <a:lvl4pPr marL="1200150" indent="-171450" algn="l" rtl="0" eaLnBrk="1" fontAlgn="base" hangingPunct="1">
              <a:spcBef>
                <a:spcPct val="20000"/>
              </a:spcBef>
              <a:spcAft>
                <a:spcPct val="0"/>
              </a:spcAft>
              <a:buClr>
                <a:srgbClr val="6699FF"/>
              </a:buClr>
              <a:buFont typeface="Franklin Gothic Medium" pitchFamily="34" charset="0"/>
              <a:buChar char="–"/>
              <a:defRPr sz="1500">
                <a:solidFill>
                  <a:srgbClr val="6666FF"/>
                </a:solidFill>
                <a:latin typeface="+mn-lt"/>
              </a:defRPr>
            </a:lvl4pPr>
            <a:lvl5pPr marL="1543050" indent="-171450" algn="l" rtl="0" eaLnBrk="1" fontAlgn="base" hangingPunct="1">
              <a:spcBef>
                <a:spcPct val="20000"/>
              </a:spcBef>
              <a:spcAft>
                <a:spcPct val="0"/>
              </a:spcAft>
              <a:buClr>
                <a:srgbClr val="6699FF"/>
              </a:buClr>
              <a:buFont typeface="Franklin Gothic Medium" pitchFamily="34" charset="0"/>
              <a:buChar char="–"/>
              <a:defRPr sz="1500">
                <a:solidFill>
                  <a:srgbClr val="6666FF"/>
                </a:solidFill>
                <a:latin typeface="+mn-lt"/>
              </a:defRPr>
            </a:lvl5pPr>
            <a:lvl6pPr marL="1885950" indent="-171450" algn="l" rtl="0" eaLnBrk="1" fontAlgn="base" hangingPunct="1">
              <a:spcBef>
                <a:spcPct val="20000"/>
              </a:spcBef>
              <a:spcAft>
                <a:spcPct val="0"/>
              </a:spcAft>
              <a:buClr>
                <a:srgbClr val="6699FF"/>
              </a:buClr>
              <a:buFont typeface="Franklin Gothic Medium" pitchFamily="34" charset="0"/>
              <a:buChar char="–"/>
              <a:defRPr sz="1500">
                <a:solidFill>
                  <a:srgbClr val="6666FF"/>
                </a:solidFill>
                <a:latin typeface="+mn-lt"/>
              </a:defRPr>
            </a:lvl6pPr>
            <a:lvl7pPr marL="2228850" indent="-171450" algn="l" rtl="0" eaLnBrk="1" fontAlgn="base" hangingPunct="1">
              <a:spcBef>
                <a:spcPct val="20000"/>
              </a:spcBef>
              <a:spcAft>
                <a:spcPct val="0"/>
              </a:spcAft>
              <a:buClr>
                <a:srgbClr val="6699FF"/>
              </a:buClr>
              <a:buFont typeface="Franklin Gothic Medium" pitchFamily="34" charset="0"/>
              <a:buChar char="–"/>
              <a:defRPr sz="1500">
                <a:solidFill>
                  <a:srgbClr val="6666FF"/>
                </a:solidFill>
                <a:latin typeface="+mn-lt"/>
              </a:defRPr>
            </a:lvl7pPr>
            <a:lvl8pPr marL="2571750" indent="-171450" algn="l" rtl="0" eaLnBrk="1" fontAlgn="base" hangingPunct="1">
              <a:spcBef>
                <a:spcPct val="20000"/>
              </a:spcBef>
              <a:spcAft>
                <a:spcPct val="0"/>
              </a:spcAft>
              <a:buClr>
                <a:srgbClr val="6699FF"/>
              </a:buClr>
              <a:buFont typeface="Franklin Gothic Medium" pitchFamily="34" charset="0"/>
              <a:buChar char="–"/>
              <a:defRPr sz="1500">
                <a:solidFill>
                  <a:srgbClr val="6666FF"/>
                </a:solidFill>
                <a:latin typeface="+mn-lt"/>
              </a:defRPr>
            </a:lvl8pPr>
            <a:lvl9pPr marL="2914650" indent="-171450" algn="l" rtl="0" eaLnBrk="1" fontAlgn="base" hangingPunct="1">
              <a:spcBef>
                <a:spcPct val="20000"/>
              </a:spcBef>
              <a:spcAft>
                <a:spcPct val="0"/>
              </a:spcAft>
              <a:buClr>
                <a:srgbClr val="6699FF"/>
              </a:buClr>
              <a:buFont typeface="Franklin Gothic Medium" pitchFamily="34" charset="0"/>
              <a:buChar char="–"/>
              <a:defRPr sz="1500">
                <a:solidFill>
                  <a:srgbClr val="6666FF"/>
                </a:solidFill>
                <a:latin typeface="+mn-lt"/>
              </a:defRPr>
            </a:lvl9pPr>
          </a:lstStyle>
          <a:p>
            <a:pPr marL="0" indent="0">
              <a:buFont typeface="Arial Unicode MS" pitchFamily="34" charset="-128"/>
              <a:buNone/>
            </a:pPr>
            <a:r>
              <a:rPr lang="en-US" sz="2000" kern="0" dirty="0"/>
              <a:t>Requirement is for a </a:t>
            </a:r>
            <a:r>
              <a:rPr lang="en-US" sz="2000" kern="0" dirty="0">
                <a:solidFill>
                  <a:srgbClr val="1C76F2"/>
                </a:solidFill>
              </a:rPr>
              <a:t>2.5nS</a:t>
            </a:r>
            <a:r>
              <a:rPr lang="en-US" sz="2000" kern="0" dirty="0"/>
              <a:t> step size in the PWM output.</a:t>
            </a:r>
          </a:p>
          <a:p>
            <a:pPr marL="0" indent="0">
              <a:buFont typeface="Arial Unicode MS" pitchFamily="34" charset="-128"/>
              <a:buNone/>
            </a:pPr>
            <a:r>
              <a:rPr lang="en-US" sz="2000" kern="0" dirty="0"/>
              <a:t>This requires a 400MHz clock in the FPGA which we can proved. We should be able to provide a 800MHz clock.</a:t>
            </a:r>
          </a:p>
          <a:p>
            <a:pPr marL="0" indent="0">
              <a:buFont typeface="Arial Unicode MS" pitchFamily="34" charset="-128"/>
              <a:buNone/>
            </a:pPr>
            <a:r>
              <a:rPr lang="en-US" sz="2000" kern="0" dirty="0"/>
              <a:t>This gives the following resolutions: </a:t>
            </a:r>
            <a:endParaRPr lang="en-US" sz="1600" kern="0" dirty="0"/>
          </a:p>
        </p:txBody>
      </p:sp>
    </p:spTree>
    <p:extLst>
      <p:ext uri="{BB962C8B-B14F-4D97-AF65-F5344CB8AC3E}">
        <p14:creationId xmlns:p14="http://schemas.microsoft.com/office/powerpoint/2010/main" val="2025761816"/>
      </p:ext>
    </p:extLst>
  </p:cSld>
  <p:clrMapOvr>
    <a:masterClrMapping/>
  </p:clrMapOvr>
  <p:transition spd="med">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3878D5-5C47-9959-6DE5-6017DF4351F2}"/>
              </a:ext>
            </a:extLst>
          </p:cNvPr>
          <p:cNvSpPr>
            <a:spLocks noGrp="1"/>
          </p:cNvSpPr>
          <p:nvPr>
            <p:ph type="title"/>
          </p:nvPr>
        </p:nvSpPr>
        <p:spPr/>
        <p:txBody>
          <a:bodyPr/>
          <a:lstStyle/>
          <a:p>
            <a:r>
              <a:rPr lang="en-US" dirty="0"/>
              <a:t>HRPWM</a:t>
            </a:r>
            <a:endParaRPr lang="en-GB" dirty="0"/>
          </a:p>
        </p:txBody>
      </p:sp>
      <p:pic>
        <p:nvPicPr>
          <p:cNvPr id="6" name="Picture 5" descr="Chart, histogram&#10;&#10;Description automatically generated">
            <a:extLst>
              <a:ext uri="{FF2B5EF4-FFF2-40B4-BE49-F238E27FC236}">
                <a16:creationId xmlns:a16="http://schemas.microsoft.com/office/drawing/2014/main" id="{FBA53534-5FCA-C1D4-F5B5-6EF1562245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5920" y="3290849"/>
            <a:ext cx="4232994" cy="1680778"/>
          </a:xfrm>
          <a:prstGeom prst="rect">
            <a:avLst/>
          </a:prstGeom>
        </p:spPr>
      </p:pic>
      <p:pic>
        <p:nvPicPr>
          <p:cNvPr id="8" name="Picture 7" descr="Chart, line chart&#10;&#10;Description automatically generated">
            <a:extLst>
              <a:ext uri="{FF2B5EF4-FFF2-40B4-BE49-F238E27FC236}">
                <a16:creationId xmlns:a16="http://schemas.microsoft.com/office/drawing/2014/main" id="{8977479B-50F3-5D1C-A47F-8BCE6B54D1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6880" y="4971627"/>
            <a:ext cx="4172034" cy="1628986"/>
          </a:xfrm>
          <a:prstGeom prst="rect">
            <a:avLst/>
          </a:prstGeom>
        </p:spPr>
      </p:pic>
      <p:graphicFrame>
        <p:nvGraphicFramePr>
          <p:cNvPr id="9" name="Chart 8">
            <a:extLst>
              <a:ext uri="{FF2B5EF4-FFF2-40B4-BE49-F238E27FC236}">
                <a16:creationId xmlns:a16="http://schemas.microsoft.com/office/drawing/2014/main" id="{E57F7435-1224-E126-7848-494C20FBA909}"/>
              </a:ext>
            </a:extLst>
          </p:cNvPr>
          <p:cNvGraphicFramePr>
            <a:graphicFrameLocks/>
          </p:cNvGraphicFramePr>
          <p:nvPr>
            <p:extLst>
              <p:ext uri="{D42A27DB-BD31-4B8C-83A1-F6EECF244321}">
                <p14:modId xmlns:p14="http://schemas.microsoft.com/office/powerpoint/2010/main" val="2614467041"/>
              </p:ext>
            </p:extLst>
          </p:nvPr>
        </p:nvGraphicFramePr>
        <p:xfrm>
          <a:off x="6265333" y="788348"/>
          <a:ext cx="5766910" cy="2640652"/>
        </p:xfrm>
        <a:graphic>
          <a:graphicData uri="http://schemas.openxmlformats.org/drawingml/2006/chart">
            <c:chart xmlns:c="http://schemas.openxmlformats.org/drawingml/2006/chart" xmlns:r="http://schemas.openxmlformats.org/officeDocument/2006/relationships" r:id="rId4"/>
          </a:graphicData>
        </a:graphic>
      </p:graphicFrame>
      <p:sp>
        <p:nvSpPr>
          <p:cNvPr id="10" name="TextBox 9">
            <a:extLst>
              <a:ext uri="{FF2B5EF4-FFF2-40B4-BE49-F238E27FC236}">
                <a16:creationId xmlns:a16="http://schemas.microsoft.com/office/drawing/2014/main" id="{5742E875-C3CB-ADDE-8331-AF78408B2E45}"/>
              </a:ext>
            </a:extLst>
          </p:cNvPr>
          <p:cNvSpPr txBox="1"/>
          <p:nvPr/>
        </p:nvSpPr>
        <p:spPr>
          <a:xfrm>
            <a:off x="420029" y="992104"/>
            <a:ext cx="5766909" cy="5450851"/>
          </a:xfrm>
          <a:prstGeom prst="rect">
            <a:avLst/>
          </a:prstGeom>
          <a:noFill/>
        </p:spPr>
        <p:txBody>
          <a:bodyPr wrap="square">
            <a:spAutoFit/>
          </a:bodyPr>
          <a:lstStyle/>
          <a:p>
            <a:pPr marL="285750" indent="-285750" algn="l">
              <a:lnSpc>
                <a:spcPct val="150000"/>
              </a:lnSpc>
              <a:buFont typeface="Arial" panose="020B0604020202020204" pitchFamily="34" charset="0"/>
              <a:buChar char="•"/>
            </a:pPr>
            <a:r>
              <a:rPr lang="en-US" sz="1800" dirty="0">
                <a:solidFill>
                  <a:srgbClr val="062F67"/>
                </a:solidFill>
                <a:latin typeface="+mj-lt"/>
              </a:rPr>
              <a:t>The RegFGC3 DSP has a HRPWM above 50kHz iteration rate this reduces the step size from 3.33nS to ~60pS</a:t>
            </a:r>
          </a:p>
          <a:p>
            <a:pPr marL="285750" indent="-285750" algn="l">
              <a:lnSpc>
                <a:spcPct val="150000"/>
              </a:lnSpc>
              <a:buFont typeface="Arial" panose="020B0604020202020204" pitchFamily="34" charset="0"/>
              <a:buChar char="•"/>
            </a:pPr>
            <a:r>
              <a:rPr lang="en-US" sz="1800" dirty="0">
                <a:solidFill>
                  <a:srgbClr val="062F67"/>
                </a:solidFill>
                <a:latin typeface="+mj-lt"/>
              </a:rPr>
              <a:t>LPC completed some tests on a Cancun with the HRPWM disabled which showed that the fast current loop ensured linear ramp over a very long duration. </a:t>
            </a:r>
          </a:p>
          <a:p>
            <a:pPr marL="285750" indent="-285750" algn="l">
              <a:lnSpc>
                <a:spcPct val="150000"/>
              </a:lnSpc>
              <a:buFont typeface="Arial" panose="020B0604020202020204" pitchFamily="34" charset="0"/>
              <a:buChar char="•"/>
            </a:pPr>
            <a:r>
              <a:rPr lang="en-US" sz="1800" dirty="0">
                <a:solidFill>
                  <a:srgbClr val="062F67"/>
                </a:solidFill>
                <a:latin typeface="+mj-lt"/>
              </a:rPr>
              <a:t>Tests were made on a Sirius converter and no difference was seen between enabling and disabling the HRPWM. </a:t>
            </a:r>
          </a:p>
          <a:p>
            <a:pPr marL="285750" indent="-285750" algn="l">
              <a:lnSpc>
                <a:spcPct val="150000"/>
              </a:lnSpc>
              <a:buFont typeface="Arial" panose="020B0604020202020204" pitchFamily="34" charset="0"/>
              <a:buChar char="•"/>
            </a:pPr>
            <a:endParaRPr lang="en-US" sz="1800" dirty="0">
              <a:solidFill>
                <a:srgbClr val="062F67"/>
              </a:solidFill>
              <a:latin typeface="+mj-lt"/>
            </a:endParaRPr>
          </a:p>
          <a:p>
            <a:pPr marL="285750" indent="-285750" algn="l">
              <a:lnSpc>
                <a:spcPct val="150000"/>
              </a:lnSpc>
              <a:buFont typeface="Arial" panose="020B0604020202020204" pitchFamily="34" charset="0"/>
              <a:buChar char="•"/>
            </a:pPr>
            <a:r>
              <a:rPr lang="en-US" sz="1800" dirty="0">
                <a:solidFill>
                  <a:srgbClr val="062F67"/>
                </a:solidFill>
                <a:latin typeface="+mj-lt"/>
              </a:rPr>
              <a:t>During the ramp phase the step sizes are larger than the resolution of step. During the flat top (or slow ramp) an averaging effect takes place. </a:t>
            </a:r>
          </a:p>
          <a:p>
            <a:pPr marL="285750" indent="-285750" algn="l">
              <a:lnSpc>
                <a:spcPct val="150000"/>
              </a:lnSpc>
              <a:buFont typeface="Arial" panose="020B0604020202020204" pitchFamily="34" charset="0"/>
              <a:buChar char="•"/>
            </a:pPr>
            <a:endParaRPr lang="en-US" sz="1800" dirty="0">
              <a:solidFill>
                <a:srgbClr val="062F67"/>
              </a:solidFill>
              <a:latin typeface="+mj-lt"/>
            </a:endParaRPr>
          </a:p>
          <a:p>
            <a:pPr marL="285750" indent="-285750" algn="l">
              <a:lnSpc>
                <a:spcPct val="150000"/>
              </a:lnSpc>
              <a:buFont typeface="Arial" panose="020B0604020202020204" pitchFamily="34" charset="0"/>
              <a:buChar char="•"/>
            </a:pPr>
            <a:r>
              <a:rPr lang="en-US" sz="1800" dirty="0">
                <a:solidFill>
                  <a:srgbClr val="062F67"/>
                </a:solidFill>
                <a:latin typeface="+mj-lt"/>
              </a:rPr>
              <a:t>Therefore, HRPWM is believed not to be needed. </a:t>
            </a:r>
          </a:p>
        </p:txBody>
      </p:sp>
    </p:spTree>
    <p:extLst>
      <p:ext uri="{BB962C8B-B14F-4D97-AF65-F5344CB8AC3E}">
        <p14:creationId xmlns:p14="http://schemas.microsoft.com/office/powerpoint/2010/main" val="2333895811"/>
      </p:ext>
    </p:extLst>
  </p:cSld>
  <p:clrMapOvr>
    <a:masterClrMapping/>
  </p:clrMapOvr>
  <p:transition spd="med">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01D11-E35A-0A2D-1B48-9F0EA39C7FD1}"/>
              </a:ext>
            </a:extLst>
          </p:cNvPr>
          <p:cNvSpPr>
            <a:spLocks noGrp="1"/>
          </p:cNvSpPr>
          <p:nvPr>
            <p:ph type="title"/>
          </p:nvPr>
        </p:nvSpPr>
        <p:spPr/>
        <p:txBody>
          <a:bodyPr/>
          <a:lstStyle/>
          <a:p>
            <a:r>
              <a:rPr lang="en-US" dirty="0"/>
              <a:t>Why do we not propose a DSP?</a:t>
            </a:r>
            <a:endParaRPr lang="en-GB" dirty="0"/>
          </a:p>
        </p:txBody>
      </p:sp>
      <p:sp>
        <p:nvSpPr>
          <p:cNvPr id="3" name="TextBox 2">
            <a:extLst>
              <a:ext uri="{FF2B5EF4-FFF2-40B4-BE49-F238E27FC236}">
                <a16:creationId xmlns:a16="http://schemas.microsoft.com/office/drawing/2014/main" id="{652A65EF-BE12-2560-82F0-3F529181AF39}"/>
              </a:ext>
            </a:extLst>
          </p:cNvPr>
          <p:cNvSpPr txBox="1"/>
          <p:nvPr/>
        </p:nvSpPr>
        <p:spPr>
          <a:xfrm>
            <a:off x="392937" y="849864"/>
            <a:ext cx="10227650" cy="4877617"/>
          </a:xfrm>
          <a:prstGeom prst="rect">
            <a:avLst/>
          </a:prstGeom>
          <a:noFill/>
        </p:spPr>
        <p:txBody>
          <a:bodyPr wrap="square">
            <a:spAutoFit/>
          </a:bodyPr>
          <a:lstStyle/>
          <a:p>
            <a:pPr marL="285750" indent="-285750" algn="l">
              <a:buFont typeface="Arial" panose="020B0604020202020204" pitchFamily="34" charset="0"/>
              <a:buChar char="•"/>
            </a:pPr>
            <a:r>
              <a:rPr lang="en-GB" sz="1800" dirty="0">
                <a:solidFill>
                  <a:srgbClr val="062F67"/>
                </a:solidFill>
                <a:latin typeface="+mj-lt"/>
              </a:rPr>
              <a:t>It limits or even prevents the distributed voltage loop approach (A Type 10 4P converter has 24PWM signals which are created by the DSP centrally then distributed on long wires to the sub modules)</a:t>
            </a:r>
          </a:p>
          <a:p>
            <a:pPr marL="285750" indent="-285750" algn="l">
              <a:buFont typeface="Arial" panose="020B0604020202020204" pitchFamily="34" charset="0"/>
              <a:buChar char="•"/>
            </a:pPr>
            <a:endParaRPr lang="en-GB" sz="800" dirty="0">
              <a:solidFill>
                <a:srgbClr val="062F67"/>
              </a:solidFill>
              <a:latin typeface="+mj-lt"/>
            </a:endParaRPr>
          </a:p>
          <a:p>
            <a:pPr marL="285750" indent="-285750" algn="l">
              <a:buFont typeface="Arial" panose="020B0604020202020204" pitchFamily="34" charset="0"/>
              <a:buChar char="•"/>
            </a:pPr>
            <a:r>
              <a:rPr lang="en-US" sz="1800" dirty="0">
                <a:solidFill>
                  <a:srgbClr val="062F67"/>
                </a:solidFill>
                <a:latin typeface="+mj-lt"/>
              </a:rPr>
              <a:t>The path for cross voltage source ADCs becomes longer and therefore slower and would not meet the requirements.</a:t>
            </a:r>
          </a:p>
          <a:p>
            <a:pPr marL="285750" indent="-285750" algn="l">
              <a:lnSpc>
                <a:spcPct val="200000"/>
              </a:lnSpc>
              <a:buFont typeface="Arial" panose="020B0604020202020204" pitchFamily="34" charset="0"/>
              <a:buChar char="•"/>
            </a:pPr>
            <a:r>
              <a:rPr lang="en-GB" sz="1800" dirty="0">
                <a:solidFill>
                  <a:srgbClr val="062F67"/>
                </a:solidFill>
                <a:latin typeface="+mj-lt"/>
              </a:rPr>
              <a:t>It is complex to interleave devices when they are not all driven by the same DSP</a:t>
            </a:r>
          </a:p>
          <a:p>
            <a:pPr marL="285750" indent="-285750" algn="l">
              <a:lnSpc>
                <a:spcPct val="200000"/>
              </a:lnSpc>
              <a:buFont typeface="Arial" panose="020B0604020202020204" pitchFamily="34" charset="0"/>
              <a:buChar char="•"/>
            </a:pPr>
            <a:endParaRPr lang="en-GB" sz="800" dirty="0">
              <a:solidFill>
                <a:srgbClr val="062F67"/>
              </a:solidFill>
              <a:latin typeface="+mj-lt"/>
            </a:endParaRPr>
          </a:p>
          <a:p>
            <a:pPr marL="285750" indent="-285750" algn="l">
              <a:buFont typeface="Arial" panose="020B0604020202020204" pitchFamily="34" charset="0"/>
              <a:buChar char="•"/>
            </a:pPr>
            <a:r>
              <a:rPr lang="en-GB" sz="1800" dirty="0">
                <a:solidFill>
                  <a:srgbClr val="062F67"/>
                </a:solidFill>
                <a:latin typeface="+mj-lt"/>
              </a:rPr>
              <a:t>Introduces complexity and a bandwidth limit for logging of internal values (see present discussions with SVC, MPC etc.)</a:t>
            </a:r>
          </a:p>
          <a:p>
            <a:pPr marL="285750" indent="-285750" algn="l">
              <a:lnSpc>
                <a:spcPct val="200000"/>
              </a:lnSpc>
              <a:buFont typeface="Arial" panose="020B0604020202020204" pitchFamily="34" charset="0"/>
              <a:buChar char="•"/>
            </a:pPr>
            <a:endParaRPr lang="en-GB" sz="400" dirty="0">
              <a:solidFill>
                <a:srgbClr val="062F67"/>
              </a:solidFill>
              <a:latin typeface="+mj-lt"/>
            </a:endParaRPr>
          </a:p>
          <a:p>
            <a:pPr algn="l"/>
            <a:endParaRPr lang="en-US" sz="1400" dirty="0">
              <a:solidFill>
                <a:srgbClr val="062F67"/>
              </a:solidFill>
              <a:latin typeface="+mj-lt"/>
            </a:endParaRPr>
          </a:p>
          <a:p>
            <a:pPr marL="285750" indent="-285750" algn="l">
              <a:buFont typeface="Arial" panose="020B0604020202020204" pitchFamily="34" charset="0"/>
              <a:buChar char="•"/>
            </a:pPr>
            <a:r>
              <a:rPr lang="en-US" sz="1800" dirty="0">
                <a:solidFill>
                  <a:srgbClr val="062F67"/>
                </a:solidFill>
                <a:latin typeface="+mj-lt"/>
              </a:rPr>
              <a:t>We do not need the HRPWM</a:t>
            </a:r>
          </a:p>
          <a:p>
            <a:pPr marL="285750" indent="-285750" algn="l">
              <a:lnSpc>
                <a:spcPct val="200000"/>
              </a:lnSpc>
              <a:buFont typeface="Arial" panose="020B0604020202020204" pitchFamily="34" charset="0"/>
              <a:buChar char="•"/>
            </a:pPr>
            <a:r>
              <a:rPr lang="en-US" sz="1800" dirty="0">
                <a:solidFill>
                  <a:srgbClr val="062F67"/>
                </a:solidFill>
                <a:latin typeface="+mj-lt"/>
              </a:rPr>
              <a:t>Additional part to remote update</a:t>
            </a:r>
          </a:p>
          <a:p>
            <a:pPr marL="285750" indent="-285750" algn="l">
              <a:lnSpc>
                <a:spcPct val="200000"/>
              </a:lnSpc>
              <a:buFont typeface="Arial" panose="020B0604020202020204" pitchFamily="34" charset="0"/>
              <a:buChar char="•"/>
            </a:pPr>
            <a:r>
              <a:rPr lang="en-US" sz="1800" dirty="0">
                <a:solidFill>
                  <a:srgbClr val="062F67"/>
                </a:solidFill>
                <a:latin typeface="+mj-lt"/>
              </a:rPr>
              <a:t>Additional tool chain and processor to learn and support</a:t>
            </a:r>
          </a:p>
          <a:p>
            <a:pPr marL="285750" indent="-285750" algn="l">
              <a:lnSpc>
                <a:spcPct val="200000"/>
              </a:lnSpc>
              <a:buFont typeface="Arial" panose="020B0604020202020204" pitchFamily="34" charset="0"/>
              <a:buChar char="•"/>
            </a:pPr>
            <a:r>
              <a:rPr lang="en-US" sz="1800" dirty="0">
                <a:solidFill>
                  <a:srgbClr val="062F67"/>
                </a:solidFill>
                <a:latin typeface="+mj-lt"/>
              </a:rPr>
              <a:t>FPC solution becomes separate from LPC/MPC/HPC solution</a:t>
            </a:r>
          </a:p>
        </p:txBody>
      </p:sp>
      <p:sp>
        <p:nvSpPr>
          <p:cNvPr id="4" name="TextBox 3">
            <a:extLst>
              <a:ext uri="{FF2B5EF4-FFF2-40B4-BE49-F238E27FC236}">
                <a16:creationId xmlns:a16="http://schemas.microsoft.com/office/drawing/2014/main" id="{1FF8041F-16C8-368D-0E52-7DD7E3C622F0}"/>
              </a:ext>
            </a:extLst>
          </p:cNvPr>
          <p:cNvSpPr txBox="1"/>
          <p:nvPr/>
        </p:nvSpPr>
        <p:spPr>
          <a:xfrm>
            <a:off x="6388667" y="4003102"/>
            <a:ext cx="5300548" cy="1862048"/>
          </a:xfrm>
          <a:prstGeom prst="rect">
            <a:avLst/>
          </a:prstGeom>
          <a:noFill/>
        </p:spPr>
        <p:txBody>
          <a:bodyPr wrap="square">
            <a:spAutoFit/>
          </a:bodyPr>
          <a:lstStyle/>
          <a:p>
            <a:pPr algn="l"/>
            <a:r>
              <a:rPr lang="en-US" sz="11500" dirty="0">
                <a:solidFill>
                  <a:srgbClr val="FF6600"/>
                </a:solidFill>
                <a:latin typeface="+mj-lt"/>
              </a:rPr>
              <a:t>}</a:t>
            </a:r>
            <a:r>
              <a:rPr lang="en-US" sz="1050" dirty="0">
                <a:solidFill>
                  <a:srgbClr val="FF6600"/>
                </a:solidFill>
                <a:latin typeface="+mj-lt"/>
              </a:rPr>
              <a:t> </a:t>
            </a:r>
            <a:endParaRPr lang="en-GB" sz="1050" dirty="0">
              <a:solidFill>
                <a:srgbClr val="FF6600"/>
              </a:solidFill>
              <a:latin typeface="+mj-lt"/>
            </a:endParaRPr>
          </a:p>
        </p:txBody>
      </p:sp>
      <p:sp>
        <p:nvSpPr>
          <p:cNvPr id="5" name="TextBox 4">
            <a:extLst>
              <a:ext uri="{FF2B5EF4-FFF2-40B4-BE49-F238E27FC236}">
                <a16:creationId xmlns:a16="http://schemas.microsoft.com/office/drawing/2014/main" id="{8707E4B1-682A-642C-BB5A-98796D978CCD}"/>
              </a:ext>
            </a:extLst>
          </p:cNvPr>
          <p:cNvSpPr txBox="1"/>
          <p:nvPr/>
        </p:nvSpPr>
        <p:spPr>
          <a:xfrm>
            <a:off x="6916392" y="4610960"/>
            <a:ext cx="2825673" cy="646331"/>
          </a:xfrm>
          <a:prstGeom prst="rect">
            <a:avLst/>
          </a:prstGeom>
          <a:noFill/>
        </p:spPr>
        <p:txBody>
          <a:bodyPr wrap="square">
            <a:spAutoFit/>
          </a:bodyPr>
          <a:lstStyle/>
          <a:p>
            <a:pPr algn="l"/>
            <a:r>
              <a:rPr lang="en-US" sz="1800" dirty="0">
                <a:solidFill>
                  <a:srgbClr val="FF6600"/>
                </a:solidFill>
                <a:latin typeface="+mj-lt"/>
              </a:rPr>
              <a:t>Neither CCE or CCS have the resources to support this</a:t>
            </a:r>
            <a:r>
              <a:rPr lang="en-US" sz="1400" dirty="0">
                <a:solidFill>
                  <a:srgbClr val="FF6600"/>
                </a:solidFill>
                <a:latin typeface="+mj-lt"/>
              </a:rPr>
              <a:t>.</a:t>
            </a:r>
            <a:endParaRPr lang="en-GB" sz="1400" dirty="0">
              <a:solidFill>
                <a:srgbClr val="FF6600"/>
              </a:solidFill>
              <a:latin typeface="+mj-lt"/>
            </a:endParaRPr>
          </a:p>
        </p:txBody>
      </p:sp>
    </p:spTree>
    <p:extLst>
      <p:ext uri="{BB962C8B-B14F-4D97-AF65-F5344CB8AC3E}">
        <p14:creationId xmlns:p14="http://schemas.microsoft.com/office/powerpoint/2010/main" val="3743109243"/>
      </p:ext>
    </p:extLst>
  </p:cSld>
  <p:clrMapOvr>
    <a:masterClrMapping/>
  </p:clrMapOvr>
  <p:transition spd="med">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AD1F3EC-C961-9BE8-7F40-5BC31B077820}"/>
              </a:ext>
            </a:extLst>
          </p:cNvPr>
          <p:cNvSpPr>
            <a:spLocks noGrp="1"/>
          </p:cNvSpPr>
          <p:nvPr>
            <p:ph type="title"/>
          </p:nvPr>
        </p:nvSpPr>
        <p:spPr/>
        <p:txBody>
          <a:bodyPr/>
          <a:lstStyle/>
          <a:p>
            <a:r>
              <a:rPr lang="en-US" dirty="0"/>
              <a:t>Question to answer</a:t>
            </a:r>
            <a:endParaRPr lang="en-GB" dirty="0"/>
          </a:p>
        </p:txBody>
      </p:sp>
      <p:sp>
        <p:nvSpPr>
          <p:cNvPr id="4" name="Text Placeholder 3">
            <a:extLst>
              <a:ext uri="{FF2B5EF4-FFF2-40B4-BE49-F238E27FC236}">
                <a16:creationId xmlns:a16="http://schemas.microsoft.com/office/drawing/2014/main" id="{536A26E5-39DA-A535-C5FF-DC8BFFFAFDC5}"/>
              </a:ext>
            </a:extLst>
          </p:cNvPr>
          <p:cNvSpPr>
            <a:spLocks noGrp="1"/>
          </p:cNvSpPr>
          <p:nvPr>
            <p:ph type="body" sz="quarter" idx="11"/>
          </p:nvPr>
        </p:nvSpPr>
        <p:spPr>
          <a:xfrm>
            <a:off x="304800" y="1066800"/>
            <a:ext cx="11751212" cy="4361646"/>
          </a:xfrm>
        </p:spPr>
        <p:txBody>
          <a:bodyPr/>
          <a:lstStyle/>
          <a:p>
            <a:pPr marL="0" indent="0">
              <a:buNone/>
            </a:pPr>
            <a:r>
              <a:rPr lang="en-US" sz="2000" dirty="0"/>
              <a:t>CCE and CCS propose that for voltage loops with regulation rates of:</a:t>
            </a:r>
          </a:p>
          <a:p>
            <a:pPr marL="0" indent="0">
              <a:buNone/>
            </a:pPr>
            <a:endParaRPr lang="en-US" sz="2000" dirty="0"/>
          </a:p>
          <a:p>
            <a:pPr marL="0" indent="0">
              <a:buNone/>
            </a:pPr>
            <a:r>
              <a:rPr lang="en-US" sz="2000" dirty="0"/>
              <a:t>	</a:t>
            </a:r>
            <a:r>
              <a:rPr lang="en-US" sz="2000" dirty="0">
                <a:solidFill>
                  <a:srgbClr val="1C76F2"/>
                </a:solidFill>
              </a:rPr>
              <a:t>&lt;~200kHz</a:t>
            </a:r>
            <a:r>
              <a:rPr lang="en-US" sz="2000" dirty="0"/>
              <a:t>, The voltage loop is calculated in a dedicated core of the processor of the system board and 	the PWM output is generated by an FPGA. That CCS developers and maintains a framework for 	regulation algorithms in this core. Competent programmers from </a:t>
            </a:r>
            <a:r>
              <a:rPr lang="en-US" sz="2000" dirty="0" err="1"/>
              <a:t>xPC</a:t>
            </a:r>
            <a:r>
              <a:rPr lang="en-US" sz="2000" dirty="0"/>
              <a:t> develop algorithms within this 	framework or CCS help can develop the algorithm from a specification or example. Loop tuning 	parameters and limits will be available to converter experts.  </a:t>
            </a:r>
          </a:p>
          <a:p>
            <a:pPr marL="0" indent="0">
              <a:buNone/>
            </a:pPr>
            <a:endParaRPr lang="en-US" sz="2000" dirty="0"/>
          </a:p>
          <a:p>
            <a:pPr marL="0" indent="0">
              <a:buNone/>
            </a:pPr>
            <a:r>
              <a:rPr lang="en-US" sz="2000" dirty="0"/>
              <a:t>	</a:t>
            </a:r>
            <a:r>
              <a:rPr lang="en-US" sz="2000" dirty="0">
                <a:solidFill>
                  <a:srgbClr val="1C76F2"/>
                </a:solidFill>
              </a:rPr>
              <a:t>&lt;4MHz</a:t>
            </a:r>
            <a:r>
              <a:rPr lang="en-US" sz="2000" dirty="0"/>
              <a:t>, The voltage loop is calculated in the FPGA of the voltage loop board and the PWM/DAC output 	is generated by an FPGA. That CCE and FPC work together to specify, design and maintain this code. 	Loop tuning parameters and limits will be available to converter experts.</a:t>
            </a:r>
          </a:p>
          <a:p>
            <a:pPr marL="0" indent="0">
              <a:buNone/>
            </a:pPr>
            <a:endParaRPr lang="en-US" dirty="0"/>
          </a:p>
          <a:p>
            <a:pPr marL="0" indent="0">
              <a:buNone/>
            </a:pPr>
            <a:endParaRPr lang="en-US" sz="2000" dirty="0"/>
          </a:p>
          <a:p>
            <a:pPr marL="0" indent="0">
              <a:buNone/>
            </a:pPr>
            <a:endParaRPr lang="en-US" sz="2000" dirty="0"/>
          </a:p>
          <a:p>
            <a:pPr marL="0" indent="0">
              <a:buNone/>
            </a:pPr>
            <a:endParaRPr lang="en-US" sz="2000" dirty="0"/>
          </a:p>
          <a:p>
            <a:pPr marL="0" indent="0">
              <a:buNone/>
            </a:pPr>
            <a:endParaRPr lang="en-US" sz="2000" dirty="0"/>
          </a:p>
        </p:txBody>
      </p:sp>
    </p:spTree>
    <p:extLst>
      <p:ext uri="{BB962C8B-B14F-4D97-AF65-F5344CB8AC3E}">
        <p14:creationId xmlns:p14="http://schemas.microsoft.com/office/powerpoint/2010/main" val="2911940645"/>
      </p:ext>
    </p:extLst>
  </p:cSld>
  <p:clrMapOvr>
    <a:masterClrMapping/>
  </p:clrMapOvr>
  <p:transition spd="med">
    <p:fade thruBlk="1"/>
  </p:transition>
</p:sld>
</file>

<file path=ppt/theme/theme1.xml><?xml version="1.0" encoding="utf-8"?>
<a:theme xmlns:a="http://schemas.openxmlformats.org/drawingml/2006/main" name="1_CERN_CCE_RKG">
  <a:themeElements>
    <a:clrScheme name="BTODD Theme Colour Set">
      <a:dk1>
        <a:srgbClr val="FFFFFF"/>
      </a:dk1>
      <a:lt1>
        <a:srgbClr val="FFFFFF"/>
      </a:lt1>
      <a:dk2>
        <a:srgbClr val="FFFFFF"/>
      </a:dk2>
      <a:lt2>
        <a:srgbClr val="FFFFFF"/>
      </a:lt2>
      <a:accent1>
        <a:srgbClr val="339966"/>
      </a:accent1>
      <a:accent2>
        <a:srgbClr val="FF0000"/>
      </a:accent2>
      <a:accent3>
        <a:srgbClr val="800080"/>
      </a:accent3>
      <a:accent4>
        <a:srgbClr val="FF6600"/>
      </a:accent4>
      <a:accent5>
        <a:srgbClr val="062F67"/>
      </a:accent5>
      <a:accent6>
        <a:srgbClr val="000000"/>
      </a:accent6>
      <a:hlink>
        <a:srgbClr val="1717FF"/>
      </a:hlink>
      <a:folHlink>
        <a:srgbClr val="0000CC"/>
      </a:folHlink>
    </a:clrScheme>
    <a:fontScheme name="BTODD Theme Fonts">
      <a:majorFont>
        <a:latin typeface="Calibri"/>
        <a:ea typeface=""/>
        <a:cs typeface=""/>
      </a:majorFont>
      <a:minorFont>
        <a:latin typeface="Calibr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
      <a:clrScheme name="Pixel 13">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CC00CC"/>
        </a:hlink>
        <a:folHlink>
          <a:srgbClr val="CCCCE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CERN_CCE_RKG" id="{6E6CA52A-A683-46E8-851E-44C3961E7B51}" vid="{8A7D69BE-0B4A-4C63-A7A5-8D2CCB01F33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13266</TotalTime>
  <Words>1068</Words>
  <Application>Microsoft Office PowerPoint</Application>
  <PresentationFormat>Widescreen</PresentationFormat>
  <Paragraphs>223</Paragraphs>
  <Slides>11</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Arial Unicode MS</vt:lpstr>
      <vt:lpstr>Calibri</vt:lpstr>
      <vt:lpstr>Franklin Gothic Medium</vt:lpstr>
      <vt:lpstr>Open Sans </vt:lpstr>
      <vt:lpstr>Open Sans Semibold</vt:lpstr>
      <vt:lpstr>1_CERN_CCE_RKG</vt:lpstr>
      <vt:lpstr> FGC4 PWM generation and voltage loop calculation dilemma  </vt:lpstr>
      <vt:lpstr>FGC4 requirements from power sections</vt:lpstr>
      <vt:lpstr>Regulation requirements</vt:lpstr>
      <vt:lpstr>CCE architecture proposal</vt:lpstr>
      <vt:lpstr>Why do CCS and CCE propose this?</vt:lpstr>
      <vt:lpstr>PWM from FPGA</vt:lpstr>
      <vt:lpstr>HRPWM</vt:lpstr>
      <vt:lpstr>Why do we not propose a DSP?</vt:lpstr>
      <vt:lpstr>Question to answer</vt:lpstr>
      <vt:lpstr>Conclusion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 Grimmer</dc:creator>
  <cp:lastModifiedBy>Peter William Haynes</cp:lastModifiedBy>
  <cp:revision>110</cp:revision>
  <cp:lastPrinted>2022-02-07T14:02:06Z</cp:lastPrinted>
  <dcterms:created xsi:type="dcterms:W3CDTF">2022-01-09T13:02:09Z</dcterms:created>
  <dcterms:modified xsi:type="dcterms:W3CDTF">2022-09-13T07:08:18Z</dcterms:modified>
</cp:coreProperties>
</file>