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301" r:id="rId3"/>
    <p:sldId id="283" r:id="rId4"/>
    <p:sldId id="257" r:id="rId5"/>
    <p:sldId id="282" r:id="rId6"/>
    <p:sldId id="276" r:id="rId7"/>
    <p:sldId id="258" r:id="rId8"/>
    <p:sldId id="260" r:id="rId9"/>
    <p:sldId id="261" r:id="rId10"/>
    <p:sldId id="259" r:id="rId11"/>
    <p:sldId id="284" r:id="rId12"/>
    <p:sldId id="266" r:id="rId13"/>
    <p:sldId id="267" r:id="rId14"/>
    <p:sldId id="268" r:id="rId15"/>
    <p:sldId id="281" r:id="rId16"/>
    <p:sldId id="263" r:id="rId17"/>
    <p:sldId id="269" r:id="rId18"/>
    <p:sldId id="285" r:id="rId19"/>
    <p:sldId id="298" r:id="rId20"/>
    <p:sldId id="270" r:id="rId21"/>
    <p:sldId id="272" r:id="rId22"/>
    <p:sldId id="273" r:id="rId23"/>
    <p:sldId id="286" r:id="rId24"/>
    <p:sldId id="287" r:id="rId25"/>
    <p:sldId id="288" r:id="rId26"/>
    <p:sldId id="275" r:id="rId27"/>
    <p:sldId id="279" r:id="rId28"/>
    <p:sldId id="299" r:id="rId29"/>
    <p:sldId id="289" r:id="rId30"/>
    <p:sldId id="290" r:id="rId31"/>
    <p:sldId id="274" r:id="rId32"/>
    <p:sldId id="277" r:id="rId33"/>
    <p:sldId id="291" r:id="rId34"/>
    <p:sldId id="292" r:id="rId35"/>
    <p:sldId id="293" r:id="rId36"/>
    <p:sldId id="294" r:id="rId37"/>
    <p:sldId id="295" r:id="rId38"/>
    <p:sldId id="296" r:id="rId39"/>
    <p:sldId id="297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F3F3F"/>
    <a:srgbClr val="C38DC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df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df"/><Relationship Id="rId5" Type="http://schemas.openxmlformats.org/officeDocument/2006/relationships/image" Target="../media/image22.png"/><Relationship Id="rId6" Type="http://schemas.openxmlformats.org/officeDocument/2006/relationships/image" Target="../media/image23.pdf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df"/><Relationship Id="rId5" Type="http://schemas.openxmlformats.org/officeDocument/2006/relationships/image" Target="../media/image22.png"/><Relationship Id="rId6" Type="http://schemas.openxmlformats.org/officeDocument/2006/relationships/image" Target="../media/image23.pdf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df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d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7.pdf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d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31.pdf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df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35.pdf"/><Relationship Id="rId5" Type="http://schemas.openxmlformats.org/officeDocument/2006/relationships/image" Target="../media/image36.png"/><Relationship Id="rId6" Type="http://schemas.openxmlformats.org/officeDocument/2006/relationships/image" Target="../media/image37.pdf"/><Relationship Id="rId7" Type="http://schemas.openxmlformats.org/officeDocument/2006/relationships/image" Target="../media/image38.png"/><Relationship Id="rId8" Type="http://schemas.openxmlformats.org/officeDocument/2006/relationships/image" Target="../media/image39.pdf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df"/><Relationship Id="rId5" Type="http://schemas.openxmlformats.org/officeDocument/2006/relationships/image" Target="../media/image44.png"/><Relationship Id="rId6" Type="http://schemas.openxmlformats.org/officeDocument/2006/relationships/image" Target="../media/image45.pdf"/><Relationship Id="rId7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d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df"/><Relationship Id="rId3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df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d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df"/><Relationship Id="rId3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df"/><Relationship Id="rId3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3.pdf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d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55.pdf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df"/><Relationship Id="rId3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6" Type="http://schemas.openxmlformats.org/officeDocument/2006/relationships/image" Target="../media/image5.pd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df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d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Relationship Id="rId3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df"/><Relationship Id="rId3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df"/><Relationship Id="rId3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df"/><Relationship Id="rId3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df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d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d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Status of WP6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</a:rPr>
              <a:t>P. </a:t>
            </a:r>
            <a:r>
              <a:rPr lang="en-US" sz="2800" dirty="0" err="1" smtClean="0">
                <a:solidFill>
                  <a:srgbClr val="3366FF"/>
                </a:solidFill>
              </a:rPr>
              <a:t>Hernández</a:t>
            </a:r>
            <a:endParaRPr lang="en-US" sz="2800" dirty="0" smtClean="0">
              <a:solidFill>
                <a:srgbClr val="3366FF"/>
              </a:solidFill>
            </a:endParaRPr>
          </a:p>
          <a:p>
            <a:r>
              <a:rPr lang="en-US" sz="2800" dirty="0" smtClean="0">
                <a:solidFill>
                  <a:srgbClr val="3366FF"/>
                </a:solidFill>
              </a:rPr>
              <a:t>Universidad de Valencia &amp; IFIC</a:t>
            </a:r>
            <a:endParaRPr lang="en-US" sz="28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672726"/>
            <a:ext cx="4161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Example:</a:t>
            </a:r>
            <a:r>
              <a:rPr lang="en-US" sz="2400" dirty="0" smtClean="0">
                <a:solidFill>
                  <a:srgbClr val="FF0000"/>
                </a:solidFill>
              </a:rPr>
              <a:t> A </a:t>
            </a:r>
            <a:r>
              <a:rPr lang="en-US" sz="2400" dirty="0" smtClean="0"/>
              <a:t>= normalization,  </a:t>
            </a:r>
            <a:r>
              <a:rPr lang="en-US" sz="2400" dirty="0" err="1" smtClean="0">
                <a:solidFill>
                  <a:srgbClr val="FF0000"/>
                </a:solidFill>
              </a:rPr>
              <a:t>x</a:t>
            </a:r>
            <a:r>
              <a:rPr lang="en-US" sz="2400" dirty="0" smtClean="0"/>
              <a:t> = </a:t>
            </a:r>
            <a:endParaRPr lang="en-US" sz="2400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0" y="2717392"/>
            <a:ext cx="977102" cy="3972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4948534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Add as many parameters as required by physics/detector. </a:t>
            </a:r>
            <a:endParaRPr lang="en-US" sz="2400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" y="3581400"/>
            <a:ext cx="7848600" cy="6957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1600" y="5864553"/>
            <a:ext cx="2986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GLOBES can do this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4038600"/>
            <a:ext cx="8710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Detector effects: energy dependent efficiencies and </a:t>
            </a:r>
            <a:r>
              <a:rPr lang="en-US" sz="2800" dirty="0" err="1" smtClean="0"/>
              <a:t>backg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0" y="5118098"/>
            <a:ext cx="7385050" cy="393161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8600" y="2514600"/>
            <a:ext cx="8610600" cy="786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2344127"/>
            <a:ext cx="8458200" cy="1420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2344127"/>
            <a:ext cx="8458200" cy="142029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19200" y="3112402"/>
            <a:ext cx="835650" cy="652021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4343400"/>
            <a:ext cx="8458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Migration matrices</a:t>
            </a:r>
            <a:r>
              <a:rPr lang="en-US" sz="2400" dirty="0" smtClean="0"/>
              <a:t>: ideally what we need to know about detector performance…</a:t>
            </a:r>
          </a:p>
          <a:p>
            <a:r>
              <a:rPr lang="en-US" dirty="0" smtClean="0"/>
              <a:t>                                                      </a:t>
            </a:r>
            <a:r>
              <a:rPr lang="en-US" dirty="0" err="1" smtClean="0">
                <a:solidFill>
                  <a:srgbClr val="008000"/>
                </a:solidFill>
              </a:rPr>
              <a:t>Burguet-Castell</a:t>
            </a:r>
            <a:r>
              <a:rPr lang="en-US" dirty="0" smtClean="0">
                <a:solidFill>
                  <a:srgbClr val="008000"/>
                </a:solidFill>
              </a:rPr>
              <a:t>, et al </a:t>
            </a:r>
            <a:r>
              <a:rPr lang="en-US" dirty="0" err="1" smtClean="0">
                <a:solidFill>
                  <a:srgbClr val="008000"/>
                </a:solidFill>
              </a:rPr>
              <a:t>Nucl</a:t>
            </a:r>
            <a:r>
              <a:rPr lang="en-US" dirty="0" smtClean="0">
                <a:solidFill>
                  <a:srgbClr val="008000"/>
                </a:solidFill>
              </a:rPr>
              <a:t>. Phys. B695 (2004); B725 (2005)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2344127"/>
            <a:ext cx="8458200" cy="142029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19200" y="3112402"/>
            <a:ext cx="835650" cy="652021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219200" y="4876800"/>
            <a:ext cx="4876800" cy="48254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219200" y="5439164"/>
            <a:ext cx="4648200" cy="4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0930" y="4081790"/>
            <a:ext cx="4899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MM for signal and background events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2344127"/>
            <a:ext cx="8458200" cy="142029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19200" y="3112402"/>
            <a:ext cx="835650" cy="652021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219200" y="4876800"/>
            <a:ext cx="4876800" cy="48254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219200" y="5439164"/>
            <a:ext cx="4648200" cy="4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0930" y="4081790"/>
            <a:ext cx="4899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MM for signal and background events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 rot="19415425">
            <a:off x="765506" y="3064290"/>
            <a:ext cx="71751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GLOBES joins the MM club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202668"/>
            <a:ext cx="4221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Flux uncertainties:  NF &amp; BB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4400" y="5174985"/>
            <a:ext cx="7055997" cy="733980"/>
          </a:xfrm>
          <a:prstGeom prst="rect">
            <a:avLst/>
          </a:prstGeom>
        </p:spPr>
      </p:pic>
      <p:sp>
        <p:nvSpPr>
          <p:cNvPr id="11" name="Right Brace 10"/>
          <p:cNvSpPr/>
          <p:nvPr/>
        </p:nvSpPr>
        <p:spPr>
          <a:xfrm rot="5400000">
            <a:off x="6159068" y="4436350"/>
            <a:ext cx="289499" cy="294522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987635" y="6310829"/>
            <a:ext cx="2788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 extra parameters to fit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66700" y="2590800"/>
            <a:ext cx="8420100" cy="901207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6400800" y="2349007"/>
            <a:ext cx="2286000" cy="11430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202668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Oscillation probabilities:  Earth matter density</a:t>
            </a:r>
          </a:p>
        </p:txBody>
      </p:sp>
      <p:sp>
        <p:nvSpPr>
          <p:cNvPr id="11" name="Right Brace 10"/>
          <p:cNvSpPr/>
          <p:nvPr/>
        </p:nvSpPr>
        <p:spPr>
          <a:xfrm rot="5400000">
            <a:off x="8505826" y="5678489"/>
            <a:ext cx="361948" cy="533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700" y="4978491"/>
            <a:ext cx="8686800" cy="5238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04800" y="5941497"/>
            <a:ext cx="8648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Usually taken into account in the fit in phenomenological analyses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66700" y="2590800"/>
            <a:ext cx="8420100" cy="90120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505200" y="2349007"/>
            <a:ext cx="2895600" cy="11430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700" y="2590800"/>
            <a:ext cx="8420100" cy="90120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505200" y="2349007"/>
            <a:ext cx="2895600" cy="11430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4191000"/>
            <a:ext cx="5719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If various channels contribute to the signal…</a:t>
            </a:r>
            <a:endParaRPr lang="en-US" sz="2400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676400" y="4864101"/>
            <a:ext cx="4500635" cy="10283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974272" y="6183868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P. Coloma’s Plenary Talk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4191000"/>
            <a:ext cx="5719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If various channels contribute to the signal…</a:t>
            </a:r>
            <a:endParaRPr lang="en-US" sz="2400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76400" y="4864101"/>
            <a:ext cx="4500635" cy="10283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974272" y="6183868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P. Coloma’s Plenary Talk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53687" y="2209800"/>
            <a:ext cx="7467600" cy="1684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902075" y="4699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109788" y="5397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819400" y="381000"/>
            <a:ext cx="2838638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3200" dirty="0">
                <a:latin typeface="+mj-lt"/>
              </a:rPr>
              <a:t>WP6</a:t>
            </a:r>
            <a:r>
              <a:rPr lang="es-ES_tradnl" sz="3200" dirty="0" smtClean="0">
                <a:latin typeface="+mj-lt"/>
              </a:rPr>
              <a:t> </a:t>
            </a:r>
            <a:r>
              <a:rPr lang="es-ES_tradnl" sz="3200" dirty="0" err="1" smtClean="0">
                <a:latin typeface="+mj-lt"/>
              </a:rPr>
              <a:t>work</a:t>
            </a:r>
            <a:r>
              <a:rPr lang="es-ES_tradnl" sz="3200" dirty="0" smtClean="0">
                <a:latin typeface="+mj-lt"/>
              </a:rPr>
              <a:t> </a:t>
            </a:r>
            <a:r>
              <a:rPr lang="es-ES_tradnl" sz="3200" dirty="0" err="1" smtClean="0">
                <a:latin typeface="+mj-lt"/>
              </a:rPr>
              <a:t>force</a:t>
            </a:r>
            <a:endParaRPr lang="es-ES_tradnl" sz="3200" dirty="0">
              <a:latin typeface="+mj-lt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741623" y="1524000"/>
            <a:ext cx="46892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2400" dirty="0" err="1">
                <a:solidFill>
                  <a:srgbClr val="FF0000"/>
                </a:solidFill>
                <a:latin typeface="+mj-lt"/>
              </a:rPr>
              <a:t>Spain</a:t>
            </a:r>
            <a:r>
              <a:rPr lang="es-ES_tradnl" sz="2400" dirty="0">
                <a:solidFill>
                  <a:srgbClr val="FF0000"/>
                </a:solidFill>
                <a:latin typeface="+mj-lt"/>
              </a:rPr>
              <a:t> CSIC</a:t>
            </a:r>
            <a:r>
              <a:rPr lang="es-ES_tradnl" sz="2400" dirty="0" smtClean="0">
                <a:latin typeface="+mj-lt"/>
              </a:rPr>
              <a:t>: IFIC Valencia, IFT Madrid</a:t>
            </a:r>
          </a:p>
          <a:p>
            <a:r>
              <a:rPr lang="es-ES_tradnl" sz="2400" dirty="0" err="1">
                <a:solidFill>
                  <a:srgbClr val="FF0000"/>
                </a:solidFill>
                <a:latin typeface="+mj-lt"/>
              </a:rPr>
              <a:t>Germany</a:t>
            </a:r>
            <a:r>
              <a:rPr lang="es-ES_tradnl" sz="2400" dirty="0">
                <a:solidFill>
                  <a:srgbClr val="FF0000"/>
                </a:solidFill>
                <a:latin typeface="+mj-lt"/>
              </a:rPr>
              <a:t> MPI</a:t>
            </a:r>
            <a:r>
              <a:rPr lang="es-ES_tradnl" sz="2400" dirty="0">
                <a:latin typeface="+mj-lt"/>
              </a:rPr>
              <a:t>: Heidelberg, Munich, </a:t>
            </a:r>
          </a:p>
          <a:p>
            <a:r>
              <a:rPr lang="es-ES_tradnl" sz="2400" dirty="0" err="1">
                <a:solidFill>
                  <a:srgbClr val="FF0000"/>
                </a:solidFill>
                <a:latin typeface="+mj-lt"/>
              </a:rPr>
              <a:t>Italy</a:t>
            </a:r>
            <a:r>
              <a:rPr lang="es-ES_tradnl" sz="2400" dirty="0">
                <a:solidFill>
                  <a:srgbClr val="FF0000"/>
                </a:solidFill>
                <a:latin typeface="+mj-lt"/>
              </a:rPr>
              <a:t> INFN</a:t>
            </a:r>
            <a:r>
              <a:rPr lang="es-ES_tradnl" sz="2400" dirty="0">
                <a:latin typeface="+mj-lt"/>
              </a:rPr>
              <a:t>: </a:t>
            </a:r>
            <a:r>
              <a:rPr lang="es-ES_tradnl" sz="2400" dirty="0" err="1">
                <a:latin typeface="+mj-lt"/>
              </a:rPr>
              <a:t>Padova</a:t>
            </a:r>
            <a:r>
              <a:rPr lang="es-ES_tradnl" sz="2400" dirty="0">
                <a:latin typeface="+mj-lt"/>
              </a:rPr>
              <a:t>, Roma III, </a:t>
            </a:r>
            <a:r>
              <a:rPr lang="es-ES_tradnl" sz="2400" dirty="0" err="1">
                <a:latin typeface="+mj-lt"/>
              </a:rPr>
              <a:t>Napoli</a:t>
            </a:r>
            <a:endParaRPr lang="es-ES_tradnl" sz="2400" dirty="0">
              <a:latin typeface="+mj-lt"/>
            </a:endParaRPr>
          </a:p>
          <a:p>
            <a:r>
              <a:rPr lang="es-ES_tradnl" sz="2400" dirty="0">
                <a:solidFill>
                  <a:srgbClr val="FF0000"/>
                </a:solidFill>
                <a:latin typeface="+mj-lt"/>
              </a:rPr>
              <a:t>UK</a:t>
            </a:r>
            <a:r>
              <a:rPr lang="es-ES_tradnl" sz="2400" dirty="0">
                <a:latin typeface="+mj-lt"/>
              </a:rPr>
              <a:t>: U. Durham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09600" y="3886200"/>
            <a:ext cx="81534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dirty="0" err="1">
                <a:latin typeface="+mj-lt"/>
              </a:rPr>
              <a:t>Names</a:t>
            </a:r>
            <a:r>
              <a:rPr lang="es-ES_tradnl" sz="2400" dirty="0">
                <a:latin typeface="+mj-lt"/>
              </a:rPr>
              <a:t>:</a:t>
            </a:r>
            <a:r>
              <a:rPr lang="es-ES_tradnl" sz="2400" dirty="0" smtClean="0">
                <a:latin typeface="+mj-lt"/>
              </a:rPr>
              <a:t> </a:t>
            </a:r>
            <a:r>
              <a:rPr lang="es-ES_tradnl" sz="2000" dirty="0" err="1" smtClean="0">
                <a:solidFill>
                  <a:srgbClr val="800080"/>
                </a:solidFill>
                <a:latin typeface="Chalkboard" charset="0"/>
              </a:rPr>
              <a:t>Antush</a:t>
            </a:r>
            <a:r>
              <a:rPr lang="es-ES_tradnl" sz="2000" dirty="0" smtClean="0">
                <a:solidFill>
                  <a:srgbClr val="800080"/>
                </a:solidFill>
                <a:latin typeface="Chalkboard" charset="0"/>
              </a:rPr>
              <a:t>, </a:t>
            </a:r>
            <a:r>
              <a:rPr lang="es-ES_tradnl" sz="2000" dirty="0" err="1" smtClean="0">
                <a:solidFill>
                  <a:srgbClr val="800080"/>
                </a:solidFill>
                <a:latin typeface="Chalkboard" charset="0"/>
              </a:rPr>
              <a:t>Agarwalla</a:t>
            </a:r>
            <a:r>
              <a:rPr lang="es-ES_tradnl" sz="2000" dirty="0" smtClean="0">
                <a:solidFill>
                  <a:srgbClr val="800080"/>
                </a:solidFill>
                <a:latin typeface="Chalkboard" charset="0"/>
              </a:rPr>
              <a:t>,</a:t>
            </a:r>
            <a:r>
              <a:rPr lang="es-ES_tradnl" sz="2000" dirty="0" smtClean="0">
                <a:latin typeface="Chalkboard" charset="0"/>
              </a:rPr>
              <a:t>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Barenboim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Bernabeu,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Blennow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Coloma,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Donini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Fernández-Martínez, Hernández,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Huber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Li,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Lindner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Long, López-Pavón,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Maltoni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Mena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Mezzetto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Palomares-Ruiz,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Pascoli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Peña-Garay,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Orme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Ota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Rigolin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Rius, Schmidt,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Schwetz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</a:t>
            </a:r>
            <a:r>
              <a:rPr lang="es-ES_tradnl" sz="2000" dirty="0" err="1">
                <a:solidFill>
                  <a:srgbClr val="800080"/>
                </a:solidFill>
                <a:latin typeface="Chalkboard" charset="0"/>
              </a:rPr>
              <a:t>Winter</a:t>
            </a:r>
            <a:r>
              <a:rPr lang="es-ES_tradnl" sz="2000" dirty="0">
                <a:solidFill>
                  <a:srgbClr val="800080"/>
                </a:solidFill>
                <a:latin typeface="Chalkboard" charset="0"/>
              </a:rPr>
              <a:t>, Wong …</a:t>
            </a:r>
            <a:endParaRPr lang="es-ES_tradnl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</a:rPr>
              <a:t>       Joint WP5-WP6 discussions going on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941058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Cross sections and </a:t>
            </a:r>
            <a:r>
              <a:rPr lang="en-US" sz="2800" dirty="0" err="1" smtClean="0"/>
              <a:t>MMs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FF0000"/>
                </a:solidFill>
              </a:rPr>
              <a:t>the hardest problem!</a:t>
            </a:r>
            <a:endParaRPr lang="en-US" sz="2800" dirty="0" smtClean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700" y="2590800"/>
            <a:ext cx="8420100" cy="90120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752600" y="2590800"/>
            <a:ext cx="1828800" cy="6858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57200" y="5943601"/>
            <a:ext cx="8593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N</a:t>
            </a:r>
            <a:r>
              <a:rPr lang="en-US" sz="2400" dirty="0" smtClean="0"/>
              <a:t>ot easy to disentangle </a:t>
            </a:r>
            <a:r>
              <a:rPr lang="en-US" sz="2400" dirty="0" smtClean="0">
                <a:solidFill>
                  <a:srgbClr val="FF0000"/>
                </a:solidFill>
              </a:rPr>
              <a:t>detector and cross section </a:t>
            </a:r>
            <a:r>
              <a:rPr lang="en-US" sz="2400" dirty="0" smtClean="0"/>
              <a:t>in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013618"/>
            <a:ext cx="8839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 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700" y="2140196"/>
            <a:ext cx="8420100" cy="90120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790700" y="2140196"/>
            <a:ext cx="1828800" cy="6858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85800" y="3781069"/>
            <a:ext cx="7086600" cy="362661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85800" y="4876800"/>
            <a:ext cx="1689100" cy="4572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619500" y="4876800"/>
            <a:ext cx="4457700" cy="48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  </a:t>
            </a:r>
            <a:r>
              <a:rPr lang="en-US" dirty="0" err="1" smtClean="0"/>
              <a:t>MMs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effs_mm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45641" y="1417638"/>
            <a:ext cx="6151033" cy="4970532"/>
          </a:xfrm>
        </p:spPr>
      </p:pic>
      <p:sp>
        <p:nvSpPr>
          <p:cNvPr id="5" name="TextBox 4"/>
          <p:cNvSpPr txBox="1"/>
          <p:nvPr/>
        </p:nvSpPr>
        <p:spPr>
          <a:xfrm>
            <a:off x="5105400" y="6216133"/>
            <a:ext cx="2591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A. Laing PhD Thesis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1157288"/>
            <a:ext cx="990600" cy="5207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12141" y="3429000"/>
            <a:ext cx="13335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reconstructed as if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276600" y="26685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762000" y="2781300"/>
            <a:ext cx="2514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5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90600" y="2368550"/>
            <a:ext cx="228600" cy="2159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158831" y="2897188"/>
            <a:ext cx="346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 Cross sections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276600" y="2668588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505200" y="1751012"/>
            <a:ext cx="2514600" cy="992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248400" y="1417638"/>
            <a:ext cx="114300" cy="330200"/>
          </a:xfrm>
          <a:prstGeom prst="rect">
            <a:avLst/>
          </a:prstGeom>
        </p:spPr>
      </p:pic>
      <p:pic>
        <p:nvPicPr>
          <p:cNvPr id="23" name="Picture 22" descr="enu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16150" y="3892550"/>
            <a:ext cx="4711700" cy="9271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158831" y="2897188"/>
            <a:ext cx="346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 Cross sections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429000" y="1676400"/>
            <a:ext cx="2514600" cy="992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248400" y="1417638"/>
            <a:ext cx="114300" cy="3302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429000" y="2668588"/>
            <a:ext cx="990600" cy="531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29000" y="2668588"/>
            <a:ext cx="762000" cy="303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429000" y="2668588"/>
            <a:ext cx="1219200" cy="912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29000" y="2668588"/>
            <a:ext cx="990600" cy="912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4400" y="4724400"/>
            <a:ext cx="688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</a:t>
            </a:r>
            <a:r>
              <a:rPr lang="en-US" sz="2800" dirty="0" smtClean="0"/>
              <a:t>E</a:t>
            </a:r>
            <a:r>
              <a:rPr lang="en-US" sz="2800" baseline="-25000" dirty="0" smtClean="0">
                <a:latin typeface="Symbol" charset="2"/>
                <a:cs typeface="Symbol" charset="2"/>
              </a:rPr>
              <a:t>n</a:t>
            </a:r>
            <a:r>
              <a:rPr lang="en-US" sz="2800" dirty="0" smtClean="0"/>
              <a:t> reconstructed from E</a:t>
            </a:r>
            <a:r>
              <a:rPr lang="en-US" sz="2800" baseline="-25000" dirty="0" smtClean="0"/>
              <a:t>l</a:t>
            </a:r>
            <a:r>
              <a:rPr lang="en-US" sz="2800" dirty="0" smtClean="0"/>
              <a:t> and E</a:t>
            </a:r>
            <a:r>
              <a:rPr lang="en-US" sz="2800" baseline="-25000" dirty="0" smtClean="0"/>
              <a:t>h </a:t>
            </a:r>
            <a:r>
              <a:rPr lang="en-US" sz="2800" dirty="0" smtClean="0"/>
              <a:t>and angles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 Cross sections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819400" y="2133600"/>
            <a:ext cx="1295400" cy="12192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76600" y="22479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76600" y="26685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657600" y="24399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619500" y="30114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276600" y="30495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048000" y="24765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048000" y="28971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886200" y="2708276"/>
            <a:ext cx="228600" cy="1889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429000" y="24003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581400" y="26289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048000" y="22860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543300" y="2211388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276600" y="28956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733800" y="27813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3848100" y="24765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933700" y="27432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762000" y="2781300"/>
            <a:ext cx="2514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5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90600" y="2368550"/>
            <a:ext cx="228600" cy="21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 Cross sections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819400" y="2133600"/>
            <a:ext cx="1447800" cy="11445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76600" y="22479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76600" y="2668588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657600" y="24399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543300" y="28971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200400" y="30114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048000" y="24765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048000" y="289718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038600" y="2610644"/>
            <a:ext cx="228600" cy="1889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429000" y="24003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581400" y="26289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048000" y="22860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543300" y="2211388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810000" y="28956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886200" y="26670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3810000" y="24003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933700" y="2743200"/>
            <a:ext cx="228600" cy="228600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429000" y="1676400"/>
            <a:ext cx="2514600" cy="992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248400" y="1417638"/>
            <a:ext cx="114300" cy="3302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679700" y="4279900"/>
            <a:ext cx="3175000" cy="58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013618"/>
            <a:ext cx="8839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 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700" y="2140196"/>
            <a:ext cx="8420100" cy="90120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790700" y="2140196"/>
            <a:ext cx="1828800" cy="68580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27550" y="4432300"/>
            <a:ext cx="241300" cy="2159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6700" y="4267200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Inconsistent to use different       to extract </a:t>
            </a:r>
            <a:r>
              <a:rPr lang="en-US" sz="2800" dirty="0" err="1" smtClean="0"/>
              <a:t>MMs</a:t>
            </a:r>
            <a:r>
              <a:rPr lang="en-US" sz="2800" dirty="0" smtClean="0"/>
              <a:t> and to do the analysis 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 Cross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Talk by L. Alvarez-</a:t>
            </a:r>
            <a:r>
              <a:rPr lang="en-US" sz="2400" dirty="0" err="1" smtClean="0">
                <a:solidFill>
                  <a:srgbClr val="008000"/>
                </a:solidFill>
              </a:rPr>
              <a:t>Ruso</a:t>
            </a:r>
            <a:r>
              <a:rPr lang="en-US" sz="2400" dirty="0" smtClean="0">
                <a:solidFill>
                  <a:srgbClr val="008000"/>
                </a:solidFill>
              </a:rPr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WP5-WP6 Joint Parallel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4" name="Picture 3" descr="sigma_Q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38400" y="2176463"/>
            <a:ext cx="4953000" cy="3949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6126163"/>
            <a:ext cx="6220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State-of-the-art nuclear models cannot explain </a:t>
            </a:r>
            <a:r>
              <a:rPr lang="en-US" dirty="0" err="1" smtClean="0"/>
              <a:t>MiniBoone</a:t>
            </a:r>
            <a:r>
              <a:rPr lang="en-US" dirty="0" smtClean="0"/>
              <a:t> data…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WP6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Chalkboard" charset="0"/>
              </a:rPr>
              <a:t>Our Main Task: </a:t>
            </a:r>
            <a:r>
              <a:rPr lang="en-US" sz="2400" dirty="0" smtClean="0">
                <a:solidFill>
                  <a:srgbClr val="000000"/>
                </a:solidFill>
                <a:latin typeface="Chalkboard" charset="0"/>
              </a:rPr>
              <a:t>Optimization and comparison of facilities in terms of physics performance              and hierarchy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Chalkboard" charset="0"/>
            </a:endParaRP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  <a:latin typeface="Chalkboard" charset="0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Chalkboard" charset="0"/>
            </a:endParaRPr>
          </a:p>
          <a:p>
            <a:endParaRPr lang="en-US" sz="2000" dirty="0"/>
          </a:p>
        </p:txBody>
      </p:sp>
      <p:pic>
        <p:nvPicPr>
          <p:cNvPr id="6" name="Picture 5" descr="euronu_c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229880" y="3224809"/>
            <a:ext cx="4914119" cy="29329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0" y="6157742"/>
            <a:ext cx="6153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WP6 2009 Yearly report: </a:t>
            </a:r>
            <a:r>
              <a:rPr lang="en-US" dirty="0" err="1" smtClean="0">
                <a:solidFill>
                  <a:srgbClr val="008000"/>
                </a:solidFill>
              </a:rPr>
              <a:t>arXiv</a:t>
            </a:r>
            <a:r>
              <a:rPr lang="en-US" dirty="0" smtClean="0">
                <a:solidFill>
                  <a:srgbClr val="008000"/>
                </a:solidFill>
              </a:rPr>
              <a:t>: 1005.3146,  EURONU-WP6-10-19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791200" y="1638300"/>
            <a:ext cx="1003300" cy="419100"/>
          </a:xfrm>
          <a:prstGeom prst="rect">
            <a:avLst/>
          </a:prstGeom>
        </p:spPr>
      </p:pic>
      <p:pic>
        <p:nvPicPr>
          <p:cNvPr id="9" name="Picture 8" descr="euronu_mh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5082" y="2590800"/>
            <a:ext cx="4204798" cy="2608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 Cross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199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Talk by D. </a:t>
            </a:r>
            <a:r>
              <a:rPr lang="en-US" sz="2400" dirty="0" err="1" smtClean="0">
                <a:solidFill>
                  <a:srgbClr val="008000"/>
                </a:solidFill>
              </a:rPr>
              <a:t>Meloni</a:t>
            </a:r>
            <a:r>
              <a:rPr lang="en-US" sz="2400" dirty="0" smtClean="0">
                <a:solidFill>
                  <a:srgbClr val="008000"/>
                </a:solidFill>
              </a:rPr>
              <a:t> WP5-WP6 Joint Parallel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5" name="Picture 4" descr="osc_s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8200" y="2428897"/>
            <a:ext cx="3733800" cy="4117410"/>
          </a:xfrm>
          <a:prstGeom prst="rect">
            <a:avLst/>
          </a:prstGeom>
        </p:spPr>
      </p:pic>
      <p:pic>
        <p:nvPicPr>
          <p:cNvPr id="6" name="Picture 5" descr="craz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951828" y="2590800"/>
            <a:ext cx="3734972" cy="274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1828" y="5756831"/>
            <a:ext cx="3314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E. </a:t>
            </a:r>
            <a:r>
              <a:rPr lang="en-US" dirty="0" err="1" smtClean="0">
                <a:solidFill>
                  <a:srgbClr val="008000"/>
                </a:solidFill>
              </a:rPr>
              <a:t>Fernández</a:t>
            </a:r>
            <a:r>
              <a:rPr lang="en-US" dirty="0" smtClean="0">
                <a:solidFill>
                  <a:srgbClr val="008000"/>
                </a:solidFill>
              </a:rPr>
              <a:t>-Martinez, D. </a:t>
            </a:r>
            <a:r>
              <a:rPr lang="en-US" dirty="0" err="1" smtClean="0">
                <a:solidFill>
                  <a:srgbClr val="008000"/>
                </a:solidFill>
              </a:rPr>
              <a:t>Meloni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   EURONU-WP6-10-26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138535"/>
            <a:ext cx="6052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Large impact on sensitivity for</a:t>
            </a:r>
            <a:r>
              <a:rPr lang="en-US" sz="2400" dirty="0" smtClean="0"/>
              <a:t> </a:t>
            </a:r>
            <a:r>
              <a:rPr lang="en-US" sz="2400" dirty="0" smtClean="0"/>
              <a:t>low </a:t>
            </a:r>
            <a:r>
              <a:rPr lang="en-US" sz="2400" dirty="0" err="1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 </a:t>
            </a:r>
            <a:r>
              <a:rPr lang="en-US" sz="2400" dirty="0" smtClean="0"/>
              <a:t>beta beam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III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Systematic errors…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Unified treatment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 Two very different types of errors on </a:t>
            </a:r>
            <a:r>
              <a:rPr lang="en-US" sz="2800" dirty="0" err="1" smtClean="0"/>
              <a:t>MMs</a:t>
            </a:r>
            <a:endParaRPr lang="en-US" sz="2800" dirty="0" smtClean="0"/>
          </a:p>
          <a:p>
            <a:r>
              <a:rPr lang="en-US" sz="2800" dirty="0" smtClean="0"/>
              <a:t>     from cross section uncertainties</a:t>
            </a:r>
          </a:p>
          <a:p>
            <a:r>
              <a:rPr lang="en-US" sz="2800" dirty="0" smtClean="0"/>
              <a:t>     from detector inefficiencies</a:t>
            </a:r>
          </a:p>
          <a:p>
            <a:pPr>
              <a:buNone/>
            </a:pPr>
            <a:endParaRPr lang="en-US" sz="2800" dirty="0" smtClean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700" y="2590800"/>
            <a:ext cx="8420100" cy="90120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752600" y="2590800"/>
            <a:ext cx="1828800" cy="685800"/>
          </a:xfrm>
          <a:prstGeom prst="ellipse">
            <a:avLst/>
          </a:prstGeom>
          <a:solidFill>
            <a:schemeClr val="tx2">
              <a:lumMod val="60000"/>
              <a:lumOff val="40000"/>
              <a:alpha val="1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6700" y="5420381"/>
            <a:ext cx="903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Goal is to identify the most relevant parameters of each type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Theoretical</a:t>
            </a:r>
            <a:r>
              <a:rPr lang="en-US" sz="2400" baseline="0" dirty="0" smtClean="0"/>
              <a:t> impact of future measurements</a:t>
            </a:r>
            <a:r>
              <a:rPr lang="en-US" sz="2400" dirty="0" smtClean="0"/>
              <a:t> in </a:t>
            </a:r>
            <a:r>
              <a:rPr lang="en-US" sz="2400" baseline="0" dirty="0" smtClean="0"/>
              <a:t>physics of </a:t>
            </a:r>
            <a:r>
              <a:rPr lang="en-US" sz="2400" baseline="0" dirty="0" err="1" smtClean="0"/>
              <a:t>flavour</a:t>
            </a:r>
            <a:r>
              <a:rPr lang="en-US" sz="2400" baseline="0" dirty="0" smtClean="0"/>
              <a:t> and choice of optimal scenario for all facilities.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Most popular among WP6 participants: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Non-standard neutrino interactions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                       </a:t>
            </a:r>
            <a:r>
              <a:rPr lang="en-US" sz="2400" dirty="0" smtClean="0">
                <a:solidFill>
                  <a:srgbClr val="008000"/>
                </a:solidFill>
              </a:rPr>
              <a:t>S. Parke; J. </a:t>
            </a:r>
            <a:r>
              <a:rPr lang="en-US" sz="2400" dirty="0" err="1" smtClean="0">
                <a:solidFill>
                  <a:srgbClr val="008000"/>
                </a:solidFill>
              </a:rPr>
              <a:t>López-Pavón</a:t>
            </a:r>
            <a:r>
              <a:rPr lang="en-US" sz="2400" dirty="0" smtClean="0">
                <a:solidFill>
                  <a:srgbClr val="008000"/>
                </a:solidFill>
              </a:rPr>
              <a:t>  WP6 parallel talks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Light sterile neutrinos  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                        </a:t>
            </a:r>
            <a:r>
              <a:rPr lang="en-US" sz="2400" dirty="0" smtClean="0">
                <a:solidFill>
                  <a:srgbClr val="008000"/>
                </a:solidFill>
              </a:rPr>
              <a:t>C. </a:t>
            </a:r>
            <a:r>
              <a:rPr lang="en-US" sz="2400" dirty="0" err="1" smtClean="0">
                <a:solidFill>
                  <a:srgbClr val="008000"/>
                </a:solidFill>
              </a:rPr>
              <a:t>Giunti’s</a:t>
            </a:r>
            <a:r>
              <a:rPr lang="en-US" sz="2400" dirty="0" smtClean="0">
                <a:solidFill>
                  <a:srgbClr val="008000"/>
                </a:solidFill>
              </a:rPr>
              <a:t> WP6 parallel talk</a:t>
            </a:r>
          </a:p>
          <a:p>
            <a:pPr>
              <a:buNone/>
            </a:pP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126163"/>
            <a:ext cx="867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 </a:t>
            </a:r>
            <a:r>
              <a:rPr lang="en-US" dirty="0" smtClean="0">
                <a:solidFill>
                  <a:srgbClr val="3366FF"/>
                </a:solidFill>
              </a:rPr>
              <a:t>EURONU-WP6-10-14; EURONU-WP6-10-23;EURONU-WP6-10-24, EURONU-WP6-10-25</a:t>
            </a:r>
            <a:endParaRPr 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</a:t>
            </a:r>
            <a:r>
              <a:rPr lang="en-US" dirty="0" smtClean="0"/>
              <a:t> of LSND by </a:t>
            </a:r>
            <a:r>
              <a:rPr lang="en-US" dirty="0" err="1" smtClean="0"/>
              <a:t>MiniBooNE</a:t>
            </a:r>
            <a:endParaRPr lang="en-US" dirty="0"/>
          </a:p>
        </p:txBody>
      </p:sp>
      <p:pic>
        <p:nvPicPr>
          <p:cNvPr id="4" name="Content Placeholder 3" descr="miniboone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0" y="1143000"/>
            <a:ext cx="6583822" cy="52323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 by MINOS</a:t>
            </a:r>
            <a:endParaRPr lang="en-US" dirty="0"/>
          </a:p>
        </p:txBody>
      </p:sp>
      <p:pic>
        <p:nvPicPr>
          <p:cNvPr id="4" name="Content Placeholder 3" descr="parke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44266" y="1417638"/>
            <a:ext cx="621451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 by cosmology</a:t>
            </a:r>
            <a:endParaRPr lang="en-US" dirty="0"/>
          </a:p>
        </p:txBody>
      </p:sp>
      <p:pic>
        <p:nvPicPr>
          <p:cNvPr id="4" name="Content Placeholder 3" descr="cosmo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90600" y="914400"/>
            <a:ext cx="6400800" cy="4858871"/>
          </a:xfrm>
        </p:spPr>
      </p:pic>
      <p:sp>
        <p:nvSpPr>
          <p:cNvPr id="5" name="TextBox 4"/>
          <p:cNvSpPr txBox="1"/>
          <p:nvPr/>
        </p:nvSpPr>
        <p:spPr>
          <a:xfrm>
            <a:off x="1447800" y="6107668"/>
            <a:ext cx="6911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 </a:t>
            </a:r>
            <a:r>
              <a:rPr lang="en-US" dirty="0" smtClean="0">
                <a:solidFill>
                  <a:srgbClr val="008000"/>
                </a:solidFill>
              </a:rPr>
              <a:t>M. C. </a:t>
            </a:r>
            <a:r>
              <a:rPr lang="en-US" dirty="0" err="1" smtClean="0">
                <a:solidFill>
                  <a:srgbClr val="008000"/>
                </a:solidFill>
              </a:rPr>
              <a:t>González-García</a:t>
            </a:r>
            <a:r>
              <a:rPr lang="en-US" dirty="0" smtClean="0">
                <a:solidFill>
                  <a:srgbClr val="008000"/>
                </a:solidFill>
              </a:rPr>
              <a:t>, M. </a:t>
            </a:r>
            <a:r>
              <a:rPr lang="en-US" dirty="0" err="1" smtClean="0">
                <a:solidFill>
                  <a:srgbClr val="008000"/>
                </a:solidFill>
              </a:rPr>
              <a:t>Maltoni</a:t>
            </a:r>
            <a:r>
              <a:rPr lang="en-US" dirty="0" smtClean="0">
                <a:solidFill>
                  <a:srgbClr val="008000"/>
                </a:solidFill>
              </a:rPr>
              <a:t>, J. </a:t>
            </a:r>
            <a:r>
              <a:rPr lang="en-US" dirty="0" err="1" smtClean="0">
                <a:solidFill>
                  <a:srgbClr val="008000"/>
                </a:solidFill>
              </a:rPr>
              <a:t>Salvado</a:t>
            </a:r>
            <a:r>
              <a:rPr lang="en-US" dirty="0" smtClean="0">
                <a:solidFill>
                  <a:srgbClr val="008000"/>
                </a:solidFill>
              </a:rPr>
              <a:t>, EURONU-WP6-10-22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NSI/</a:t>
            </a:r>
            <a:r>
              <a:rPr lang="en-US" dirty="0" err="1" smtClean="0"/>
              <a:t>Steriles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NSI for MINOS ?</a:t>
            </a:r>
            <a:r>
              <a:rPr lang="en-US" sz="2800" dirty="0" smtClean="0"/>
              <a:t> not easy to fit the data given other constraints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Steriles</a:t>
            </a:r>
            <a:r>
              <a:rPr lang="en-US" sz="2800" dirty="0" smtClean="0">
                <a:solidFill>
                  <a:srgbClr val="FF0000"/>
                </a:solidFill>
              </a:rPr>
              <a:t> for LSND/</a:t>
            </a:r>
            <a:r>
              <a:rPr lang="en-US" sz="2800" dirty="0" err="1" smtClean="0">
                <a:solidFill>
                  <a:srgbClr val="FF0000"/>
                </a:solidFill>
              </a:rPr>
              <a:t>MiniBooNe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r>
              <a:rPr lang="en-US" sz="2800" dirty="0" smtClean="0"/>
              <a:t> tension between appearance </a:t>
            </a:r>
            <a:r>
              <a:rPr lang="en-US" sz="2800" dirty="0" err="1" smtClean="0"/>
              <a:t>vs</a:t>
            </a:r>
            <a:r>
              <a:rPr lang="en-US" sz="2800" dirty="0" smtClean="0"/>
              <a:t> disappearance, need additional CPT or NSI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800" dirty="0" smtClean="0"/>
              <a:t>Even if the simplest models do not work, they are worth</a:t>
            </a:r>
            <a:r>
              <a:rPr lang="en-US" sz="2800" dirty="0" smtClean="0"/>
              <a:t> </a:t>
            </a:r>
            <a:r>
              <a:rPr lang="en-US" sz="2800" dirty="0" smtClean="0"/>
              <a:t>exploring</a:t>
            </a:r>
            <a:endParaRPr lang="en-US" sz="2800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 constraints on NSI</a:t>
            </a:r>
            <a:endParaRPr lang="en-US" dirty="0"/>
          </a:p>
        </p:txBody>
      </p:sp>
      <p:pic>
        <p:nvPicPr>
          <p:cNvPr id="4" name="Content Placeholder 3" descr="nsi_hoy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752600"/>
            <a:ext cx="8229600" cy="2348089"/>
          </a:xfrm>
        </p:spPr>
      </p:pic>
      <p:sp>
        <p:nvSpPr>
          <p:cNvPr id="5" name="TextBox 4"/>
          <p:cNvSpPr txBox="1"/>
          <p:nvPr/>
        </p:nvSpPr>
        <p:spPr>
          <a:xfrm>
            <a:off x="5410200" y="4648200"/>
            <a:ext cx="3545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8000"/>
                </a:solidFill>
              </a:rPr>
              <a:t>J.López-Pavón</a:t>
            </a:r>
            <a:r>
              <a:rPr lang="en-US" sz="2400" dirty="0" smtClean="0">
                <a:solidFill>
                  <a:srgbClr val="008000"/>
                </a:solidFill>
              </a:rPr>
              <a:t>, Parallel Talk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463534"/>
            <a:ext cx="79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@NF</a:t>
            </a:r>
            <a:endParaRPr lang="en-US" sz="2400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24000" y="4648200"/>
            <a:ext cx="3200400" cy="181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Updated physics comparison expected soon in our yearly report (after scenario discussion with all </a:t>
            </a:r>
            <a:r>
              <a:rPr lang="en-US" sz="2800" dirty="0" err="1" smtClean="0"/>
              <a:t>WPs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Systematic errors under discussion </a:t>
            </a:r>
            <a:r>
              <a:rPr lang="en-US" sz="2800" dirty="0" smtClean="0">
                <a:solidFill>
                  <a:srgbClr val="3366FF"/>
                </a:solidFill>
              </a:rPr>
              <a:t>WP5-WP6</a:t>
            </a:r>
          </a:p>
          <a:p>
            <a:pPr>
              <a:buNone/>
            </a:pPr>
            <a:r>
              <a:rPr lang="en-US" sz="2800" dirty="0" smtClean="0"/>
              <a:t>      - </a:t>
            </a:r>
            <a:r>
              <a:rPr lang="en-US" sz="2800" dirty="0" smtClean="0">
                <a:solidFill>
                  <a:srgbClr val="FF0000"/>
                </a:solidFill>
              </a:rPr>
              <a:t>Migration Matrices standard method </a:t>
            </a:r>
            <a:r>
              <a:rPr lang="en-US" sz="2800" dirty="0" smtClean="0"/>
              <a:t>(in GLOBES!)</a:t>
            </a:r>
          </a:p>
          <a:p>
            <a:pPr>
              <a:buNone/>
            </a:pPr>
            <a:r>
              <a:rPr lang="en-US" sz="2800" dirty="0" smtClean="0"/>
              <a:t>      - Need to disentangle systematic in cross sections/detector in </a:t>
            </a:r>
            <a:r>
              <a:rPr lang="en-US" sz="2800" dirty="0" err="1" smtClean="0"/>
              <a:t>MMs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- Clarification of discrepancies in cross sections</a:t>
            </a:r>
          </a:p>
          <a:p>
            <a:pPr>
              <a:buNone/>
            </a:pPr>
            <a:r>
              <a:rPr lang="en-US" sz="2800" dirty="0" smtClean="0"/>
              <a:t>  </a:t>
            </a:r>
          </a:p>
          <a:p>
            <a:pPr>
              <a:buNone/>
            </a:pPr>
            <a:r>
              <a:rPr lang="en-US" sz="2800" dirty="0" smtClean="0"/>
              <a:t>  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91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6600"/>
                </a:solidFill>
              </a:rPr>
              <a:t>WP6 Activities:</a:t>
            </a:r>
          </a:p>
          <a:p>
            <a:r>
              <a:rPr lang="en-US" dirty="0" smtClean="0"/>
              <a:t>    </a:t>
            </a:r>
            <a:r>
              <a:rPr lang="en-US" sz="2800" dirty="0" smtClean="0"/>
              <a:t>Two theory workshops organized (</a:t>
            </a:r>
            <a:r>
              <a:rPr lang="en-US" sz="2800" dirty="0" smtClean="0">
                <a:solidFill>
                  <a:srgbClr val="3366FF"/>
                </a:solidFill>
              </a:rPr>
              <a:t>large participation of the neutrino commun</a:t>
            </a:r>
            <a:r>
              <a:rPr lang="en-US" dirty="0" smtClean="0">
                <a:solidFill>
                  <a:srgbClr val="3366FF"/>
                </a:solidFill>
              </a:rPr>
              <a:t>ity</a:t>
            </a:r>
            <a:r>
              <a:rPr lang="en-US" dirty="0" smtClean="0"/>
              <a:t>):</a:t>
            </a:r>
          </a:p>
          <a:p>
            <a:pPr>
              <a:buNone/>
            </a:pPr>
            <a:r>
              <a:rPr lang="en-US" sz="2000" dirty="0" smtClean="0">
                <a:latin typeface="Apple Casual"/>
                <a:cs typeface="Apple Casual"/>
              </a:rPr>
              <a:t>     </a:t>
            </a:r>
            <a:r>
              <a:rPr lang="en-US" sz="2000" dirty="0" err="1" smtClean="0">
                <a:latin typeface="Apple Casual"/>
                <a:cs typeface="Apple Casual"/>
              </a:rPr>
              <a:t>Flavour</a:t>
            </a:r>
            <a:r>
              <a:rPr lang="en-US" sz="2000" dirty="0" smtClean="0">
                <a:latin typeface="Apple Casual"/>
                <a:cs typeface="Apple Casual"/>
              </a:rPr>
              <a:t> physics in the era of precision neutrino experiments,</a:t>
            </a:r>
            <a:r>
              <a:rPr lang="en-US" sz="2800" dirty="0" smtClean="0">
                <a:latin typeface="Apple Casual"/>
                <a:cs typeface="Apple Casual"/>
              </a:rPr>
              <a:t>    </a:t>
            </a:r>
            <a:r>
              <a:rPr lang="en-US" sz="2000" dirty="0" err="1" smtClean="0">
                <a:solidFill>
                  <a:srgbClr val="3366FF"/>
                </a:solidFill>
                <a:latin typeface="Apple Casual"/>
                <a:cs typeface="Apple Casual"/>
              </a:rPr>
              <a:t>Cosener’s</a:t>
            </a:r>
            <a:r>
              <a:rPr lang="en-US" sz="2000" dirty="0" smtClean="0">
                <a:solidFill>
                  <a:srgbClr val="3366FF"/>
                </a:solidFill>
                <a:latin typeface="Apple Casual"/>
                <a:cs typeface="Apple Casual"/>
              </a:rPr>
              <a:t> House, June 8-10 June, </a:t>
            </a:r>
            <a:r>
              <a:rPr lang="en-US" sz="2000" dirty="0" smtClean="0">
                <a:solidFill>
                  <a:srgbClr val="F79646"/>
                </a:solidFill>
                <a:latin typeface="Apple Casual"/>
                <a:cs typeface="Apple Casual"/>
              </a:rPr>
              <a:t>60 participants</a:t>
            </a:r>
          </a:p>
          <a:p>
            <a:pPr>
              <a:buNone/>
            </a:pPr>
            <a:r>
              <a:rPr lang="en-US" sz="2000" dirty="0" smtClean="0">
                <a:latin typeface="Apple Casual"/>
                <a:cs typeface="Apple Casual"/>
              </a:rPr>
              <a:t>     Neutrino Theory, Models and Experimental perspectives,</a:t>
            </a:r>
            <a:r>
              <a:rPr lang="en-US" sz="2800" dirty="0" smtClean="0">
                <a:latin typeface="Apple Casual"/>
                <a:cs typeface="Apple Casual"/>
              </a:rPr>
              <a:t>    </a:t>
            </a:r>
          </a:p>
          <a:p>
            <a:pPr>
              <a:buNone/>
            </a:pPr>
            <a:r>
              <a:rPr lang="en-US" sz="2000" dirty="0" smtClean="0">
                <a:solidFill>
                  <a:srgbClr val="3366FF"/>
                </a:solidFill>
                <a:latin typeface="Apple Casual"/>
                <a:cs typeface="Apple Casual"/>
              </a:rPr>
              <a:t>CERN’s Theory Division, September 13-22 September, </a:t>
            </a:r>
            <a:r>
              <a:rPr lang="en-US" sz="2000" dirty="0" smtClean="0">
                <a:solidFill>
                  <a:srgbClr val="F79646"/>
                </a:solidFill>
                <a:latin typeface="Apple Casual"/>
                <a:cs typeface="Apple Casual"/>
              </a:rPr>
              <a:t>56 </a:t>
            </a:r>
            <a:r>
              <a:rPr lang="en-US" sz="2000" dirty="0" smtClean="0">
                <a:solidFill>
                  <a:srgbClr val="F79646"/>
                </a:solidFill>
                <a:latin typeface="Apple Casual"/>
                <a:cs typeface="Apple Casual"/>
              </a:rPr>
              <a:t>participants </a:t>
            </a:r>
          </a:p>
          <a:p>
            <a:r>
              <a:rPr lang="en-US" sz="2000" dirty="0" smtClean="0">
                <a:solidFill>
                  <a:srgbClr val="F79646"/>
                </a:solidFill>
                <a:latin typeface="Apple Casual"/>
                <a:cs typeface="Apple Casual"/>
              </a:rPr>
              <a:t> 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O(</a:t>
            </a:r>
            <a:r>
              <a:rPr lang="en-US" sz="2800" dirty="0" smtClean="0">
                <a:solidFill>
                  <a:srgbClr val="FF6600"/>
                </a:solidFill>
              </a:rPr>
              <a:t>27) </a:t>
            </a:r>
            <a:r>
              <a:rPr lang="en-US" sz="2800" dirty="0" smtClean="0">
                <a:solidFill>
                  <a:srgbClr val="FF6600"/>
                </a:solidFill>
              </a:rPr>
              <a:t>EURONU-WP6</a:t>
            </a:r>
            <a:r>
              <a:rPr lang="en-US" sz="2800" dirty="0" smtClean="0"/>
              <a:t> </a:t>
            </a:r>
            <a:r>
              <a:rPr lang="en-US" sz="2800" dirty="0" smtClean="0"/>
              <a:t>reports (only 22 </a:t>
            </a:r>
            <a:r>
              <a:rPr lang="en-US" sz="2800" dirty="0" smtClean="0"/>
              <a:t>in the </a:t>
            </a:r>
            <a:r>
              <a:rPr lang="en-US" sz="2800" dirty="0" smtClean="0"/>
              <a:t>webpage)</a:t>
            </a:r>
          </a:p>
          <a:p>
            <a:pPr>
              <a:buNone/>
            </a:pPr>
            <a:r>
              <a:rPr lang="en-US" sz="2800" dirty="0" smtClean="0"/>
              <a:t>     </a:t>
            </a:r>
            <a:r>
              <a:rPr lang="en-US" sz="2400" dirty="0" smtClean="0">
                <a:solidFill>
                  <a:srgbClr val="008000"/>
                </a:solidFill>
              </a:rPr>
              <a:t>analysis of present data, </a:t>
            </a:r>
            <a:r>
              <a:rPr lang="en-US" sz="2400" dirty="0" smtClean="0">
                <a:solidFill>
                  <a:srgbClr val="008000"/>
                </a:solidFill>
              </a:rPr>
              <a:t>optimization/comparison, </a:t>
            </a:r>
            <a:r>
              <a:rPr lang="en-US" sz="2400" dirty="0" smtClean="0">
                <a:solidFill>
                  <a:srgbClr val="008000"/>
                </a:solidFill>
              </a:rPr>
              <a:t>new physics searches…</a:t>
            </a:r>
          </a:p>
          <a:p>
            <a:r>
              <a:rPr lang="en-US" sz="2800" dirty="0" smtClean="0"/>
              <a:t> Good coordination in summary report</a:t>
            </a:r>
          </a:p>
          <a:p>
            <a:r>
              <a:rPr lang="en-US" sz="2800" dirty="0" smtClean="0"/>
              <a:t> Good communication with </a:t>
            </a:r>
            <a:r>
              <a:rPr lang="en-US" sz="2800" dirty="0" smtClean="0">
                <a:solidFill>
                  <a:srgbClr val="FF0000"/>
                </a:solidFill>
              </a:rPr>
              <a:t>WP5 </a:t>
            </a:r>
            <a:r>
              <a:rPr lang="en-US" sz="2800" dirty="0" smtClean="0"/>
              <a:t>and improving </a:t>
            </a:r>
            <a:r>
              <a:rPr lang="en-US" sz="2800" dirty="0" smtClean="0">
                <a:solidFill>
                  <a:srgbClr val="FF0000"/>
                </a:solidFill>
              </a:rPr>
              <a:t>WP3,WP4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dirty="0" smtClean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WP6 Deliverables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08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480"/>
                <a:gridCol w="3246120"/>
                <a:gridCol w="89916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Del. No.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 Date (</a:t>
                      </a:r>
                      <a:r>
                        <a:rPr lang="en-US" dirty="0" err="1" smtClean="0"/>
                        <a:t>proj.month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Review</a:t>
                      </a:r>
                      <a:r>
                        <a:rPr lang="en-US" baseline="0" dirty="0" smtClean="0"/>
                        <a:t> physics of baseline scenarios and optimization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trike="sngStrik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Interim report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 progress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Review Doc.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36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43800" y="2283767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WP6 Deliverables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08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480"/>
                <a:gridCol w="3246120"/>
                <a:gridCol w="89916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Del. No.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 Date (</a:t>
                      </a:r>
                      <a:r>
                        <a:rPr lang="en-US" dirty="0" err="1" smtClean="0"/>
                        <a:t>proj.month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Review</a:t>
                      </a:r>
                      <a:r>
                        <a:rPr lang="en-US" baseline="0" dirty="0" smtClean="0"/>
                        <a:t> physics of baseline scenarios and optimization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trike="sngStrik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Interim report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 progress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Review Doc.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36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43800" y="2283767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2283767"/>
            <a:ext cx="7315200" cy="461665"/>
          </a:xfrm>
          <a:prstGeom prst="rect">
            <a:avLst/>
          </a:prstGeom>
          <a:solidFill>
            <a:srgbClr val="C38DC4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3F3F3F"/>
                  </a:solidFill>
                </a:ln>
                <a:solidFill>
                  <a:srgbClr val="FF0000"/>
                </a:solidFill>
              </a:rPr>
              <a:t>   </a:t>
            </a:r>
            <a:r>
              <a:rPr lang="en-US" sz="2400" dirty="0" smtClean="0">
                <a:ln>
                  <a:solidFill>
                    <a:schemeClr val="tx1"/>
                  </a:solidFill>
                </a:ln>
              </a:rPr>
              <a:t>WP6 EURONU 2009 Yearly Report: </a:t>
            </a:r>
            <a:r>
              <a:rPr lang="en-US" sz="2400" dirty="0" err="1" smtClean="0">
                <a:ln>
                  <a:solidFill>
                    <a:schemeClr val="tx1"/>
                  </a:solidFill>
                </a:ln>
              </a:rPr>
              <a:t>arXiv</a:t>
            </a:r>
            <a:r>
              <a:rPr lang="en-US" sz="2400" dirty="0" smtClean="0">
                <a:ln>
                  <a:solidFill>
                    <a:schemeClr val="tx1"/>
                  </a:solidFill>
                </a:ln>
              </a:rPr>
              <a:t>: 1005.3146 </a:t>
            </a:r>
            <a:endParaRPr lang="en-US" sz="24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7886" y="4267200"/>
            <a:ext cx="79248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appear shortly after this meeting:</a:t>
            </a:r>
          </a:p>
          <a:p>
            <a:r>
              <a:rPr lang="en-US" sz="2800" dirty="0" smtClean="0"/>
              <a:t>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WP6 EURONU 2</a:t>
            </a:r>
            <a:r>
              <a:rPr lang="en-US" sz="2800" baseline="30000" dirty="0" smtClean="0">
                <a:solidFill>
                  <a:srgbClr val="FF0000"/>
                </a:solidFill>
              </a:rPr>
              <a:t>nd </a:t>
            </a:r>
            <a:r>
              <a:rPr lang="en-US" sz="2800" dirty="0" smtClean="0">
                <a:solidFill>
                  <a:srgbClr val="FF0000"/>
                </a:solidFill>
              </a:rPr>
              <a:t>year report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US" sz="2800" dirty="0" smtClean="0">
                <a:solidFill>
                  <a:srgbClr val="3366FF"/>
                </a:solidFill>
              </a:rPr>
              <a:t>                        Basis for interim report 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EURONU WP6 2010 yearly report </a:t>
            </a:r>
            <a:endParaRPr lang="en-US" dirty="0"/>
          </a:p>
        </p:txBody>
      </p:sp>
      <p:pic>
        <p:nvPicPr>
          <p:cNvPr id="6" name="Content Placeholder 5" descr="report1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66800" y="1676400"/>
            <a:ext cx="6451600" cy="1092200"/>
          </a:xfrm>
        </p:spPr>
      </p:pic>
      <p:pic>
        <p:nvPicPr>
          <p:cNvPr id="7" name="Picture 6" descr="report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838200" y="2768600"/>
            <a:ext cx="6426200" cy="218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410200"/>
            <a:ext cx="90233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           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year Milestones</a:t>
            </a:r>
          </a:p>
          <a:p>
            <a:r>
              <a:rPr lang="en-US" sz="2800" dirty="0" smtClean="0"/>
              <a:t>                                      + Summary of other activities of WP6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WP6 Milestones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47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3429000"/>
                <a:gridCol w="89916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Del. No.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 Date (</a:t>
                      </a:r>
                      <a:r>
                        <a:rPr lang="en-US" dirty="0" err="1" smtClean="0"/>
                        <a:t>proj.month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 Physics Potential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trike="sngStrik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Review</a:t>
                      </a:r>
                      <a:r>
                        <a:rPr lang="en-US" baseline="0" dirty="0" smtClean="0"/>
                        <a:t> Systematic Errors. Unified Treatment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 progress III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Scenarios B, Li </a:t>
                      </a:r>
                      <a:r>
                        <a:rPr lang="en-US" dirty="0" err="1" smtClean="0"/>
                        <a:t>betabeam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 progress I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6.4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 performance</a:t>
                      </a:r>
                      <a:r>
                        <a:rPr lang="en-US" baseline="0" dirty="0" smtClean="0"/>
                        <a:t> of all facilities with review of fluxes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 progress II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Theoretical</a:t>
                      </a:r>
                      <a:r>
                        <a:rPr lang="en-US" baseline="0" dirty="0" smtClean="0"/>
                        <a:t> impact of future measurements in physics of </a:t>
                      </a:r>
                      <a:r>
                        <a:rPr lang="en-US" baseline="0" dirty="0" err="1" smtClean="0"/>
                        <a:t>flavour</a:t>
                      </a:r>
                      <a:r>
                        <a:rPr lang="en-US" baseline="0" dirty="0" smtClean="0"/>
                        <a:t> and choice of optimal scenario for all facilities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36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in progress IV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43800" y="21336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58200" cy="470852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Scenarios for Li, </a:t>
            </a:r>
            <a:r>
              <a:rPr lang="en-US" dirty="0" smtClean="0">
                <a:solidFill>
                  <a:srgbClr val="0000FF"/>
                </a:solidFill>
              </a:rPr>
              <a:t>B </a:t>
            </a:r>
            <a:r>
              <a:rPr lang="en-US" dirty="0" smtClean="0">
                <a:solidFill>
                  <a:schemeClr val="accent6"/>
                </a:solidFill>
              </a:rPr>
              <a:t>(</a:t>
            </a:r>
            <a:r>
              <a:rPr lang="en-US" dirty="0" err="1" smtClean="0">
                <a:solidFill>
                  <a:schemeClr val="accent6"/>
                </a:solidFill>
              </a:rPr>
              <a:t>vs</a:t>
            </a:r>
            <a:r>
              <a:rPr lang="en-US" dirty="0" smtClean="0">
                <a:solidFill>
                  <a:schemeClr val="accent6"/>
                </a:solidFill>
              </a:rPr>
              <a:t> He/Ne) </a:t>
            </a:r>
            <a:r>
              <a:rPr lang="en-US" dirty="0" err="1" smtClean="0">
                <a:solidFill>
                  <a:srgbClr val="0000FF"/>
                </a:solidFill>
              </a:rPr>
              <a:t>betabeam</a:t>
            </a:r>
            <a:endParaRPr lang="en-US" dirty="0">
              <a:solidFill>
                <a:srgbClr val="0000FF"/>
              </a:solidFill>
            </a:endParaRPr>
          </a:p>
          <a:p>
            <a:pPr>
              <a:buNone/>
            </a:pPr>
            <a:endParaRPr lang="en-US" sz="2800" dirty="0" smtClean="0"/>
          </a:p>
          <a:p>
            <a:pPr marL="514350" indent="-514350">
              <a:buAutoNum type="arabicParenR"/>
            </a:pPr>
            <a:r>
              <a:rPr lang="en-US" sz="2800" dirty="0" smtClean="0"/>
              <a:t>Compilation of all studies so far (</a:t>
            </a:r>
            <a:r>
              <a:rPr lang="en-US" sz="2800" dirty="0" smtClean="0">
                <a:solidFill>
                  <a:srgbClr val="FF0000"/>
                </a:solidFill>
              </a:rPr>
              <a:t>reported to WP4</a:t>
            </a:r>
            <a:r>
              <a:rPr lang="en-US" sz="2800" dirty="0" smtClean="0"/>
              <a:t>) 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Atmospheric and duty cycle </a:t>
            </a:r>
            <a:r>
              <a:rPr lang="en-US" sz="2800" dirty="0" smtClean="0">
                <a:solidFill>
                  <a:srgbClr val="000000"/>
                </a:solidFill>
              </a:rPr>
              <a:t>restrictions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                                                   A. </a:t>
            </a:r>
            <a:r>
              <a:rPr lang="en-US" sz="2800" dirty="0" err="1" smtClean="0">
                <a:solidFill>
                  <a:srgbClr val="008000"/>
                </a:solidFill>
              </a:rPr>
              <a:t>Donini’s</a:t>
            </a:r>
            <a:r>
              <a:rPr lang="en-US" sz="2800" dirty="0" smtClean="0">
                <a:solidFill>
                  <a:srgbClr val="008000"/>
                </a:solidFill>
              </a:rPr>
              <a:t> Plenary Talk</a:t>
            </a:r>
          </a:p>
          <a:p>
            <a:pPr marL="514350" indent="-514350">
              <a:buAutoNum type="arabicParenR" startAt="3"/>
            </a:pPr>
            <a:r>
              <a:rPr lang="en-US" sz="2800" dirty="0" smtClean="0"/>
              <a:t>Scenarios</a:t>
            </a:r>
            <a:r>
              <a:rPr lang="en-US" sz="2800" dirty="0" smtClean="0"/>
              <a:t> discussion </a:t>
            </a:r>
            <a:r>
              <a:rPr lang="en-US" sz="2800" dirty="0" smtClean="0"/>
              <a:t>WP6-WP4 tomorrow</a:t>
            </a:r>
          </a:p>
          <a:p>
            <a:pPr marL="514350" indent="-514350">
              <a:buNone/>
            </a:pP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Expected outcome: </a:t>
            </a:r>
            <a:r>
              <a:rPr lang="en-US" sz="2800" dirty="0" smtClean="0">
                <a:solidFill>
                  <a:srgbClr val="008000"/>
                </a:solidFill>
              </a:rPr>
              <a:t>baseline scenario for </a:t>
            </a:r>
            <a:r>
              <a:rPr lang="en-US" sz="2800" dirty="0" err="1" smtClean="0">
                <a:solidFill>
                  <a:srgbClr val="008000"/>
                </a:solidFill>
              </a:rPr>
              <a:t>betabeam</a:t>
            </a:r>
            <a:r>
              <a:rPr lang="en-US" sz="2800" dirty="0" smtClean="0">
                <a:solidFill>
                  <a:srgbClr val="008000"/>
                </a:solidFill>
              </a:rPr>
              <a:t> fixed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-&gt; summary in 2</a:t>
            </a:r>
            <a:r>
              <a:rPr lang="en-US" sz="2800" baseline="30000" dirty="0" smtClean="0">
                <a:solidFill>
                  <a:srgbClr val="FF0000"/>
                </a:solidFill>
              </a:rPr>
              <a:t>nd</a:t>
            </a:r>
            <a:r>
              <a:rPr lang="en-US" sz="2800" dirty="0" smtClean="0">
                <a:solidFill>
                  <a:srgbClr val="FF0000"/>
                </a:solidFill>
              </a:rPr>
              <a:t>-year report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Physics potential of all facilities with</a:t>
            </a:r>
            <a:r>
              <a:rPr lang="en-US" sz="2800" dirty="0" smtClean="0"/>
              <a:t> </a:t>
            </a:r>
            <a:r>
              <a:rPr lang="en-US" sz="2800" dirty="0" smtClean="0"/>
              <a:t>updated</a:t>
            </a:r>
            <a:r>
              <a:rPr lang="en-US" sz="2800" dirty="0" smtClean="0"/>
              <a:t> </a:t>
            </a:r>
            <a:r>
              <a:rPr lang="en-US" sz="2800" dirty="0" smtClean="0"/>
              <a:t>fluxes</a:t>
            </a:r>
          </a:p>
          <a:p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Neutrino Factory</a:t>
            </a:r>
            <a:r>
              <a:rPr lang="en-US" sz="2800" dirty="0" smtClean="0"/>
              <a:t>: optimization revisited</a:t>
            </a:r>
          </a:p>
          <a:p>
            <a:pPr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                                     </a:t>
            </a:r>
            <a:r>
              <a:rPr lang="en-US" sz="2800" dirty="0" smtClean="0">
                <a:solidFill>
                  <a:srgbClr val="008000"/>
                </a:solidFill>
                <a:latin typeface="Apple Casual"/>
                <a:cs typeface="Apple Casual"/>
              </a:rPr>
              <a:t>S. </a:t>
            </a:r>
            <a:r>
              <a:rPr lang="en-US" sz="2800" dirty="0" err="1" smtClean="0">
                <a:solidFill>
                  <a:srgbClr val="008000"/>
                </a:solidFill>
                <a:latin typeface="Apple Casual"/>
                <a:cs typeface="Apple Casual"/>
              </a:rPr>
              <a:t>Agarwalla’s</a:t>
            </a:r>
            <a:r>
              <a:rPr lang="en-US" sz="2800" dirty="0" smtClean="0">
                <a:solidFill>
                  <a:srgbClr val="008000"/>
                </a:solidFill>
                <a:latin typeface="Apple Casual"/>
                <a:cs typeface="Apple Casual"/>
              </a:rPr>
              <a:t> Plenary Talk</a:t>
            </a:r>
          </a:p>
          <a:p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3366FF"/>
                </a:solidFill>
              </a:rPr>
              <a:t>Betabeam</a:t>
            </a:r>
            <a:r>
              <a:rPr lang="en-US" sz="2800" dirty="0" smtClean="0"/>
              <a:t>: optimization reviewed</a:t>
            </a:r>
          </a:p>
          <a:p>
            <a:pPr>
              <a:buNone/>
            </a:pPr>
            <a:r>
              <a:rPr lang="en-US" sz="2800" dirty="0" smtClean="0">
                <a:solidFill>
                  <a:srgbClr val="008000"/>
                </a:solidFill>
                <a:latin typeface="Apple Casual"/>
                <a:cs typeface="Apple Casual"/>
              </a:rPr>
              <a:t>                 </a:t>
            </a:r>
            <a:r>
              <a:rPr lang="en-US" sz="2800" dirty="0" smtClean="0">
                <a:solidFill>
                  <a:srgbClr val="008000"/>
                </a:solidFill>
                <a:latin typeface="Apple Casual"/>
                <a:cs typeface="Apple Casual"/>
              </a:rPr>
              <a:t> A</a:t>
            </a:r>
            <a:r>
              <a:rPr lang="en-US" sz="2800" dirty="0" smtClean="0">
                <a:solidFill>
                  <a:srgbClr val="008000"/>
                </a:solidFill>
                <a:latin typeface="Apple Casual"/>
                <a:cs typeface="Apple Casual"/>
              </a:rPr>
              <a:t>. </a:t>
            </a:r>
            <a:r>
              <a:rPr lang="en-US" sz="2800" dirty="0" err="1" smtClean="0">
                <a:solidFill>
                  <a:srgbClr val="008000"/>
                </a:solidFill>
                <a:latin typeface="Apple Casual"/>
                <a:cs typeface="Apple Casual"/>
              </a:rPr>
              <a:t>Donini’s</a:t>
            </a:r>
            <a:r>
              <a:rPr lang="en-US" sz="2800" dirty="0" smtClean="0">
                <a:solidFill>
                  <a:srgbClr val="008000"/>
                </a:solidFill>
                <a:latin typeface="Apple Casual"/>
                <a:cs typeface="Apple Casual"/>
              </a:rPr>
              <a:t> Plenary Talk</a:t>
            </a:r>
            <a:endParaRPr lang="en-US" sz="2800" dirty="0" smtClean="0">
              <a:latin typeface="Apple Casual"/>
              <a:cs typeface="Apple Casual"/>
            </a:endParaRPr>
          </a:p>
          <a:p>
            <a:pPr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>
                <a:solidFill>
                  <a:srgbClr val="FF0000"/>
                </a:solidFill>
              </a:rPr>
              <a:t>: agreement all </a:t>
            </a:r>
            <a:r>
              <a:rPr lang="en-US" dirty="0" err="1" smtClean="0">
                <a:solidFill>
                  <a:srgbClr val="FF0000"/>
                </a:solidFill>
              </a:rPr>
              <a:t>WPs</a:t>
            </a:r>
            <a:r>
              <a:rPr lang="en-US" dirty="0" smtClean="0">
                <a:solidFill>
                  <a:srgbClr val="FF0000"/>
                </a:solidFill>
              </a:rPr>
              <a:t> on scenarios &amp; fluxes ! </a:t>
            </a:r>
          </a:p>
          <a:p>
            <a:pPr>
              <a:buNone/>
            </a:pPr>
            <a:r>
              <a:rPr lang="en-US" sz="2800" dirty="0" smtClean="0"/>
              <a:t>Comparison plots to be included in 2</a:t>
            </a:r>
            <a:r>
              <a:rPr lang="en-US" sz="2800" baseline="30000" dirty="0" smtClean="0"/>
              <a:t>nd </a:t>
            </a:r>
            <a:r>
              <a:rPr lang="en-US" sz="2800" dirty="0" smtClean="0"/>
              <a:t>year WP6 report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2894</TotalTime>
  <Words>1294</Words>
  <Application>Microsoft Macintosh PowerPoint</Application>
  <PresentationFormat>On-screen Show (4:3)</PresentationFormat>
  <Paragraphs>298</Paragraphs>
  <Slides>39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Status of WP6</vt:lpstr>
      <vt:lpstr>Slide 2</vt:lpstr>
      <vt:lpstr>WP6 Tasks</vt:lpstr>
      <vt:lpstr>WP6 Deliverables </vt:lpstr>
      <vt:lpstr>WP6 Deliverables </vt:lpstr>
      <vt:lpstr>EURONU WP6 2010 yearly report </vt:lpstr>
      <vt:lpstr>WP6 Milestones </vt:lpstr>
      <vt:lpstr>In progress I</vt:lpstr>
      <vt:lpstr>In progress II</vt:lpstr>
      <vt:lpstr>In progress III …</vt:lpstr>
      <vt:lpstr>In progress III …</vt:lpstr>
      <vt:lpstr>In progress III …</vt:lpstr>
      <vt:lpstr>In progress III …</vt:lpstr>
      <vt:lpstr>In progress III …</vt:lpstr>
      <vt:lpstr>In progress III …</vt:lpstr>
      <vt:lpstr>In progress III …</vt:lpstr>
      <vt:lpstr>In progress III …</vt:lpstr>
      <vt:lpstr>In progress III …</vt:lpstr>
      <vt:lpstr>In progress III …</vt:lpstr>
      <vt:lpstr>In progress III …</vt:lpstr>
      <vt:lpstr>In progress III …</vt:lpstr>
      <vt:lpstr>MIND  MMs </vt:lpstr>
      <vt:lpstr>E reconstructed as if</vt:lpstr>
      <vt:lpstr>QE Cross sections</vt:lpstr>
      <vt:lpstr>DIS Cross sections</vt:lpstr>
      <vt:lpstr>QE Cross sections</vt:lpstr>
      <vt:lpstr>QE Cross sections</vt:lpstr>
      <vt:lpstr>In progress III …</vt:lpstr>
      <vt:lpstr>QE Cross Sections</vt:lpstr>
      <vt:lpstr>QE Cross Sections</vt:lpstr>
      <vt:lpstr>In progress III …</vt:lpstr>
      <vt:lpstr>In progress IV</vt:lpstr>
      <vt:lpstr>Revival of LSND by MiniBooNE</vt:lpstr>
      <vt:lpstr>Revival by MINOS</vt:lpstr>
      <vt:lpstr>Revival by cosmology</vt:lpstr>
      <vt:lpstr>NSI/Steriles ?</vt:lpstr>
      <vt:lpstr>NF constraints on NSI</vt:lpstr>
      <vt:lpstr>Conclusions</vt:lpstr>
      <vt:lpstr>Conclusions</vt:lpstr>
    </vt:vector>
  </TitlesOfParts>
  <Company>University of Valencia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Pilar Hernandez</dc:creator>
  <cp:lastModifiedBy>Pilar Hernandez</cp:lastModifiedBy>
  <cp:revision>105</cp:revision>
  <dcterms:created xsi:type="dcterms:W3CDTF">2011-01-19T08:55:05Z</dcterms:created>
  <dcterms:modified xsi:type="dcterms:W3CDTF">2011-01-19T11:04:24Z</dcterms:modified>
</cp:coreProperties>
</file>