
<file path=[Content_Types].xml><?xml version="1.0" encoding="utf-8"?>
<Types xmlns="http://schemas.openxmlformats.org/package/2006/content-types">
  <Default Extension="xml" ContentType="application/xml"/>
  <Default Extension="wmf" ContentType="image/x-wmf"/>
  <Default Extension="jpg" ContentType="image/jpeg"/>
  <Default Extension="jpeg" ContentType="image/jpeg"/>
  <Default Extension="rels" ContentType="application/vnd.openxmlformats-package.relationships+xml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92" r:id="rId1"/>
  </p:sldMasterIdLst>
  <p:notesMasterIdLst>
    <p:notesMasterId r:id="rId15"/>
  </p:notesMasterIdLst>
  <p:handoutMasterIdLst>
    <p:handoutMasterId r:id="rId16"/>
  </p:handoutMasterIdLst>
  <p:sldIdLst>
    <p:sldId id="256" r:id="rId2"/>
    <p:sldId id="257" r:id="rId3"/>
    <p:sldId id="352" r:id="rId4"/>
    <p:sldId id="367" r:id="rId5"/>
    <p:sldId id="368" r:id="rId6"/>
    <p:sldId id="369" r:id="rId7"/>
    <p:sldId id="370" r:id="rId8"/>
    <p:sldId id="373" r:id="rId9"/>
    <p:sldId id="356" r:id="rId10"/>
    <p:sldId id="359" r:id="rId11"/>
    <p:sldId id="362" r:id="rId12"/>
    <p:sldId id="372" r:id="rId13"/>
    <p:sldId id="366" r:id="rId1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FFCC66"/>
    <a:srgbClr val="66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 snapToObjects="1">
      <p:cViewPr varScale="1">
        <p:scale>
          <a:sx n="87" d="100"/>
          <a:sy n="87" d="100"/>
        </p:scale>
        <p:origin x="-1136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heme" Target="theme/theme1.xml"/><Relationship Id="rId21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notesMaster" Target="notesMasters/notesMaster1.xml"/><Relationship Id="rId16" Type="http://schemas.openxmlformats.org/officeDocument/2006/relationships/handoutMaster" Target="handoutMasters/handoutMaster1.xml"/><Relationship Id="rId17" Type="http://schemas.openxmlformats.org/officeDocument/2006/relationships/printerSettings" Target="printerSettings/printerSettings1.bin"/><Relationship Id="rId18" Type="http://schemas.openxmlformats.org/officeDocument/2006/relationships/presProps" Target="presProps.xml"/><Relationship Id="rId1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1A8CFD1-24DF-FE4B-8C98-5EDC258CE5BB}" type="doc">
      <dgm:prSet loTypeId="urn:microsoft.com/office/officeart/2005/8/layout/arrow2" loCatId="process" qsTypeId="urn:microsoft.com/office/officeart/2005/8/quickstyle/simple4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46E999AF-30A5-D548-909C-B585CC527751}">
      <dgm:prSet phldrT="[Text]"/>
      <dgm:spPr/>
      <dgm:t>
        <a:bodyPr/>
        <a:lstStyle/>
        <a:p>
          <a:r>
            <a:rPr lang="en-US" b="1" dirty="0" smtClean="0">
              <a:solidFill>
                <a:srgbClr val="0000FF"/>
              </a:solidFill>
            </a:rPr>
            <a:t>Costing workshop</a:t>
          </a:r>
        </a:p>
        <a:p>
          <a:r>
            <a:rPr lang="en-US" dirty="0" smtClean="0"/>
            <a:t>- Training</a:t>
          </a:r>
        </a:p>
        <a:p>
          <a:r>
            <a:rPr lang="en-US" dirty="0" smtClean="0"/>
            <a:t>- Decide on costing strategy</a:t>
          </a:r>
          <a:endParaRPr lang="en-US" dirty="0"/>
        </a:p>
      </dgm:t>
    </dgm:pt>
    <dgm:pt modelId="{D6741D5D-D77A-5D46-8CFE-AC43E607E4AA}" type="parTrans" cxnId="{E2A94D54-ED0C-8D4A-B849-F5D8C8CA9F45}">
      <dgm:prSet/>
      <dgm:spPr/>
      <dgm:t>
        <a:bodyPr/>
        <a:lstStyle/>
        <a:p>
          <a:endParaRPr lang="en-US"/>
        </a:p>
      </dgm:t>
    </dgm:pt>
    <dgm:pt modelId="{18EF91BF-8C53-4343-B23D-17E9DA9390ED}" type="sibTrans" cxnId="{E2A94D54-ED0C-8D4A-B849-F5D8C8CA9F45}">
      <dgm:prSet/>
      <dgm:spPr/>
      <dgm:t>
        <a:bodyPr/>
        <a:lstStyle/>
        <a:p>
          <a:endParaRPr lang="en-US"/>
        </a:p>
      </dgm:t>
    </dgm:pt>
    <dgm:pt modelId="{8FADD336-C3C8-A04B-A5FF-927A96403992}">
      <dgm:prSet phldrT="[Text]"/>
      <dgm:spPr/>
      <dgm:t>
        <a:bodyPr/>
        <a:lstStyle/>
        <a:p>
          <a:r>
            <a:rPr lang="en-US" b="1" dirty="0" smtClean="0">
              <a:solidFill>
                <a:srgbClr val="FF0000"/>
              </a:solidFill>
            </a:rPr>
            <a:t>June’10: EURONU annual meeting</a:t>
          </a:r>
        </a:p>
        <a:p>
          <a:r>
            <a:rPr lang="en-US" dirty="0" smtClean="0"/>
            <a:t>- Costing session</a:t>
          </a:r>
        </a:p>
        <a:p>
          <a:r>
            <a:rPr lang="en-US" dirty="0" smtClean="0"/>
            <a:t>- Review WBS</a:t>
          </a:r>
          <a:endParaRPr lang="en-US" dirty="0"/>
        </a:p>
      </dgm:t>
    </dgm:pt>
    <dgm:pt modelId="{5D055866-E62B-C347-9B45-23296098B962}" type="parTrans" cxnId="{A9FF0718-FF68-7549-A15D-797F693AA85E}">
      <dgm:prSet/>
      <dgm:spPr/>
      <dgm:t>
        <a:bodyPr/>
        <a:lstStyle/>
        <a:p>
          <a:endParaRPr lang="en-US"/>
        </a:p>
      </dgm:t>
    </dgm:pt>
    <dgm:pt modelId="{B1980636-A06C-0248-B165-25586B500467}" type="sibTrans" cxnId="{A9FF0718-FF68-7549-A15D-797F693AA85E}">
      <dgm:prSet/>
      <dgm:spPr/>
      <dgm:t>
        <a:bodyPr/>
        <a:lstStyle/>
        <a:p>
          <a:endParaRPr lang="en-US"/>
        </a:p>
      </dgm:t>
    </dgm:pt>
    <dgm:pt modelId="{A8BB4156-9917-AA4B-A747-FFA79E1E90DB}">
      <dgm:prSet phldrT="[Text]" custT="1"/>
      <dgm:spPr/>
      <dgm:t>
        <a:bodyPr lIns="36000"/>
        <a:lstStyle/>
        <a:p>
          <a:r>
            <a:rPr lang="en-US" sz="1200" b="1" dirty="0" smtClean="0"/>
            <a:t> </a:t>
          </a:r>
          <a:r>
            <a:rPr lang="en-US" sz="1400" b="1" dirty="0" smtClean="0"/>
            <a:t>                                         </a:t>
          </a:r>
          <a:r>
            <a:rPr lang="en-US" sz="1400" b="1" strike="sngStrike" dirty="0" smtClean="0">
              <a:solidFill>
                <a:srgbClr val="FF0000"/>
              </a:solidFill>
            </a:rPr>
            <a:t>Nov/Dec </a:t>
          </a:r>
          <a:r>
            <a:rPr lang="en-US" sz="1400" b="1" strike="sngStrike" dirty="0" smtClean="0">
              <a:solidFill>
                <a:srgbClr val="FF0000"/>
              </a:solidFill>
            </a:rPr>
            <a:t>2010</a:t>
          </a:r>
        </a:p>
        <a:p>
          <a:r>
            <a:rPr lang="en-US" sz="1400" b="1" strike="noStrike" dirty="0" smtClean="0">
              <a:solidFill>
                <a:srgbClr val="FF0000"/>
              </a:solidFill>
            </a:rPr>
            <a:t>March 2011 ????</a:t>
          </a:r>
          <a:endParaRPr lang="en-US" sz="1400" b="1" strike="noStrike" dirty="0" smtClean="0">
            <a:solidFill>
              <a:srgbClr val="FF0000"/>
            </a:solidFill>
          </a:endParaRPr>
        </a:p>
        <a:p>
          <a:r>
            <a:rPr lang="en-US" sz="1400" b="1" dirty="0" smtClean="0">
              <a:solidFill>
                <a:srgbClr val="FF0000"/>
              </a:solidFill>
            </a:rPr>
            <a:t>2</a:t>
          </a:r>
          <a:r>
            <a:rPr lang="en-US" sz="1400" b="1" baseline="30000" dirty="0" smtClean="0">
              <a:solidFill>
                <a:srgbClr val="FF0000"/>
              </a:solidFill>
            </a:rPr>
            <a:t>nd</a:t>
          </a:r>
          <a:r>
            <a:rPr lang="en-US" sz="1400" b="1" dirty="0" smtClean="0">
              <a:solidFill>
                <a:srgbClr val="FF0000"/>
              </a:solidFill>
            </a:rPr>
            <a:t> Costing workshop</a:t>
          </a:r>
        </a:p>
        <a:p>
          <a:r>
            <a:rPr lang="en-US" sz="1400" dirty="0" smtClean="0"/>
            <a:t>- Complete WBS </a:t>
          </a:r>
        </a:p>
        <a:p>
          <a:r>
            <a:rPr lang="en-US" sz="1400" dirty="0" smtClean="0"/>
            <a:t>- First global cost evaluation</a:t>
          </a:r>
          <a:endParaRPr lang="en-US" sz="1400" dirty="0"/>
        </a:p>
      </dgm:t>
    </dgm:pt>
    <dgm:pt modelId="{BAD72CE3-5D94-3C41-89D2-AD8E55BF8E52}" type="parTrans" cxnId="{E9A6FD05-7B61-EE4F-B3B3-2A85C57C49E4}">
      <dgm:prSet/>
      <dgm:spPr/>
      <dgm:t>
        <a:bodyPr/>
        <a:lstStyle/>
        <a:p>
          <a:endParaRPr lang="en-US"/>
        </a:p>
      </dgm:t>
    </dgm:pt>
    <dgm:pt modelId="{765332A4-4152-CB44-AB26-562FF69279CC}" type="sibTrans" cxnId="{E9A6FD05-7B61-EE4F-B3B3-2A85C57C49E4}">
      <dgm:prSet/>
      <dgm:spPr/>
      <dgm:t>
        <a:bodyPr/>
        <a:lstStyle/>
        <a:p>
          <a:endParaRPr lang="en-US"/>
        </a:p>
      </dgm:t>
    </dgm:pt>
    <dgm:pt modelId="{FCAFD6FC-7A9B-6A4C-85C9-B79544EE4CAF}">
      <dgm:prSet custT="1"/>
      <dgm:spPr/>
      <dgm:t>
        <a:bodyPr lIns="36000"/>
        <a:lstStyle/>
        <a:p>
          <a:r>
            <a:rPr lang="en-US" sz="1400" b="1" dirty="0" smtClean="0"/>
            <a:t>March 2011</a:t>
          </a:r>
        </a:p>
        <a:p>
          <a:r>
            <a:rPr lang="en-US" sz="1400" b="1" dirty="0" smtClean="0"/>
            <a:t>IDS/NF Interim Design Report</a:t>
          </a:r>
        </a:p>
        <a:p>
          <a:endParaRPr lang="en-US" sz="1100" dirty="0"/>
        </a:p>
      </dgm:t>
    </dgm:pt>
    <dgm:pt modelId="{A89B7D31-9165-C04C-B0B4-1EE5AC36947E}" type="parTrans" cxnId="{E34338CF-8F81-9649-8B86-1222D8E52B46}">
      <dgm:prSet/>
      <dgm:spPr/>
      <dgm:t>
        <a:bodyPr/>
        <a:lstStyle/>
        <a:p>
          <a:endParaRPr lang="en-US"/>
        </a:p>
      </dgm:t>
    </dgm:pt>
    <dgm:pt modelId="{926B3F9D-4CBE-1E47-906A-D59417F99562}" type="sibTrans" cxnId="{E34338CF-8F81-9649-8B86-1222D8E52B46}">
      <dgm:prSet/>
      <dgm:spPr/>
      <dgm:t>
        <a:bodyPr/>
        <a:lstStyle/>
        <a:p>
          <a:endParaRPr lang="en-US"/>
        </a:p>
      </dgm:t>
    </dgm:pt>
    <dgm:pt modelId="{C96822A9-2F54-B840-A9B0-EE707C112E1F}">
      <dgm:prSet custT="1"/>
      <dgm:spPr/>
      <dgm:t>
        <a:bodyPr lIns="36000"/>
        <a:lstStyle/>
        <a:p>
          <a:r>
            <a:rPr lang="en-US" sz="1400" b="1" dirty="0" smtClean="0">
              <a:solidFill>
                <a:srgbClr val="FF0000"/>
              </a:solidFill>
            </a:rPr>
            <a:t>Dec 2011</a:t>
          </a:r>
        </a:p>
        <a:p>
          <a:r>
            <a:rPr lang="en-US" sz="1400" b="1" dirty="0" smtClean="0">
              <a:solidFill>
                <a:srgbClr val="FF0000"/>
              </a:solidFill>
            </a:rPr>
            <a:t>Cost review workshop</a:t>
          </a:r>
        </a:p>
        <a:p>
          <a:r>
            <a:rPr lang="en-US" sz="1400" dirty="0" smtClean="0"/>
            <a:t>- Review of cost estimates for each facility in view of the final report</a:t>
          </a:r>
          <a:endParaRPr lang="en-US" sz="1400" dirty="0"/>
        </a:p>
      </dgm:t>
    </dgm:pt>
    <dgm:pt modelId="{27EA1983-3146-3B4D-918D-AF16FFE15737}" type="parTrans" cxnId="{57D01417-8C81-D84C-9E9F-BEC72A938543}">
      <dgm:prSet/>
      <dgm:spPr/>
      <dgm:t>
        <a:bodyPr/>
        <a:lstStyle/>
        <a:p>
          <a:endParaRPr lang="en-US"/>
        </a:p>
      </dgm:t>
    </dgm:pt>
    <dgm:pt modelId="{4C077855-CD6C-114B-9BA0-E1F6969685DC}" type="sibTrans" cxnId="{57D01417-8C81-D84C-9E9F-BEC72A938543}">
      <dgm:prSet/>
      <dgm:spPr/>
      <dgm:t>
        <a:bodyPr/>
        <a:lstStyle/>
        <a:p>
          <a:endParaRPr lang="en-US"/>
        </a:p>
      </dgm:t>
    </dgm:pt>
    <dgm:pt modelId="{57D351A1-2B37-1F41-9593-2B2FC169D1F2}" type="pres">
      <dgm:prSet presAssocID="{21A8CFD1-24DF-FE4B-8C98-5EDC258CE5BB}" presName="arrowDiagram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B4BCE090-C2F5-FD47-8C9B-D6B6A5D41071}" type="pres">
      <dgm:prSet presAssocID="{21A8CFD1-24DF-FE4B-8C98-5EDC258CE5BB}" presName="arrow" presStyleLbl="bgShp" presStyleIdx="0" presStyleCnt="1"/>
      <dgm:spPr/>
      <dgm:t>
        <a:bodyPr/>
        <a:lstStyle/>
        <a:p>
          <a:endParaRPr lang="en-US"/>
        </a:p>
      </dgm:t>
    </dgm:pt>
    <dgm:pt modelId="{06E49A20-FA52-C24C-937F-580198E6EA6E}" type="pres">
      <dgm:prSet presAssocID="{21A8CFD1-24DF-FE4B-8C98-5EDC258CE5BB}" presName="arrowDiagram5" presStyleCnt="0"/>
      <dgm:spPr/>
    </dgm:pt>
    <dgm:pt modelId="{48E2F231-9E4E-B947-A95E-60385A287C3A}" type="pres">
      <dgm:prSet presAssocID="{46E999AF-30A5-D548-909C-B585CC527751}" presName="bullet5a" presStyleLbl="node1" presStyleIdx="0" presStyleCnt="5"/>
      <dgm:spPr/>
    </dgm:pt>
    <dgm:pt modelId="{89A108E8-63F6-4F4A-BC69-AE9AEFBD9E3C}" type="pres">
      <dgm:prSet presAssocID="{46E999AF-30A5-D548-909C-B585CC527751}" presName="textBox5a" presStyleLbl="revTx" presStyleIdx="0" presStyleCnt="5" custScaleX="137352" custLinFactNeighborX="-8611" custLinFactNeighborY="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05E8BF3-30FD-B340-B942-5FBB11155568}" type="pres">
      <dgm:prSet presAssocID="{8FADD336-C3C8-A04B-A5FF-927A96403992}" presName="bullet5b" presStyleLbl="node1" presStyleIdx="1" presStyleCnt="5"/>
      <dgm:spPr/>
    </dgm:pt>
    <dgm:pt modelId="{2CB5C15F-1B2D-7645-BFE2-825DD74E1C27}" type="pres">
      <dgm:prSet presAssocID="{8FADD336-C3C8-A04B-A5FF-927A96403992}" presName="textBox5b" presStyleLbl="revTx" presStyleIdx="1" presStyleCnt="5" custScaleX="100423" custScaleY="69694" custLinFactNeighborX="728" custLinFactNeighborY="-1364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EE8316C-5982-9B41-A827-F112DC92D085}" type="pres">
      <dgm:prSet presAssocID="{A8BB4156-9917-AA4B-A747-FFA79E1E90DB}" presName="bullet5c" presStyleLbl="node1" presStyleIdx="2" presStyleCnt="5"/>
      <dgm:spPr/>
    </dgm:pt>
    <dgm:pt modelId="{A8083381-30BA-264B-BED8-4F12A6C4DAA6}" type="pres">
      <dgm:prSet presAssocID="{A8BB4156-9917-AA4B-A747-FFA79E1E90DB}" presName="textBox5c" presStyleLbl="revTx" presStyleIdx="2" presStyleCnt="5" custScaleY="69463" custLinFactNeighborX="3022" custLinFactNeighborY="-2709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7F8B325-5BDF-E64A-9B2F-73EA151882E2}" type="pres">
      <dgm:prSet presAssocID="{FCAFD6FC-7A9B-6A4C-85C9-B79544EE4CAF}" presName="bullet5d" presStyleLbl="node1" presStyleIdx="3" presStyleCnt="5"/>
      <dgm:spPr/>
    </dgm:pt>
    <dgm:pt modelId="{265C831C-B7EA-7B4D-9823-09276B3AFCFB}" type="pres">
      <dgm:prSet presAssocID="{FCAFD6FC-7A9B-6A4C-85C9-B79544EE4CAF}" presName="textBox5d" presStyleLbl="revTx" presStyleIdx="3" presStyleCnt="5" custScaleY="28927" custLinFactNeighborX="704" custLinFactNeighborY="-3577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CB30343-4D3B-C54D-8E33-6803ED66D936}" type="pres">
      <dgm:prSet presAssocID="{C96822A9-2F54-B840-A9B0-EE707C112E1F}" presName="bullet5e" presStyleLbl="node1" presStyleIdx="4" presStyleCnt="5"/>
      <dgm:spPr/>
    </dgm:pt>
    <dgm:pt modelId="{94F42700-3F00-004D-A787-7265D178B9CE}" type="pres">
      <dgm:prSet presAssocID="{C96822A9-2F54-B840-A9B0-EE707C112E1F}" presName="textBox5e" presStyleLbl="revTx" presStyleIdx="4" presStyleCnt="5" custScaleX="118663" custScaleY="38026" custLinFactNeighborX="14202" custLinFactNeighborY="-2803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E2A94D54-ED0C-8D4A-B849-F5D8C8CA9F45}" srcId="{21A8CFD1-24DF-FE4B-8C98-5EDC258CE5BB}" destId="{46E999AF-30A5-D548-909C-B585CC527751}" srcOrd="0" destOrd="0" parTransId="{D6741D5D-D77A-5D46-8CFE-AC43E607E4AA}" sibTransId="{18EF91BF-8C53-4343-B23D-17E9DA9390ED}"/>
    <dgm:cxn modelId="{E34338CF-8F81-9649-8B86-1222D8E52B46}" srcId="{21A8CFD1-24DF-FE4B-8C98-5EDC258CE5BB}" destId="{FCAFD6FC-7A9B-6A4C-85C9-B79544EE4CAF}" srcOrd="3" destOrd="0" parTransId="{A89B7D31-9165-C04C-B0B4-1EE5AC36947E}" sibTransId="{926B3F9D-4CBE-1E47-906A-D59417F99562}"/>
    <dgm:cxn modelId="{562EA014-3236-B944-89D8-8D392B3698A5}" type="presOf" srcId="{FCAFD6FC-7A9B-6A4C-85C9-B79544EE4CAF}" destId="{265C831C-B7EA-7B4D-9823-09276B3AFCFB}" srcOrd="0" destOrd="0" presId="urn:microsoft.com/office/officeart/2005/8/layout/arrow2"/>
    <dgm:cxn modelId="{B5E8FD09-5604-5F47-B146-069B75799FDB}" type="presOf" srcId="{21A8CFD1-24DF-FE4B-8C98-5EDC258CE5BB}" destId="{57D351A1-2B37-1F41-9593-2B2FC169D1F2}" srcOrd="0" destOrd="0" presId="urn:microsoft.com/office/officeart/2005/8/layout/arrow2"/>
    <dgm:cxn modelId="{E9A6FD05-7B61-EE4F-B3B3-2A85C57C49E4}" srcId="{21A8CFD1-24DF-FE4B-8C98-5EDC258CE5BB}" destId="{A8BB4156-9917-AA4B-A747-FFA79E1E90DB}" srcOrd="2" destOrd="0" parTransId="{BAD72CE3-5D94-3C41-89D2-AD8E55BF8E52}" sibTransId="{765332A4-4152-CB44-AB26-562FF69279CC}"/>
    <dgm:cxn modelId="{A9FF0718-FF68-7549-A15D-797F693AA85E}" srcId="{21A8CFD1-24DF-FE4B-8C98-5EDC258CE5BB}" destId="{8FADD336-C3C8-A04B-A5FF-927A96403992}" srcOrd="1" destOrd="0" parTransId="{5D055866-E62B-C347-9B45-23296098B962}" sibTransId="{B1980636-A06C-0248-B165-25586B500467}"/>
    <dgm:cxn modelId="{B529AE98-833E-224D-B73C-00F6CC5B80CB}" type="presOf" srcId="{C96822A9-2F54-B840-A9B0-EE707C112E1F}" destId="{94F42700-3F00-004D-A787-7265D178B9CE}" srcOrd="0" destOrd="0" presId="urn:microsoft.com/office/officeart/2005/8/layout/arrow2"/>
    <dgm:cxn modelId="{57D01417-8C81-D84C-9E9F-BEC72A938543}" srcId="{21A8CFD1-24DF-FE4B-8C98-5EDC258CE5BB}" destId="{C96822A9-2F54-B840-A9B0-EE707C112E1F}" srcOrd="4" destOrd="0" parTransId="{27EA1983-3146-3B4D-918D-AF16FFE15737}" sibTransId="{4C077855-CD6C-114B-9BA0-E1F6969685DC}"/>
    <dgm:cxn modelId="{0284CFF0-3A3F-BA4F-B278-E55AF72A986A}" type="presOf" srcId="{A8BB4156-9917-AA4B-A747-FFA79E1E90DB}" destId="{A8083381-30BA-264B-BED8-4F12A6C4DAA6}" srcOrd="0" destOrd="0" presId="urn:microsoft.com/office/officeart/2005/8/layout/arrow2"/>
    <dgm:cxn modelId="{DF35E2D5-0729-8740-8AE6-92E232F93E19}" type="presOf" srcId="{8FADD336-C3C8-A04B-A5FF-927A96403992}" destId="{2CB5C15F-1B2D-7645-BFE2-825DD74E1C27}" srcOrd="0" destOrd="0" presId="urn:microsoft.com/office/officeart/2005/8/layout/arrow2"/>
    <dgm:cxn modelId="{5AFE66F7-ECD7-A944-8439-23BAC166CB84}" type="presOf" srcId="{46E999AF-30A5-D548-909C-B585CC527751}" destId="{89A108E8-63F6-4F4A-BC69-AE9AEFBD9E3C}" srcOrd="0" destOrd="0" presId="urn:microsoft.com/office/officeart/2005/8/layout/arrow2"/>
    <dgm:cxn modelId="{EFA2C607-F874-804E-A16E-53918814C164}" type="presParOf" srcId="{57D351A1-2B37-1F41-9593-2B2FC169D1F2}" destId="{B4BCE090-C2F5-FD47-8C9B-D6B6A5D41071}" srcOrd="0" destOrd="0" presId="urn:microsoft.com/office/officeart/2005/8/layout/arrow2"/>
    <dgm:cxn modelId="{96ACDF73-E43D-644F-AC23-B0DA8B1B522B}" type="presParOf" srcId="{57D351A1-2B37-1F41-9593-2B2FC169D1F2}" destId="{06E49A20-FA52-C24C-937F-580198E6EA6E}" srcOrd="1" destOrd="0" presId="urn:microsoft.com/office/officeart/2005/8/layout/arrow2"/>
    <dgm:cxn modelId="{32E3CC50-905D-6F4F-AA42-054ACE6F3182}" type="presParOf" srcId="{06E49A20-FA52-C24C-937F-580198E6EA6E}" destId="{48E2F231-9E4E-B947-A95E-60385A287C3A}" srcOrd="0" destOrd="0" presId="urn:microsoft.com/office/officeart/2005/8/layout/arrow2"/>
    <dgm:cxn modelId="{7914F241-FB4A-154A-ADFB-07B51BD833D7}" type="presParOf" srcId="{06E49A20-FA52-C24C-937F-580198E6EA6E}" destId="{89A108E8-63F6-4F4A-BC69-AE9AEFBD9E3C}" srcOrd="1" destOrd="0" presId="urn:microsoft.com/office/officeart/2005/8/layout/arrow2"/>
    <dgm:cxn modelId="{1FF604A6-57FA-3141-8A7D-F49B71D91DE3}" type="presParOf" srcId="{06E49A20-FA52-C24C-937F-580198E6EA6E}" destId="{705E8BF3-30FD-B340-B942-5FBB11155568}" srcOrd="2" destOrd="0" presId="urn:microsoft.com/office/officeart/2005/8/layout/arrow2"/>
    <dgm:cxn modelId="{E5CECAC8-A2F7-9342-AB6C-244895EFF819}" type="presParOf" srcId="{06E49A20-FA52-C24C-937F-580198E6EA6E}" destId="{2CB5C15F-1B2D-7645-BFE2-825DD74E1C27}" srcOrd="3" destOrd="0" presId="urn:microsoft.com/office/officeart/2005/8/layout/arrow2"/>
    <dgm:cxn modelId="{7E6E8C58-BA9F-0E43-B1E0-2CA5E1792C95}" type="presParOf" srcId="{06E49A20-FA52-C24C-937F-580198E6EA6E}" destId="{CEE8316C-5982-9B41-A827-F112DC92D085}" srcOrd="4" destOrd="0" presId="urn:microsoft.com/office/officeart/2005/8/layout/arrow2"/>
    <dgm:cxn modelId="{B922B3D1-E204-194D-A515-39583E2BC30E}" type="presParOf" srcId="{06E49A20-FA52-C24C-937F-580198E6EA6E}" destId="{A8083381-30BA-264B-BED8-4F12A6C4DAA6}" srcOrd="5" destOrd="0" presId="urn:microsoft.com/office/officeart/2005/8/layout/arrow2"/>
    <dgm:cxn modelId="{87E1E544-ACA2-874A-81B4-3109B7586492}" type="presParOf" srcId="{06E49A20-FA52-C24C-937F-580198E6EA6E}" destId="{57F8B325-5BDF-E64A-9B2F-73EA151882E2}" srcOrd="6" destOrd="0" presId="urn:microsoft.com/office/officeart/2005/8/layout/arrow2"/>
    <dgm:cxn modelId="{1EE213A4-047A-C54B-B805-E3DFA462196A}" type="presParOf" srcId="{06E49A20-FA52-C24C-937F-580198E6EA6E}" destId="{265C831C-B7EA-7B4D-9823-09276B3AFCFB}" srcOrd="7" destOrd="0" presId="urn:microsoft.com/office/officeart/2005/8/layout/arrow2"/>
    <dgm:cxn modelId="{5E3C1927-7C7C-D546-A4CC-0A110F248AD7}" type="presParOf" srcId="{06E49A20-FA52-C24C-937F-580198E6EA6E}" destId="{8CB30343-4D3B-C54D-8E33-6803ED66D936}" srcOrd="8" destOrd="0" presId="urn:microsoft.com/office/officeart/2005/8/layout/arrow2"/>
    <dgm:cxn modelId="{9556FD51-5E24-FD4D-95A9-0424C85CBE9E}" type="presParOf" srcId="{06E49A20-FA52-C24C-937F-580198E6EA6E}" destId="{94F42700-3F00-004D-A787-7265D178B9CE}" srcOrd="9" destOrd="0" presId="urn:microsoft.com/office/officeart/2005/8/layout/arrow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4BCE090-C2F5-FD47-8C9B-D6B6A5D41071}">
      <dsp:nvSpPr>
        <dsp:cNvPr id="0" name=""/>
        <dsp:cNvSpPr/>
      </dsp:nvSpPr>
      <dsp:spPr>
        <a:xfrm>
          <a:off x="528876" y="0"/>
          <a:ext cx="7680960" cy="4800600"/>
        </a:xfrm>
        <a:prstGeom prst="swooshArrow">
          <a:avLst>
            <a:gd name="adj1" fmla="val 25000"/>
            <a:gd name="adj2" fmla="val 25000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48E2F231-9E4E-B947-A95E-60385A287C3A}">
      <dsp:nvSpPr>
        <dsp:cNvPr id="0" name=""/>
        <dsp:cNvSpPr/>
      </dsp:nvSpPr>
      <dsp:spPr>
        <a:xfrm>
          <a:off x="1285450" y="3569726"/>
          <a:ext cx="176662" cy="176662"/>
        </a:xfrm>
        <a:prstGeom prst="ellips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89A108E8-63F6-4F4A-BC69-AE9AEFBD9E3C}">
      <dsp:nvSpPr>
        <dsp:cNvPr id="0" name=""/>
        <dsp:cNvSpPr/>
      </dsp:nvSpPr>
      <dsp:spPr>
        <a:xfrm>
          <a:off x="1099218" y="3658057"/>
          <a:ext cx="1382043" cy="114254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3610" tIns="0" rIns="0" bIns="0" numCol="1" spcCol="1270" anchor="t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b="1" kern="1200" dirty="0" smtClean="0">
              <a:solidFill>
                <a:srgbClr val="0000FF"/>
              </a:solidFill>
            </a:rPr>
            <a:t>Costing workshop</a:t>
          </a:r>
        </a:p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/>
            <a:t>- Training</a:t>
          </a:r>
        </a:p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/>
            <a:t>- Decide on costing strategy</a:t>
          </a:r>
          <a:endParaRPr lang="en-US" sz="1300" kern="1200" dirty="0"/>
        </a:p>
      </dsp:txBody>
      <dsp:txXfrm>
        <a:off x="1099218" y="3658057"/>
        <a:ext cx="1382043" cy="1142542"/>
      </dsp:txXfrm>
    </dsp:sp>
    <dsp:sp modelId="{705E8BF3-30FD-B340-B942-5FBB11155568}">
      <dsp:nvSpPr>
        <dsp:cNvPr id="0" name=""/>
        <dsp:cNvSpPr/>
      </dsp:nvSpPr>
      <dsp:spPr>
        <a:xfrm>
          <a:off x="2241730" y="2650891"/>
          <a:ext cx="276514" cy="276514"/>
        </a:xfrm>
        <a:prstGeom prst="ellipse">
          <a:avLst/>
        </a:prstGeom>
        <a:gradFill rotWithShape="0">
          <a:gsLst>
            <a:gs pos="0">
              <a:schemeClr val="accent2">
                <a:hueOff val="1170380"/>
                <a:satOff val="-1460"/>
                <a:lumOff val="343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2">
                <a:hueOff val="1170380"/>
                <a:satOff val="-1460"/>
                <a:lumOff val="343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2CB5C15F-1B2D-7645-BFE2-825DD74E1C27}">
      <dsp:nvSpPr>
        <dsp:cNvPr id="0" name=""/>
        <dsp:cNvSpPr/>
      </dsp:nvSpPr>
      <dsp:spPr>
        <a:xfrm>
          <a:off x="2386573" y="2819400"/>
          <a:ext cx="1280432" cy="14018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6519" tIns="0" rIns="0" bIns="0" numCol="1" spcCol="1270" anchor="t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b="1" kern="1200" dirty="0" smtClean="0">
              <a:solidFill>
                <a:srgbClr val="FF0000"/>
              </a:solidFill>
            </a:rPr>
            <a:t>June’10: EURONU annual meeting</a:t>
          </a:r>
        </a:p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/>
            <a:t>- Costing session</a:t>
          </a:r>
        </a:p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/>
            <a:t>- Review WBS</a:t>
          </a:r>
          <a:endParaRPr lang="en-US" sz="1300" kern="1200" dirty="0"/>
        </a:p>
      </dsp:txBody>
      <dsp:txXfrm>
        <a:off x="2386573" y="2819400"/>
        <a:ext cx="1280432" cy="1401860"/>
      </dsp:txXfrm>
    </dsp:sp>
    <dsp:sp modelId="{CEE8316C-5982-9B41-A827-F112DC92D085}">
      <dsp:nvSpPr>
        <dsp:cNvPr id="0" name=""/>
        <dsp:cNvSpPr/>
      </dsp:nvSpPr>
      <dsp:spPr>
        <a:xfrm>
          <a:off x="3470683" y="1918319"/>
          <a:ext cx="368686" cy="368686"/>
        </a:xfrm>
        <a:prstGeom prst="ellipse">
          <a:avLst/>
        </a:prstGeom>
        <a:gradFill rotWithShape="0">
          <a:gsLst>
            <a:gs pos="0">
              <a:schemeClr val="accent2">
                <a:hueOff val="2340760"/>
                <a:satOff val="-2919"/>
                <a:lumOff val="686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2">
                <a:hueOff val="2340760"/>
                <a:satOff val="-2919"/>
                <a:lumOff val="686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A8083381-30BA-264B-BED8-4F12A6C4DAA6}">
      <dsp:nvSpPr>
        <dsp:cNvPr id="0" name=""/>
        <dsp:cNvSpPr/>
      </dsp:nvSpPr>
      <dsp:spPr>
        <a:xfrm>
          <a:off x="3699825" y="1783537"/>
          <a:ext cx="1482425" cy="187406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6000" tIns="0" rIns="0" bIns="0" numCol="1" spcCol="1270" anchor="t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b="1" kern="1200" dirty="0" smtClean="0"/>
            <a:t> </a:t>
          </a:r>
          <a:r>
            <a:rPr lang="en-US" sz="1400" b="1" kern="1200" dirty="0" smtClean="0"/>
            <a:t>                                         </a:t>
          </a:r>
          <a:r>
            <a:rPr lang="en-US" sz="1400" b="1" strike="sngStrike" kern="1200" dirty="0" smtClean="0">
              <a:solidFill>
                <a:srgbClr val="FF0000"/>
              </a:solidFill>
            </a:rPr>
            <a:t>Nov/Dec </a:t>
          </a:r>
          <a:r>
            <a:rPr lang="en-US" sz="1400" b="1" strike="sngStrike" kern="1200" dirty="0" smtClean="0">
              <a:solidFill>
                <a:srgbClr val="FF0000"/>
              </a:solidFill>
            </a:rPr>
            <a:t>2010</a:t>
          </a:r>
        </a:p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strike="noStrike" kern="1200" dirty="0" smtClean="0">
              <a:solidFill>
                <a:srgbClr val="FF0000"/>
              </a:solidFill>
            </a:rPr>
            <a:t>March 2011 ????</a:t>
          </a:r>
          <a:endParaRPr lang="en-US" sz="1400" b="1" strike="noStrike" kern="1200" dirty="0" smtClean="0">
            <a:solidFill>
              <a:srgbClr val="FF0000"/>
            </a:solidFill>
          </a:endParaRPr>
        </a:p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 smtClean="0">
              <a:solidFill>
                <a:srgbClr val="FF0000"/>
              </a:solidFill>
            </a:rPr>
            <a:t>2</a:t>
          </a:r>
          <a:r>
            <a:rPr lang="en-US" sz="1400" b="1" kern="1200" baseline="30000" dirty="0" smtClean="0">
              <a:solidFill>
                <a:srgbClr val="FF0000"/>
              </a:solidFill>
            </a:rPr>
            <a:t>nd</a:t>
          </a:r>
          <a:r>
            <a:rPr lang="en-US" sz="1400" b="1" kern="1200" dirty="0" smtClean="0">
              <a:solidFill>
                <a:srgbClr val="FF0000"/>
              </a:solidFill>
            </a:rPr>
            <a:t> Costing workshop</a:t>
          </a:r>
        </a:p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- Complete WBS </a:t>
          </a:r>
        </a:p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- First global cost evaluation</a:t>
          </a:r>
          <a:endParaRPr lang="en-US" sz="1400" kern="1200" dirty="0"/>
        </a:p>
      </dsp:txBody>
      <dsp:txXfrm>
        <a:off x="3699825" y="1783537"/>
        <a:ext cx="1482425" cy="1874068"/>
      </dsp:txXfrm>
    </dsp:sp>
    <dsp:sp modelId="{57F8B325-5BDF-E64A-9B2F-73EA151882E2}">
      <dsp:nvSpPr>
        <dsp:cNvPr id="0" name=""/>
        <dsp:cNvSpPr/>
      </dsp:nvSpPr>
      <dsp:spPr>
        <a:xfrm>
          <a:off x="4899342" y="1346088"/>
          <a:ext cx="476219" cy="476219"/>
        </a:xfrm>
        <a:prstGeom prst="ellipse">
          <a:avLst/>
        </a:prstGeom>
        <a:gradFill rotWithShape="0">
          <a:gsLst>
            <a:gs pos="0">
              <a:schemeClr val="accent2">
                <a:hueOff val="3511140"/>
                <a:satOff val="-4379"/>
                <a:lumOff val="103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2">
                <a:hueOff val="3511140"/>
                <a:satOff val="-4379"/>
                <a:lumOff val="103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265C831C-B7EA-7B4D-9823-09276B3AFCFB}">
      <dsp:nvSpPr>
        <dsp:cNvPr id="0" name=""/>
        <dsp:cNvSpPr/>
      </dsp:nvSpPr>
      <dsp:spPr>
        <a:xfrm>
          <a:off x="5148266" y="1576430"/>
          <a:ext cx="1536192" cy="93040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6000" tIns="0" rIns="0" bIns="0" numCol="1" spcCol="1270" anchor="t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 smtClean="0"/>
            <a:t>March 2011</a:t>
          </a:r>
        </a:p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 smtClean="0"/>
            <a:t>IDS/NF Interim Design Report</a:t>
          </a:r>
        </a:p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100" kern="1200" dirty="0"/>
        </a:p>
      </dsp:txBody>
      <dsp:txXfrm>
        <a:off x="5148266" y="1576430"/>
        <a:ext cx="1536192" cy="930408"/>
      </dsp:txXfrm>
    </dsp:sp>
    <dsp:sp modelId="{8CB30343-4D3B-C54D-8E33-6803ED66D936}">
      <dsp:nvSpPr>
        <dsp:cNvPr id="0" name=""/>
        <dsp:cNvSpPr/>
      </dsp:nvSpPr>
      <dsp:spPr>
        <a:xfrm>
          <a:off x="6370246" y="963960"/>
          <a:ext cx="606795" cy="606795"/>
        </a:xfrm>
        <a:prstGeom prst="ellipse">
          <a:avLst/>
        </a:prstGeom>
        <a:gradFill rotWithShape="0">
          <a:gsLst>
            <a:gs pos="0">
              <a:schemeClr val="accent2">
                <a:hueOff val="4681520"/>
                <a:satOff val="-5839"/>
                <a:lumOff val="1373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2">
                <a:hueOff val="4681520"/>
                <a:satOff val="-5839"/>
                <a:lumOff val="1373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94F42700-3F00-004D-A787-7265D178B9CE}">
      <dsp:nvSpPr>
        <dsp:cNvPr id="0" name=""/>
        <dsp:cNvSpPr/>
      </dsp:nvSpPr>
      <dsp:spPr>
        <a:xfrm>
          <a:off x="6748464" y="1371589"/>
          <a:ext cx="1822891" cy="134355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6000" tIns="0" rIns="0" bIns="0" numCol="1" spcCol="1270" anchor="t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 smtClean="0">
              <a:solidFill>
                <a:srgbClr val="FF0000"/>
              </a:solidFill>
            </a:rPr>
            <a:t>Dec 2011</a:t>
          </a:r>
        </a:p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 smtClean="0">
              <a:solidFill>
                <a:srgbClr val="FF0000"/>
              </a:solidFill>
            </a:rPr>
            <a:t>Cost review workshop</a:t>
          </a:r>
        </a:p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- Review of cost estimates for each facility in view of the final report</a:t>
          </a:r>
          <a:endParaRPr lang="en-US" sz="1400" kern="1200" dirty="0"/>
        </a:p>
      </dsp:txBody>
      <dsp:txXfrm>
        <a:off x="6748464" y="1371589"/>
        <a:ext cx="1822891" cy="134355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arrow2">
  <dgm:title val=""/>
  <dgm:desc val=""/>
  <dgm:catLst>
    <dgm:cat type="process" pri="2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arrowDiagram">
    <dgm:varLst>
      <dgm:chMax val="5"/>
      <dgm:dir/>
      <dgm:resizeHandles val="exact"/>
    </dgm:varLst>
    <dgm:alg type="composite">
      <dgm:param type="ar" val="1.6"/>
    </dgm:alg>
    <dgm:shape xmlns:r="http://schemas.openxmlformats.org/officeDocument/2006/relationships" r:blip="">
      <dgm:adjLst/>
    </dgm:shape>
    <dgm:presOf/>
    <dgm:constrLst>
      <dgm:constr type="l" for="ch" forName="arrow"/>
      <dgm:constr type="t" for="ch" forName="arrow"/>
      <dgm:constr type="w" for="ch" forName="arrow" refType="w"/>
      <dgm:constr type="h" for="ch" forName="arrow" refType="h"/>
      <dgm:constr type="ctrX" for="ch" forName="arrowDiagram1" refType="w" fact="0.5"/>
      <dgm:constr type="ctrY" for="ch" forName="arrowDiagram1" refType="h" fact="0.5"/>
      <dgm:constr type="w" for="ch" forName="arrowDiagram1" refType="w"/>
      <dgm:constr type="h" for="ch" forName="arrowDiagram1" refType="h"/>
      <dgm:constr type="ctrX" for="ch" forName="arrowDiagram2" refType="w" fact="0.5"/>
      <dgm:constr type="ctrY" for="ch" forName="arrowDiagram2" refType="h" fact="0.5"/>
      <dgm:constr type="w" for="ch" forName="arrowDiagram2" refType="w"/>
      <dgm:constr type="h" for="ch" forName="arrowDiagram2" refType="h"/>
      <dgm:constr type="ctrX" for="ch" forName="arrowDiagram3" refType="w" fact="0.5"/>
      <dgm:constr type="ctrY" for="ch" forName="arrowDiagram3" refType="h" fact="0.5"/>
      <dgm:constr type="w" for="ch" forName="arrowDiagram3" refType="w"/>
      <dgm:constr type="h" for="ch" forName="arrowDiagram3" refType="h"/>
      <dgm:constr type="ctrX" for="ch" forName="arrowDiagram4" refType="w" fact="0.5"/>
      <dgm:constr type="ctrY" for="ch" forName="arrowDiagram4" refType="h" fact="0.5"/>
      <dgm:constr type="w" for="ch" forName="arrowDiagram4" refType="w"/>
      <dgm:constr type="h" for="ch" forName="arrowDiagram4" refType="h"/>
      <dgm:constr type="ctrX" for="ch" forName="arrowDiagram5" refType="w" fact="0.5"/>
      <dgm:constr type="ctrY" for="ch" forName="arrowDiagram5" refType="h" fact="0.5"/>
      <dgm:constr type="w" for="ch" forName="arrowDiagram5" refType="w"/>
      <dgm:constr type="h" for="ch" forName="arrowDiagram5" refType="h"/>
    </dgm:constrLst>
    <dgm:ruleLst/>
    <dgm:choose name="Name0">
      <dgm:if name="Name1" axis="ch" ptType="node" func="cnt" op="gte" val="1">
        <dgm:layoutNode name="arrow" styleLbl="bgShp">
          <dgm:alg type="sp"/>
          <dgm:shape xmlns:r="http://schemas.openxmlformats.org/officeDocument/2006/relationships" type="swooshArrow" r:blip="">
            <dgm:adjLst>
              <dgm:adj idx="2" val="0.25"/>
            </dgm:adjLst>
          </dgm:shape>
          <dgm:presOf/>
          <dgm:constrLst/>
          <dgm:ruleLst/>
        </dgm:layoutNode>
        <dgm:choose name="Name2">
          <dgm:if name="Name3" axis="ch" ptType="node" func="cnt" op="lt" val="1"/>
          <dgm:if name="Name4" axis="ch" ptType="node" func="cnt" op="equ" val="1">
            <dgm:layoutNode name="arrowDiagram1">
              <dgm:varLst>
                <dgm:bulletEnabled val="1"/>
              </dgm:varLst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ctrX" for="ch" forName="bullet1" refType="w" fact="0.8"/>
                <dgm:constr type="ctrY" for="ch" forName="bullet1" refType="h" fact="0.262"/>
                <dgm:constr type="w" for="ch" forName="bullet1" refType="w" fact="0.074"/>
                <dgm:constr type="h" for="ch" forName="bullet1" refType="w" refFor="ch" refForName="bullet1"/>
                <dgm:constr type="r" for="ch" forName="textBox1" refType="ctrX" refFor="ch" refForName="bullet1"/>
                <dgm:constr type="t" for="ch" forName="textBox1" refType="ctrY" refFor="ch" refForName="bullet1"/>
                <dgm:constr type="w" for="ch" forName="textBox1" refType="w" fact="0.4"/>
                <dgm:constr type="h" for="ch" forName="textBox1" refType="h" fact="0.738"/>
                <dgm:constr type="userA" refType="h" refFor="ch" refForName="bullet1" fact="0.53"/>
                <dgm:constr type="rMarg" for="ch" forName="textBox1" refType="userA" fact="2.834"/>
                <dgm:constr type="primFontSz" for="ch" ptType="node" op="equ" val="65"/>
              </dgm:constrLst>
              <dgm:ruleLst/>
              <dgm:forEach name="Name5" axis="ch" ptType="node" cnt="1">
                <dgm:layoutNode name="bullet1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1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r"/>
                    <dgm:param type="parTxRTLAlign" val="r"/>
                  </dgm:alg>
                  <dgm:shape xmlns:r="http://schemas.openxmlformats.org/officeDocument/2006/relationships" type="round2DiagRect" r:blip="">
                    <dgm:adjLst/>
                  </dgm:shape>
                  <dgm:presOf axis="desOrSelf" ptType="node"/>
                  <dgm:constrLst>
                    <dgm:constr type="lMarg"/>
                    <dgm:constr type="tMarg"/>
                    <dgm:constr type="bMarg"/>
                  </dgm:constrLst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6" axis="ch" ptType="node" func="cnt" op="equ" val="2">
            <dgm:layoutNode name="arrowDiagram2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7">
                <dgm:if name="Name8" func="var" arg="dir" op="equ" val="norm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l" for="ch" forName="textBox2a" refType="ctrX" refFor="ch" refForName="bullet2a"/>
                    <dgm:constr type="t" for="ch" forName="textBox2a" refType="ctrY" refFor="ch" refForName="bullet2a"/>
                    <dgm:constr type="w" for="ch" forName="textBox2a" refType="w" fact="0.325"/>
                    <dgm:constr type="h" for="ch" forName="textBox2a" refType="h" fact="0.427"/>
                    <dgm:constr type="userA" refType="h" refFor="ch" refForName="bullet2a" fact="0.53"/>
                    <dgm:constr type="l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l" for="ch" forName="textBox2b" refType="ctrX" refFor="ch" refForName="bullet2b"/>
                    <dgm:constr type="t" for="ch" forName="textBox2b" refType="ctrY" refFor="ch" refForName="bullet2b"/>
                    <dgm:constr type="w" for="ch" forName="textBox2b" refType="w" fact="0.325"/>
                    <dgm:constr type="h" for="ch" forName="textBox2b" refType="h" fact="0.662"/>
                    <dgm:constr type="userB" refType="h" refFor="ch" refForName="bullet2b" fact="0.53"/>
                    <dgm:constr type="lMarg" for="ch" forName="textBox2b" refType="userB" fact="2.834"/>
                    <dgm:constr type="primFontSz" for="ch" ptType="node" op="equ" val="65"/>
                  </dgm:constrLst>
                </dgm:if>
                <dgm:else name="Name9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r" for="ch" forName="textBox2a" refType="ctrX" refFor="ch" refForName="bullet2a"/>
                    <dgm:constr type="b" for="ch" forName="textBox2a" refType="ctrY" refFor="ch" refForName="bullet2a"/>
                    <dgm:constr type="w" for="ch" forName="textBox2a" refType="w" fact="0.25"/>
                    <dgm:constr type="h" for="ch" forName="textBox2a" refType="h" fact="0.573"/>
                    <dgm:constr type="userA" refType="h" refFor="ch" refForName="bullet2a" fact="0.53"/>
                    <dgm:constr type="r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r" for="ch" forName="textBox2b" refType="ctrX" refFor="ch" refForName="bullet2b"/>
                    <dgm:constr type="b" for="ch" forName="textBox2b" refType="ctrY" refFor="ch" refForName="bullet2b"/>
                    <dgm:constr type="w" for="ch" forName="textBox2b" refType="w" fact="0.28"/>
                    <dgm:constr type="h" for="ch" forName="textBox2b" refType="h" fact="0.338"/>
                    <dgm:constr type="userB" refType="h" refFor="ch" refForName="bullet2b" fact="0.53"/>
                    <dgm:constr type="rMarg" for="ch" forName="textBox2b" refType="userB" fact="2.834"/>
                    <dgm:constr type="primFontSz" for="ch" ptType="node" op="equ" val="65"/>
                  </dgm:constrLst>
                </dgm:else>
              </dgm:choose>
              <dgm:ruleLst/>
              <dgm:forEach name="Name10" axis="ch" ptType="node" cnt="1">
                <dgm:layoutNode name="bullet2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a" styleLbl="revTx">
                  <dgm:varLst>
                    <dgm:bulletEnabled val="1"/>
                  </dgm:varLst>
                  <dgm:choose name="Name11">
                    <dgm:if name="Name12" func="var" arg="dir" op="equ" val="norm">
                      <dgm:choose name="Name13">
                        <dgm:if name="Name1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6">
                      <dgm:choose name="Name17">
                        <dgm:if name="Name1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">
                    <dgm:if name="Name2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23" axis="ch" ptType="node" st="2" cnt="1">
                <dgm:layoutNode name="bullet2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b" styleLbl="revTx">
                  <dgm:varLst>
                    <dgm:bulletEnabled val="1"/>
                  </dgm:varLst>
                  <dgm:choose name="Name24">
                    <dgm:if name="Name25" func="var" arg="dir" op="equ" val="norm">
                      <dgm:choose name="Name26">
                        <dgm:if name="Name2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2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29">
                      <dgm:choose name="Name30">
                        <dgm:if name="Name3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3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33">
                    <dgm:if name="Name3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3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36" axis="ch" ptType="node" func="cnt" op="equ" val="3">
            <dgm:layoutNode name="arrowDiagram3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37">
                <dgm:if name="Name38" func="var" arg="dir" op="equ" val="norm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l" for="ch" forName="textBox3a" refType="ctrX" refFor="ch" refForName="bullet3a"/>
                    <dgm:constr type="t" for="ch" forName="textBox3a" refType="ctrY" refFor="ch" refForName="bullet3a"/>
                    <dgm:constr type="w" for="ch" forName="textBox3a" refType="w" fact="0.233"/>
                    <dgm:constr type="h" for="ch" forName="textBox3a" refType="h" fact="0.289"/>
                    <dgm:constr type="userA" refType="h" refFor="ch" refForName="bullet3a" fact="0.53"/>
                    <dgm:constr type="l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l" for="ch" forName="textBox3b" refType="ctrX" refFor="ch" refForName="bullet3b"/>
                    <dgm:constr type="t" for="ch" forName="textBox3b" refType="ctrY" refFor="ch" refForName="bullet3b"/>
                    <dgm:constr type="w" for="ch" forName="textBox3b" refType="w" fact="0.24"/>
                    <dgm:constr type="h" for="ch" forName="textBox3b" refType="h" fact="0.544"/>
                    <dgm:constr type="userB" refType="h" refFor="ch" refForName="bullet3b" fact="0.53"/>
                    <dgm:constr type="l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l" for="ch" forName="textBox3c" refType="ctrX" refFor="ch" refForName="bullet3c"/>
                    <dgm:constr type="t" for="ch" forName="textBox3c" refType="ctrY" refFor="ch" refForName="bullet3c"/>
                    <dgm:constr type="w" for="ch" forName="textBox3c" refType="w" fact="0.24"/>
                    <dgm:constr type="h" for="ch" forName="textBox3c" refType="h" fact="0.695"/>
                    <dgm:constr type="userC" refType="h" refFor="ch" refForName="bullet3c" fact="0.53"/>
                    <dgm:constr type="lMarg" for="ch" forName="textBox3c" refType="userC" fact="2.834"/>
                    <dgm:constr type="primFontSz" for="ch" ptType="node" op="equ" val="65"/>
                  </dgm:constrLst>
                </dgm:if>
                <dgm:else name="Name39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r" for="ch" forName="textBox3a" refType="ctrX" refFor="ch" refForName="bullet3a"/>
                    <dgm:constr type="b" for="ch" forName="textBox3a" refType="ctrY" refFor="ch" refForName="bullet3a"/>
                    <dgm:constr type="w" for="ch" forName="textBox3a" refType="w" fact="0.14"/>
                    <dgm:constr type="h" for="ch" forName="textBox3a" refType="h" fact="0.711"/>
                    <dgm:constr type="userA" refType="h" refFor="ch" refForName="bullet3a" fact="0.53"/>
                    <dgm:constr type="r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r" for="ch" forName="textBox3b" refType="ctrX" refFor="ch" refForName="bullet3b"/>
                    <dgm:constr type="b" for="ch" forName="textBox3b" refType="ctrY" refFor="ch" refForName="bullet3b"/>
                    <dgm:constr type="w" for="ch" forName="textBox3b" refType="w" fact="0.24"/>
                    <dgm:constr type="h" for="ch" forName="textBox3b" refType="h" fact="0.456"/>
                    <dgm:constr type="userB" refType="h" refFor="ch" refForName="bullet3b" fact="0.53"/>
                    <dgm:constr type="r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r" for="ch" forName="textBox3c" refType="ctrX" refFor="ch" refForName="bullet3c"/>
                    <dgm:constr type="b" for="ch" forName="textBox3c" refType="ctrY" refFor="ch" refForName="bullet3c"/>
                    <dgm:constr type="w" for="ch" forName="textBox3c" refType="w" fact="0.24"/>
                    <dgm:constr type="h" for="ch" forName="textBox3c" refType="h" fact="0.305"/>
                    <dgm:constr type="userC" refType="h" refFor="ch" refForName="bullet3c" fact="0.53"/>
                    <dgm:constr type="rMarg" for="ch" forName="textBox3c" refType="userC" fact="2.834"/>
                    <dgm:constr type="primFontSz" for="ch" ptType="node" op="equ" val="65"/>
                  </dgm:constrLst>
                </dgm:else>
              </dgm:choose>
              <dgm:ruleLst/>
              <dgm:forEach name="Name40" axis="ch" ptType="node" cnt="1">
                <dgm:layoutNode name="bullet3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a" styleLbl="revTx">
                  <dgm:varLst>
                    <dgm:bulletEnabled val="1"/>
                  </dgm:varLst>
                  <dgm:choose name="Name41">
                    <dgm:if name="Name42" func="var" arg="dir" op="equ" val="norm">
                      <dgm:choose name="Name43">
                        <dgm:if name="Name4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4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46">
                      <dgm:choose name="Name47">
                        <dgm:if name="Name4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4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50">
                    <dgm:if name="Name5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5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53" axis="ch" ptType="node" st="2" cnt="1">
                <dgm:layoutNode name="bullet3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b" styleLbl="revTx">
                  <dgm:varLst>
                    <dgm:bulletEnabled val="1"/>
                  </dgm:varLst>
                  <dgm:choose name="Name54">
                    <dgm:if name="Name55" func="var" arg="dir" op="equ" val="norm">
                      <dgm:choose name="Name56">
                        <dgm:if name="Name5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5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59">
                      <dgm:choose name="Name60">
                        <dgm:if name="Name6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6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63">
                    <dgm:if name="Name6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6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66" axis="ch" ptType="node" st="3" cnt="1">
                <dgm:layoutNode name="bullet3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c" styleLbl="revTx">
                  <dgm:varLst>
                    <dgm:bulletEnabled val="1"/>
                  </dgm:varLst>
                  <dgm:choose name="Name67">
                    <dgm:if name="Name68" func="var" arg="dir" op="equ" val="norm">
                      <dgm:choose name="Name69">
                        <dgm:if name="Name7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7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72">
                      <dgm:choose name="Name73">
                        <dgm:if name="Name7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7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76">
                    <dgm:if name="Name7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7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79" axis="ch" ptType="node" func="cnt" op="equ" val="4">
            <dgm:layoutNode name="arrowDiagram4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80">
                <dgm:if name="Name81" func="var" arg="dir" op="equ" val="norm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l" for="ch" forName="textBox4a" refType="ctrX" refFor="ch" refForName="bullet4a"/>
                    <dgm:constr type="t" for="ch" forName="textBox4a" refType="ctrY" refFor="ch" refForName="bullet4a"/>
                    <dgm:constr type="w" for="ch" forName="textBox4a" refType="w" fact="0.171"/>
                    <dgm:constr type="h" for="ch" forName="textBox4a" refType="h" fact="0.238"/>
                    <dgm:constr type="userA" refType="h" refFor="ch" refForName="bullet4a" fact="0.53"/>
                    <dgm:constr type="l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l" for="ch" forName="textBox4b" refType="ctrX" refFor="ch" refForName="bullet4b"/>
                    <dgm:constr type="t" for="ch" forName="textBox4b" refType="ctrY" refFor="ch" refForName="bullet4b"/>
                    <dgm:constr type="w" for="ch" forName="textBox4b" refType="w" fact="0.21"/>
                    <dgm:constr type="h" for="ch" forName="textBox4b" refType="h" fact="0.457"/>
                    <dgm:constr type="userB" refType="h" refFor="ch" refForName="bullet4b" fact="0.53"/>
                    <dgm:constr type="l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l" for="ch" forName="textBox4c" refType="ctrX" refFor="ch" refForName="bullet4c"/>
                    <dgm:constr type="t" for="ch" forName="textBox4c" refType="ctrY" refFor="ch" refForName="bullet4c"/>
                    <dgm:constr type="w" for="ch" forName="textBox4c" refType="w" fact="0.21"/>
                    <dgm:constr type="h" for="ch" forName="textBox4c" refType="h" fact="0.618"/>
                    <dgm:constr type="userC" refType="h" refFor="ch" refForName="bullet4c" fact="0.53"/>
                    <dgm:constr type="l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l" for="ch" forName="textBox4d" refType="ctrX" refFor="ch" refForName="bullet4d"/>
                    <dgm:constr type="t" for="ch" forName="textBox4d" refType="ctrY" refFor="ch" refForName="bullet4d"/>
                    <dgm:constr type="w" for="ch" forName="textBox4d" refType="w" fact="0.21"/>
                    <dgm:constr type="h" for="ch" forName="textBox4d" refType="h" fact="0.717"/>
                    <dgm:constr type="userD" refType="h" refFor="ch" refForName="bullet4d" fact="0.53"/>
                    <dgm:constr type="lMarg" for="ch" forName="textBox4d" refType="userD" fact="2.834"/>
                    <dgm:constr type="primFontSz" for="ch" ptType="node" op="equ" val="65"/>
                  </dgm:constrLst>
                </dgm:if>
                <dgm:else name="Name82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r" for="ch" forName="textBox4a" refType="ctrX" refFor="ch" refForName="bullet4a"/>
                    <dgm:constr type="b" for="ch" forName="textBox4a" refType="ctrY" refFor="ch" refForName="bullet4a"/>
                    <dgm:constr type="w" for="ch" forName="textBox4a" refType="w" fact="0.11"/>
                    <dgm:constr type="h" for="ch" forName="textBox4a" refType="h" fact="0.762"/>
                    <dgm:constr type="userA" refType="h" refFor="ch" refForName="bullet4a" fact="0.53"/>
                    <dgm:constr type="r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r" for="ch" forName="textBox4b" refType="ctrX" refFor="ch" refForName="bullet4b"/>
                    <dgm:constr type="b" for="ch" forName="textBox4b" refType="ctrY" refFor="ch" refForName="bullet4b"/>
                    <dgm:constr type="w" for="ch" forName="textBox4b" refType="w" fact="0.171"/>
                    <dgm:constr type="h" for="ch" forName="textBox4b" refType="h" fact="0.543"/>
                    <dgm:constr type="userB" refType="h" refFor="ch" refForName="bullet4b" fact="0.53"/>
                    <dgm:constr type="r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r" for="ch" forName="textBox4c" refType="ctrX" refFor="ch" refForName="bullet4c"/>
                    <dgm:constr type="b" for="ch" forName="textBox4c" refType="ctrY" refFor="ch" refForName="bullet4c"/>
                    <dgm:constr type="w" for="ch" forName="textBox4c" refType="w" fact="0.21"/>
                    <dgm:constr type="h" for="ch" forName="textBox4c" refType="h" fact="0.382"/>
                    <dgm:constr type="userC" refType="h" refFor="ch" refForName="bullet4c" fact="0.53"/>
                    <dgm:constr type="r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r" for="ch" forName="textBox4d" refType="ctrX" refFor="ch" refForName="bullet4d"/>
                    <dgm:constr type="b" for="ch" forName="textBox4d" refType="ctrY" refFor="ch" refForName="bullet4d"/>
                    <dgm:constr type="w" for="ch" forName="textBox4d" refType="w" fact="0.21"/>
                    <dgm:constr type="h" for="ch" forName="textBox4d" refType="h" fact="0.283"/>
                    <dgm:constr type="userD" refType="h" refFor="ch" refForName="bullet4d" fact="0.53"/>
                    <dgm:constr type="rMarg" for="ch" forName="textBox4d" refType="userD" fact="2.834"/>
                    <dgm:constr type="primFontSz" for="ch" ptType="node" op="equ" val="65"/>
                  </dgm:constrLst>
                </dgm:else>
              </dgm:choose>
              <dgm:ruleLst/>
              <dgm:forEach name="Name83" axis="ch" ptType="node" cnt="1">
                <dgm:layoutNode name="bullet4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a" styleLbl="revTx">
                  <dgm:varLst>
                    <dgm:bulletEnabled val="1"/>
                  </dgm:varLst>
                  <dgm:choose name="Name84">
                    <dgm:if name="Name85" func="var" arg="dir" op="equ" val="norm">
                      <dgm:choose name="Name86">
                        <dgm:if name="Name8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8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89">
                      <dgm:choose name="Name90">
                        <dgm:if name="Name9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9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93">
                    <dgm:if name="Name9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9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96" axis="ch" ptType="node" st="2" cnt="1">
                <dgm:layoutNode name="bullet4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b" styleLbl="revTx">
                  <dgm:varLst>
                    <dgm:bulletEnabled val="1"/>
                  </dgm:varLst>
                  <dgm:choose name="Name97">
                    <dgm:if name="Name98" func="var" arg="dir" op="equ" val="norm">
                      <dgm:choose name="Name99">
                        <dgm:if name="Name10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0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0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06">
                    <dgm:if name="Name10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0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09" axis="ch" ptType="node" st="3" cnt="1">
                <dgm:layoutNode name="bullet4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c" styleLbl="revTx">
                  <dgm:varLst>
                    <dgm:bulletEnabled val="1"/>
                  </dgm:varLst>
                  <dgm:choose name="Name110">
                    <dgm:if name="Name111" func="var" arg="dir" op="equ" val="norm">
                      <dgm:choose name="Name112">
                        <dgm:if name="Name11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1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15">
                      <dgm:choose name="Name116">
                        <dgm:if name="Name11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1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19">
                    <dgm:if name="Name12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2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22" axis="ch" ptType="node" st="4" cnt="1">
                <dgm:layoutNode name="bullet4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d" styleLbl="revTx">
                  <dgm:varLst>
                    <dgm:bulletEnabled val="1"/>
                  </dgm:varLst>
                  <dgm:choose name="Name123">
                    <dgm:if name="Name124" func="var" arg="dir" op="equ" val="norm">
                      <dgm:choose name="Name125">
                        <dgm:if name="Name12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2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28">
                      <dgm:choose name="Name129">
                        <dgm:if name="Name13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3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32">
                    <dgm:if name="Name13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3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else name="Name135">
            <dgm:layoutNode name="arrowDiagram5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136">
                <dgm:if name="Name137" func="var" arg="dir" op="equ" val="norm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l" for="ch" forName="textBox5a" refType="ctrX" refFor="ch" refForName="bullet5a"/>
                    <dgm:constr type="t" for="ch" forName="textBox5a" refType="ctrY" refFor="ch" refForName="bullet5a"/>
                    <dgm:constr type="w" for="ch" forName="textBox5a" refType="w" fact="0.131"/>
                    <dgm:constr type="h" for="ch" forName="textBox5a" refType="h" fact="0.238"/>
                    <dgm:constr type="userA" refType="h" refFor="ch" refForName="bullet5a" fact="0.53"/>
                    <dgm:constr type="l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l" for="ch" forName="textBox5b" refType="ctrX" refFor="ch" refForName="bullet5b"/>
                    <dgm:constr type="t" for="ch" forName="textBox5b" refType="ctrY" refFor="ch" refForName="bullet5b"/>
                    <dgm:constr type="w" for="ch" forName="textBox5b" refType="w" fact="0.166"/>
                    <dgm:constr type="h" for="ch" forName="textBox5b" refType="h" fact="0.419"/>
                    <dgm:constr type="userB" refType="h" refFor="ch" refForName="bullet5b" fact="0.53"/>
                    <dgm:constr type="l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l" for="ch" forName="textBox5c" refType="ctrX" refFor="ch" refForName="bullet5c"/>
                    <dgm:constr type="t" for="ch" forName="textBox5c" refType="ctrY" refFor="ch" refForName="bullet5c"/>
                    <dgm:constr type="w" for="ch" forName="textBox5c" refType="w" fact="0.193"/>
                    <dgm:constr type="h" for="ch" forName="textBox5c" refType="h" fact="0.562"/>
                    <dgm:constr type="userC" refType="h" refFor="ch" refForName="bullet5c" fact="0.53"/>
                    <dgm:constr type="l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l" for="ch" forName="textBox5d" refType="ctrX" refFor="ch" refForName="bullet5d"/>
                    <dgm:constr type="t" for="ch" forName="textBox5d" refType="ctrY" refFor="ch" refForName="bullet5d"/>
                    <dgm:constr type="w" for="ch" forName="textBox5d" refType="w" fact="0.2"/>
                    <dgm:constr type="h" for="ch" forName="textBox5d" refType="h" fact="0.67"/>
                    <dgm:constr type="userD" refType="h" refFor="ch" refForName="bullet5d" fact="0.53"/>
                    <dgm:constr type="l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l" for="ch" forName="textBox5e" refType="ctrX" refFor="ch" refForName="bullet5e"/>
                    <dgm:constr type="t" for="ch" forName="textBox5e" refType="ctrY" refFor="ch" refForName="bullet5e"/>
                    <dgm:constr type="w" for="ch" forName="textBox5e" refType="w" fact="0.2"/>
                    <dgm:constr type="h" for="ch" forName="textBox5e" refType="h" fact="0.736"/>
                    <dgm:constr type="userE" refType="h" refFor="ch" refForName="bullet5e" fact="0.53"/>
                    <dgm:constr type="lMarg" for="ch" forName="textBox5e" refType="userE" fact="2.834"/>
                    <dgm:constr type="primFontSz" for="ch" ptType="node" op="equ" val="65"/>
                  </dgm:constrLst>
                </dgm:if>
                <dgm:else name="Name138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r" for="ch" forName="textBox5a" refType="ctrX" refFor="ch" refForName="bullet5a"/>
                    <dgm:constr type="b" for="ch" forName="textBox5a" refType="ctrY" refFor="ch" refForName="bullet5a"/>
                    <dgm:constr type="w" for="ch" forName="textBox5a" refType="w" fact="0.11"/>
                    <dgm:constr type="h" for="ch" forName="textBox5a" refType="h" fact="0.762"/>
                    <dgm:constr type="userA" refType="h" refFor="ch" refForName="bullet5a" fact="0.53"/>
                    <dgm:constr type="r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r" for="ch" forName="textBox5b" refType="ctrX" refFor="ch" refForName="bullet5b"/>
                    <dgm:constr type="b" for="ch" forName="textBox5b" refType="ctrY" refFor="ch" refForName="bullet5b"/>
                    <dgm:constr type="w" for="ch" forName="textBox5b" refType="w" fact="0.131"/>
                    <dgm:constr type="h" for="ch" forName="textBox5b" refType="h" fact="0.581"/>
                    <dgm:constr type="userB" refType="h" refFor="ch" refForName="bullet5b" fact="0.53"/>
                    <dgm:constr type="r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r" for="ch" forName="textBox5c" refType="ctrX" refFor="ch" refForName="bullet5c"/>
                    <dgm:constr type="b" for="ch" forName="textBox5c" refType="ctrY" refFor="ch" refForName="bullet5c"/>
                    <dgm:constr type="w" for="ch" forName="textBox5c" refType="w" fact="0.166"/>
                    <dgm:constr type="h" for="ch" forName="textBox5c" refType="h" fact="0.438"/>
                    <dgm:constr type="userC" refType="h" refFor="ch" refForName="bullet5c" fact="0.53"/>
                    <dgm:constr type="r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r" for="ch" forName="textBox5d" refType="ctrX" refFor="ch" refForName="bullet5d"/>
                    <dgm:constr type="b" for="ch" forName="textBox5d" refType="ctrY" refFor="ch" refForName="bullet5d"/>
                    <dgm:constr type="w" for="ch" forName="textBox5d" refType="w" fact="0.193"/>
                    <dgm:constr type="h" for="ch" forName="textBox5d" refType="h" fact="0.33"/>
                    <dgm:constr type="userD" refType="h" refFor="ch" refForName="bullet5d" fact="0.53"/>
                    <dgm:constr type="r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r" for="ch" forName="textBox5e" refType="ctrX" refFor="ch" refForName="bullet5e"/>
                    <dgm:constr type="b" for="ch" forName="textBox5e" refType="ctrY" refFor="ch" refForName="bullet5e"/>
                    <dgm:constr type="w" for="ch" forName="textBox5e" refType="w" fact="0.2"/>
                    <dgm:constr type="h" for="ch" forName="textBox5e" refType="h" fact="0.264"/>
                    <dgm:constr type="userE" refType="h" refFor="ch" refForName="bullet5e" fact="0.53"/>
                    <dgm:constr type="rMarg" for="ch" forName="textBox5e" refType="userE" fact="2.834"/>
                    <dgm:constr type="primFontSz" for="ch" ptType="node" op="equ" val="65"/>
                  </dgm:constrLst>
                </dgm:else>
              </dgm:choose>
              <dgm:ruleLst/>
              <dgm:forEach name="Name139" axis="ch" ptType="node" cnt="1">
                <dgm:layoutNode name="bullet5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a" styleLbl="revTx">
                  <dgm:varLst>
                    <dgm:bulletEnabled val="1"/>
                  </dgm:varLst>
                  <dgm:choose name="Name140">
                    <dgm:if name="Name141" func="var" arg="dir" op="equ" val="norm">
                      <dgm:choose name="Name142">
                        <dgm:if name="Name14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4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45">
                      <dgm:choose name="Name146">
                        <dgm:if name="Name14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4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49">
                    <dgm:if name="Name15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5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52" axis="ch" ptType="node" st="2" cnt="1">
                <dgm:layoutNode name="bullet5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b" styleLbl="revTx">
                  <dgm:varLst>
                    <dgm:bulletEnabled val="1"/>
                  </dgm:varLst>
                  <dgm:choose name="Name153">
                    <dgm:if name="Name154" func="var" arg="dir" op="equ" val="norm">
                      <dgm:choose name="Name155">
                        <dgm:if name="Name15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58">
                      <dgm:choose name="Name159">
                        <dgm:if name="Name16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6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62">
                    <dgm:if name="Name16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6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65" axis="ch" ptType="node" st="3" cnt="1">
                <dgm:layoutNode name="bullet5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c" styleLbl="revTx">
                  <dgm:varLst>
                    <dgm:bulletEnabled val="1"/>
                  </dgm:varLst>
                  <dgm:choose name="Name166">
                    <dgm:if name="Name167" func="var" arg="dir" op="equ" val="norm">
                      <dgm:choose name="Name168">
                        <dgm:if name="Name169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70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71">
                      <dgm:choose name="Name172">
                        <dgm:if name="Name173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74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75">
                    <dgm:if name="Name176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77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78" axis="ch" ptType="node" st="4" cnt="1">
                <dgm:layoutNode name="bullet5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d" styleLbl="revTx">
                  <dgm:varLst>
                    <dgm:bulletEnabled val="1"/>
                  </dgm:varLst>
                  <dgm:choose name="Name179">
                    <dgm:if name="Name180" func="var" arg="dir" op="equ" val="norm">
                      <dgm:choose name="Name181">
                        <dgm:if name="Name182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83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84">
                      <dgm:choose name="Name185">
                        <dgm:if name="Name186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87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88">
                    <dgm:if name="Name189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90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91" axis="ch" ptType="node" st="5" cnt="1">
                <dgm:layoutNode name="bullet5e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e" styleLbl="revTx">
                  <dgm:varLst>
                    <dgm:bulletEnabled val="1"/>
                  </dgm:varLst>
                  <dgm:choose name="Name192">
                    <dgm:if name="Name193" func="var" arg="dir" op="equ" val="norm">
                      <dgm:choose name="Name194">
                        <dgm:if name="Name195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96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97">
                      <dgm:choose name="Name198">
                        <dgm:if name="Name199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200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1">
                    <dgm:if name="Name202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03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else>
        </dgm:choose>
      </dgm:if>
      <dgm:else name="Name204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4A5D6A-FDC9-B94C-A6BE-64B4E5421B3A}" type="datetimeFigureOut">
              <a:rPr lang="en-US" smtClean="0"/>
              <a:pPr/>
              <a:t>1/21/11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5D722B9-72D6-6B4D-B16E-40F548E70B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873743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546C304-AA4C-F24C-AD5E-037977F7A32B}" type="datetimeFigureOut">
              <a:rPr lang="en-US" smtClean="0"/>
              <a:pPr/>
              <a:t>1/21/11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59A4379-173F-A742-9BBD-BA8972C4394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585562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EUROnu Annual Meeting, 21/01/2011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Ilias Efthymiopoulos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A5AA10-9BC5-814C-98CB-E7C80BF6E4E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EUROnu Annual Meeting, 21/01/2011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Ilias Efthymiopoulos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A5AA10-9BC5-814C-98CB-E7C80BF6E4E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EUROnu Annual Meeting, 21/01/2011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Ilias Efthymiopoulos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A5AA10-9BC5-814C-98CB-E7C80BF6E4E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EUROnu Annual Meeting, 21/01/2011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Ilias Efthymiopoulos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A5AA10-9BC5-814C-98CB-E7C80BF6E4E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EUROnu Annual Meeting, 21/01/2011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Ilias Efthymiopoulos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A5AA10-9BC5-814C-98CB-E7C80BF6E4E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EUROnu Annual Meeting, 21/01/2011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Ilias Efthymiopoulos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A5AA10-9BC5-814C-98CB-E7C80BF6E4E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EUROnu Annual Meeting, 21/01/2011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Ilias Efthymiopoulos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A5AA10-9BC5-814C-98CB-E7C80BF6E4E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EUROnu Annual Meeting, 21/01/2011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Ilias Efthymiopoulos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A5AA10-9BC5-814C-98CB-E7C80BF6E4E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EUROnu Annual Meeting, 21/01/2011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Ilias Efthymiopoulos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A5AA10-9BC5-814C-98CB-E7C80BF6E4E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EUROnu Annual Meeting, 21/01/2011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Ilias Efthymiopoulos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A5AA10-9BC5-814C-98CB-E7C80BF6E4E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EUROnu Annual Meeting, 21/01/2011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Ilias Efthymiopoulos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A5AA10-9BC5-814C-98CB-E7C80BF6E4E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gif"/><Relationship Id="rId14" Type="http://schemas.openxmlformats.org/officeDocument/2006/relationships/image" Target="../media/image2.jp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83068" y="274638"/>
            <a:ext cx="6402032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662" y="1600200"/>
            <a:ext cx="8881938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52400" y="6553200"/>
            <a:ext cx="2979440" cy="1682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EUROnu Annual Meeting, 21/01/2011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75856" y="6553200"/>
            <a:ext cx="4725144" cy="1682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Ilias Efthymiopoulos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53400" y="6553200"/>
            <a:ext cx="838200" cy="1682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A5AA10-9BC5-814C-98CB-E7C80BF6E4E0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0" name="Picture 9" descr="CERNLogo.gif"/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7785100" y="211138"/>
            <a:ext cx="1206500" cy="1206500"/>
          </a:xfrm>
          <a:prstGeom prst="rect">
            <a:avLst/>
          </a:prstGeom>
        </p:spPr>
      </p:pic>
      <p:pic>
        <p:nvPicPr>
          <p:cNvPr id="7" name="Picture 6" descr="euro-nu_L_(3).jpg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96" y="254623"/>
            <a:ext cx="1312814" cy="1158153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93" r:id="rId1"/>
    <p:sldLayoutId id="2147483694" r:id="rId2"/>
    <p:sldLayoutId id="2147483695" r:id="rId3"/>
    <p:sldLayoutId id="2147483696" r:id="rId4"/>
    <p:sldLayoutId id="2147483697" r:id="rId5"/>
    <p:sldLayoutId id="2147483698" r:id="rId6"/>
    <p:sldLayoutId id="2147483699" r:id="rId7"/>
    <p:sldLayoutId id="2147483700" r:id="rId8"/>
    <p:sldLayoutId id="2147483701" r:id="rId9"/>
    <p:sldLayoutId id="2147483702" r:id="rId10"/>
    <p:sldLayoutId id="2147483703" r:id="rId11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2800" kern="1200">
          <a:solidFill>
            <a:schemeClr val="tx1"/>
          </a:solidFill>
          <a:latin typeface="Calibri"/>
          <a:ea typeface="+mj-ea"/>
          <a:cs typeface="Calibri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Wingdings" charset="2"/>
        <a:buChar char="q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SzPct val="100000"/>
        <a:buFont typeface="Lucida Grande"/>
        <a:buChar char="❚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Wingdings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wmf"/><Relationship Id="rId3" Type="http://schemas.openxmlformats.org/officeDocument/2006/relationships/image" Target="../media/image4.wmf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wmf"/><Relationship Id="rId3" Type="http://schemas.openxmlformats.org/officeDocument/2006/relationships/image" Target="../media/image1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4" Type="http://schemas.openxmlformats.org/officeDocument/2006/relationships/diagramQuickStyle" Target="../diagrams/quickStyle1.xml"/><Relationship Id="rId5" Type="http://schemas.openxmlformats.org/officeDocument/2006/relationships/diagramColors" Target="../diagrams/colors1.xml"/><Relationship Id="rId6" Type="http://schemas.microsoft.com/office/2007/relationships/diagramDrawing" Target="../diagrams/drawing1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W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w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6.jpg"/><Relationship Id="rId3" Type="http://schemas.openxmlformats.org/officeDocument/2006/relationships/image" Target="../media/image7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jp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447800"/>
            <a:ext cx="7772400" cy="917575"/>
          </a:xfrm>
        </p:spPr>
        <p:txBody>
          <a:bodyPr/>
          <a:lstStyle/>
          <a:p>
            <a:r>
              <a:rPr lang="en-US" b="1" dirty="0" smtClean="0">
                <a:solidFill>
                  <a:srgbClr val="800000"/>
                </a:solidFill>
                <a:latin typeface="Chalkboard"/>
                <a:cs typeface="Chalkboard"/>
              </a:rPr>
              <a:t>Status Update</a:t>
            </a:r>
            <a:endParaRPr lang="en-US" b="1" dirty="0">
              <a:solidFill>
                <a:srgbClr val="800000"/>
              </a:solidFill>
              <a:latin typeface="Chalkboard"/>
              <a:cs typeface="Chalkboard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365375"/>
            <a:ext cx="7086600" cy="3578225"/>
          </a:xfrm>
        </p:spPr>
        <p:txBody>
          <a:bodyPr>
            <a:normAutofit/>
          </a:bodyPr>
          <a:lstStyle/>
          <a:p>
            <a:pPr algn="l"/>
            <a:r>
              <a:rPr lang="en-US" b="1" dirty="0" smtClean="0">
                <a:solidFill>
                  <a:schemeClr val="accent3">
                    <a:lumMod val="75000"/>
                  </a:schemeClr>
                </a:solidFill>
                <a:latin typeface="Chalkboard"/>
                <a:cs typeface="Chalkboard"/>
              </a:rPr>
              <a:t>Outline</a:t>
            </a:r>
          </a:p>
          <a:p>
            <a:pPr algn="l"/>
            <a:endParaRPr lang="en-US" b="1" dirty="0" smtClean="0">
              <a:solidFill>
                <a:schemeClr val="accent3">
                  <a:lumMod val="75000"/>
                </a:schemeClr>
              </a:solidFill>
              <a:latin typeface="Chalkboard"/>
              <a:cs typeface="Chalkboard"/>
            </a:endParaRPr>
          </a:p>
          <a:p>
            <a:pPr marL="185738" indent="-185738" algn="l">
              <a:buFont typeface="Wingdings" charset="2"/>
              <a:buChar char="§"/>
            </a:pPr>
            <a:r>
              <a:rPr lang="en-US" dirty="0" smtClean="0">
                <a:solidFill>
                  <a:schemeClr val="tx2">
                    <a:lumMod val="75000"/>
                  </a:schemeClr>
                </a:solidFill>
                <a:latin typeface="Chalkboard"/>
                <a:cs typeface="Chalkboard"/>
              </a:rPr>
              <a:t>General remarks - reminder</a:t>
            </a:r>
            <a:endParaRPr lang="en-US" dirty="0" smtClean="0">
              <a:solidFill>
                <a:schemeClr val="tx2">
                  <a:lumMod val="75000"/>
                </a:schemeClr>
              </a:solidFill>
              <a:latin typeface="Chalkboard"/>
              <a:cs typeface="Chalkboard"/>
            </a:endParaRPr>
          </a:p>
          <a:p>
            <a:pPr marL="185738" indent="-185738" algn="l"/>
            <a:endParaRPr lang="en-US" dirty="0" smtClean="0">
              <a:solidFill>
                <a:schemeClr val="tx2">
                  <a:lumMod val="75000"/>
                </a:schemeClr>
              </a:solidFill>
              <a:latin typeface="Chalkboard"/>
              <a:cs typeface="Chalkboard"/>
            </a:endParaRPr>
          </a:p>
          <a:p>
            <a:pPr marL="185738" indent="-185738" algn="l">
              <a:buFont typeface="Wingdings" charset="2"/>
              <a:buChar char="§"/>
            </a:pPr>
            <a:r>
              <a:rPr lang="en-US" dirty="0" smtClean="0">
                <a:solidFill>
                  <a:schemeClr val="tx2">
                    <a:lumMod val="75000"/>
                  </a:schemeClr>
                </a:solidFill>
                <a:latin typeface="Chalkboard"/>
                <a:cs typeface="Chalkboard"/>
              </a:rPr>
              <a:t>Progress since last Annual Meeting – June 2010</a:t>
            </a:r>
          </a:p>
          <a:p>
            <a:pPr algn="l"/>
            <a:endParaRPr lang="en-US" dirty="0" smtClean="0">
              <a:solidFill>
                <a:srgbClr val="17375E"/>
              </a:solidFill>
              <a:latin typeface="Chalkboard"/>
              <a:cs typeface="Chalkboard"/>
            </a:endParaRPr>
          </a:p>
          <a:p>
            <a:pPr marL="185738" indent="-185738" algn="l">
              <a:buFont typeface="Wingdings" charset="2"/>
              <a:buChar char="§"/>
            </a:pPr>
            <a:r>
              <a:rPr lang="en-US" dirty="0" smtClean="0">
                <a:solidFill>
                  <a:srgbClr val="17375E"/>
                </a:solidFill>
                <a:latin typeface="Chalkboard"/>
                <a:cs typeface="Chalkboard"/>
              </a:rPr>
              <a:t>Next steps - timeline</a:t>
            </a: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1371600" y="282575"/>
            <a:ext cx="7239000" cy="11652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Chalkboard"/>
                <a:ea typeface="+mj-ea"/>
                <a:cs typeface="Chalkboard"/>
              </a:rPr>
              <a:t>EUROnu</a:t>
            </a: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Chalkboard"/>
                <a:ea typeface="+mj-ea"/>
                <a:cs typeface="Chalkboard"/>
              </a:rPr>
              <a:t> Costing</a:t>
            </a:r>
            <a:endParaRPr lang="en-US" sz="3600" b="1" dirty="0" smtClean="0">
              <a:solidFill>
                <a:srgbClr val="800000"/>
              </a:solidFill>
              <a:latin typeface="Chalkboard"/>
              <a:ea typeface="+mj-ea"/>
              <a:cs typeface="Chalkboard"/>
            </a:endParaRPr>
          </a:p>
        </p:txBody>
      </p:sp>
      <p:sp>
        <p:nvSpPr>
          <p:cNvPr id="5" name="Subtitle 2"/>
          <p:cNvSpPr txBox="1">
            <a:spLocks/>
          </p:cNvSpPr>
          <p:nvPr/>
        </p:nvSpPr>
        <p:spPr>
          <a:xfrm>
            <a:off x="2438400" y="5229200"/>
            <a:ext cx="6400800" cy="12001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r>
              <a:rPr kumimoji="0" lang="en-US" sz="2000" b="0" i="0" u="sng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Chalkboard"/>
                <a:cs typeface="Chalkboard"/>
              </a:rPr>
              <a:t>Ilias </a:t>
            </a:r>
            <a:r>
              <a:rPr kumimoji="0" lang="en-US" sz="2000" b="0" i="0" u="sng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Chalkboard"/>
                <a:cs typeface="Chalkboard"/>
              </a:rPr>
              <a:t>Efthymiopoulos</a:t>
            </a:r>
            <a:r>
              <a:rPr lang="en-US" sz="2000" u="sng" dirty="0">
                <a:solidFill>
                  <a:schemeClr val="tx1">
                    <a:tint val="75000"/>
                  </a:schemeClr>
                </a:solidFill>
                <a:latin typeface="Chalkboard"/>
                <a:cs typeface="Chalkboard"/>
              </a:rPr>
              <a:t> 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Chalkboard"/>
                <a:ea typeface="+mn-ea"/>
                <a:cs typeface="Chalkboard"/>
              </a:rPr>
              <a:t>– CERN</a:t>
            </a:r>
          </a:p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r>
              <a:rPr lang="en-US" sz="2000" dirty="0" smtClean="0">
                <a:solidFill>
                  <a:schemeClr val="tx1">
                    <a:tint val="75000"/>
                  </a:schemeClr>
                </a:solidFill>
                <a:latin typeface="Chalkboard"/>
                <a:cs typeface="Chalkboard"/>
              </a:rPr>
              <a:t>P. </a:t>
            </a:r>
            <a:r>
              <a:rPr lang="en-US" sz="2000" dirty="0" err="1" smtClean="0">
                <a:solidFill>
                  <a:schemeClr val="tx1">
                    <a:tint val="75000"/>
                  </a:schemeClr>
                </a:solidFill>
                <a:latin typeface="Chalkboard"/>
                <a:cs typeface="Chalkboard"/>
              </a:rPr>
              <a:t>Bonnal</a:t>
            </a:r>
            <a:r>
              <a:rPr lang="en-US" sz="2000" dirty="0" smtClean="0">
                <a:solidFill>
                  <a:schemeClr val="tx1">
                    <a:tint val="75000"/>
                  </a:schemeClr>
                </a:solidFill>
                <a:latin typeface="Chalkboard"/>
                <a:cs typeface="Chalkboard"/>
              </a:rPr>
              <a:t>, J. De </a:t>
            </a:r>
            <a:r>
              <a:rPr lang="en-US" sz="2000" dirty="0" err="1" smtClean="0">
                <a:solidFill>
                  <a:schemeClr val="tx1">
                    <a:tint val="75000"/>
                  </a:schemeClr>
                </a:solidFill>
                <a:latin typeface="Chalkboard"/>
                <a:cs typeface="Chalkboard"/>
              </a:rPr>
              <a:t>Junghe</a:t>
            </a:r>
            <a:r>
              <a:rPr lang="en-US" sz="2000" dirty="0" smtClean="0">
                <a:solidFill>
                  <a:schemeClr val="tx1">
                    <a:tint val="75000"/>
                  </a:schemeClr>
                </a:solidFill>
                <a:latin typeface="Chalkboard"/>
                <a:cs typeface="Chalkboard"/>
              </a:rPr>
              <a:t>, B. </a:t>
            </a:r>
            <a:r>
              <a:rPr lang="en-US" sz="2000" dirty="0" err="1" smtClean="0">
                <a:solidFill>
                  <a:schemeClr val="tx1">
                    <a:tint val="75000"/>
                  </a:schemeClr>
                </a:solidFill>
                <a:latin typeface="Chalkboard"/>
                <a:cs typeface="Chalkboard"/>
              </a:rPr>
              <a:t>Daudin</a:t>
            </a:r>
            <a:endParaRPr lang="en-US" sz="2000" dirty="0">
              <a:solidFill>
                <a:schemeClr val="tx1">
                  <a:tint val="75000"/>
                </a:schemeClr>
              </a:solidFill>
              <a:latin typeface="Chalkboard"/>
              <a:cs typeface="Chalkboard"/>
            </a:endParaRPr>
          </a:p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r>
              <a:rPr lang="en-US" sz="2000" dirty="0" err="1" smtClean="0">
                <a:solidFill>
                  <a:schemeClr val="tx1">
                    <a:tint val="75000"/>
                  </a:schemeClr>
                </a:solidFill>
                <a:latin typeface="Chalkboard"/>
                <a:cs typeface="Chalkboard"/>
              </a:rPr>
              <a:t>EUROnu</a:t>
            </a:r>
            <a:r>
              <a:rPr lang="en-US" sz="2000" dirty="0" smtClean="0">
                <a:solidFill>
                  <a:schemeClr val="tx1">
                    <a:tint val="75000"/>
                  </a:schemeClr>
                </a:solidFill>
                <a:latin typeface="Chalkboard"/>
                <a:cs typeface="Chalkboard"/>
              </a:rPr>
              <a:t> costing panel</a:t>
            </a: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Chalkboard"/>
              <a:ea typeface="+mn-ea"/>
              <a:cs typeface="Chalkboard"/>
            </a:endParaRPr>
          </a:p>
        </p:txBody>
      </p:sp>
      <p:pic>
        <p:nvPicPr>
          <p:cNvPr id="9" name="Picture 8" descr="MC900320824.WM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3175" y="3352800"/>
            <a:ext cx="1060450" cy="971461"/>
          </a:xfrm>
          <a:prstGeom prst="rect">
            <a:avLst/>
          </a:prstGeom>
        </p:spPr>
      </p:pic>
      <p:pic>
        <p:nvPicPr>
          <p:cNvPr id="10" name="Picture 9" descr="MC900383244.WM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800" y="4800600"/>
            <a:ext cx="1365250" cy="93562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>
                <a:latin typeface="Chalkboard"/>
                <a:cs typeface="Chalkboard"/>
              </a:rPr>
              <a:t>EUROnu</a:t>
            </a:r>
            <a:r>
              <a:rPr lang="en-US" dirty="0">
                <a:latin typeface="Chalkboard"/>
                <a:cs typeface="Chalkboard"/>
              </a:rPr>
              <a:t> costing – </a:t>
            </a:r>
            <a:r>
              <a:rPr lang="en-US" b="1" dirty="0">
                <a:latin typeface="Chalkboard"/>
                <a:cs typeface="Chalkboard"/>
              </a:rPr>
              <a:t>Methodology </a:t>
            </a:r>
            <a:endParaRPr lang="en-US" dirty="0">
              <a:latin typeface="Chalkboard"/>
              <a:cs typeface="Chalkboard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>
                <a:solidFill>
                  <a:srgbClr val="800000"/>
                </a:solidFill>
                <a:latin typeface="Chalkboard"/>
                <a:cs typeface="Chalkboard"/>
              </a:rPr>
              <a:t>At (sub-)system level</a:t>
            </a:r>
          </a:p>
          <a:p>
            <a:pPr lvl="1"/>
            <a:r>
              <a:rPr lang="en-US" dirty="0" smtClean="0">
                <a:solidFill>
                  <a:srgbClr val="0000FF"/>
                </a:solidFill>
                <a:latin typeface="Chalkboard"/>
                <a:cs typeface="Chalkboard"/>
              </a:rPr>
              <a:t>If </a:t>
            </a:r>
            <a:r>
              <a:rPr lang="en-US" b="1" dirty="0" smtClean="0">
                <a:solidFill>
                  <a:srgbClr val="0000FF"/>
                </a:solidFill>
                <a:latin typeface="Chalkboard"/>
                <a:cs typeface="Chalkboard"/>
              </a:rPr>
              <a:t>analytical approach </a:t>
            </a:r>
            <a:r>
              <a:rPr lang="en-US" dirty="0" smtClean="0">
                <a:solidFill>
                  <a:srgbClr val="0000FF"/>
                </a:solidFill>
                <a:latin typeface="Chalkboard"/>
                <a:cs typeface="Chalkboard"/>
              </a:rPr>
              <a:t>possible:</a:t>
            </a:r>
          </a:p>
          <a:p>
            <a:pPr lvl="2"/>
            <a:r>
              <a:rPr lang="en-US" dirty="0" smtClean="0">
                <a:latin typeface="Chalkboard"/>
                <a:cs typeface="Chalkboard"/>
              </a:rPr>
              <a:t>Detailed design + tendering + contracting  / Manufacturing design + tooling procurement</a:t>
            </a:r>
          </a:p>
          <a:p>
            <a:pPr lvl="2"/>
            <a:r>
              <a:rPr lang="en-US" dirty="0" smtClean="0">
                <a:latin typeface="Chalkboard"/>
                <a:cs typeface="Chalkboard"/>
              </a:rPr>
              <a:t>Raw material + manufacturing costs / Quality control + logistic</a:t>
            </a:r>
          </a:p>
          <a:p>
            <a:pPr lvl="2"/>
            <a:r>
              <a:rPr lang="en-US" dirty="0" smtClean="0">
                <a:latin typeface="Chalkboard"/>
                <a:cs typeface="Chalkboard"/>
              </a:rPr>
              <a:t>Installation + pre-commissioning</a:t>
            </a:r>
          </a:p>
          <a:p>
            <a:pPr lvl="1"/>
            <a:r>
              <a:rPr lang="en-US" dirty="0" smtClean="0">
                <a:solidFill>
                  <a:srgbClr val="0000FF"/>
                </a:solidFill>
                <a:latin typeface="Chalkboard"/>
                <a:cs typeface="Chalkboard"/>
              </a:rPr>
              <a:t>If not possible: </a:t>
            </a:r>
            <a:r>
              <a:rPr lang="en-US" b="1" dirty="0" smtClean="0">
                <a:solidFill>
                  <a:srgbClr val="0000FF"/>
                </a:solidFill>
                <a:latin typeface="Chalkboard"/>
                <a:cs typeface="Chalkboard"/>
              </a:rPr>
              <a:t>global approach</a:t>
            </a:r>
            <a:r>
              <a:rPr lang="en-US" dirty="0" smtClean="0">
                <a:solidFill>
                  <a:srgbClr val="0000FF"/>
                </a:solidFill>
                <a:latin typeface="Chalkboard"/>
                <a:cs typeface="Chalkboard"/>
              </a:rPr>
              <a:t>.</a:t>
            </a:r>
          </a:p>
          <a:p>
            <a:endParaRPr lang="en-US" dirty="0" smtClean="0">
              <a:latin typeface="Chalkboard"/>
              <a:cs typeface="Chalkboard"/>
            </a:endParaRPr>
          </a:p>
          <a:p>
            <a:r>
              <a:rPr lang="en-US" dirty="0" smtClean="0">
                <a:solidFill>
                  <a:srgbClr val="800000"/>
                </a:solidFill>
                <a:latin typeface="Chalkboard"/>
                <a:cs typeface="Chalkboard"/>
              </a:rPr>
              <a:t>Create an </a:t>
            </a:r>
            <a:r>
              <a:rPr lang="en-US" b="1" dirty="0" smtClean="0">
                <a:solidFill>
                  <a:srgbClr val="800000"/>
                </a:solidFill>
                <a:latin typeface="Chalkboard"/>
                <a:cs typeface="Chalkboard"/>
              </a:rPr>
              <a:t>Assumption Data Sheet</a:t>
            </a:r>
          </a:p>
          <a:p>
            <a:pPr lvl="1"/>
            <a:r>
              <a:rPr lang="en-US" dirty="0" smtClean="0">
                <a:latin typeface="Chalkboard"/>
                <a:cs typeface="Chalkboard"/>
              </a:rPr>
              <a:t>Sourcing of the data/figures:</a:t>
            </a:r>
          </a:p>
          <a:p>
            <a:pPr lvl="2"/>
            <a:r>
              <a:rPr lang="en-US" dirty="0" smtClean="0">
                <a:latin typeface="Chalkboard"/>
                <a:cs typeface="Chalkboard"/>
              </a:rPr>
              <a:t>Derived from previous projects </a:t>
            </a:r>
          </a:p>
          <a:p>
            <a:pPr lvl="2"/>
            <a:r>
              <a:rPr lang="en-US" dirty="0" smtClean="0">
                <a:latin typeface="Chalkboard"/>
                <a:cs typeface="Chalkboard"/>
              </a:rPr>
              <a:t>Derived from analytical tool such as DFM/A…</a:t>
            </a:r>
          </a:p>
          <a:p>
            <a:pPr lvl="2"/>
            <a:r>
              <a:rPr lang="en-US" dirty="0" smtClean="0">
                <a:latin typeface="Chalkboard"/>
                <a:cs typeface="Chalkboard"/>
              </a:rPr>
              <a:t>Quotes from manufacturers</a:t>
            </a:r>
          </a:p>
          <a:p>
            <a:pPr lvl="1"/>
            <a:r>
              <a:rPr lang="en-US" dirty="0" smtClean="0">
                <a:latin typeface="Chalkboard"/>
                <a:cs typeface="Chalkboard"/>
              </a:rPr>
              <a:t>Monetary figure + currency + date + location</a:t>
            </a:r>
          </a:p>
          <a:p>
            <a:pPr lvl="2"/>
            <a:r>
              <a:rPr lang="en-US" dirty="0" smtClean="0">
                <a:latin typeface="Chalkboard"/>
                <a:cs typeface="Chalkboard"/>
              </a:rPr>
              <a:t>E.g.   	5 M US$ of 1997 ; Illinois USA</a:t>
            </a:r>
            <a:br>
              <a:rPr lang="en-US" dirty="0" smtClean="0">
                <a:latin typeface="Chalkboard"/>
                <a:cs typeface="Chalkboard"/>
              </a:rPr>
            </a:br>
            <a:r>
              <a:rPr lang="en-US" dirty="0" smtClean="0">
                <a:latin typeface="Chalkboard"/>
                <a:cs typeface="Chalkboard"/>
              </a:rPr>
              <a:t> 		300 </a:t>
            </a:r>
            <a:r>
              <a:rPr lang="en-US" dirty="0" err="1" smtClean="0">
                <a:latin typeface="Chalkboard"/>
                <a:cs typeface="Chalkboard"/>
              </a:rPr>
              <a:t>k</a:t>
            </a:r>
            <a:r>
              <a:rPr lang="en-US" dirty="0" smtClean="0">
                <a:latin typeface="Chalkboard"/>
                <a:cs typeface="Chalkboard"/>
              </a:rPr>
              <a:t> CHF of 2007 ; Geneva CH</a:t>
            </a:r>
          </a:p>
          <a:p>
            <a:endParaRPr lang="en-US" dirty="0" smtClean="0">
              <a:latin typeface="Chalkboard"/>
              <a:cs typeface="Chalkboard"/>
            </a:endParaRPr>
          </a:p>
          <a:p>
            <a:r>
              <a:rPr lang="en-US" dirty="0" smtClean="0">
                <a:solidFill>
                  <a:srgbClr val="0000FF"/>
                </a:solidFill>
                <a:latin typeface="Chalkboard"/>
                <a:cs typeface="Chalkboard"/>
              </a:rPr>
              <a:t>Economical/financial factors taken care within the costing tool: </a:t>
            </a:r>
          </a:p>
          <a:p>
            <a:pPr lvl="1"/>
            <a:r>
              <a:rPr lang="en-US" dirty="0" smtClean="0">
                <a:latin typeface="Chalkboard"/>
                <a:cs typeface="Chalkboard"/>
              </a:rPr>
              <a:t>location, FX, price escalation</a:t>
            </a:r>
            <a:r>
              <a:rPr lang="en-US" dirty="0" smtClean="0">
                <a:latin typeface="Chalkboard"/>
                <a:cs typeface="Chalkboard"/>
              </a:rPr>
              <a:t>…</a:t>
            </a:r>
            <a:endParaRPr lang="en-US" dirty="0" smtClean="0">
              <a:latin typeface="Chalkboard"/>
              <a:cs typeface="Chalkboard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EUROnu Annual Meeting, 21/01/2011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A5AA10-9BC5-814C-98CB-E7C80BF6E4E0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Ilias Efthymiopoulos</a:t>
            </a:r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>
                <a:latin typeface="Chalkboard"/>
                <a:cs typeface="Chalkboard"/>
              </a:rPr>
              <a:t>EUROnu</a:t>
            </a:r>
            <a:r>
              <a:rPr lang="en-US" dirty="0">
                <a:latin typeface="Chalkboard"/>
                <a:cs typeface="Chalkboard"/>
              </a:rPr>
              <a:t> costing – </a:t>
            </a:r>
            <a:r>
              <a:rPr lang="en-US" b="1" dirty="0">
                <a:latin typeface="Chalkboard"/>
                <a:cs typeface="Chalkboard"/>
              </a:rPr>
              <a:t>Methodology </a:t>
            </a:r>
            <a:endParaRPr lang="en-US" dirty="0">
              <a:latin typeface="Chalkboard"/>
              <a:cs typeface="Chalkboard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rgbClr val="0000FF"/>
                </a:solidFill>
                <a:latin typeface="Chalkboard"/>
                <a:cs typeface="Chalkboard"/>
              </a:rPr>
              <a:t>Options : justify options in the project based on</a:t>
            </a:r>
          </a:p>
          <a:p>
            <a:pPr lvl="1"/>
            <a:r>
              <a:rPr lang="en-US" dirty="0" smtClean="0">
                <a:latin typeface="Chalkboard"/>
                <a:cs typeface="Chalkboard"/>
              </a:rPr>
              <a:t>Expected improvements in technology </a:t>
            </a:r>
          </a:p>
          <a:p>
            <a:pPr lvl="1"/>
            <a:r>
              <a:rPr lang="en-US" dirty="0" smtClean="0">
                <a:latin typeface="Chalkboard"/>
                <a:cs typeface="Chalkboard"/>
              </a:rPr>
              <a:t>Performance improvement that justifies the study</a:t>
            </a:r>
          </a:p>
          <a:p>
            <a:pPr lvl="1"/>
            <a:r>
              <a:rPr lang="en-US" dirty="0" smtClean="0">
                <a:latin typeface="Chalkboard"/>
                <a:cs typeface="Chalkboard"/>
              </a:rPr>
              <a:t>Possible cost reduction</a:t>
            </a:r>
          </a:p>
          <a:p>
            <a:pPr marL="0" indent="0">
              <a:buNone/>
            </a:pPr>
            <a:endParaRPr lang="en-US" dirty="0" smtClean="0">
              <a:latin typeface="Chalkboard"/>
              <a:cs typeface="Chalkboard"/>
            </a:endParaRPr>
          </a:p>
          <a:p>
            <a:r>
              <a:rPr lang="en-US" dirty="0" smtClean="0">
                <a:latin typeface="Chalkboard"/>
                <a:cs typeface="Chalkboard"/>
              </a:rPr>
              <a:t>Cost </a:t>
            </a:r>
            <a:r>
              <a:rPr lang="en-US" dirty="0" smtClean="0">
                <a:latin typeface="Chalkboard"/>
                <a:cs typeface="Chalkboard"/>
              </a:rPr>
              <a:t>aggregation by blended sub-system cost estimates </a:t>
            </a:r>
          </a:p>
          <a:p>
            <a:pPr lvl="1"/>
            <a:r>
              <a:rPr lang="en-US" dirty="0" smtClean="0">
                <a:latin typeface="Chalkboard"/>
                <a:cs typeface="Chalkboard"/>
              </a:rPr>
              <a:t>And choice or </a:t>
            </a:r>
            <a:r>
              <a:rPr lang="en-US" dirty="0" smtClean="0">
                <a:latin typeface="Chalkboard"/>
                <a:cs typeface="Chalkboard"/>
              </a:rPr>
              <a:t>options</a:t>
            </a:r>
          </a:p>
          <a:p>
            <a:pPr lvl="1"/>
            <a:endParaRPr lang="en-US" dirty="0">
              <a:solidFill>
                <a:srgbClr val="800000"/>
              </a:solidFill>
              <a:latin typeface="Chalkboard"/>
              <a:cs typeface="Chalkboard"/>
            </a:endParaRPr>
          </a:p>
          <a:p>
            <a:r>
              <a:rPr lang="en-US" dirty="0" smtClean="0">
                <a:solidFill>
                  <a:srgbClr val="800000"/>
                </a:solidFill>
                <a:latin typeface="Chalkboard"/>
                <a:cs typeface="Chalkboard"/>
              </a:rPr>
              <a:t>Risk </a:t>
            </a:r>
            <a:r>
              <a:rPr lang="en-US" dirty="0">
                <a:solidFill>
                  <a:srgbClr val="800000"/>
                </a:solidFill>
                <a:latin typeface="Chalkboard"/>
                <a:cs typeface="Chalkboard"/>
              </a:rPr>
              <a:t>register where no technical solution is </a:t>
            </a:r>
            <a:endParaRPr lang="en-US" dirty="0" smtClean="0">
              <a:solidFill>
                <a:srgbClr val="800000"/>
              </a:solidFill>
              <a:latin typeface="Chalkboard"/>
              <a:cs typeface="Chalkboard"/>
            </a:endParaRPr>
          </a:p>
          <a:p>
            <a:pPr marL="0" indent="0">
              <a:buNone/>
            </a:pPr>
            <a:r>
              <a:rPr lang="en-US" dirty="0">
                <a:solidFill>
                  <a:srgbClr val="800000"/>
                </a:solidFill>
                <a:latin typeface="Chalkboard"/>
                <a:cs typeface="Chalkboard"/>
              </a:rPr>
              <a:t>	</a:t>
            </a:r>
            <a:r>
              <a:rPr lang="en-US" dirty="0" smtClean="0">
                <a:solidFill>
                  <a:srgbClr val="800000"/>
                </a:solidFill>
                <a:latin typeface="Chalkboard"/>
                <a:cs typeface="Chalkboard"/>
              </a:rPr>
              <a:t>available</a:t>
            </a:r>
            <a:endParaRPr lang="en-US" dirty="0">
              <a:solidFill>
                <a:srgbClr val="800000"/>
              </a:solidFill>
              <a:latin typeface="Chalkboard"/>
              <a:cs typeface="Chalkboard"/>
            </a:endParaRPr>
          </a:p>
          <a:p>
            <a:pPr marL="0" indent="0">
              <a:buNone/>
            </a:pPr>
            <a:endParaRPr lang="en-US" dirty="0" smtClean="0">
              <a:latin typeface="Chalkboard"/>
              <a:cs typeface="Chalkboard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EUROnu Annual Meeting, 21/01/2011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A5AA10-9BC5-814C-98CB-E7C80BF6E4E0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Ilias Efthymiopoulos</a:t>
            </a:r>
            <a:endParaRPr lang="en-US"/>
          </a:p>
        </p:txBody>
      </p:sp>
      <p:pic>
        <p:nvPicPr>
          <p:cNvPr id="7" name="Picture 6" descr="MC900237204.WM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32240" y="1543795"/>
            <a:ext cx="1746250" cy="1580405"/>
          </a:xfrm>
          <a:prstGeom prst="rect">
            <a:avLst/>
          </a:prstGeom>
        </p:spPr>
      </p:pic>
      <p:pic>
        <p:nvPicPr>
          <p:cNvPr id="8" name="Picture 7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77110" y="4004657"/>
            <a:ext cx="3787378" cy="244867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93296363"/>
              </p:ext>
            </p:extLst>
          </p:nvPr>
        </p:nvGraphicFramePr>
        <p:xfrm>
          <a:off x="109538" y="1600200"/>
          <a:ext cx="8882062" cy="48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Content Placeholder 2"/>
          <p:cNvSpPr txBox="1">
            <a:spLocks/>
          </p:cNvSpPr>
          <p:nvPr/>
        </p:nvSpPr>
        <p:spPr>
          <a:xfrm>
            <a:off x="152400" y="1417638"/>
            <a:ext cx="4876800" cy="1939354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/>
          <a:p>
            <a:pPr marL="285750" indent="-285750">
              <a:spcBef>
                <a:spcPct val="20000"/>
              </a:spcBef>
              <a:buSzPct val="100000"/>
            </a:pPr>
            <a:r>
              <a:rPr lang="en-US" sz="2581" b="1" noProof="0" dirty="0" smtClean="0">
                <a:solidFill>
                  <a:srgbClr val="1F497D"/>
                </a:solidFill>
                <a:latin typeface="Chalkboard"/>
                <a:cs typeface="Chalkboard"/>
              </a:rPr>
              <a:t>Costing panel</a:t>
            </a:r>
            <a:endParaRPr kumimoji="0" lang="en-US" sz="2581" b="1" i="0" u="none" strike="noStrike" kern="1200" cap="none" spc="0" normalizeH="0" baseline="0" noProof="0" dirty="0" smtClean="0">
              <a:ln>
                <a:noFill/>
              </a:ln>
              <a:solidFill>
                <a:srgbClr val="1F497D"/>
              </a:solidFill>
              <a:effectLst/>
              <a:uLnTx/>
              <a:uFillTx/>
              <a:latin typeface="Chalkboard"/>
              <a:cs typeface="Chalkboard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charset="2"/>
              <a:buChar char="q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halkboard"/>
                <a:cs typeface="Chalkboard"/>
              </a:rPr>
              <a:t>reps 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halkboard"/>
                <a:cs typeface="Chalkboard"/>
              </a:rPr>
              <a:t>from each WP as cost contact 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halkboard"/>
                <a:cs typeface="Chalkboard"/>
              </a:rPr>
              <a:t>persons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charset="2"/>
              <a:buChar char="q"/>
              <a:tabLst/>
              <a:defRPr/>
            </a:pPr>
            <a:r>
              <a:rPr lang="en-US" sz="2000" dirty="0" smtClean="0">
                <a:latin typeface="Chalkboard"/>
                <a:cs typeface="Chalkboard"/>
              </a:rPr>
              <a:t>Include the  </a:t>
            </a:r>
            <a:r>
              <a:rPr lang="en-US" sz="2000" b="1" dirty="0" smtClean="0">
                <a:latin typeface="Chalkboard"/>
                <a:cs typeface="Chalkboard"/>
              </a:rPr>
              <a:t>CFP </a:t>
            </a:r>
            <a:r>
              <a:rPr lang="en-US" sz="2000" dirty="0" err="1" smtClean="0">
                <a:latin typeface="Chalkboard"/>
                <a:cs typeface="Chalkboard"/>
              </a:rPr>
              <a:t>frm</a:t>
            </a:r>
            <a:r>
              <a:rPr lang="en-US" sz="2000" dirty="0" smtClean="0">
                <a:latin typeface="Chalkboard"/>
                <a:cs typeface="Chalkboard"/>
              </a:rPr>
              <a:t> each sub-system</a:t>
            </a:r>
            <a:endParaRPr kumimoji="0" lang="en-US" sz="20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halkboard"/>
              <a:cs typeface="Chalkboard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charset="2"/>
              <a:buChar char="q"/>
              <a:tabLst/>
              <a:defRPr/>
            </a:pPr>
            <a:r>
              <a:rPr lang="en-US" sz="2000" dirty="0" err="1" smtClean="0">
                <a:latin typeface="Chalkboard"/>
                <a:cs typeface="Chalkboard"/>
              </a:rPr>
              <a:t>EUROnu</a:t>
            </a:r>
            <a:r>
              <a:rPr lang="en-US" sz="2000" dirty="0" smtClean="0">
                <a:latin typeface="Chalkboard"/>
                <a:cs typeface="Chalkboard"/>
              </a:rPr>
              <a:t> </a:t>
            </a:r>
            <a:r>
              <a:rPr lang="en-US" sz="2000" dirty="0" smtClean="0">
                <a:latin typeface="Chalkboard"/>
                <a:cs typeface="Chalkboard"/>
              </a:rPr>
              <a:t>MB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charset="2"/>
              <a:buChar char="q"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Chalkboard"/>
                <a:cs typeface="Chalkboard"/>
              </a:rPr>
              <a:t>Tasks:</a:t>
            </a:r>
          </a:p>
          <a:p>
            <a:pPr marL="800100" lvl="1" indent="-342900">
              <a:spcBef>
                <a:spcPct val="20000"/>
              </a:spcBef>
              <a:buFont typeface="Wingdings" charset="2"/>
              <a:buChar char="q"/>
            </a:pPr>
            <a:r>
              <a:rPr lang="en-US" dirty="0" smtClean="0">
                <a:latin typeface="Chalkboard"/>
                <a:cs typeface="Chalkboard"/>
              </a:rPr>
              <a:t>Trained to use the costing tool</a:t>
            </a:r>
          </a:p>
          <a:p>
            <a:pPr marL="800100" lvl="1" indent="-342900">
              <a:spcBef>
                <a:spcPct val="20000"/>
              </a:spcBef>
              <a:buFont typeface="Wingdings" charset="2"/>
              <a:buChar char="q"/>
            </a:pPr>
            <a:r>
              <a:rPr lang="en-US" dirty="0" smtClean="0">
                <a:latin typeface="Chalkboard"/>
                <a:cs typeface="Chalkboard"/>
              </a:rPr>
              <a:t>Responsible for collecting information and cost update in the tool</a:t>
            </a:r>
            <a:endParaRPr lang="en-US" b="1" baseline="0" dirty="0" smtClean="0">
              <a:solidFill>
                <a:srgbClr val="FF0000"/>
              </a:solidFill>
              <a:latin typeface="Chalkboard"/>
              <a:cs typeface="Chalkboard"/>
            </a:endParaRPr>
          </a:p>
          <a:p>
            <a:pPr marL="1143000" marR="0" lvl="2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charset="2"/>
              <a:buChar char="§"/>
              <a:tabLst/>
              <a:defRPr/>
            </a:pP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halkboard"/>
              <a:cs typeface="Chalkboard"/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4572000" y="5346684"/>
            <a:ext cx="3962400" cy="1099592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10000"/>
          </a:bodyPr>
          <a:lstStyle/>
          <a:p>
            <a:pPr marL="285750" indent="-285750">
              <a:spcBef>
                <a:spcPct val="20000"/>
              </a:spcBef>
              <a:buSzPct val="100000"/>
            </a:pPr>
            <a:r>
              <a:rPr lang="en-US" b="1" noProof="0" dirty="0" smtClean="0">
                <a:solidFill>
                  <a:srgbClr val="008000"/>
                </a:solidFill>
                <a:latin typeface="Chalkboard"/>
                <a:cs typeface="Chalkboard"/>
              </a:rPr>
              <a:t>CERN support</a:t>
            </a:r>
            <a:endParaRPr kumimoji="0" lang="en-US" b="1" i="0" u="none" strike="noStrike" kern="1200" cap="none" spc="0" normalizeH="0" baseline="0" noProof="0" dirty="0" smtClean="0">
              <a:ln>
                <a:noFill/>
              </a:ln>
              <a:solidFill>
                <a:srgbClr val="008000"/>
              </a:solidFill>
              <a:effectLst/>
              <a:uLnTx/>
              <a:uFillTx/>
              <a:latin typeface="Chalkboard"/>
              <a:cs typeface="Chalkboard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2000" dirty="0" smtClean="0">
                <a:latin typeface="Chalkboard"/>
                <a:cs typeface="Chalkboard"/>
              </a:rPr>
              <a:t>Project Office support: costing tool, </a:t>
            </a:r>
            <a:r>
              <a:rPr lang="en-US" sz="2000" dirty="0" smtClean="0">
                <a:latin typeface="Chalkboard"/>
                <a:cs typeface="Chalkboard"/>
              </a:rPr>
              <a:t>consultancy, access to information and possibly experts</a:t>
            </a:r>
            <a:endParaRPr lang="en-US" sz="2000" dirty="0" smtClean="0">
              <a:latin typeface="Chalkboard"/>
              <a:cs typeface="Chalkboard"/>
            </a:endParaRP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EUROnu Annual Meeting, 21/01/2011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A5AA10-9BC5-814C-98CB-E7C80BF6E4E0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Ilias Efthymiopoulos</a:t>
            </a:r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>
                <a:latin typeface="Chalkboard"/>
                <a:cs typeface="Chalkboard"/>
              </a:rPr>
              <a:t>EUROnu</a:t>
            </a:r>
            <a:r>
              <a:rPr lang="en-US" dirty="0">
                <a:latin typeface="Chalkboard"/>
                <a:cs typeface="Chalkboard"/>
              </a:rPr>
              <a:t> costing – </a:t>
            </a:r>
            <a:r>
              <a:rPr lang="en-US" b="1" dirty="0" smtClean="0">
                <a:latin typeface="Chalkboard"/>
                <a:cs typeface="Chalkboard"/>
              </a:rPr>
              <a:t>Next steps</a:t>
            </a:r>
            <a:endParaRPr lang="en-US" dirty="0">
              <a:latin typeface="Chalkboard"/>
              <a:cs typeface="Chalkboard"/>
            </a:endParaRPr>
          </a:p>
        </p:txBody>
      </p:sp>
    </p:spTree>
    <p:extLst>
      <p:ext uri="{BB962C8B-B14F-4D97-AF65-F5344CB8AC3E}">
        <p14:creationId xmlns:p14="http://schemas.microsoft.com/office/powerpoint/2010/main" val="21457363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Chalkboard"/>
                <a:cs typeface="Chalkboard"/>
              </a:rPr>
              <a:t>And then ……</a:t>
            </a:r>
            <a:endParaRPr lang="en-US" b="1" dirty="0">
              <a:latin typeface="Chalkboard"/>
              <a:cs typeface="Chalkboard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EUROnu Annual Meeting, 21/01/2011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Ilias Efthymiopoulos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A5AA10-9BC5-814C-98CB-E7C80BF6E4E0}" type="slidenum">
              <a:rPr lang="en-US" smtClean="0"/>
              <a:pPr/>
              <a:t>13</a:t>
            </a:fld>
            <a:endParaRPr lang="en-US"/>
          </a:p>
        </p:txBody>
      </p:sp>
      <p:pic>
        <p:nvPicPr>
          <p:cNvPr id="10" name="Content Placeholder 9" descr="MC910217192.WMF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6039" r="-36039"/>
          <a:stretch>
            <a:fillRect/>
          </a:stretch>
        </p:blipFill>
        <p:spPr/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14291" y="274638"/>
            <a:ext cx="6402032" cy="1143000"/>
          </a:xfrm>
        </p:spPr>
        <p:txBody>
          <a:bodyPr/>
          <a:lstStyle/>
          <a:p>
            <a:r>
              <a:rPr lang="en-US" dirty="0" smtClean="0">
                <a:latin typeface="Chalkboard"/>
                <a:cs typeface="Chalkboard"/>
              </a:rPr>
              <a:t>General remarks - reminder</a:t>
            </a:r>
            <a:endParaRPr lang="en-US" dirty="0">
              <a:latin typeface="Chalkboard"/>
              <a:cs typeface="Chalkboard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Chalkboard"/>
                <a:cs typeface="Chalkboard"/>
              </a:rPr>
              <a:t>The </a:t>
            </a:r>
            <a:r>
              <a:rPr lang="en-US" b="1" dirty="0" smtClean="0">
                <a:solidFill>
                  <a:srgbClr val="800000"/>
                </a:solidFill>
                <a:latin typeface="Chalkboard"/>
                <a:cs typeface="Chalkboard"/>
              </a:rPr>
              <a:t>cost estimate</a:t>
            </a:r>
            <a:r>
              <a:rPr lang="en-US" dirty="0" smtClean="0">
                <a:solidFill>
                  <a:srgbClr val="800000"/>
                </a:solidFill>
                <a:latin typeface="Chalkboard"/>
                <a:cs typeface="Chalkboard"/>
              </a:rPr>
              <a:t> </a:t>
            </a:r>
            <a:r>
              <a:rPr lang="en-US" dirty="0" smtClean="0">
                <a:latin typeface="Chalkboard"/>
                <a:cs typeface="Chalkboard"/>
              </a:rPr>
              <a:t>of </a:t>
            </a:r>
            <a:r>
              <a:rPr lang="en-US" dirty="0" smtClean="0">
                <a:latin typeface="Chalkboard"/>
                <a:cs typeface="Chalkboard"/>
              </a:rPr>
              <a:t>the proposed facilities is a deliverable of the </a:t>
            </a:r>
            <a:r>
              <a:rPr lang="en-US" dirty="0" err="1" smtClean="0">
                <a:latin typeface="Chalkboard"/>
                <a:cs typeface="Chalkboard"/>
              </a:rPr>
              <a:t>EUROnu</a:t>
            </a:r>
            <a:r>
              <a:rPr lang="en-US" dirty="0" smtClean="0">
                <a:latin typeface="Chalkboard"/>
                <a:cs typeface="Chalkboard"/>
              </a:rPr>
              <a:t> project </a:t>
            </a:r>
          </a:p>
          <a:p>
            <a:endParaRPr lang="en-US" dirty="0">
              <a:latin typeface="Chalkboard"/>
              <a:cs typeface="Chalkboard"/>
            </a:endParaRPr>
          </a:p>
          <a:p>
            <a:endParaRPr lang="en-US" dirty="0" smtClean="0">
              <a:latin typeface="Chalkboard"/>
              <a:cs typeface="Chalkboard"/>
            </a:endParaRPr>
          </a:p>
          <a:p>
            <a:endParaRPr lang="en-US" dirty="0">
              <a:latin typeface="Chalkboard"/>
              <a:cs typeface="Chalkboard"/>
            </a:endParaRPr>
          </a:p>
          <a:p>
            <a:endParaRPr lang="en-US" dirty="0" smtClean="0">
              <a:latin typeface="Chalkboard"/>
              <a:cs typeface="Chalkboard"/>
            </a:endParaRPr>
          </a:p>
          <a:p>
            <a:endParaRPr lang="en-US" dirty="0">
              <a:latin typeface="Chalkboard"/>
              <a:cs typeface="Chalkboard"/>
            </a:endParaRPr>
          </a:p>
          <a:p>
            <a:endParaRPr lang="en-US" dirty="0" smtClean="0">
              <a:latin typeface="Chalkboard"/>
              <a:cs typeface="Chalkboard"/>
            </a:endParaRPr>
          </a:p>
          <a:p>
            <a:endParaRPr lang="en-US" dirty="0">
              <a:latin typeface="Chalkboard"/>
              <a:cs typeface="Chalkboard"/>
            </a:endParaRPr>
          </a:p>
          <a:p>
            <a:endParaRPr lang="en-US" dirty="0" smtClean="0">
              <a:latin typeface="Chalkboard"/>
              <a:cs typeface="Chalkboard"/>
            </a:endParaRPr>
          </a:p>
          <a:p>
            <a:endParaRPr lang="en-US" dirty="0" smtClean="0">
              <a:latin typeface="Chalkboard"/>
              <a:cs typeface="Chalkboard"/>
            </a:endParaRPr>
          </a:p>
          <a:p>
            <a:endParaRPr lang="en-US" dirty="0" smtClean="0">
              <a:latin typeface="Chalkboard"/>
              <a:cs typeface="Chalkboard"/>
            </a:endParaRPr>
          </a:p>
          <a:p>
            <a:r>
              <a:rPr lang="en-US" dirty="0" smtClean="0">
                <a:solidFill>
                  <a:srgbClr val="FF0000"/>
                </a:solidFill>
                <a:latin typeface="Chalkboard"/>
                <a:cs typeface="Chalkboard"/>
              </a:rPr>
              <a:t>Consistency </a:t>
            </a:r>
            <a:r>
              <a:rPr lang="en-US" dirty="0" smtClean="0">
                <a:solidFill>
                  <a:srgbClr val="FF0000"/>
                </a:solidFill>
                <a:latin typeface="Chalkboard"/>
                <a:cs typeface="Chalkboard"/>
              </a:rPr>
              <a:t>throughout the </a:t>
            </a:r>
            <a:r>
              <a:rPr lang="en-US" dirty="0" smtClean="0">
                <a:solidFill>
                  <a:srgbClr val="FF0000"/>
                </a:solidFill>
                <a:latin typeface="Chalkboard"/>
                <a:cs typeface="Chalkboard"/>
              </a:rPr>
              <a:t>document is the key issue!</a:t>
            </a:r>
            <a:endParaRPr lang="en-US" dirty="0" smtClean="0">
              <a:solidFill>
                <a:srgbClr val="FF0000"/>
              </a:solidFill>
              <a:latin typeface="Chalkboard"/>
              <a:cs typeface="Chalkboard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EUROnu Annual Meeting, 21/01/2011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A5AA10-9BC5-814C-98CB-E7C80BF6E4E0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Ilias Efthymiopoulos</a:t>
            </a:r>
            <a:endParaRPr lang="en-US"/>
          </a:p>
        </p:txBody>
      </p:sp>
      <p:sp>
        <p:nvSpPr>
          <p:cNvPr id="9" name="Rounded Rectangle 8"/>
          <p:cNvSpPr/>
          <p:nvPr/>
        </p:nvSpPr>
        <p:spPr>
          <a:xfrm>
            <a:off x="2987824" y="2420888"/>
            <a:ext cx="3528392" cy="1152128"/>
          </a:xfrm>
          <a:prstGeom prst="roundRect">
            <a:avLst/>
          </a:prstGeom>
          <a:solidFill>
            <a:srgbClr val="FFCC66">
              <a:alpha val="58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bIns="180000" rtlCol="0" anchor="t"/>
          <a:lstStyle/>
          <a:p>
            <a:pPr algn="ctr"/>
            <a:r>
              <a:rPr lang="en-US" sz="2400" b="1" dirty="0" smtClean="0">
                <a:solidFill>
                  <a:srgbClr val="0000FF"/>
                </a:solidFill>
                <a:latin typeface="Chalkboard"/>
                <a:cs typeface="Chalkboard"/>
              </a:rPr>
              <a:t>Project: SB, BB, NF</a:t>
            </a:r>
          </a:p>
          <a:p>
            <a:pPr marL="285750" indent="-285750">
              <a:buFont typeface="Wingdings" charset="2"/>
              <a:buChar char="§"/>
            </a:pPr>
            <a:r>
              <a:rPr lang="en-US" dirty="0" smtClean="0">
                <a:solidFill>
                  <a:schemeClr val="tx1"/>
                </a:solidFill>
              </a:rPr>
              <a:t>Accelerator complex</a:t>
            </a:r>
          </a:p>
          <a:p>
            <a:pPr marL="285750" indent="-285750">
              <a:buFont typeface="Wingdings" charset="2"/>
              <a:buChar char="§"/>
            </a:pPr>
            <a:r>
              <a:rPr lang="en-US" dirty="0" smtClean="0">
                <a:solidFill>
                  <a:schemeClr val="tx1"/>
                </a:solidFill>
              </a:rPr>
              <a:t>Detector(s) [near, far]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467544" y="4581128"/>
            <a:ext cx="3096344" cy="1152128"/>
          </a:xfrm>
          <a:prstGeom prst="roundRect">
            <a:avLst/>
          </a:prstGeom>
          <a:solidFill>
            <a:srgbClr val="FFCC66">
              <a:alpha val="58000"/>
            </a:srgbClr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bIns="180000" rtlCol="0" anchor="t"/>
          <a:lstStyle/>
          <a:p>
            <a:pPr algn="ctr"/>
            <a:r>
              <a:rPr lang="en-US" sz="2400" b="1" dirty="0" smtClean="0">
                <a:solidFill>
                  <a:srgbClr val="0000FF"/>
                </a:solidFill>
                <a:latin typeface="Chalkboard"/>
                <a:cs typeface="Chalkboard"/>
              </a:rPr>
              <a:t>Physics </a:t>
            </a:r>
          </a:p>
          <a:p>
            <a:pPr algn="ctr"/>
            <a:r>
              <a:rPr lang="en-US" sz="2400" b="1" dirty="0" smtClean="0">
                <a:solidFill>
                  <a:srgbClr val="0000FF"/>
                </a:solidFill>
                <a:latin typeface="Chalkboard"/>
                <a:cs typeface="Chalkboard"/>
              </a:rPr>
              <a:t>Performance</a:t>
            </a:r>
          </a:p>
        </p:txBody>
      </p:sp>
      <p:sp>
        <p:nvSpPr>
          <p:cNvPr id="11" name="Rounded Rectangle 10"/>
          <p:cNvSpPr/>
          <p:nvPr/>
        </p:nvSpPr>
        <p:spPr>
          <a:xfrm>
            <a:off x="5868144" y="4581128"/>
            <a:ext cx="3096344" cy="1152128"/>
          </a:xfrm>
          <a:prstGeom prst="roundRect">
            <a:avLst/>
          </a:prstGeom>
          <a:solidFill>
            <a:srgbClr val="FFCC66">
              <a:alpha val="58000"/>
            </a:srgbClr>
          </a:solidFill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bIns="180000" rtlCol="0" anchor="t"/>
          <a:lstStyle/>
          <a:p>
            <a:pPr algn="ctr"/>
            <a:r>
              <a:rPr lang="en-US" sz="2400" b="1" dirty="0" smtClean="0">
                <a:solidFill>
                  <a:srgbClr val="0000FF"/>
                </a:solidFill>
                <a:latin typeface="Chalkboard"/>
                <a:cs typeface="Chalkboard"/>
              </a:rPr>
              <a:t>Cost estimate</a:t>
            </a:r>
          </a:p>
          <a:p>
            <a:pPr algn="ctr"/>
            <a:r>
              <a:rPr lang="en-US" dirty="0" smtClean="0">
                <a:solidFill>
                  <a:schemeClr val="tx1"/>
                </a:solidFill>
                <a:latin typeface="Chalkboard"/>
                <a:cs typeface="Chalkboard"/>
              </a:rPr>
              <a:t>resources/materials</a:t>
            </a:r>
          </a:p>
        </p:txBody>
      </p:sp>
      <p:cxnSp>
        <p:nvCxnSpPr>
          <p:cNvPr id="27" name="Straight Arrow Connector 26"/>
          <p:cNvCxnSpPr>
            <a:stCxn id="10" idx="0"/>
            <a:endCxn id="9" idx="2"/>
          </p:cNvCxnSpPr>
          <p:nvPr/>
        </p:nvCxnSpPr>
        <p:spPr>
          <a:xfrm flipV="1">
            <a:off x="2015716" y="3573016"/>
            <a:ext cx="2736304" cy="1008112"/>
          </a:xfrm>
          <a:prstGeom prst="straightConnector1">
            <a:avLst/>
          </a:prstGeom>
          <a:ln>
            <a:solidFill>
              <a:srgbClr val="800000"/>
            </a:solidFill>
            <a:headEnd type="arrow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>
            <a:stCxn id="9" idx="2"/>
            <a:endCxn id="11" idx="0"/>
          </p:cNvCxnSpPr>
          <p:nvPr/>
        </p:nvCxnSpPr>
        <p:spPr>
          <a:xfrm>
            <a:off x="4752020" y="3573016"/>
            <a:ext cx="2664296" cy="1008112"/>
          </a:xfrm>
          <a:prstGeom prst="straightConnector1">
            <a:avLst/>
          </a:prstGeom>
          <a:ln>
            <a:solidFill>
              <a:srgbClr val="800000"/>
            </a:solidFill>
            <a:headEnd type="arrow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>
            <a:stCxn id="10" idx="3"/>
            <a:endCxn id="11" idx="1"/>
          </p:cNvCxnSpPr>
          <p:nvPr/>
        </p:nvCxnSpPr>
        <p:spPr>
          <a:xfrm>
            <a:off x="3563888" y="5157192"/>
            <a:ext cx="2304256" cy="0"/>
          </a:xfrm>
          <a:prstGeom prst="straightConnector1">
            <a:avLst/>
          </a:prstGeom>
          <a:ln>
            <a:solidFill>
              <a:srgbClr val="800000"/>
            </a:solidFill>
            <a:headEnd type="arrow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3" name="TextBox 42"/>
          <p:cNvSpPr txBox="1"/>
          <p:nvPr/>
        </p:nvSpPr>
        <p:spPr>
          <a:xfrm>
            <a:off x="1907704" y="3717032"/>
            <a:ext cx="122912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800000"/>
                </a:solidFill>
              </a:rPr>
              <a:t>Baseline</a:t>
            </a:r>
            <a:endParaRPr lang="en-US" sz="2400" dirty="0">
              <a:solidFill>
                <a:srgbClr val="800000"/>
              </a:solidFill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6682724" y="3534107"/>
            <a:ext cx="206574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800000"/>
                </a:solidFill>
              </a:rPr>
              <a:t>PBS, </a:t>
            </a:r>
          </a:p>
          <a:p>
            <a:r>
              <a:rPr lang="en-US" sz="2400" dirty="0" smtClean="0">
                <a:solidFill>
                  <a:srgbClr val="800000"/>
                </a:solidFill>
              </a:rPr>
              <a:t>parameters list</a:t>
            </a:r>
            <a:endParaRPr lang="en-US" sz="2400" dirty="0">
              <a:solidFill>
                <a:srgbClr val="800000"/>
              </a:solidFill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3664272" y="4695527"/>
            <a:ext cx="213186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800000"/>
                </a:solidFill>
              </a:rPr>
              <a:t>Optimization(?)</a:t>
            </a:r>
            <a:endParaRPr lang="en-US" sz="2400" dirty="0">
              <a:solidFill>
                <a:srgbClr val="800000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Chalkboard"/>
                <a:cs typeface="Chalkboard"/>
              </a:rPr>
              <a:t>General remarks - reminder</a:t>
            </a:r>
            <a:endParaRPr lang="en-US" dirty="0">
              <a:latin typeface="Chalkboard"/>
              <a:cs typeface="Chalkboard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662" y="1524000"/>
            <a:ext cx="8881938" cy="4800600"/>
          </a:xfrm>
        </p:spPr>
        <p:txBody>
          <a:bodyPr>
            <a:normAutofit fontScale="92500" lnSpcReduction="10000"/>
          </a:bodyPr>
          <a:lstStyle/>
          <a:p>
            <a:r>
              <a:rPr lang="en-US" dirty="0">
                <a:solidFill>
                  <a:srgbClr val="800000"/>
                </a:solidFill>
              </a:rPr>
              <a:t>Getting a complete costing for the facility would be rather challenging</a:t>
            </a:r>
          </a:p>
          <a:p>
            <a:pPr lvl="1"/>
            <a:r>
              <a:rPr lang="en-US" dirty="0"/>
              <a:t>Collective effort, needs engineers not only physicists!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>
                <a:solidFill>
                  <a:srgbClr val="0000FF"/>
                </a:solidFill>
              </a:rPr>
              <a:t>We should present an </a:t>
            </a:r>
            <a:r>
              <a:rPr lang="en-US" b="1" dirty="0" smtClean="0">
                <a:solidFill>
                  <a:srgbClr val="0000FF"/>
                </a:solidFill>
              </a:rPr>
              <a:t>objective </a:t>
            </a:r>
            <a:r>
              <a:rPr lang="en-US" dirty="0" smtClean="0">
                <a:solidFill>
                  <a:srgbClr val="0000FF"/>
                </a:solidFill>
              </a:rPr>
              <a:t>cost estimate, </a:t>
            </a:r>
            <a:r>
              <a:rPr lang="en-US" dirty="0" smtClean="0">
                <a:solidFill>
                  <a:srgbClr val="0000FF"/>
                </a:solidFill>
              </a:rPr>
              <a:t>i.e. what we estimate with today’s knowledge will be needed to build the </a:t>
            </a:r>
            <a:r>
              <a:rPr lang="en-US" dirty="0" smtClean="0">
                <a:solidFill>
                  <a:srgbClr val="0000FF"/>
                </a:solidFill>
              </a:rPr>
              <a:t>facilities</a:t>
            </a:r>
            <a:endParaRPr lang="en-US" dirty="0" smtClean="0">
              <a:solidFill>
                <a:srgbClr val="0000FF"/>
              </a:solidFill>
            </a:endParaRPr>
          </a:p>
          <a:p>
            <a:pPr lvl="1"/>
            <a:r>
              <a:rPr lang="en-US" dirty="0" smtClean="0"/>
              <a:t>do not hide complications or unknowns </a:t>
            </a:r>
            <a:r>
              <a:rPr lang="en-US" dirty="0" smtClean="0">
                <a:sym typeface="Wingdings"/>
              </a:rPr>
              <a:t> </a:t>
            </a:r>
            <a:r>
              <a:rPr lang="en-US" b="1" dirty="0" smtClean="0">
                <a:sym typeface="Wingdings"/>
              </a:rPr>
              <a:t>risk </a:t>
            </a:r>
            <a:r>
              <a:rPr lang="en-US" b="1" dirty="0" smtClean="0">
                <a:sym typeface="Wingdings"/>
              </a:rPr>
              <a:t>register</a:t>
            </a:r>
          </a:p>
          <a:p>
            <a:pPr lvl="1"/>
            <a:r>
              <a:rPr lang="en-US" dirty="0" smtClean="0"/>
              <a:t>demonstrate </a:t>
            </a:r>
            <a:r>
              <a:rPr lang="en-US" dirty="0"/>
              <a:t>to possible funding agencies that a certain level of maturity in matters of costing is achieved</a:t>
            </a:r>
          </a:p>
          <a:p>
            <a:pPr lvl="1">
              <a:buNone/>
            </a:pPr>
            <a:endParaRPr lang="en-US" dirty="0" smtClean="0"/>
          </a:p>
          <a:p>
            <a:r>
              <a:rPr lang="en-US" dirty="0" smtClean="0">
                <a:solidFill>
                  <a:srgbClr val="800000"/>
                </a:solidFill>
              </a:rPr>
              <a:t>Apply </a:t>
            </a:r>
            <a:r>
              <a:rPr lang="en-US" dirty="0" smtClean="0">
                <a:solidFill>
                  <a:srgbClr val="800000"/>
                </a:solidFill>
              </a:rPr>
              <a:t>confidentiality to </a:t>
            </a:r>
            <a:r>
              <a:rPr lang="en-US" dirty="0" smtClean="0">
                <a:solidFill>
                  <a:srgbClr val="800000"/>
                </a:solidFill>
              </a:rPr>
              <a:t>the cost </a:t>
            </a:r>
            <a:r>
              <a:rPr lang="en-US" dirty="0" smtClean="0">
                <a:solidFill>
                  <a:srgbClr val="800000"/>
                </a:solidFill>
              </a:rPr>
              <a:t>figures until </a:t>
            </a:r>
            <a:r>
              <a:rPr lang="en-US" dirty="0" smtClean="0">
                <a:solidFill>
                  <a:srgbClr val="800000"/>
                </a:solidFill>
              </a:rPr>
              <a:t>the costing </a:t>
            </a:r>
            <a:r>
              <a:rPr lang="en-US" dirty="0" smtClean="0">
                <a:solidFill>
                  <a:srgbClr val="800000"/>
                </a:solidFill>
              </a:rPr>
              <a:t>exercise is completed</a:t>
            </a:r>
          </a:p>
          <a:p>
            <a:endParaRPr lang="en-US" dirty="0" smtClean="0"/>
          </a:p>
          <a:p>
            <a:r>
              <a:rPr lang="en-US" dirty="0" smtClean="0">
                <a:solidFill>
                  <a:srgbClr val="008000"/>
                </a:solidFill>
              </a:rPr>
              <a:t>Must establish </a:t>
            </a:r>
            <a:r>
              <a:rPr lang="en-US" dirty="0" smtClean="0">
                <a:solidFill>
                  <a:srgbClr val="008000"/>
                </a:solidFill>
              </a:rPr>
              <a:t>a </a:t>
            </a:r>
            <a:r>
              <a:rPr lang="en-US" b="1" dirty="0" smtClean="0">
                <a:solidFill>
                  <a:srgbClr val="008000"/>
                </a:solidFill>
              </a:rPr>
              <a:t>budget control </a:t>
            </a:r>
            <a:r>
              <a:rPr lang="en-US" dirty="0" smtClean="0">
                <a:solidFill>
                  <a:srgbClr val="008000"/>
                </a:solidFill>
              </a:rPr>
              <a:t>to monitor </a:t>
            </a:r>
            <a:r>
              <a:rPr lang="en-US" dirty="0" smtClean="0">
                <a:solidFill>
                  <a:srgbClr val="008000"/>
                </a:solidFill>
              </a:rPr>
              <a:t>the </a:t>
            </a:r>
            <a:r>
              <a:rPr lang="en-US" dirty="0" smtClean="0">
                <a:solidFill>
                  <a:srgbClr val="008000"/>
                </a:solidFill>
              </a:rPr>
              <a:t>cost of the </a:t>
            </a:r>
            <a:r>
              <a:rPr lang="en-US" dirty="0" smtClean="0">
                <a:solidFill>
                  <a:srgbClr val="008000"/>
                </a:solidFill>
              </a:rPr>
              <a:t>project if changes to the baseline are made</a:t>
            </a:r>
            <a:endParaRPr lang="en-US" dirty="0" smtClean="0">
              <a:solidFill>
                <a:srgbClr val="008000"/>
              </a:solidFill>
            </a:endParaRPr>
          </a:p>
          <a:p>
            <a:pPr lvl="1"/>
            <a:r>
              <a:rPr lang="en-US" dirty="0" smtClean="0"/>
              <a:t>Any cost increase must be justified</a:t>
            </a:r>
          </a:p>
          <a:p>
            <a:pPr lvl="1"/>
            <a:r>
              <a:rPr lang="en-US" dirty="0" smtClean="0">
                <a:sym typeface="Wingdings"/>
              </a:rPr>
              <a:t>Technical solutions should involve cost </a:t>
            </a:r>
            <a:r>
              <a:rPr lang="en-US" dirty="0" smtClean="0">
                <a:sym typeface="Wingdings"/>
              </a:rPr>
              <a:t>considerations</a:t>
            </a:r>
          </a:p>
          <a:p>
            <a:pPr lvl="1"/>
            <a:endParaRPr lang="en-US" dirty="0">
              <a:sym typeface="Wingdings"/>
            </a:endParaRPr>
          </a:p>
          <a:p>
            <a:pPr lvl="1"/>
            <a:endParaRPr lang="en-US" dirty="0" smtClean="0"/>
          </a:p>
          <a:p>
            <a:pPr lvl="2"/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EUROnu Annual Meeting, 21/01/2011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A5AA10-9BC5-814C-98CB-E7C80BF6E4E0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Ilias Efthymiopoulos</a:t>
            </a:r>
            <a:endParaRPr lang="en-US" dirty="0"/>
          </a:p>
        </p:txBody>
      </p:sp>
      <p:grpSp>
        <p:nvGrpSpPr>
          <p:cNvPr id="11" name="Group 10"/>
          <p:cNvGrpSpPr/>
          <p:nvPr/>
        </p:nvGrpSpPr>
        <p:grpSpPr>
          <a:xfrm>
            <a:off x="5868144" y="5445224"/>
            <a:ext cx="3120343" cy="914400"/>
            <a:chOff x="5988161" y="3717032"/>
            <a:chExt cx="3120343" cy="914400"/>
          </a:xfrm>
        </p:grpSpPr>
        <p:pic>
          <p:nvPicPr>
            <p:cNvPr id="7" name="Picture 6" descr="MC900037010.WMF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988161" y="4187148"/>
              <a:ext cx="539750" cy="444284"/>
            </a:xfrm>
            <a:prstGeom prst="rect">
              <a:avLst/>
            </a:prstGeom>
          </p:spPr>
        </p:pic>
        <p:pic>
          <p:nvPicPr>
            <p:cNvPr id="8" name="Picture 7" descr="MC900037010.WMF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527911" y="4119199"/>
              <a:ext cx="622300" cy="512233"/>
            </a:xfrm>
            <a:prstGeom prst="rect">
              <a:avLst/>
            </a:prstGeom>
          </p:spPr>
        </p:pic>
        <p:pic>
          <p:nvPicPr>
            <p:cNvPr id="9" name="Picture 8" descr="MC900037010.WMF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215889" y="3945632"/>
              <a:ext cx="807447" cy="664633"/>
            </a:xfrm>
            <a:prstGeom prst="rect">
              <a:avLst/>
            </a:prstGeom>
          </p:spPr>
        </p:pic>
        <p:pic>
          <p:nvPicPr>
            <p:cNvPr id="10" name="Picture 9" descr="MC900037010.WMF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023336" y="3717032"/>
              <a:ext cx="1085168" cy="893233"/>
            </a:xfrm>
            <a:prstGeom prst="rect">
              <a:avLst/>
            </a:prstGeom>
          </p:spPr>
        </p:pic>
      </p:grp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Chalkboard"/>
                <a:cs typeface="Chalkboard"/>
              </a:rPr>
              <a:t>Progress since last Annual Meeting</a:t>
            </a:r>
            <a:endParaRPr lang="en-US" dirty="0">
              <a:latin typeface="Chalkboard"/>
              <a:cs typeface="Chalkboard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>
                <a:solidFill>
                  <a:srgbClr val="800000"/>
                </a:solidFill>
                <a:latin typeface="Chalkboard"/>
                <a:cs typeface="Chalkboard"/>
              </a:rPr>
              <a:t>Presentation and discussion in the IDS-NF meeting @RAL – September’10</a:t>
            </a:r>
          </a:p>
          <a:p>
            <a:pPr lvl="1"/>
            <a:r>
              <a:rPr lang="en-US" dirty="0" smtClean="0">
                <a:latin typeface="Chalkboard"/>
                <a:cs typeface="Chalkboard"/>
              </a:rPr>
              <a:t>Costing section in IDS-NF IDR included; explain the adopted methodology leaving he numbers for the final document</a:t>
            </a:r>
          </a:p>
          <a:p>
            <a:pPr lvl="1"/>
            <a:r>
              <a:rPr lang="en-US" dirty="0" smtClean="0">
                <a:latin typeface="Chalkboard"/>
                <a:cs typeface="Chalkboard"/>
              </a:rPr>
              <a:t>Work on PBS for NF</a:t>
            </a:r>
          </a:p>
          <a:p>
            <a:endParaRPr lang="en-US" dirty="0" smtClean="0">
              <a:latin typeface="Chalkboard"/>
              <a:cs typeface="Chalkboard"/>
            </a:endParaRPr>
          </a:p>
          <a:p>
            <a:r>
              <a:rPr lang="en-US" dirty="0" smtClean="0">
                <a:solidFill>
                  <a:srgbClr val="0000FF"/>
                </a:solidFill>
                <a:latin typeface="Chalkboard"/>
                <a:cs typeface="Chalkboard"/>
              </a:rPr>
              <a:t>Work on the CERN costing tool to adopt it in our needs</a:t>
            </a:r>
          </a:p>
          <a:p>
            <a:pPr lvl="1"/>
            <a:r>
              <a:rPr lang="en-US" dirty="0" smtClean="0">
                <a:latin typeface="Chalkboard"/>
                <a:cs typeface="Chalkboard"/>
              </a:rPr>
              <a:t>Handling of options and parallel PBSs or sections of PBSs</a:t>
            </a:r>
          </a:p>
          <a:p>
            <a:pPr lvl="1"/>
            <a:r>
              <a:rPr lang="en-US" dirty="0" smtClean="0">
                <a:latin typeface="Chalkboard"/>
                <a:cs typeface="Chalkboard"/>
              </a:rPr>
              <a:t>Excel interface for massive data input</a:t>
            </a:r>
          </a:p>
          <a:p>
            <a:pPr lvl="1"/>
            <a:endParaRPr lang="en-US" dirty="0">
              <a:latin typeface="Chalkboard"/>
              <a:cs typeface="Chalkboard"/>
            </a:endParaRPr>
          </a:p>
          <a:p>
            <a:r>
              <a:rPr lang="en-US" dirty="0" smtClean="0">
                <a:solidFill>
                  <a:srgbClr val="008000"/>
                </a:solidFill>
                <a:latin typeface="Chalkboard"/>
                <a:cs typeface="Chalkboard"/>
              </a:rPr>
              <a:t>Costing documents available</a:t>
            </a:r>
          </a:p>
          <a:p>
            <a:pPr lvl="1"/>
            <a:r>
              <a:rPr lang="en-US" b="1" dirty="0" smtClean="0">
                <a:latin typeface="Chalkboard"/>
                <a:cs typeface="Chalkboard"/>
              </a:rPr>
              <a:t>Guidelines</a:t>
            </a:r>
            <a:r>
              <a:rPr lang="en-US" dirty="0" smtClean="0">
                <a:latin typeface="Chalkboard"/>
                <a:cs typeface="Chalkboard"/>
              </a:rPr>
              <a:t> for doing the costing – focused on NF, will be adopted to BB &amp; SB</a:t>
            </a:r>
          </a:p>
          <a:p>
            <a:pPr lvl="1"/>
            <a:r>
              <a:rPr lang="en-US" b="1" dirty="0" smtClean="0">
                <a:latin typeface="Chalkboard"/>
                <a:cs typeface="Chalkboard"/>
              </a:rPr>
              <a:t>Excel</a:t>
            </a:r>
            <a:r>
              <a:rPr lang="en-US" dirty="0" smtClean="0">
                <a:latin typeface="Chalkboard"/>
                <a:cs typeface="Chalkboard"/>
              </a:rPr>
              <a:t> template</a:t>
            </a:r>
          </a:p>
          <a:p>
            <a:pPr lvl="1"/>
            <a:r>
              <a:rPr lang="en-US" b="1" dirty="0" smtClean="0">
                <a:latin typeface="Chalkboard"/>
                <a:cs typeface="Chalkboard"/>
              </a:rPr>
              <a:t>Assumption Data Sheet </a:t>
            </a:r>
            <a:endParaRPr lang="en-US" b="1" dirty="0">
              <a:latin typeface="Chalkboard"/>
              <a:cs typeface="Chalkboard"/>
            </a:endParaRP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EUROnu Annual Meeting, 21/01/2011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Ilias Efthymiopoulos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A5AA10-9BC5-814C-98CB-E7C80BF6E4E0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4499992" y="5620598"/>
            <a:ext cx="4460589" cy="369332"/>
          </a:xfrm>
          <a:prstGeom prst="rect">
            <a:avLst/>
          </a:prstGeom>
          <a:solidFill>
            <a:srgbClr val="FFCC66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800000"/>
                </a:solidFill>
              </a:rPr>
              <a:t>➩Available (next week) in </a:t>
            </a:r>
            <a:r>
              <a:rPr lang="en-US" dirty="0" err="1" smtClean="0">
                <a:solidFill>
                  <a:srgbClr val="800000"/>
                </a:solidFill>
              </a:rPr>
              <a:t>EUROnu</a:t>
            </a:r>
            <a:r>
              <a:rPr lang="en-US" dirty="0" smtClean="0">
                <a:solidFill>
                  <a:srgbClr val="800000"/>
                </a:solidFill>
              </a:rPr>
              <a:t> WG1 web</a:t>
            </a:r>
            <a:endParaRPr lang="en-US" dirty="0">
              <a:solidFill>
                <a:srgbClr val="8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18817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>
                <a:latin typeface="Chalkboard"/>
                <a:cs typeface="Chalkboard"/>
              </a:rPr>
              <a:t>EUROnu</a:t>
            </a:r>
            <a:r>
              <a:rPr lang="en-US" dirty="0">
                <a:latin typeface="Chalkboard"/>
                <a:cs typeface="Chalkboard"/>
              </a:rPr>
              <a:t> costing – </a:t>
            </a:r>
            <a:r>
              <a:rPr lang="en-US" b="1" dirty="0" smtClean="0">
                <a:latin typeface="Chalkboard"/>
                <a:cs typeface="Chalkboard"/>
              </a:rPr>
              <a:t>Documents</a:t>
            </a:r>
            <a:endParaRPr lang="en-US" dirty="0">
              <a:latin typeface="Chalkboard"/>
              <a:cs typeface="Chalkboard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EUROnu Annual Meeting, 21/01/2011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Ilias Efthymiopoulos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A5AA10-9BC5-814C-98CB-E7C80BF6E4E0}" type="slidenum">
              <a:rPr lang="en-US" smtClean="0"/>
              <a:pPr/>
              <a:t>5</a:t>
            </a:fld>
            <a:endParaRPr lang="en-US"/>
          </a:p>
        </p:txBody>
      </p:sp>
      <p:pic>
        <p:nvPicPr>
          <p:cNvPr id="11" name="Picture 10" descr="screen-capture-4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756" y="1436342"/>
            <a:ext cx="3555287" cy="5025609"/>
          </a:xfrm>
          <a:prstGeom prst="rect">
            <a:avLst/>
          </a:prstGeom>
          <a:ln>
            <a:solidFill>
              <a:schemeClr val="tx2"/>
            </a:solidFill>
          </a:ln>
        </p:spPr>
      </p:pic>
      <p:pic>
        <p:nvPicPr>
          <p:cNvPr id="12" name="Picture 11" descr="screen-capture-5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032" y="1417638"/>
            <a:ext cx="3600400" cy="5005263"/>
          </a:xfrm>
          <a:prstGeom prst="rect">
            <a:avLst/>
          </a:prstGeom>
          <a:ln>
            <a:solidFill>
              <a:srgbClr val="1F497D"/>
            </a:solidFill>
          </a:ln>
        </p:spPr>
      </p:pic>
      <p:sp>
        <p:nvSpPr>
          <p:cNvPr id="13" name="TextBox 12"/>
          <p:cNvSpPr txBox="1"/>
          <p:nvPr/>
        </p:nvSpPr>
        <p:spPr>
          <a:xfrm>
            <a:off x="152400" y="5949280"/>
            <a:ext cx="2095445" cy="369332"/>
          </a:xfrm>
          <a:prstGeom prst="rect">
            <a:avLst/>
          </a:prstGeom>
          <a:solidFill>
            <a:srgbClr val="FFCC66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800000"/>
                </a:solidFill>
              </a:rPr>
              <a:t>Guideline document</a:t>
            </a:r>
            <a:endParaRPr lang="en-US" dirty="0">
              <a:solidFill>
                <a:srgbClr val="80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644008" y="5949280"/>
            <a:ext cx="3317472" cy="369332"/>
          </a:xfrm>
          <a:prstGeom prst="rect">
            <a:avLst/>
          </a:prstGeom>
          <a:solidFill>
            <a:srgbClr val="FFCC66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800000"/>
                </a:solidFill>
              </a:rPr>
              <a:t>Assumption Data Sheet Template</a:t>
            </a:r>
            <a:endParaRPr lang="en-US" dirty="0">
              <a:solidFill>
                <a:srgbClr val="8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25691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>
                <a:latin typeface="Chalkboard"/>
                <a:cs typeface="Chalkboard"/>
              </a:rPr>
              <a:t>EUROnu</a:t>
            </a:r>
            <a:r>
              <a:rPr lang="en-US" dirty="0">
                <a:latin typeface="Chalkboard"/>
                <a:cs typeface="Chalkboard"/>
              </a:rPr>
              <a:t> costing – </a:t>
            </a:r>
            <a:r>
              <a:rPr lang="en-US" b="1" dirty="0">
                <a:latin typeface="Chalkboard"/>
                <a:cs typeface="Chalkboard"/>
              </a:rPr>
              <a:t>Documents</a:t>
            </a:r>
            <a:endParaRPr lang="en-US" dirty="0">
              <a:latin typeface="Chalkboard"/>
              <a:cs typeface="Chalkboard"/>
            </a:endParaRPr>
          </a:p>
        </p:txBody>
      </p:sp>
      <p:pic>
        <p:nvPicPr>
          <p:cNvPr id="9" name="Content Placeholder 8" descr="screen-capture-6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619" b="4619"/>
          <a:stretch>
            <a:fillRect/>
          </a:stretch>
        </p:blipFill>
        <p:spPr>
          <a:ln>
            <a:solidFill>
              <a:srgbClr val="0000FF"/>
            </a:solidFill>
          </a:ln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EUROnu Annual Meeting, 21/01/2011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Ilias Efthymiopoulos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A5AA10-9BC5-814C-98CB-E7C80BF6E4E0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7387901" y="5949280"/>
            <a:ext cx="1603699" cy="369332"/>
          </a:xfrm>
          <a:prstGeom prst="rect">
            <a:avLst/>
          </a:prstGeom>
          <a:solidFill>
            <a:srgbClr val="FFCC66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800000"/>
                </a:solidFill>
              </a:rPr>
              <a:t>Excel Template</a:t>
            </a:r>
            <a:endParaRPr lang="en-US" dirty="0">
              <a:solidFill>
                <a:srgbClr val="8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23390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>
                <a:latin typeface="Chalkboard"/>
                <a:cs typeface="Chalkboard"/>
              </a:rPr>
              <a:t>EUROnu</a:t>
            </a:r>
            <a:r>
              <a:rPr lang="en-US" dirty="0">
                <a:latin typeface="Chalkboard"/>
                <a:cs typeface="Chalkboard"/>
              </a:rPr>
              <a:t> costing – </a:t>
            </a:r>
            <a:r>
              <a:rPr lang="en-US" b="1" dirty="0">
                <a:latin typeface="Chalkboard"/>
                <a:cs typeface="Chalkboard"/>
              </a:rPr>
              <a:t>Documents</a:t>
            </a:r>
          </a:p>
        </p:txBody>
      </p:sp>
      <p:pic>
        <p:nvPicPr>
          <p:cNvPr id="7" name="Content Placeholder 6" descr="screen-capture-7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867" b="7867"/>
          <a:stretch>
            <a:fillRect/>
          </a:stretch>
        </p:blipFill>
        <p:spPr>
          <a:ln>
            <a:solidFill>
              <a:srgbClr val="0000FF"/>
            </a:solidFill>
          </a:ln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EUROnu Annual Meeting, 21/01/2011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Ilias Efthymiopoulos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A5AA10-9BC5-814C-98CB-E7C80BF6E4E0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7387901" y="5949280"/>
            <a:ext cx="1603699" cy="646331"/>
          </a:xfrm>
          <a:prstGeom prst="rect">
            <a:avLst/>
          </a:prstGeom>
          <a:solidFill>
            <a:srgbClr val="FFCC66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800000"/>
                </a:solidFill>
              </a:rPr>
              <a:t>Excel Template</a:t>
            </a:r>
          </a:p>
          <a:p>
            <a:r>
              <a:rPr lang="en-US" dirty="0" smtClean="0">
                <a:solidFill>
                  <a:srgbClr val="800000"/>
                </a:solidFill>
              </a:rPr>
              <a:t>Help page</a:t>
            </a:r>
            <a:endParaRPr lang="en-US" dirty="0">
              <a:solidFill>
                <a:srgbClr val="8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80245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>
                <a:latin typeface="Chalkboard"/>
                <a:cs typeface="Chalkboard"/>
              </a:rPr>
              <a:t>EUROnu</a:t>
            </a:r>
            <a:r>
              <a:rPr lang="en-US" dirty="0">
                <a:latin typeface="Chalkboard"/>
                <a:cs typeface="Chalkboard"/>
              </a:rPr>
              <a:t> costing – </a:t>
            </a:r>
            <a:r>
              <a:rPr lang="en-US" b="1" dirty="0" smtClean="0">
                <a:latin typeface="Chalkboard"/>
                <a:cs typeface="Chalkboard"/>
              </a:rPr>
              <a:t>Costing Tool</a:t>
            </a:r>
            <a:endParaRPr lang="en-US" b="1" dirty="0">
              <a:latin typeface="Chalkboard"/>
              <a:cs typeface="Chalkboard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EUROnu Annual Meeting, 21/01/2011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Ilias Efthymiopoulos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A5AA10-9BC5-814C-98CB-E7C80BF6E4E0}" type="slidenum">
              <a:rPr lang="en-US" smtClean="0"/>
              <a:pPr/>
              <a:t>8</a:t>
            </a:fld>
            <a:endParaRPr lang="en-US"/>
          </a:p>
        </p:txBody>
      </p:sp>
      <p:pic>
        <p:nvPicPr>
          <p:cNvPr id="7" name="Content Placeholder 6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19" r="1719"/>
          <a:stretch>
            <a:fillRect/>
          </a:stretch>
        </p:blipFill>
        <p:spPr bwMode="auto"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6215913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EUROnu</a:t>
            </a:r>
            <a:r>
              <a:rPr lang="en-US" dirty="0" smtClean="0"/>
              <a:t> costing – </a:t>
            </a:r>
            <a:r>
              <a:rPr lang="en-US" b="1" dirty="0" smtClean="0"/>
              <a:t>Methodology 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458200" cy="50292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Establish </a:t>
            </a:r>
            <a:r>
              <a:rPr lang="en-US" dirty="0" smtClean="0">
                <a:solidFill>
                  <a:srgbClr val="0000FF"/>
                </a:solidFill>
              </a:rPr>
              <a:t>the </a:t>
            </a:r>
            <a:r>
              <a:rPr lang="en-US" b="1" dirty="0" smtClean="0">
                <a:solidFill>
                  <a:srgbClr val="0000FF"/>
                </a:solidFill>
              </a:rPr>
              <a:t>Project Breakdown Structure</a:t>
            </a:r>
          </a:p>
          <a:p>
            <a:pPr lvl="1"/>
            <a:r>
              <a:rPr lang="en-US" dirty="0" smtClean="0"/>
              <a:t>Describes the components of the baseline: sub-systems, sub-sub-systems etc.</a:t>
            </a:r>
            <a:endParaRPr lang="en-US" sz="2200" dirty="0" smtClean="0"/>
          </a:p>
          <a:p>
            <a:pPr lvl="1"/>
            <a:r>
              <a:rPr lang="en-US" dirty="0" smtClean="0">
                <a:solidFill>
                  <a:srgbClr val="008000"/>
                </a:solidFill>
              </a:rPr>
              <a:t>Use excel template file </a:t>
            </a:r>
            <a:r>
              <a:rPr lang="en-US" dirty="0" smtClean="0">
                <a:solidFill>
                  <a:srgbClr val="008000"/>
                </a:solidFill>
                <a:sym typeface="Wingdings"/>
              </a:rPr>
              <a:t> </a:t>
            </a:r>
            <a:r>
              <a:rPr lang="en-US" dirty="0" smtClean="0">
                <a:solidFill>
                  <a:srgbClr val="008000"/>
                </a:solidFill>
                <a:sym typeface="Wingdings"/>
              </a:rPr>
              <a:t>load it to </a:t>
            </a:r>
            <a:r>
              <a:rPr lang="en-US" dirty="0" smtClean="0">
                <a:solidFill>
                  <a:srgbClr val="008000"/>
                </a:solidFill>
                <a:sym typeface="Wingdings"/>
              </a:rPr>
              <a:t>the Costing Tool</a:t>
            </a:r>
          </a:p>
          <a:p>
            <a:pPr lvl="1"/>
            <a:r>
              <a:rPr lang="en-US" dirty="0" smtClean="0">
                <a:sym typeface="Wingdings"/>
              </a:rPr>
              <a:t>Start with the baseline, leave options for later</a:t>
            </a:r>
            <a:endParaRPr lang="en-US" dirty="0" smtClean="0">
              <a:sym typeface="Wingdings"/>
            </a:endParaRPr>
          </a:p>
          <a:p>
            <a:pPr lvl="1"/>
            <a:endParaRPr lang="en-US" dirty="0" smtClean="0">
              <a:sym typeface="Wingdings"/>
            </a:endParaRPr>
          </a:p>
          <a:p>
            <a:r>
              <a:rPr lang="en-US" dirty="0" smtClean="0">
                <a:solidFill>
                  <a:srgbClr val="0000FF"/>
                </a:solidFill>
              </a:rPr>
              <a:t>For each of them, identify activities to perform – </a:t>
            </a:r>
            <a:r>
              <a:rPr lang="en-US" b="1" dirty="0" smtClean="0">
                <a:solidFill>
                  <a:srgbClr val="0000FF"/>
                </a:solidFill>
              </a:rPr>
              <a:t>Work Breakdown Structure</a:t>
            </a:r>
          </a:p>
          <a:p>
            <a:pPr lvl="1"/>
            <a:r>
              <a:rPr lang="en-US" dirty="0" smtClean="0"/>
              <a:t>Include </a:t>
            </a:r>
            <a:r>
              <a:rPr lang="en-US" b="1" dirty="0" smtClean="0"/>
              <a:t>Engineering activities</a:t>
            </a:r>
          </a:p>
          <a:p>
            <a:pPr lvl="2"/>
            <a:r>
              <a:rPr lang="en-US" dirty="0" smtClean="0"/>
              <a:t>EMC studies, radiation hardness of equipment, accelerator &amp; detector physics optimization,</a:t>
            </a:r>
            <a:br>
              <a:rPr lang="en-US" dirty="0" smtClean="0"/>
            </a:br>
            <a:r>
              <a:rPr lang="en-US" dirty="0" smtClean="0"/>
              <a:t>safety/environment engineering, risk analysis, commissioning, ramping-up, etc.</a:t>
            </a:r>
          </a:p>
          <a:p>
            <a:pPr lvl="2"/>
            <a:r>
              <a:rPr lang="en-US" dirty="0" smtClean="0">
                <a:solidFill>
                  <a:srgbClr val="800000"/>
                </a:solidFill>
              </a:rPr>
              <a:t>Apply a global approach if not explicitly studied : +40% on material cost</a:t>
            </a:r>
          </a:p>
          <a:p>
            <a:pPr lvl="1"/>
            <a:r>
              <a:rPr lang="en-US" dirty="0" smtClean="0"/>
              <a:t>Do not include </a:t>
            </a:r>
            <a:r>
              <a:rPr lang="en-US" b="1" dirty="0" smtClean="0"/>
              <a:t>operation </a:t>
            </a:r>
            <a:r>
              <a:rPr lang="en-US" b="1" dirty="0" smtClean="0"/>
              <a:t>costs</a:t>
            </a:r>
            <a:r>
              <a:rPr lang="en-US" dirty="0"/>
              <a:t> </a:t>
            </a:r>
            <a:r>
              <a:rPr lang="en-US" dirty="0" smtClean="0"/>
              <a:t>or </a:t>
            </a:r>
            <a:r>
              <a:rPr lang="en-US" b="1" dirty="0" smtClean="0"/>
              <a:t>dismantling </a:t>
            </a:r>
            <a:r>
              <a:rPr lang="en-US" b="1" dirty="0" smtClean="0"/>
              <a:t>costs</a:t>
            </a:r>
          </a:p>
          <a:p>
            <a:pPr lvl="1">
              <a:buNone/>
            </a:pPr>
            <a:endParaRPr lang="en-US" dirty="0" smtClean="0"/>
          </a:p>
          <a:p>
            <a:r>
              <a:rPr lang="en-US" dirty="0" smtClean="0">
                <a:solidFill>
                  <a:srgbClr val="0000FF"/>
                </a:solidFill>
              </a:rPr>
              <a:t>Try </a:t>
            </a:r>
            <a:r>
              <a:rPr lang="en-US" dirty="0" smtClean="0">
                <a:solidFill>
                  <a:srgbClr val="0000FF"/>
                </a:solidFill>
              </a:rPr>
              <a:t>to evaluate costs associated to these activities, by all means</a:t>
            </a:r>
          </a:p>
          <a:p>
            <a:pPr lvl="1"/>
            <a:r>
              <a:rPr lang="en-US" dirty="0" smtClean="0">
                <a:solidFill>
                  <a:srgbClr val="800000"/>
                </a:solidFill>
              </a:rPr>
              <a:t>Follow the proposed </a:t>
            </a:r>
            <a:r>
              <a:rPr lang="en-US" b="1" dirty="0" smtClean="0">
                <a:solidFill>
                  <a:srgbClr val="800000"/>
                </a:solidFill>
              </a:rPr>
              <a:t>common rules</a:t>
            </a:r>
          </a:p>
          <a:p>
            <a:pPr lvl="1"/>
            <a:endParaRPr lang="en-US" dirty="0">
              <a:solidFill>
                <a:srgbClr val="800000"/>
              </a:solidFill>
            </a:endParaRPr>
          </a:p>
          <a:p>
            <a:r>
              <a:rPr lang="en-US" dirty="0" smtClean="0">
                <a:solidFill>
                  <a:srgbClr val="0000FF"/>
                </a:solidFill>
              </a:rPr>
              <a:t>Identif</a:t>
            </a:r>
            <a:r>
              <a:rPr lang="en-US" dirty="0" smtClean="0">
                <a:solidFill>
                  <a:srgbClr val="0000FF"/>
                </a:solidFill>
              </a:rPr>
              <a:t>y the </a:t>
            </a:r>
            <a:r>
              <a:rPr lang="en-US" b="1" dirty="0" smtClean="0">
                <a:solidFill>
                  <a:srgbClr val="0000FF"/>
                </a:solidFill>
              </a:rPr>
              <a:t>Cost Focal Points </a:t>
            </a:r>
          </a:p>
          <a:p>
            <a:pPr lvl="1"/>
            <a:r>
              <a:rPr lang="en-US" dirty="0" smtClean="0"/>
              <a:t>those responsible at the </a:t>
            </a:r>
            <a:r>
              <a:rPr lang="en-US" dirty="0" err="1" smtClean="0"/>
              <a:t>syb</a:t>
            </a:r>
            <a:r>
              <a:rPr lang="en-US" dirty="0" smtClean="0"/>
              <a:t>-system level to collect the cost information and maintain it in the costing tool </a:t>
            </a:r>
            <a:r>
              <a:rPr lang="en-US" dirty="0" smtClean="0">
                <a:solidFill>
                  <a:srgbClr val="800000"/>
                </a:solidFill>
                <a:sym typeface="Wingdings"/>
              </a:rPr>
              <a:t> members of the Costing Panel </a:t>
            </a:r>
            <a:endParaRPr lang="en-US" b="1" dirty="0" smtClean="0">
              <a:solidFill>
                <a:srgbClr val="800000"/>
              </a:solidFill>
            </a:endParaRPr>
          </a:p>
          <a:p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EUROnu Annual Meeting, 21/01/2011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A5AA10-9BC5-814C-98CB-E7C80BF6E4E0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Ilias Efthymiopoulos</a:t>
            </a:r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1303</TotalTime>
  <Words>845</Words>
  <Application>Microsoft Macintosh PowerPoint</Application>
  <PresentationFormat>On-screen Show (4:3)</PresentationFormat>
  <Paragraphs>182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Office Theme</vt:lpstr>
      <vt:lpstr>Status Update</vt:lpstr>
      <vt:lpstr>General remarks - reminder</vt:lpstr>
      <vt:lpstr>General remarks - reminder</vt:lpstr>
      <vt:lpstr>Progress since last Annual Meeting</vt:lpstr>
      <vt:lpstr>EUROnu costing – Documents</vt:lpstr>
      <vt:lpstr>EUROnu costing – Documents</vt:lpstr>
      <vt:lpstr>EUROnu costing – Documents</vt:lpstr>
      <vt:lpstr>EUROnu costing – Costing Tool</vt:lpstr>
      <vt:lpstr>EUROnu costing – Methodology </vt:lpstr>
      <vt:lpstr>EUROnu costing – Methodology </vt:lpstr>
      <vt:lpstr>EUROnu costing – Methodology </vt:lpstr>
      <vt:lpstr>EUROnu costing – Next steps</vt:lpstr>
      <vt:lpstr>And then ……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– Cost Exercise in EURONu What should be done?</dc:title>
  <dc:creator>Efthymiopoulos Ilias</dc:creator>
  <cp:lastModifiedBy>Efthymiopoulos Ilias</cp:lastModifiedBy>
  <cp:revision>49</cp:revision>
  <dcterms:created xsi:type="dcterms:W3CDTF">2010-09-25T08:08:49Z</dcterms:created>
  <dcterms:modified xsi:type="dcterms:W3CDTF">2011-01-21T03:49:53Z</dcterms:modified>
</cp:coreProperties>
</file>