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58" r:id="rId6"/>
    <p:sldId id="260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65" autoAdjust="0"/>
  </p:normalViewPr>
  <p:slideViewPr>
    <p:cSldViewPr snapToGrid="0" showGuides="1">
      <p:cViewPr varScale="1">
        <p:scale>
          <a:sx n="110" d="100"/>
          <a:sy n="110" d="100"/>
        </p:scale>
        <p:origin x="-4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918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21 January, 2011</a:t>
            </a:fld>
            <a:endParaRPr lang="en-GB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949538"/>
            <a:ext cx="862811" cy="9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1/21/2011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1/21/2011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949538"/>
            <a:ext cx="862811" cy="9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1/21/2011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1/21/2011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1/21/2011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1/21/2011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1/21/2011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66"/>
            </a:gs>
            <a:gs pos="80000">
              <a:srgbClr val="00336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BB7B563-F8B6-412C-AB4D-3045EC85A642}" type="datetimeFigureOut">
              <a:rPr lang="en-US" smtClean="0"/>
              <a:pPr/>
              <a:t>1/21/2011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7171"/>
            <a:ext cx="7772400" cy="212365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ECFA </a:t>
            </a:r>
            <a:r>
              <a:rPr lang="en-US" dirty="0" smtClean="0"/>
              <a:t>Neutrino Panel: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ECFA review; timeline: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71227"/>
            <a:ext cx="9144000" cy="614364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Date and venue:</a:t>
            </a:r>
          </a:p>
          <a:p>
            <a:pPr lvl="1"/>
            <a:r>
              <a:rPr lang="en-GB" dirty="0" smtClean="0"/>
              <a:t>ECFA review will take place:</a:t>
            </a:r>
          </a:p>
          <a:p>
            <a:pPr lvl="2"/>
            <a:r>
              <a:rPr lang="en-GB" dirty="0" smtClean="0"/>
              <a:t>In May </a:t>
            </a:r>
          </a:p>
          <a:p>
            <a:pPr lvl="3"/>
            <a:r>
              <a:rPr lang="en-GB" dirty="0" smtClean="0"/>
              <a:t>Dates yet to be fixed</a:t>
            </a:r>
          </a:p>
          <a:p>
            <a:pPr lvl="4"/>
            <a:r>
              <a:rPr lang="en-GB" dirty="0" smtClean="0"/>
              <a:t>Proponent Doodle poll at: http://doodle.com/9z7ixabrfm6kdiza</a:t>
            </a:r>
          </a:p>
          <a:p>
            <a:pPr lvl="2"/>
            <a:r>
              <a:rPr lang="en-GB" dirty="0" smtClean="0"/>
              <a:t>At the </a:t>
            </a:r>
            <a:r>
              <a:rPr lang="en-GB" dirty="0" err="1" smtClean="0"/>
              <a:t>Daresbury</a:t>
            </a:r>
            <a:r>
              <a:rPr lang="en-GB" dirty="0" smtClean="0"/>
              <a:t> Laboratory</a:t>
            </a:r>
          </a:p>
          <a:p>
            <a:r>
              <a:rPr lang="en-GB" dirty="0" smtClean="0"/>
              <a:t>The following is a ‘best guess’:</a:t>
            </a:r>
          </a:p>
          <a:p>
            <a:pPr lvl="1"/>
            <a:r>
              <a:rPr lang="en-GB" dirty="0" smtClean="0"/>
              <a:t>The meeting will take place over 2 days</a:t>
            </a:r>
          </a:p>
          <a:p>
            <a:pPr lvl="1"/>
            <a:r>
              <a:rPr lang="en-GB" dirty="0" smtClean="0"/>
              <a:t>The Panel will request presentations in an open session</a:t>
            </a:r>
          </a:p>
          <a:p>
            <a:pPr lvl="2"/>
            <a:r>
              <a:rPr lang="en-GB" dirty="0" smtClean="0"/>
              <a:t>Important for their to be an audience</a:t>
            </a:r>
          </a:p>
          <a:p>
            <a:pPr lvl="1"/>
            <a:r>
              <a:rPr lang="en-GB" dirty="0" smtClean="0"/>
              <a:t>Panel’s feedback to us will come late May or in June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311" y="374837"/>
            <a:ext cx="8145377" cy="610832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606716" y="3007895"/>
            <a:ext cx="2658979" cy="252663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57727" y="3248526"/>
            <a:ext cx="7607968" cy="306805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61988" y="3548063"/>
            <a:ext cx="1700212" cy="200275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739063" y="3260557"/>
            <a:ext cx="1600200" cy="2779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814" y="181714"/>
            <a:ext cx="7921544" cy="582723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566738"/>
            <a:ext cx="7667625" cy="57245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Community consultation; steps taken: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5157054"/>
          </a:xfrm>
        </p:spPr>
        <p:txBody>
          <a:bodyPr>
            <a:normAutofit fontScale="55000" lnSpcReduction="20000"/>
          </a:bodyPr>
          <a:lstStyle/>
          <a:p>
            <a:r>
              <a:rPr lang="en-GB" dirty="0" err="1" smtClean="0"/>
              <a:t>EUROnu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Concept explained to Management Board</a:t>
            </a:r>
          </a:p>
          <a:p>
            <a:pPr lvl="2"/>
            <a:r>
              <a:rPr lang="en-GB" dirty="0" smtClean="0"/>
              <a:t>Welcomed proposed review panel</a:t>
            </a:r>
          </a:p>
          <a:p>
            <a:pPr lvl="1"/>
            <a:r>
              <a:rPr lang="en-GB" dirty="0" smtClean="0"/>
              <a:t>Concept presented to delegates at </a:t>
            </a:r>
            <a:r>
              <a:rPr lang="en-GB" dirty="0" err="1" smtClean="0"/>
              <a:t>EUROnu</a:t>
            </a:r>
            <a:r>
              <a:rPr lang="en-GB" dirty="0" smtClean="0"/>
              <a:t> costing w/</a:t>
            </a:r>
            <a:r>
              <a:rPr lang="en-GB" dirty="0" err="1" smtClean="0"/>
              <a:t>s</a:t>
            </a:r>
            <a:r>
              <a:rPr lang="en-GB" dirty="0" smtClean="0"/>
              <a:t>, CERN, 15/16 March 2010:</a:t>
            </a:r>
          </a:p>
          <a:p>
            <a:pPr lvl="2"/>
            <a:r>
              <a:rPr lang="en-GB" dirty="0" smtClean="0"/>
              <a:t>Positive reception</a:t>
            </a:r>
          </a:p>
          <a:p>
            <a:pPr lvl="1"/>
            <a:r>
              <a:rPr lang="en-GB" dirty="0" smtClean="0"/>
              <a:t>Note: </a:t>
            </a:r>
          </a:p>
          <a:p>
            <a:pPr lvl="2"/>
            <a:r>
              <a:rPr lang="en-GB" dirty="0" smtClean="0"/>
              <a:t>Formally, </a:t>
            </a:r>
            <a:r>
              <a:rPr lang="en-GB" dirty="0" err="1" smtClean="0"/>
              <a:t>EUROnu</a:t>
            </a:r>
            <a:r>
              <a:rPr lang="en-GB" dirty="0" smtClean="0"/>
              <a:t> reports to the Strategy Session of CERN Council:</a:t>
            </a:r>
          </a:p>
          <a:p>
            <a:pPr lvl="3"/>
            <a:r>
              <a:rPr lang="en-GB" dirty="0" smtClean="0"/>
              <a:t> So, if the review of the IDR and </a:t>
            </a:r>
            <a:r>
              <a:rPr lang="en-GB" dirty="0" err="1" smtClean="0"/>
              <a:t>EUROnu</a:t>
            </a:r>
            <a:r>
              <a:rPr lang="en-GB" dirty="0" smtClean="0"/>
              <a:t> interim reports is deemed to be a success and the process moves on to the review of the RDR and the </a:t>
            </a:r>
            <a:r>
              <a:rPr lang="en-GB" dirty="0" err="1" smtClean="0"/>
              <a:t>EUROnu</a:t>
            </a:r>
            <a:r>
              <a:rPr lang="en-GB" dirty="0" smtClean="0"/>
              <a:t> final reports, it will be important that the review is included as part of the Strategy Session of CERN Council reporting process</a:t>
            </a:r>
          </a:p>
          <a:p>
            <a:r>
              <a:rPr lang="en-GB" dirty="0" smtClean="0"/>
              <a:t>IDS-NF</a:t>
            </a:r>
          </a:p>
          <a:p>
            <a:pPr lvl="1"/>
            <a:r>
              <a:rPr lang="en-GB" dirty="0" smtClean="0"/>
              <a:t>Concept explained to Steering Group</a:t>
            </a:r>
          </a:p>
          <a:p>
            <a:pPr lvl="2"/>
            <a:r>
              <a:rPr lang="en-GB" dirty="0" smtClean="0"/>
              <a:t>Proposed review panel was welcomed</a:t>
            </a:r>
          </a:p>
          <a:p>
            <a:pPr lvl="3"/>
            <a:r>
              <a:rPr lang="en-GB" dirty="0" smtClean="0"/>
              <a:t>Comment:</a:t>
            </a:r>
          </a:p>
          <a:p>
            <a:pPr lvl="4"/>
            <a:r>
              <a:rPr lang="en-GB" dirty="0" smtClean="0"/>
              <a:t>Ensure review panel is manifestly international</a:t>
            </a:r>
          </a:p>
          <a:p>
            <a:pPr lvl="1"/>
            <a:r>
              <a:rPr lang="en-GB" dirty="0" smtClean="0"/>
              <a:t>Concept presented to IDS-NF plenary meeting, FNAL 08—10 April 2010</a:t>
            </a:r>
          </a:p>
          <a:p>
            <a:pPr lvl="2"/>
            <a:r>
              <a:rPr lang="en-GB" dirty="0" smtClean="0"/>
              <a:t>Positive reception</a:t>
            </a:r>
          </a:p>
          <a:p>
            <a:pPr lvl="4"/>
            <a:endParaRPr lang="en-GB" dirty="0" smtClean="0"/>
          </a:p>
          <a:p>
            <a:r>
              <a:rPr lang="en-GB" dirty="0" smtClean="0"/>
              <a:t>Neu2012 (NA in EUCARD IA)</a:t>
            </a:r>
          </a:p>
          <a:p>
            <a:pPr lvl="1"/>
            <a:r>
              <a:rPr lang="en-GB" dirty="0" smtClean="0"/>
              <a:t>Concept presented by T. Nakada to Neu2012 community</a:t>
            </a:r>
          </a:p>
          <a:p>
            <a:pPr lvl="2"/>
            <a:r>
              <a:rPr lang="en-GB" dirty="0" smtClean="0"/>
              <a:t>Positive reception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8460" y="5828910"/>
            <a:ext cx="8157411" cy="954107"/>
          </a:xfrm>
          <a:prstGeom prst="rect">
            <a:avLst/>
          </a:prstGeom>
          <a:gradFill>
            <a:gsLst>
              <a:gs pos="0">
                <a:srgbClr val="A50021"/>
              </a:gs>
              <a:gs pos="50000">
                <a:srgbClr val="002060"/>
              </a:gs>
              <a:gs pos="100000">
                <a:srgbClr val="C00000"/>
              </a:gs>
            </a:gsLst>
            <a:lin ang="5400000" scaled="0"/>
          </a:gra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</a:rPr>
              <a:t>Conclusion: </a:t>
            </a:r>
            <a:br>
              <a:rPr lang="en-GB" sz="2800" b="1" dirty="0" smtClean="0">
                <a:solidFill>
                  <a:schemeClr val="bg1"/>
                </a:solidFill>
              </a:rPr>
            </a:br>
            <a:r>
              <a:rPr lang="en-GB" sz="2800" b="1" dirty="0" smtClean="0">
                <a:solidFill>
                  <a:schemeClr val="bg1"/>
                </a:solidFill>
              </a:rPr>
              <a:t>community welcomes proposed review panel.</a:t>
            </a:r>
            <a:endParaRPr lang="en-GB" sz="2800" b="1" dirty="0" err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7831"/>
            <a:ext cx="9144000" cy="616016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ECFA intention is that review panel shall be:</a:t>
            </a:r>
          </a:p>
          <a:p>
            <a:pPr lvl="1"/>
            <a:r>
              <a:rPr lang="en-GB" dirty="0" smtClean="0"/>
              <a:t>International:</a:t>
            </a:r>
          </a:p>
          <a:p>
            <a:pPr lvl="2"/>
            <a:r>
              <a:rPr lang="en-GB" dirty="0" smtClean="0"/>
              <a:t>European initiative; but international in scope and influence</a:t>
            </a:r>
          </a:p>
          <a:p>
            <a:pPr lvl="1"/>
            <a:r>
              <a:rPr lang="en-GB" dirty="0" smtClean="0"/>
              <a:t>Composed of internationally recognised leaders in the field</a:t>
            </a:r>
          </a:p>
          <a:p>
            <a:r>
              <a:rPr lang="en-GB" dirty="0" smtClean="0"/>
              <a:t>Not sufficient for this to be the intention, nor sufficient even for it to be true in practice, unless:</a:t>
            </a:r>
          </a:p>
          <a:p>
            <a:pPr lvl="1"/>
            <a:r>
              <a:rPr lang="en-GB" dirty="0" smtClean="0"/>
              <a:t>The international community recognises the panel as international and ‘heavy weight’</a:t>
            </a:r>
          </a:p>
          <a:p>
            <a:pPr lvl="2"/>
            <a:r>
              <a:rPr lang="en-GB" dirty="0" smtClean="0"/>
              <a:t> i.e. essential that there be ‘buy in’ from:</a:t>
            </a:r>
          </a:p>
          <a:p>
            <a:pPr lvl="3"/>
            <a:r>
              <a:rPr lang="en-GB" dirty="0" smtClean="0"/>
              <a:t>International neutrino community;</a:t>
            </a:r>
          </a:p>
          <a:p>
            <a:pPr lvl="3"/>
            <a:r>
              <a:rPr lang="en-GB" dirty="0" smtClean="0"/>
              <a:t>‘Stakeholders’:</a:t>
            </a:r>
          </a:p>
          <a:p>
            <a:pPr lvl="4"/>
            <a:r>
              <a:rPr lang="en-GB" dirty="0" smtClean="0"/>
              <a:t>e.g. laboratory and funding-agency directors</a:t>
            </a:r>
          </a:p>
          <a:p>
            <a:pPr lvl="2"/>
            <a:r>
              <a:rPr lang="en-GB" dirty="0" smtClean="0"/>
              <a:t>Implies:</a:t>
            </a:r>
          </a:p>
          <a:p>
            <a:pPr lvl="3"/>
            <a:r>
              <a:rPr lang="en-GB" dirty="0" smtClean="0"/>
              <a:t>Care in establishing principle with stakeholders prior to launch of initiative</a:t>
            </a:r>
          </a:p>
          <a:p>
            <a:pPr lvl="3"/>
            <a:r>
              <a:rPr lang="en-GB" dirty="0" smtClean="0"/>
              <a:t>Broad consultation to define composition of panel:</a:t>
            </a:r>
          </a:p>
          <a:p>
            <a:pPr lvl="4"/>
            <a:r>
              <a:rPr lang="en-GB" dirty="0" smtClean="0"/>
              <a:t>Including appropriate cross membership (e.g. ICFA, ACFA,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96" y="264703"/>
            <a:ext cx="4510488" cy="630454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4313" y="264569"/>
            <a:ext cx="4522872" cy="630768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44695" b="15899"/>
          <a:stretch>
            <a:fillRect/>
          </a:stretch>
        </p:blipFill>
        <p:spPr bwMode="auto">
          <a:xfrm>
            <a:off x="138586" y="987046"/>
            <a:ext cx="8866828" cy="488390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Steps taken since June 2010: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Nominations for panel members solicited from:</a:t>
            </a:r>
          </a:p>
          <a:p>
            <a:pPr lvl="1"/>
            <a:r>
              <a:rPr lang="en-GB" dirty="0" smtClean="0"/>
              <a:t>ECFA members;</a:t>
            </a:r>
          </a:p>
          <a:p>
            <a:pPr lvl="1"/>
            <a:r>
              <a:rPr lang="en-GB" dirty="0" smtClean="0"/>
              <a:t>Future accelerator-based neutrino community:</a:t>
            </a:r>
          </a:p>
          <a:p>
            <a:pPr lvl="2"/>
            <a:r>
              <a:rPr lang="en-GB" dirty="0" smtClean="0"/>
              <a:t>Specifically via </a:t>
            </a:r>
            <a:r>
              <a:rPr lang="en-GB" dirty="0" err="1" smtClean="0"/>
              <a:t>EUROnu</a:t>
            </a:r>
            <a:r>
              <a:rPr lang="en-GB" dirty="0" smtClean="0"/>
              <a:t> Management Board, Nue2012 </a:t>
            </a:r>
            <a:r>
              <a:rPr lang="en-GB" dirty="0" err="1" smtClean="0"/>
              <a:t>Workpackage</a:t>
            </a:r>
            <a:r>
              <a:rPr lang="en-GB" dirty="0" smtClean="0"/>
              <a:t> </a:t>
            </a:r>
            <a:r>
              <a:rPr lang="en-GB" dirty="0" err="1" smtClean="0"/>
              <a:t>managerss</a:t>
            </a:r>
            <a:r>
              <a:rPr lang="en-GB" dirty="0" smtClean="0"/>
              <a:t>, and IDS-NF Steering Group</a:t>
            </a:r>
          </a:p>
          <a:p>
            <a:r>
              <a:rPr lang="en-GB" dirty="0" smtClean="0"/>
              <a:t>Extended discussion of nominees at R-ECFA meeting in Helsinki (October 2010) at which it was agreed that:</a:t>
            </a:r>
          </a:p>
          <a:p>
            <a:pPr lvl="1"/>
            <a:r>
              <a:rPr lang="en-GB" dirty="0" smtClean="0"/>
              <a:t>The panel required expertise in neutrino experimentation, neutrino theory, and accelerator systems.  Panel would be composed of three recognised experts in each of these categories, plus a chair person;</a:t>
            </a:r>
          </a:p>
          <a:p>
            <a:pPr lvl="1"/>
            <a:r>
              <a:rPr lang="en-GB" dirty="0" smtClean="0"/>
              <a:t>The panel would be independent, i.e.:</a:t>
            </a:r>
          </a:p>
          <a:p>
            <a:pPr lvl="2"/>
            <a:r>
              <a:rPr lang="en-GB" dirty="0" smtClean="0"/>
              <a:t>Those who would be authors of either the Interim Design Report (IDR) of the IDS-NF or the mid-term report of </a:t>
            </a:r>
            <a:r>
              <a:rPr lang="en-GB" dirty="0" err="1" smtClean="0"/>
              <a:t>EUROnu</a:t>
            </a:r>
            <a:r>
              <a:rPr lang="en-GB" dirty="0" smtClean="0"/>
              <a:t> would be deemed to </a:t>
            </a:r>
            <a:r>
              <a:rPr lang="en-GB" dirty="0" smtClean="0"/>
              <a:t>be ineligible </a:t>
            </a:r>
            <a:r>
              <a:rPr lang="en-GB" dirty="0" smtClean="0"/>
              <a:t>to serve on the panel; and</a:t>
            </a:r>
          </a:p>
          <a:p>
            <a:pPr lvl="2"/>
            <a:r>
              <a:rPr lang="en-GB" dirty="0" smtClean="0"/>
              <a:t>Those who presently served the IDS-NF or </a:t>
            </a:r>
            <a:r>
              <a:rPr lang="en-GB" dirty="0" err="1" smtClean="0"/>
              <a:t>EUROnu</a:t>
            </a:r>
            <a:r>
              <a:rPr lang="en-GB" dirty="0" smtClean="0"/>
              <a:t> in an advisory capacity would be deemed ineligible to serve.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Composition of the panel: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838" y="714357"/>
            <a:ext cx="8584162" cy="614364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Chair:</a:t>
            </a:r>
          </a:p>
          <a:p>
            <a:pPr lvl="1"/>
            <a:r>
              <a:rPr lang="en-GB" dirty="0" smtClean="0"/>
              <a:t>Prof. Francis </a:t>
            </a:r>
            <a:r>
              <a:rPr lang="en-GB" dirty="0" err="1" smtClean="0"/>
              <a:t>Halzen</a:t>
            </a:r>
            <a:r>
              <a:rPr lang="en-GB" dirty="0" smtClean="0"/>
              <a:t> (US, Wisconsin) </a:t>
            </a:r>
          </a:p>
          <a:p>
            <a:r>
              <a:rPr lang="en-GB" dirty="0" smtClean="0"/>
              <a:t>Accelerator specialists:</a:t>
            </a:r>
          </a:p>
          <a:p>
            <a:pPr lvl="1"/>
            <a:r>
              <a:rPr lang="en-GB" dirty="0" smtClean="0"/>
              <a:t>Terence Garvey (CH, PSI)</a:t>
            </a:r>
          </a:p>
          <a:p>
            <a:pPr lvl="1"/>
            <a:r>
              <a:rPr lang="en-GB" dirty="0" smtClean="0"/>
              <a:t>David Findlay (UK, STFC/RAL)</a:t>
            </a:r>
          </a:p>
          <a:p>
            <a:pPr lvl="1"/>
            <a:r>
              <a:rPr lang="en-GB" dirty="0" smtClean="0"/>
              <a:t>Philippe Lebrun (CERN) </a:t>
            </a:r>
          </a:p>
          <a:p>
            <a:r>
              <a:rPr lang="en-GB" dirty="0" smtClean="0"/>
              <a:t>Experimental physicists:</a:t>
            </a:r>
          </a:p>
          <a:p>
            <a:pPr lvl="1"/>
            <a:r>
              <a:rPr lang="en-GB" dirty="0" err="1" smtClean="0"/>
              <a:t>Koichiro</a:t>
            </a:r>
            <a:r>
              <a:rPr lang="en-GB" dirty="0" smtClean="0"/>
              <a:t> Nishikawa (JP, KEK)</a:t>
            </a:r>
          </a:p>
          <a:p>
            <a:pPr lvl="1"/>
            <a:r>
              <a:rPr lang="en-GB" dirty="0" smtClean="0"/>
              <a:t>Patrick </a:t>
            </a:r>
            <a:r>
              <a:rPr lang="en-GB" dirty="0" err="1" smtClean="0"/>
              <a:t>Decowski</a:t>
            </a:r>
            <a:r>
              <a:rPr lang="en-GB" dirty="0" smtClean="0"/>
              <a:t> (NL. NIKHEF)</a:t>
            </a:r>
          </a:p>
          <a:p>
            <a:pPr lvl="1"/>
            <a:r>
              <a:rPr lang="en-GB" dirty="0" err="1" smtClean="0"/>
              <a:t>Ewa</a:t>
            </a:r>
            <a:r>
              <a:rPr lang="en-GB" dirty="0" smtClean="0"/>
              <a:t> </a:t>
            </a:r>
            <a:r>
              <a:rPr lang="en-GB" dirty="0" err="1" smtClean="0"/>
              <a:t>Rondio</a:t>
            </a:r>
            <a:r>
              <a:rPr lang="en-GB" dirty="0" smtClean="0"/>
              <a:t> (PL, NSI) </a:t>
            </a:r>
          </a:p>
          <a:p>
            <a:r>
              <a:rPr lang="en-GB" dirty="0" smtClean="0"/>
              <a:t>Theoretical physicists:</a:t>
            </a:r>
          </a:p>
          <a:p>
            <a:pPr lvl="1"/>
            <a:r>
              <a:rPr lang="en-GB" dirty="0" err="1" smtClean="0"/>
              <a:t>Gianluigi</a:t>
            </a:r>
            <a:r>
              <a:rPr lang="en-GB" dirty="0" smtClean="0"/>
              <a:t> </a:t>
            </a:r>
            <a:r>
              <a:rPr lang="en-GB" dirty="0" err="1" smtClean="0"/>
              <a:t>Fogli</a:t>
            </a:r>
            <a:r>
              <a:rPr lang="en-GB" dirty="0" smtClean="0"/>
              <a:t> (IT, INFN/Bari)</a:t>
            </a:r>
          </a:p>
          <a:p>
            <a:pPr lvl="1"/>
            <a:r>
              <a:rPr lang="en-GB" dirty="0" err="1" smtClean="0"/>
              <a:t>Pepe</a:t>
            </a:r>
            <a:r>
              <a:rPr lang="en-GB" dirty="0" smtClean="0"/>
              <a:t> </a:t>
            </a:r>
            <a:r>
              <a:rPr lang="en-GB" dirty="0" err="1" smtClean="0"/>
              <a:t>Bernabeu</a:t>
            </a:r>
            <a:r>
              <a:rPr lang="en-GB" dirty="0" smtClean="0"/>
              <a:t> (ES, Valencia IFIC)</a:t>
            </a:r>
          </a:p>
          <a:p>
            <a:pPr lvl="1"/>
            <a:r>
              <a:rPr lang="en-GB" dirty="0" err="1" smtClean="0"/>
              <a:t>Jukka</a:t>
            </a:r>
            <a:r>
              <a:rPr lang="en-GB" dirty="0" smtClean="0"/>
              <a:t> </a:t>
            </a:r>
            <a:r>
              <a:rPr lang="en-GB" dirty="0" err="1" smtClean="0"/>
              <a:t>Maalampi</a:t>
            </a:r>
            <a:r>
              <a:rPr lang="en-GB" dirty="0" smtClean="0"/>
              <a:t> (FI, </a:t>
            </a:r>
            <a:r>
              <a:rPr lang="en-GB" dirty="0" err="1" smtClean="0"/>
              <a:t>Jyi</a:t>
            </a:r>
            <a:r>
              <a:rPr lang="en-GB" dirty="0" smtClean="0"/>
              <a:t>)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176513" y="2415396"/>
            <a:ext cx="2649956" cy="1754326"/>
          </a:xfrm>
          <a:prstGeom prst="rect">
            <a:avLst/>
          </a:prstGeom>
          <a:solidFill>
            <a:schemeClr val="tx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C000"/>
                </a:solidFill>
              </a:rPr>
              <a:t>Endorsed by </a:t>
            </a:r>
            <a:br>
              <a:rPr lang="en-GB" sz="3600" b="1" dirty="0" smtClean="0">
                <a:solidFill>
                  <a:srgbClr val="FFC000"/>
                </a:solidFill>
              </a:rPr>
            </a:br>
            <a:r>
              <a:rPr lang="en-GB" sz="3600" b="1" dirty="0" smtClean="0">
                <a:solidFill>
                  <a:srgbClr val="FFC000"/>
                </a:solidFill>
              </a:rPr>
              <a:t>P-ECFA</a:t>
            </a:r>
            <a:br>
              <a:rPr lang="en-GB" sz="3600" b="1" dirty="0" smtClean="0">
                <a:solidFill>
                  <a:srgbClr val="FFC000"/>
                </a:solidFill>
              </a:rPr>
            </a:br>
            <a:r>
              <a:rPr lang="en-GB" sz="3600" b="1" dirty="0" smtClean="0">
                <a:solidFill>
                  <a:srgbClr val="FFC000"/>
                </a:solidFill>
              </a:rPr>
              <a:t>25Nov11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256</TotalTime>
  <Words>598</Words>
  <Application>Microsoft Office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Theme1</vt:lpstr>
      <vt:lpstr>   ECFA Neutrino Panel:</vt:lpstr>
      <vt:lpstr>Slide 2</vt:lpstr>
      <vt:lpstr>Slide 3</vt:lpstr>
      <vt:lpstr>Slide 4</vt:lpstr>
      <vt:lpstr>Community consultation; steps taken:</vt:lpstr>
      <vt:lpstr>Issues:</vt:lpstr>
      <vt:lpstr>Slide 7</vt:lpstr>
      <vt:lpstr>Steps taken since June 2010:</vt:lpstr>
      <vt:lpstr>Composition of the panel:</vt:lpstr>
      <vt:lpstr>ECFA review; timeline:</vt:lpstr>
    </vt:vector>
  </TitlesOfParts>
  <Company>Imperial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report:  possible way to help coordination of neutrino activities</dc:title>
  <dc:creator>Ken Long</dc:creator>
  <cp:lastModifiedBy>Ken</cp:lastModifiedBy>
  <cp:revision>26</cp:revision>
  <dcterms:created xsi:type="dcterms:W3CDTF">2010-05-04T18:25:25Z</dcterms:created>
  <dcterms:modified xsi:type="dcterms:W3CDTF">2011-01-21T07:40:34Z</dcterms:modified>
</cp:coreProperties>
</file>