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9" r:id="rId2"/>
    <p:sldId id="345" r:id="rId3"/>
    <p:sldId id="349" r:id="rId4"/>
    <p:sldId id="350" r:id="rId5"/>
    <p:sldId id="351" r:id="rId6"/>
    <p:sldId id="348" r:id="rId7"/>
    <p:sldId id="346" r:id="rId8"/>
    <p:sldId id="347" r:id="rId9"/>
    <p:sldId id="352" r:id="rId10"/>
    <p:sldId id="30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53"/>
    <p:restoredTop sz="96208"/>
  </p:normalViewPr>
  <p:slideViewPr>
    <p:cSldViewPr snapToObjects="1">
      <p:cViewPr varScale="1">
        <p:scale>
          <a:sx n="124" d="100"/>
          <a:sy n="124" d="100"/>
        </p:scale>
        <p:origin x="264"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7/25/22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7/25/22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a:t>28.04.2022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ECN3 TF | J. Bernhard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28.04.2022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ECN3 TF |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28.04.2022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ECN3 TF |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28.04.2022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ECN3 TF |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a:t>28.04.2022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ECN3 TF | J. Bernhard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28.04.2022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ECN3 TF | J. 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28.04.2022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ECN3 TF | J. 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28.04.2022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ECN3 TF | J. 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28.04.2022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ECN3 TF | J. 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a:t>28.04.2022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ECN3 TF | J. Bernhard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a:t>28.04.2022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ECN3 TF | J. Bernhard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a:t>28.04.2022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ECN3 TF | J. Bernhard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a:t>28.04.2022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ECN3 TF | J. Bernhard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28.04.2022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ECN3 TF |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28.04.2022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ECN3 TF |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28.04.2022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ECN3 TF |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28.04.2022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ECN3 TF | J. Bernhard</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28.04.2022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ECN3 TF |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a:t>28.04.2022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ECN3 TF | J. Bernhard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a:t>28.04.2022</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ECN3 TF | J. Bernhard</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2206350"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document/2719043"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edms.cern.ch/document/2114239"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651999"/>
            <a:ext cx="11376025" cy="1505193"/>
          </a:xfrm>
        </p:spPr>
        <p:txBody>
          <a:bodyPr/>
          <a:lstStyle/>
          <a:p>
            <a:r>
              <a:rPr lang="en-GB" dirty="0"/>
              <a:t>Update on Instrumentation Needs for Secondary Beams at the North Area</a:t>
            </a:r>
            <a:endParaRPr lang="en-US" dirty="0">
              <a:solidFill>
                <a:schemeClr val="tx2">
                  <a:lumMod val="50000"/>
                  <a:lumOff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1346847"/>
          </a:xfrm>
        </p:spPr>
        <p:txBody>
          <a:bodyPr/>
          <a:lstStyle/>
          <a:p>
            <a:pPr algn="l">
              <a:lnSpc>
                <a:spcPct val="100000"/>
              </a:lnSpc>
              <a:spcBef>
                <a:spcPts val="0"/>
              </a:spcBef>
              <a:spcAft>
                <a:spcPts val="0"/>
              </a:spcAft>
            </a:pPr>
            <a:r>
              <a:rPr lang="en-US" sz="1800" dirty="0"/>
              <a:t>D. Banerjee, N. </a:t>
            </a:r>
            <a:r>
              <a:rPr lang="en-US" sz="1800" dirty="0" err="1"/>
              <a:t>Charitonidis</a:t>
            </a:r>
            <a:r>
              <a:rPr lang="en-US" sz="1800" dirty="0"/>
              <a:t>, M. van Dijk, A. </a:t>
            </a:r>
            <a:r>
              <a:rPr lang="en-US" sz="1800" dirty="0" err="1"/>
              <a:t>Baratto</a:t>
            </a:r>
            <a:r>
              <a:rPr lang="en-US" sz="1800" dirty="0"/>
              <a:t> Roldan, Johannes Bernhard (BE-EA)</a:t>
            </a:r>
          </a:p>
          <a:p>
            <a:pPr algn="l">
              <a:lnSpc>
                <a:spcPct val="100000"/>
              </a:lnSpc>
              <a:spcBef>
                <a:spcPts val="0"/>
              </a:spcBef>
              <a:spcAft>
                <a:spcPts val="0"/>
              </a:spcAft>
            </a:pPr>
            <a:endParaRPr lang="en-US" sz="600" dirty="0"/>
          </a:p>
          <a:p>
            <a:pPr>
              <a:lnSpc>
                <a:spcPct val="100000"/>
              </a:lnSpc>
              <a:spcBef>
                <a:spcPts val="0"/>
              </a:spcBef>
              <a:spcAft>
                <a:spcPts val="0"/>
              </a:spcAft>
            </a:pPr>
            <a:r>
              <a:rPr lang="en-US" sz="1800" dirty="0"/>
              <a:t>EABI WG, 25.07.2022</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687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Beam Instrumentation in the NA Secondary Lines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504056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We reviewed the needs for beam instrumentation in the North Area secondary lines. The original requests are still valid and can be found in the EABI report. A re-baselining has happened in the beginning of 2021 on request of NACONS (EDMS </a:t>
            </a:r>
            <a:r>
              <a:rPr lang="en-GB" sz="2000" b="0" dirty="0">
                <a:solidFill>
                  <a:schemeClr val="tx1"/>
                </a:solidFill>
                <a:hlinkClick r:id="rId2">
                  <a:extLst>
                    <a:ext uri="{A12FA001-AC4F-418D-AE19-62706E023703}">
                      <ahyp:hlinkClr xmlns:ahyp="http://schemas.microsoft.com/office/drawing/2018/hyperlinkcolor" val="tx"/>
                    </a:ext>
                  </a:extLst>
                </a:hlinkClick>
              </a:rPr>
              <a:t>2206350</a:t>
            </a:r>
            <a:r>
              <a:rPr lang="en-GB" sz="2000" b="0" dirty="0"/>
              <a:t> ver. 2.4).</a:t>
            </a:r>
          </a:p>
          <a:p>
            <a:pPr marL="342900" indent="-342900">
              <a:lnSpc>
                <a:spcPct val="100000"/>
              </a:lnSpc>
              <a:spcBef>
                <a:spcPts val="600"/>
              </a:spcBef>
              <a:spcAft>
                <a:spcPts val="0"/>
              </a:spcAft>
              <a:buFont typeface="Arial" panose="020B0604020202020204" pitchFamily="34" charset="0"/>
              <a:buChar char="•"/>
            </a:pPr>
            <a:r>
              <a:rPr lang="en-GB" sz="2000" b="0" dirty="0"/>
              <a:t>Since then, some smaller refinements have been discussed, also based on the integration of the detectors (e.g. XBPF tanks and their motorisation).</a:t>
            </a:r>
          </a:p>
          <a:p>
            <a:pPr marL="342900" indent="-342900">
              <a:lnSpc>
                <a:spcPct val="100000"/>
              </a:lnSpc>
              <a:spcBef>
                <a:spcPts val="600"/>
              </a:spcBef>
              <a:spcAft>
                <a:spcPts val="0"/>
              </a:spcAft>
              <a:buFont typeface="Arial" panose="020B0604020202020204" pitchFamily="34" charset="0"/>
              <a:buChar char="•"/>
            </a:pPr>
            <a:r>
              <a:rPr lang="en-GB" sz="2000" b="0" dirty="0"/>
              <a:t>Radiation hard profile monitors for M2 and K12 as well as for ion beams remain important for us (</a:t>
            </a:r>
            <a:r>
              <a:rPr lang="en-GB" sz="2000" b="0" dirty="0">
                <a:sym typeface="Wingdings" pitchFamily="2" charset="2"/>
              </a:rPr>
              <a:t> </a:t>
            </a:r>
            <a:r>
              <a:rPr lang="en-GB" sz="2000" b="0" dirty="0"/>
              <a:t>Emma’s talk).</a:t>
            </a:r>
          </a:p>
          <a:p>
            <a:pPr marL="342900" indent="-342900">
              <a:lnSpc>
                <a:spcPct val="100000"/>
              </a:lnSpc>
              <a:spcBef>
                <a:spcPts val="600"/>
              </a:spcBef>
              <a:spcAft>
                <a:spcPts val="0"/>
              </a:spcAft>
              <a:buFont typeface="Arial" panose="020B0604020202020204" pitchFamily="34" charset="0"/>
              <a:buChar char="•"/>
            </a:pPr>
            <a:r>
              <a:rPr lang="en-GB" sz="2000" b="0" dirty="0"/>
              <a:t>Requested more and more in the last months, a more precise TDC readout and storage within NXCALS would be highly interesting (</a:t>
            </a:r>
            <a:r>
              <a:rPr lang="en-GB" sz="2000" b="0" dirty="0">
                <a:sym typeface="Wingdings" pitchFamily="2" charset="2"/>
              </a:rPr>
              <a:t> student to be funded</a:t>
            </a:r>
            <a:r>
              <a:rPr lang="en-GB" sz="2000" b="0" dirty="0"/>
              <a:t>).</a:t>
            </a:r>
          </a:p>
          <a:p>
            <a:pPr marL="342900" indent="-342900">
              <a:lnSpc>
                <a:spcPct val="100000"/>
              </a:lnSpc>
              <a:spcBef>
                <a:spcPts val="600"/>
              </a:spcBef>
              <a:spcAft>
                <a:spcPts val="0"/>
              </a:spcAft>
              <a:buFont typeface="Arial" panose="020B0604020202020204" pitchFamily="34" charset="0"/>
              <a:buChar char="•"/>
            </a:pPr>
            <a:r>
              <a:rPr lang="en-GB" sz="2000" b="0" dirty="0"/>
              <a:t>We also present shortly operational needs outside of NACONS and opportunities for collaboration with experiments – mostly for the M2 line, the NA61 low energy plans and NP02/NP04.</a:t>
            </a:r>
          </a:p>
        </p:txBody>
      </p:sp>
    </p:spTree>
    <p:extLst>
      <p:ext uri="{BB962C8B-B14F-4D97-AF65-F5344CB8AC3E}">
        <p14:creationId xmlns:p14="http://schemas.microsoft.com/office/powerpoint/2010/main" val="4257507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XBPFs (plus other profile monitors)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4896544"/>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The requests have been reviewed, see EDMS </a:t>
            </a:r>
            <a:r>
              <a:rPr lang="en-GB" sz="2000" b="0" dirty="0">
                <a:solidFill>
                  <a:schemeClr val="tx1"/>
                </a:solidFill>
                <a:hlinkClick r:id="rId2">
                  <a:extLst>
                    <a:ext uri="{A12FA001-AC4F-418D-AE19-62706E023703}">
                      <ahyp:hlinkClr xmlns:ahyp="http://schemas.microsoft.com/office/drawing/2018/hyperlinkcolor" val="tx"/>
                    </a:ext>
                  </a:extLst>
                </a:hlinkClick>
              </a:rPr>
              <a:t>2719043</a:t>
            </a:r>
            <a:r>
              <a:rPr lang="en-GB" sz="2000" b="0" dirty="0"/>
              <a:t>. The original NACONS request for consolidation will be updated, including the breakdown of costs.</a:t>
            </a:r>
          </a:p>
          <a:p>
            <a:pPr marL="342900" indent="-342900">
              <a:lnSpc>
                <a:spcPct val="100000"/>
              </a:lnSpc>
              <a:spcBef>
                <a:spcPts val="600"/>
              </a:spcBef>
              <a:spcAft>
                <a:spcPts val="0"/>
              </a:spcAft>
              <a:buFont typeface="Arial" panose="020B0604020202020204" pitchFamily="34" charset="0"/>
              <a:buChar char="•"/>
            </a:pPr>
            <a:r>
              <a:rPr lang="en-GB" sz="2000" b="0" dirty="0"/>
              <a:t>We list the locations of the 15 planned XBPFs, summarised in an Excel table, including the need of motorisation. Please note our old request that all XBPFs shall be motorised in Phase 2.</a:t>
            </a:r>
          </a:p>
          <a:p>
            <a:pPr marL="342900" indent="-342900">
              <a:lnSpc>
                <a:spcPct val="100000"/>
              </a:lnSpc>
              <a:spcBef>
                <a:spcPts val="600"/>
              </a:spcBef>
              <a:spcAft>
                <a:spcPts val="0"/>
              </a:spcAft>
              <a:buFont typeface="Arial" panose="020B0604020202020204" pitchFamily="34" charset="0"/>
              <a:buChar char="•"/>
            </a:pPr>
            <a:r>
              <a:rPr lang="en-GB" sz="2000" b="0" dirty="0"/>
              <a:t>Integration of the monitors has started. In some places, particularly in M2, the available space is constrained and new tanks will be designed by BI.</a:t>
            </a:r>
          </a:p>
          <a:p>
            <a:pPr marL="342900" indent="-342900">
              <a:lnSpc>
                <a:spcPct val="100000"/>
              </a:lnSpc>
              <a:spcBef>
                <a:spcPts val="600"/>
              </a:spcBef>
              <a:spcAft>
                <a:spcPts val="0"/>
              </a:spcAft>
              <a:buFont typeface="Arial" panose="020B0604020202020204" pitchFamily="34" charset="0"/>
              <a:buChar char="•"/>
            </a:pPr>
            <a:r>
              <a:rPr lang="en-GB" sz="2000" b="0" dirty="0"/>
              <a:t>As spares for the </a:t>
            </a:r>
            <a:r>
              <a:rPr lang="en-GB" sz="2000" b="0" dirty="0" err="1"/>
              <a:t>analog</a:t>
            </a:r>
            <a:r>
              <a:rPr lang="en-GB" sz="2000" b="0" dirty="0"/>
              <a:t> wire chambers become few, we would also need a backup for them in the next years (mentioned here for completeness as this is already being discussed).</a:t>
            </a:r>
          </a:p>
          <a:p>
            <a:pPr marL="342900" indent="-342900">
              <a:lnSpc>
                <a:spcPct val="100000"/>
              </a:lnSpc>
              <a:spcBef>
                <a:spcPts val="600"/>
              </a:spcBef>
              <a:spcAft>
                <a:spcPts val="0"/>
              </a:spcAft>
              <a:buFont typeface="Arial" panose="020B0604020202020204" pitchFamily="34" charset="0"/>
              <a:buChar char="•"/>
            </a:pPr>
            <a:r>
              <a:rPr lang="en-GB" sz="2000" b="0" dirty="0"/>
              <a:t>New: We confirm that the FISCs can be replaced by XBPFs also for divergence measurements as shown by </a:t>
            </a:r>
            <a:r>
              <a:rPr lang="en-GB" sz="2000" b="0" dirty="0" err="1"/>
              <a:t>Inaki</a:t>
            </a:r>
            <a:r>
              <a:rPr lang="en-GB" sz="2000" b="0" dirty="0"/>
              <a:t> and </a:t>
            </a:r>
            <a:r>
              <a:rPr lang="en-GB" sz="2000" b="0" dirty="0" err="1"/>
              <a:t>Dipanwita</a:t>
            </a:r>
            <a:r>
              <a:rPr lang="en-GB" sz="2000" b="0" dirty="0"/>
              <a:t> in the East Area. The XBPFs at these location should have a better spatial resolution, ideally going to 0.5 mm pitch or below (e.g. 250 µm interesting for K12) for locations, where FISCs are very close to the CEDARs.</a:t>
            </a:r>
          </a:p>
          <a:p>
            <a:pPr marL="342900" indent="-342900">
              <a:lnSpc>
                <a:spcPct val="100000"/>
              </a:lnSpc>
              <a:spcBef>
                <a:spcPts val="600"/>
              </a:spcBef>
              <a:spcAft>
                <a:spcPts val="0"/>
              </a:spcAft>
              <a:buFont typeface="Arial" panose="020B0604020202020204" pitchFamily="34" charset="0"/>
              <a:buChar char="•"/>
            </a:pPr>
            <a:r>
              <a:rPr lang="en-GB" sz="2000" b="0" dirty="0"/>
              <a:t>Until the full replacement, still PMTs and voltage dividers for the FISCs should be checked and replaced, in some place also cables need to be checked (lessons learned from K12 operation).</a:t>
            </a:r>
          </a:p>
        </p:txBody>
      </p:sp>
    </p:spTree>
    <p:extLst>
      <p:ext uri="{BB962C8B-B14F-4D97-AF65-F5344CB8AC3E}">
        <p14:creationId xmlns:p14="http://schemas.microsoft.com/office/powerpoint/2010/main" val="4022283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XSCIs / XIONs / XBTFs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360040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New voltage dividers for the XSCIs as well as new PMTs were planned and would be good asap.</a:t>
            </a:r>
          </a:p>
          <a:p>
            <a:pPr marL="342900" indent="-342900">
              <a:lnSpc>
                <a:spcPct val="100000"/>
              </a:lnSpc>
              <a:spcBef>
                <a:spcPts val="600"/>
              </a:spcBef>
              <a:spcAft>
                <a:spcPts val="0"/>
              </a:spcAft>
              <a:buFont typeface="Arial" panose="020B0604020202020204" pitchFamily="34" charset="0"/>
              <a:buChar char="•"/>
            </a:pPr>
            <a:r>
              <a:rPr lang="en-GB" sz="2000" b="0" dirty="0"/>
              <a:t>An additional XION was installed in K12, providing a cross-calibration for the existing chamber. The check confirms a low amplification of the already installed one (calibration factor 10000 instead of 7400), but no further degradation for now. The M2 XION2 should be also cross-calibrated at some point.</a:t>
            </a:r>
          </a:p>
          <a:p>
            <a:pPr marL="342900" indent="-342900">
              <a:lnSpc>
                <a:spcPct val="100000"/>
              </a:lnSpc>
              <a:spcBef>
                <a:spcPts val="600"/>
              </a:spcBef>
              <a:spcAft>
                <a:spcPts val="0"/>
              </a:spcAft>
              <a:buFont typeface="Arial" panose="020B0604020202020204" pitchFamily="34" charset="0"/>
              <a:buChar char="•"/>
            </a:pPr>
            <a:r>
              <a:rPr lang="en-GB" sz="2000" b="0" dirty="0"/>
              <a:t>XBTFs could be considered to replace XSCIs, but need a better geometric coverage (&gt;99%). For now, we propose to keep XSCIs with better voltage dividers in the EHN1 lines. For the three EHN2 XSCIs, it could be interesting to check XBTFs with multiple fibre layers.</a:t>
            </a:r>
          </a:p>
        </p:txBody>
      </p:sp>
      <p:sp>
        <p:nvSpPr>
          <p:cNvPr id="2" name="Title 2">
            <a:extLst>
              <a:ext uri="{FF2B5EF4-FFF2-40B4-BE49-F238E27FC236}">
                <a16:creationId xmlns:a16="http://schemas.microsoft.com/office/drawing/2014/main" id="{EA1F38C7-A377-2E1B-0708-8E22370F959C}"/>
              </a:ext>
            </a:extLst>
          </p:cNvPr>
          <p:cNvSpPr txBox="1">
            <a:spLocks/>
          </p:cNvSpPr>
          <p:nvPr/>
        </p:nvSpPr>
        <p:spPr>
          <a:xfrm>
            <a:off x="479376" y="4264281"/>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t>XEMCs</a:t>
            </a:r>
          </a:p>
        </p:txBody>
      </p:sp>
      <p:sp>
        <p:nvSpPr>
          <p:cNvPr id="8" name="Content Placeholder 1">
            <a:extLst>
              <a:ext uri="{FF2B5EF4-FFF2-40B4-BE49-F238E27FC236}">
                <a16:creationId xmlns:a16="http://schemas.microsoft.com/office/drawing/2014/main" id="{D5874009-D0D6-8DD6-03A2-274ED0FF1F09}"/>
              </a:ext>
            </a:extLst>
          </p:cNvPr>
          <p:cNvSpPr txBox="1">
            <a:spLocks/>
          </p:cNvSpPr>
          <p:nvPr/>
        </p:nvSpPr>
        <p:spPr>
          <a:xfrm>
            <a:off x="479376" y="5021664"/>
            <a:ext cx="11376024" cy="14401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600"/>
              </a:spcBef>
              <a:spcAft>
                <a:spcPts val="0"/>
              </a:spcAft>
              <a:buFont typeface="Arial" panose="020B0604020202020204" pitchFamily="34" charset="0"/>
              <a:buChar char="•"/>
            </a:pPr>
            <a:r>
              <a:rPr lang="en-GB" sz="2000" b="0" dirty="0"/>
              <a:t>Low priority. New PMTs and readout with ADCs instead of QDCs could be interesting.</a:t>
            </a:r>
          </a:p>
        </p:txBody>
      </p:sp>
    </p:spTree>
    <p:extLst>
      <p:ext uri="{BB962C8B-B14F-4D97-AF65-F5344CB8AC3E}">
        <p14:creationId xmlns:p14="http://schemas.microsoft.com/office/powerpoint/2010/main" val="1534774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XCETs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1"/>
            <a:ext cx="11376024" cy="2054641"/>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User requirements have been updated (EDMS </a:t>
            </a:r>
            <a:r>
              <a:rPr lang="en-GB" sz="2000" b="0" dirty="0">
                <a:solidFill>
                  <a:schemeClr val="tx1"/>
                </a:solidFill>
                <a:hlinkClick r:id="rId2">
                  <a:extLst>
                    <a:ext uri="{A12FA001-AC4F-418D-AE19-62706E023703}">
                      <ahyp:hlinkClr xmlns:ahyp="http://schemas.microsoft.com/office/drawing/2018/hyperlinkcolor" val="tx"/>
                    </a:ext>
                  </a:extLst>
                </a:hlinkClick>
              </a:rPr>
              <a:t>2114239</a:t>
            </a:r>
            <a:r>
              <a:rPr lang="en-GB" sz="2000" b="0" dirty="0"/>
              <a:t>), now including also specifications for the mirrors.</a:t>
            </a:r>
          </a:p>
          <a:p>
            <a:pPr marL="342900" indent="-342900">
              <a:lnSpc>
                <a:spcPct val="100000"/>
              </a:lnSpc>
              <a:spcBef>
                <a:spcPts val="600"/>
              </a:spcBef>
              <a:spcAft>
                <a:spcPts val="0"/>
              </a:spcAft>
              <a:buFont typeface="Arial" panose="020B0604020202020204" pitchFamily="34" charset="0"/>
              <a:buChar char="•"/>
            </a:pPr>
            <a:r>
              <a:rPr lang="en-GB" sz="2000" b="0" dirty="0"/>
              <a:t>The mechanical design is currently being reviewed in EA, in particular for new bodies and a mirror replacement.</a:t>
            </a:r>
          </a:p>
          <a:p>
            <a:pPr marL="342900" indent="-342900">
              <a:lnSpc>
                <a:spcPct val="100000"/>
              </a:lnSpc>
              <a:spcBef>
                <a:spcPts val="600"/>
              </a:spcBef>
              <a:spcAft>
                <a:spcPts val="0"/>
              </a:spcAft>
              <a:buFont typeface="Arial" panose="020B0604020202020204" pitchFamily="34" charset="0"/>
              <a:buChar char="•"/>
            </a:pPr>
            <a:r>
              <a:rPr lang="en-GB" sz="2000" b="0" dirty="0"/>
              <a:t>High rate-capable electronics and readout could be interesting.</a:t>
            </a:r>
          </a:p>
        </p:txBody>
      </p:sp>
      <p:sp>
        <p:nvSpPr>
          <p:cNvPr id="2" name="Title 2">
            <a:extLst>
              <a:ext uri="{FF2B5EF4-FFF2-40B4-BE49-F238E27FC236}">
                <a16:creationId xmlns:a16="http://schemas.microsoft.com/office/drawing/2014/main" id="{3EF6A2B4-1B57-A4B4-59B6-8492A5497C6D}"/>
              </a:ext>
            </a:extLst>
          </p:cNvPr>
          <p:cNvSpPr txBox="1">
            <a:spLocks/>
          </p:cNvSpPr>
          <p:nvPr/>
        </p:nvSpPr>
        <p:spPr>
          <a:xfrm>
            <a:off x="417563" y="3685961"/>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t>CEDARs</a:t>
            </a:r>
          </a:p>
        </p:txBody>
      </p:sp>
      <p:sp>
        <p:nvSpPr>
          <p:cNvPr id="8" name="Content Placeholder 1">
            <a:extLst>
              <a:ext uri="{FF2B5EF4-FFF2-40B4-BE49-F238E27FC236}">
                <a16:creationId xmlns:a16="http://schemas.microsoft.com/office/drawing/2014/main" id="{15745663-07E1-CFDA-20CE-4E15EFFCC166}"/>
              </a:ext>
            </a:extLst>
          </p:cNvPr>
          <p:cNvSpPr txBox="1">
            <a:spLocks/>
          </p:cNvSpPr>
          <p:nvPr/>
        </p:nvSpPr>
        <p:spPr>
          <a:xfrm>
            <a:off x="412776" y="4509120"/>
            <a:ext cx="11376024" cy="14401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600"/>
              </a:spcBef>
              <a:spcAft>
                <a:spcPts val="0"/>
              </a:spcAft>
              <a:buFont typeface="Arial" panose="020B0604020202020204" pitchFamily="34" charset="0"/>
              <a:buChar char="•"/>
            </a:pPr>
            <a:r>
              <a:rPr lang="en-GB" sz="2000" b="0" dirty="0"/>
              <a:t>See Antonio’s talk.</a:t>
            </a:r>
          </a:p>
          <a:p>
            <a:pPr marL="342900" indent="-342900">
              <a:lnSpc>
                <a:spcPct val="100000"/>
              </a:lnSpc>
              <a:spcBef>
                <a:spcPts val="600"/>
              </a:spcBef>
              <a:spcAft>
                <a:spcPts val="0"/>
              </a:spcAft>
              <a:buFont typeface="Arial" panose="020B0604020202020204" pitchFamily="34" charset="0"/>
              <a:buChar char="•"/>
            </a:pPr>
            <a:r>
              <a:rPr lang="en-GB" sz="2000" b="0" dirty="0"/>
              <a:t>Physics-wise, coping with higher rates is wished for, but typically taken directly in charge by the experiments. NA62 and COMPASS/AMBER have their own readout.</a:t>
            </a:r>
          </a:p>
        </p:txBody>
      </p:sp>
    </p:spTree>
    <p:extLst>
      <p:ext uri="{BB962C8B-B14F-4D97-AF65-F5344CB8AC3E}">
        <p14:creationId xmlns:p14="http://schemas.microsoft.com/office/powerpoint/2010/main" val="646634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H2 and H4 VLE Beams</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504056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The NP02 and NP04 collaborations have re-iterated there needs for data taking with beams, NP04 already want it this year and NP02 next year.</a:t>
            </a:r>
          </a:p>
          <a:p>
            <a:pPr marL="342900" indent="-342900">
              <a:lnSpc>
                <a:spcPct val="100000"/>
              </a:lnSpc>
              <a:spcBef>
                <a:spcPts val="600"/>
              </a:spcBef>
              <a:spcAft>
                <a:spcPts val="0"/>
              </a:spcAft>
              <a:buFont typeface="Arial" panose="020B0604020202020204" pitchFamily="34" charset="0"/>
              <a:buChar char="•"/>
            </a:pPr>
            <a:r>
              <a:rPr lang="en-GB" sz="2000" b="0" dirty="0"/>
              <a:t>For H2 VLE, only parts of the beam instrumentation are installed, we are missing the XCETs (planned for installation end of the year) and 3 XBPF profile monitors (in spectrometer, only 2x 1 plane and 1x 2 planes) as well as a third trigger.</a:t>
            </a:r>
          </a:p>
        </p:txBody>
      </p:sp>
    </p:spTree>
    <p:extLst>
      <p:ext uri="{BB962C8B-B14F-4D97-AF65-F5344CB8AC3E}">
        <p14:creationId xmlns:p14="http://schemas.microsoft.com/office/powerpoint/2010/main" val="2675415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Possibility for collaboration – M2 BMS </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504056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The beam momentum station at the M2 beam line consists of 6 hodoscopes surrounding Bend 6, out of which 4 belonged originally to BI and were handed over to Bonn University long ago.</a:t>
            </a:r>
          </a:p>
          <a:p>
            <a:pPr marL="342900" indent="-342900">
              <a:lnSpc>
                <a:spcPct val="100000"/>
              </a:lnSpc>
              <a:spcBef>
                <a:spcPts val="600"/>
              </a:spcBef>
              <a:spcAft>
                <a:spcPts val="0"/>
              </a:spcAft>
              <a:buFont typeface="Arial" panose="020B0604020202020204" pitchFamily="34" charset="0"/>
              <a:buChar char="•"/>
            </a:pPr>
            <a:r>
              <a:rPr lang="en-GB" sz="2000" b="0" dirty="0"/>
              <a:t>Recently, there has been an interest to use such a device also for hadron beams by AMBER, but the currently used technology represents too much material in the beam (5 cm thick scintillators).</a:t>
            </a:r>
          </a:p>
          <a:p>
            <a:pPr marL="342900" indent="-342900">
              <a:lnSpc>
                <a:spcPct val="100000"/>
              </a:lnSpc>
              <a:spcBef>
                <a:spcPts val="600"/>
              </a:spcBef>
              <a:spcAft>
                <a:spcPts val="0"/>
              </a:spcAft>
              <a:buFont typeface="Arial" panose="020B0604020202020204" pitchFamily="34" charset="0"/>
              <a:buChar char="•"/>
            </a:pPr>
            <a:r>
              <a:rPr lang="en-GB" sz="2000" b="0" dirty="0"/>
              <a:t>In addition, the time and spatial resolution could be enhanced, thus improving also on the knowledge of the beam momentum. This could be also important for high precision experiments such as MUonE and NA64µ.</a:t>
            </a:r>
          </a:p>
          <a:p>
            <a:pPr marL="342900" indent="-342900">
              <a:lnSpc>
                <a:spcPct val="100000"/>
              </a:lnSpc>
              <a:spcBef>
                <a:spcPts val="600"/>
              </a:spcBef>
              <a:spcAft>
                <a:spcPts val="0"/>
              </a:spcAft>
              <a:buFont typeface="Arial" panose="020B0604020202020204" pitchFamily="34" charset="0"/>
              <a:buChar char="•"/>
            </a:pPr>
            <a:r>
              <a:rPr lang="en-GB" sz="2000" b="0" dirty="0"/>
              <a:t>Some general ideas exist based on GEM, Straw and Silicon trackers (would improve also CEDAR efficiency for divergent beam trajectories), but have not been discussed yet with all interested collaborations. A meeting with all stakeholders should be organised.</a:t>
            </a:r>
          </a:p>
        </p:txBody>
      </p:sp>
    </p:spTree>
    <p:extLst>
      <p:ext uri="{BB962C8B-B14F-4D97-AF65-F5344CB8AC3E}">
        <p14:creationId xmlns:p14="http://schemas.microsoft.com/office/powerpoint/2010/main" val="3745497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Possibility for collaboration – H2 NA61 Low Energy</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504056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NA61 is pushing for a low energy beam line configuration for neutrino experiment-related measurements, similar to other VLE beams we have/had in the North Area (Nikos and Carlo studying this). The SPSC gave positive feedback.</a:t>
            </a:r>
          </a:p>
          <a:p>
            <a:pPr marL="342900" indent="-342900">
              <a:lnSpc>
                <a:spcPct val="100000"/>
              </a:lnSpc>
              <a:spcBef>
                <a:spcPts val="600"/>
              </a:spcBef>
              <a:spcAft>
                <a:spcPts val="0"/>
              </a:spcAft>
              <a:buFont typeface="Arial" panose="020B0604020202020204" pitchFamily="34" charset="0"/>
              <a:buChar char="•"/>
            </a:pPr>
            <a:r>
              <a:rPr lang="en-GB" sz="2000" b="0" dirty="0"/>
              <a:t>Typical beam instrumentation would be similar to the other lines, mostly XBPFs would be needed.</a:t>
            </a:r>
          </a:p>
          <a:p>
            <a:pPr marL="342900" indent="-342900">
              <a:lnSpc>
                <a:spcPct val="100000"/>
              </a:lnSpc>
              <a:spcBef>
                <a:spcPts val="600"/>
              </a:spcBef>
              <a:spcAft>
                <a:spcPts val="0"/>
              </a:spcAft>
              <a:buFont typeface="Arial" panose="020B0604020202020204" pitchFamily="34" charset="0"/>
              <a:buChar char="•"/>
            </a:pPr>
            <a:r>
              <a:rPr lang="en-GB" sz="2000" b="0" dirty="0"/>
              <a:t>The collaboration is aiming for Silicon trackers to measure the beam momentum, tracks and timing, which could also be used instead of the XBPFs. They are looking into an NA62 GTK-like detector. Something </a:t>
            </a:r>
            <a:r>
              <a:rPr lang="en-GB" sz="2000" b="0" dirty="0" err="1"/>
              <a:t>Timepix</a:t>
            </a:r>
            <a:r>
              <a:rPr lang="en-GB" sz="2000" b="0" dirty="0"/>
              <a:t>-based could also be interesting, potentially.</a:t>
            </a:r>
          </a:p>
        </p:txBody>
      </p:sp>
    </p:spTree>
    <p:extLst>
      <p:ext uri="{BB962C8B-B14F-4D97-AF65-F5344CB8AC3E}">
        <p14:creationId xmlns:p14="http://schemas.microsoft.com/office/powerpoint/2010/main" val="4233479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73CDB-3DAE-CA47-8691-26B9E49C13F6}"/>
              </a:ext>
            </a:extLst>
          </p:cNvPr>
          <p:cNvSpPr>
            <a:spLocks noGrp="1"/>
          </p:cNvSpPr>
          <p:nvPr>
            <p:ph type="title"/>
          </p:nvPr>
        </p:nvSpPr>
        <p:spPr/>
        <p:txBody>
          <a:bodyPr/>
          <a:lstStyle/>
          <a:p>
            <a:r>
              <a:rPr lang="en-GB" dirty="0"/>
              <a:t>Addendum for Primary Beam Instrumentation</a:t>
            </a:r>
          </a:p>
        </p:txBody>
      </p:sp>
      <p:sp>
        <p:nvSpPr>
          <p:cNvPr id="4" name="Date Placeholder 3">
            <a:extLst>
              <a:ext uri="{FF2B5EF4-FFF2-40B4-BE49-F238E27FC236}">
                <a16:creationId xmlns:a16="http://schemas.microsoft.com/office/drawing/2014/main" id="{2547FCEF-8E04-424B-A16E-424903CB9541}"/>
              </a:ext>
            </a:extLst>
          </p:cNvPr>
          <p:cNvSpPr>
            <a:spLocks noGrp="1"/>
          </p:cNvSpPr>
          <p:nvPr>
            <p:ph type="dt" sz="half" idx="10"/>
          </p:nvPr>
        </p:nvSpPr>
        <p:spPr/>
        <p:txBody>
          <a:bodyPr/>
          <a:lstStyle/>
          <a:p>
            <a:r>
              <a:rPr lang="de-DE" dirty="0"/>
              <a:t>25.07.2022</a:t>
            </a:r>
            <a:endParaRPr lang="en-US" dirty="0"/>
          </a:p>
        </p:txBody>
      </p:sp>
      <p:sp>
        <p:nvSpPr>
          <p:cNvPr id="5" name="Footer Placeholder 4">
            <a:extLst>
              <a:ext uri="{FF2B5EF4-FFF2-40B4-BE49-F238E27FC236}">
                <a16:creationId xmlns:a16="http://schemas.microsoft.com/office/drawing/2014/main" id="{4D02A35C-D43A-C540-BD37-136C2CF5573A}"/>
              </a:ext>
            </a:extLst>
          </p:cNvPr>
          <p:cNvSpPr>
            <a:spLocks noGrp="1"/>
          </p:cNvSpPr>
          <p:nvPr>
            <p:ph type="ftr" sz="quarter" idx="11"/>
          </p:nvPr>
        </p:nvSpPr>
        <p:spPr/>
        <p:txBody>
          <a:bodyPr/>
          <a:lstStyle/>
          <a:p>
            <a:r>
              <a:rPr lang="en-US" dirty="0"/>
              <a:t>EABI | J. Bernhard</a:t>
            </a:r>
          </a:p>
        </p:txBody>
      </p:sp>
      <p:sp>
        <p:nvSpPr>
          <p:cNvPr id="6" name="Slide Number Placeholder 5">
            <a:extLst>
              <a:ext uri="{FF2B5EF4-FFF2-40B4-BE49-F238E27FC236}">
                <a16:creationId xmlns:a16="http://schemas.microsoft.com/office/drawing/2014/main" id="{81E2A0F1-3B1D-6A44-820D-482DAB30A5C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Content Placeholder 1">
            <a:extLst>
              <a:ext uri="{FF2B5EF4-FFF2-40B4-BE49-F238E27FC236}">
                <a16:creationId xmlns:a16="http://schemas.microsoft.com/office/drawing/2014/main" id="{ABC980C5-6674-A64A-A65F-7FDE1D1AA9C0}"/>
              </a:ext>
            </a:extLst>
          </p:cNvPr>
          <p:cNvSpPr>
            <a:spLocks noGrp="1"/>
          </p:cNvSpPr>
          <p:nvPr>
            <p:ph idx="1"/>
          </p:nvPr>
        </p:nvSpPr>
        <p:spPr>
          <a:xfrm>
            <a:off x="403201" y="1196752"/>
            <a:ext cx="11376024" cy="5040560"/>
          </a:xfrm>
        </p:spPr>
        <p:txBody>
          <a:bodyPr/>
          <a:lstStyle/>
          <a:p>
            <a:pPr marL="342900" indent="-342900">
              <a:lnSpc>
                <a:spcPct val="100000"/>
              </a:lnSpc>
              <a:spcBef>
                <a:spcPts val="600"/>
              </a:spcBef>
              <a:spcAft>
                <a:spcPts val="0"/>
              </a:spcAft>
              <a:buFont typeface="Arial" panose="020B0604020202020204" pitchFamily="34" charset="0"/>
              <a:buChar char="•"/>
            </a:pPr>
            <a:r>
              <a:rPr lang="en-GB" sz="2000" b="0" dirty="0"/>
              <a:t>NA62 is now actually limited by the precision on the T10 BSI calibration. They have found a candidate in their dark matter search, but do not know whether it is background. </a:t>
            </a:r>
          </a:p>
          <a:p>
            <a:pPr marL="342900" indent="-342900">
              <a:lnSpc>
                <a:spcPct val="100000"/>
              </a:lnSpc>
              <a:spcBef>
                <a:spcPts val="600"/>
              </a:spcBef>
              <a:spcAft>
                <a:spcPts val="0"/>
              </a:spcAft>
              <a:buFont typeface="Arial" panose="020B0604020202020204" pitchFamily="34" charset="0"/>
              <a:buChar char="•"/>
            </a:pPr>
            <a:r>
              <a:rPr lang="en-GB" sz="2000" b="0" dirty="0"/>
              <a:t>Also in the SPSC, a request for more precise knowledge of the target intensities was brought forward.</a:t>
            </a:r>
          </a:p>
          <a:p>
            <a:pPr marL="342900" indent="-342900">
              <a:lnSpc>
                <a:spcPct val="100000"/>
              </a:lnSpc>
              <a:spcBef>
                <a:spcPts val="600"/>
              </a:spcBef>
              <a:spcAft>
                <a:spcPts val="0"/>
              </a:spcAft>
              <a:buFont typeface="Arial" panose="020B0604020202020204" pitchFamily="34" charset="0"/>
              <a:buChar char="•"/>
            </a:pPr>
            <a:r>
              <a:rPr lang="en-GB" sz="2000" b="0" dirty="0"/>
              <a:t>Activation studies would be helpful. Maarten </a:t>
            </a:r>
            <a:r>
              <a:rPr lang="en-GB" sz="2000" b="0" dirty="0" err="1"/>
              <a:t>et.al</a:t>
            </a:r>
            <a:r>
              <a:rPr lang="en-GB" sz="2000" b="0" dirty="0"/>
              <a:t>. are also now looking into that.</a:t>
            </a:r>
          </a:p>
          <a:p>
            <a:pPr marL="342900" indent="-342900">
              <a:lnSpc>
                <a:spcPct val="100000"/>
              </a:lnSpc>
              <a:spcBef>
                <a:spcPts val="600"/>
              </a:spcBef>
              <a:spcAft>
                <a:spcPts val="0"/>
              </a:spcAft>
              <a:buFont typeface="Arial" panose="020B0604020202020204" pitchFamily="34" charset="0"/>
              <a:buChar char="•"/>
            </a:pPr>
            <a:r>
              <a:rPr lang="en-GB" sz="2000" b="0" dirty="0"/>
              <a:t>Alternatives? Would a cryogenic current comparator / squid work as discussed some time ago? What is the cost?</a:t>
            </a:r>
          </a:p>
        </p:txBody>
      </p:sp>
    </p:spTree>
    <p:extLst>
      <p:ext uri="{BB962C8B-B14F-4D97-AF65-F5344CB8AC3E}">
        <p14:creationId xmlns:p14="http://schemas.microsoft.com/office/powerpoint/2010/main" val="327030319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7554</TotalTime>
  <Words>1179</Words>
  <Application>Microsoft Macintosh PowerPoint</Application>
  <PresentationFormat>Widescreen</PresentationFormat>
  <Paragraphs>71</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Update on Instrumentation Needs for Secondary Beams at the North Area</vt:lpstr>
      <vt:lpstr>Beam Instrumentation in the NA Secondary Lines</vt:lpstr>
      <vt:lpstr>XBPFs (plus other profile monitors)</vt:lpstr>
      <vt:lpstr>XSCIs / XIONs / XBTFs</vt:lpstr>
      <vt:lpstr>XCETs</vt:lpstr>
      <vt:lpstr>H2 and H4 VLE Beams</vt:lpstr>
      <vt:lpstr>Possibility for collaboration – M2 BMS </vt:lpstr>
      <vt:lpstr>Possibility for collaboration – H2 NA61 Low Energy</vt:lpstr>
      <vt:lpstr>Addendum for Primary Beam Instrumentation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Johannes Bernhard</dc:creator>
  <cp:lastModifiedBy>Johannes Bernhard</cp:lastModifiedBy>
  <cp:revision>809</cp:revision>
  <cp:lastPrinted>2020-01-30T13:49:18Z</cp:lastPrinted>
  <dcterms:created xsi:type="dcterms:W3CDTF">2021-01-13T09:42:27Z</dcterms:created>
  <dcterms:modified xsi:type="dcterms:W3CDTF">2022-07-25T12:59:22Z</dcterms:modified>
</cp:coreProperties>
</file>