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bookmarkIdSeed="2">
  <p:sldMasterIdLst>
    <p:sldMasterId id="2147483648" r:id="rId1"/>
    <p:sldMasterId id="2147483679" r:id="rId2"/>
  </p:sldMasterIdLst>
  <p:notesMasterIdLst>
    <p:notesMasterId r:id="rId18"/>
  </p:notesMasterIdLst>
  <p:handoutMasterIdLst>
    <p:handoutMasterId r:id="rId19"/>
  </p:handoutMasterIdLst>
  <p:sldIdLst>
    <p:sldId id="259" r:id="rId3"/>
    <p:sldId id="480" r:id="rId4"/>
    <p:sldId id="481" r:id="rId5"/>
    <p:sldId id="483" r:id="rId6"/>
    <p:sldId id="444" r:id="rId7"/>
    <p:sldId id="472" r:id="rId8"/>
    <p:sldId id="473" r:id="rId9"/>
    <p:sldId id="474" r:id="rId10"/>
    <p:sldId id="475" r:id="rId11"/>
    <p:sldId id="477" r:id="rId12"/>
    <p:sldId id="476" r:id="rId13"/>
    <p:sldId id="478" r:id="rId14"/>
    <p:sldId id="479" r:id="rId15"/>
    <p:sldId id="482" r:id="rId16"/>
    <p:sldId id="452" r:id="rId17"/>
  </p:sldIdLst>
  <p:sldSz cx="12192000" cy="6858000"/>
  <p:notesSz cx="6797675" cy="98726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F485753-2693-467B-D240-BA8A16A78DF8}" name="Ramon Folch" initials="RF" userId="S::ramon.folch@cern.ch::048aed83-612c-4e8b-9de8-19e807859643"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03030"/>
    <a:srgbClr val="2F2F2F"/>
    <a:srgbClr val="FFFF00"/>
    <a:srgbClr val="003399"/>
    <a:srgbClr val="6FCAD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7056" autoAdjust="0"/>
    <p:restoredTop sz="94686"/>
  </p:normalViewPr>
  <p:slideViewPr>
    <p:cSldViewPr snapToGrid="0" snapToObjects="1">
      <p:cViewPr varScale="1">
        <p:scale>
          <a:sx n="97" d="100"/>
          <a:sy n="97" d="100"/>
        </p:scale>
        <p:origin x="101" y="638"/>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88" d="100"/>
          <a:sy n="88" d="100"/>
        </p:scale>
        <p:origin x="4219" y="5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microsoft.com/office/2018/10/relationships/authors" Target="author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Sheet1!$B$1</c:f>
              <c:strCache>
                <c:ptCount val="1"/>
                <c:pt idx="0">
                  <c:v>  </c:v>
                </c:pt>
              </c:strCache>
            </c:strRef>
          </c:tx>
          <c:dPt>
            <c:idx val="0"/>
            <c:bubble3D val="0"/>
            <c:spPr>
              <a:solidFill>
                <a:schemeClr val="accent1"/>
              </a:solidFill>
              <a:ln w="25400">
                <a:solidFill>
                  <a:schemeClr val="lt1"/>
                </a:solidFill>
              </a:ln>
              <a:effectLst/>
              <a:sp3d contourW="25400">
                <a:contourClr>
                  <a:schemeClr val="lt1"/>
                </a:contourClr>
              </a:sp3d>
            </c:spPr>
          </c:dPt>
          <c:dPt>
            <c:idx val="1"/>
            <c:bubble3D val="0"/>
            <c:spPr>
              <a:solidFill>
                <a:schemeClr val="accent2"/>
              </a:solidFill>
              <a:ln w="25400">
                <a:solidFill>
                  <a:schemeClr val="lt1"/>
                </a:solidFill>
              </a:ln>
              <a:effectLst/>
              <a:sp3d contourW="25400">
                <a:contourClr>
                  <a:schemeClr val="lt1"/>
                </a:contourClr>
              </a:sp3d>
            </c:spPr>
          </c:dPt>
          <c:dPt>
            <c:idx val="2"/>
            <c:bubble3D val="0"/>
            <c:spPr>
              <a:solidFill>
                <a:schemeClr val="accent3"/>
              </a:solidFill>
              <a:ln w="25400">
                <a:solidFill>
                  <a:schemeClr val="lt1"/>
                </a:solidFill>
              </a:ln>
              <a:effectLst/>
              <a:sp3d contourW="25400">
                <a:contourClr>
                  <a:schemeClr val="lt1"/>
                </a:contourClr>
              </a:sp3d>
            </c:spPr>
          </c:dPt>
          <c:dPt>
            <c:idx val="3"/>
            <c:bubble3D val="0"/>
            <c:spPr>
              <a:solidFill>
                <a:schemeClr val="accent4"/>
              </a:solidFill>
              <a:ln w="25400">
                <a:solidFill>
                  <a:schemeClr val="lt1"/>
                </a:solidFill>
              </a:ln>
              <a:effectLst/>
              <a:sp3d contourW="25400">
                <a:contourClr>
                  <a:schemeClr val="lt1"/>
                </a:contourClr>
              </a:sp3d>
            </c:spPr>
          </c:dPt>
          <c:dPt>
            <c:idx val="4"/>
            <c:bubble3D val="0"/>
            <c:spPr>
              <a:solidFill>
                <a:schemeClr val="accent5"/>
              </a:solidFill>
              <a:ln w="25400">
                <a:solidFill>
                  <a:schemeClr val="lt1"/>
                </a:solidFill>
              </a:ln>
              <a:effectLst/>
              <a:sp3d contourW="25400">
                <a:contourClr>
                  <a:schemeClr val="lt1"/>
                </a:contourClr>
              </a:sp3d>
            </c:spPr>
          </c:dPt>
          <c:dPt>
            <c:idx val="5"/>
            <c:bubble3D val="0"/>
            <c:spPr>
              <a:solidFill>
                <a:schemeClr val="accent6"/>
              </a:solidFill>
              <a:ln w="25400">
                <a:solidFill>
                  <a:schemeClr val="lt1"/>
                </a:solidFill>
              </a:ln>
              <a:effectLst/>
              <a:sp3d contourW="25400">
                <a:contourClr>
                  <a:schemeClr val="lt1"/>
                </a:contourClr>
              </a:sp3d>
            </c:spPr>
          </c:dPt>
          <c:dPt>
            <c:idx val="6"/>
            <c:bubble3D val="0"/>
            <c:spPr>
              <a:solidFill>
                <a:schemeClr val="accent1">
                  <a:lumMod val="60000"/>
                </a:schemeClr>
              </a:solidFill>
              <a:ln w="25400">
                <a:solidFill>
                  <a:schemeClr val="lt1"/>
                </a:solidFill>
              </a:ln>
              <a:effectLst/>
              <a:sp3d contourW="25400">
                <a:contourClr>
                  <a:schemeClr val="lt1"/>
                </a:contourClr>
              </a:sp3d>
            </c:spPr>
          </c:dPt>
          <c:dPt>
            <c:idx val="7"/>
            <c:bubble3D val="0"/>
            <c:spPr>
              <a:solidFill>
                <a:schemeClr val="accent2">
                  <a:lumMod val="60000"/>
                </a:schemeClr>
              </a:solidFill>
              <a:ln w="25400">
                <a:solidFill>
                  <a:schemeClr val="lt1"/>
                </a:solidFill>
              </a:ln>
              <a:effectLst/>
              <a:sp3d contourW="25400">
                <a:contourClr>
                  <a:schemeClr val="lt1"/>
                </a:contourClr>
              </a:sp3d>
            </c:spPr>
          </c:dPt>
          <c:dPt>
            <c:idx val="8"/>
            <c:bubble3D val="0"/>
            <c:spPr>
              <a:solidFill>
                <a:schemeClr val="accent3">
                  <a:lumMod val="60000"/>
                </a:schemeClr>
              </a:solidFill>
              <a:ln w="25400">
                <a:solidFill>
                  <a:schemeClr val="lt1"/>
                </a:solidFill>
              </a:ln>
              <a:effectLst/>
              <a:sp3d contourW="25400">
                <a:contourClr>
                  <a:schemeClr val="lt1"/>
                </a:contourClr>
              </a:sp3d>
            </c:spPr>
          </c:dPt>
          <c:cat>
            <c:strRef>
              <c:f>Sheet1!$A$2:$A$10</c:f>
              <c:strCache>
                <c:ptCount val="9"/>
                <c:pt idx="0">
                  <c:v>Drawings</c:v>
                </c:pt>
                <c:pt idx="1">
                  <c:v>Tank and Supports</c:v>
                </c:pt>
                <c:pt idx="2">
                  <c:v>Optics</c:v>
                </c:pt>
                <c:pt idx="3">
                  <c:v>Testing</c:v>
                </c:pt>
                <c:pt idx="4">
                  <c:v>Dipahragn</c:v>
                </c:pt>
                <c:pt idx="5">
                  <c:v>PMTs</c:v>
                </c:pt>
                <c:pt idx="6">
                  <c:v>Thermal housing</c:v>
                </c:pt>
                <c:pt idx="7">
                  <c:v>Gas system</c:v>
                </c:pt>
                <c:pt idx="8">
                  <c:v>Grey room</c:v>
                </c:pt>
              </c:strCache>
            </c:strRef>
          </c:cat>
          <c:val>
            <c:numRef>
              <c:f>Sheet1!$B$2:$B$10</c:f>
              <c:numCache>
                <c:formatCode>General</c:formatCode>
                <c:ptCount val="9"/>
                <c:pt idx="0">
                  <c:v>1.1363636363636364E-2</c:v>
                </c:pt>
                <c:pt idx="1">
                  <c:v>7.3863636363636367E-2</c:v>
                </c:pt>
                <c:pt idx="2">
                  <c:v>0.30681818181818182</c:v>
                </c:pt>
                <c:pt idx="3">
                  <c:v>1.1363636363636364E-2</c:v>
                </c:pt>
                <c:pt idx="4">
                  <c:v>2.2727272727272728E-2</c:v>
                </c:pt>
                <c:pt idx="5">
                  <c:v>8.5227272727272721E-2</c:v>
                </c:pt>
                <c:pt idx="6">
                  <c:v>0.20454545454545456</c:v>
                </c:pt>
                <c:pt idx="7">
                  <c:v>0.15909090909090909</c:v>
                </c:pt>
                <c:pt idx="8">
                  <c:v>0.11363636363636363</c:v>
                </c:pt>
              </c:numCache>
            </c:numRef>
          </c:val>
          <c:extLst>
            <c:ext xmlns:c16="http://schemas.microsoft.com/office/drawing/2014/chart" uri="{C3380CC4-5D6E-409C-BE32-E72D297353CC}">
              <c16:uniqueId val="{00000000-B73A-4DE5-B39F-3EBC0FDA1580}"/>
            </c:ext>
          </c:extLst>
        </c:ser>
        <c:dLbls>
          <c:showLegendKey val="0"/>
          <c:showVal val="0"/>
          <c:showCatName val="0"/>
          <c:showSerName val="0"/>
          <c:showPercent val="0"/>
          <c:showBubbleSize val="0"/>
          <c:showLeaderLines val="1"/>
        </c:dLbls>
      </c:pie3D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45659" cy="49534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50443" y="0"/>
            <a:ext cx="2945659" cy="495348"/>
          </a:xfrm>
          <a:prstGeom prst="rect">
            <a:avLst/>
          </a:prstGeom>
        </p:spPr>
        <p:txBody>
          <a:bodyPr vert="horz" lIns="91440" tIns="45720" rIns="91440" bIns="45720" rtlCol="0"/>
          <a:lstStyle>
            <a:lvl1pPr algn="r">
              <a:defRPr sz="1200"/>
            </a:lvl1pPr>
          </a:lstStyle>
          <a:p>
            <a:fld id="{CBB72EAA-2733-D14F-950A-8F4240385864}" type="datetimeFigureOut">
              <a:rPr lang="en-US" smtClean="0"/>
              <a:t>7/22/2022</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9377317"/>
            <a:ext cx="2945659" cy="49534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50443" y="9377317"/>
            <a:ext cx="2945659" cy="49534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534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5348"/>
          </a:xfrm>
          <a:prstGeom prst="rect">
            <a:avLst/>
          </a:prstGeom>
        </p:spPr>
        <p:txBody>
          <a:bodyPr vert="horz" lIns="91440" tIns="45720" rIns="91440" bIns="45720" rtlCol="0"/>
          <a:lstStyle>
            <a:lvl1pPr algn="r">
              <a:defRPr sz="1200"/>
            </a:lvl1pPr>
          </a:lstStyle>
          <a:p>
            <a:fld id="{D4DD062E-52F7-A14D-A443-1F3854784447}" type="datetimeFigureOut">
              <a:rPr lang="en-US" smtClean="0"/>
              <a:t>7/22/2022</a:t>
            </a:fld>
            <a:endParaRPr lang="en-US"/>
          </a:p>
        </p:txBody>
      </p:sp>
      <p:sp>
        <p:nvSpPr>
          <p:cNvPr id="4" name="Slide Image Placeholder 3"/>
          <p:cNvSpPr>
            <a:spLocks noGrp="1" noRot="1" noChangeAspect="1"/>
          </p:cNvSpPr>
          <p:nvPr>
            <p:ph type="sldImg" idx="2"/>
          </p:nvPr>
        </p:nvSpPr>
        <p:spPr>
          <a:xfrm>
            <a:off x="438150" y="1233488"/>
            <a:ext cx="5921375" cy="3332162"/>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51219"/>
            <a:ext cx="5438140" cy="3887361"/>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377317"/>
            <a:ext cx="2945659" cy="49534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377317"/>
            <a:ext cx="2945659" cy="49534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image" Target="../media/image4.emf"/><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emf"/><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image" Target="../media/image4.emf"/><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pic>
        <p:nvPicPr>
          <p:cNvPr id="3" name="Picture 2" descr="Logo&#10;&#10;Description automatically generated">
            <a:extLst>
              <a:ext uri="{FF2B5EF4-FFF2-40B4-BE49-F238E27FC236}">
                <a16:creationId xmlns:a16="http://schemas.microsoft.com/office/drawing/2014/main" id="{CB3BCDC0-8C70-417B-A705-ABC62FEDB472}"/>
              </a:ext>
            </a:extLst>
          </p:cNvPr>
          <p:cNvPicPr>
            <a:picLocks noChangeAspect="1"/>
          </p:cNvPicPr>
          <p:nvPr userDrawn="1"/>
        </p:nvPicPr>
        <p:blipFill>
          <a:blip r:embed="rId3"/>
          <a:stretch>
            <a:fillRect/>
          </a:stretch>
        </p:blipFill>
        <p:spPr>
          <a:xfrm>
            <a:off x="11080559" y="145645"/>
            <a:ext cx="1208870" cy="960142"/>
          </a:xfrm>
          <a:prstGeom prst="rect">
            <a:avLst/>
          </a:prstGeom>
        </p:spPr>
      </p:pic>
      <p:pic>
        <p:nvPicPr>
          <p:cNvPr id="5" name="Picture 4">
            <a:extLst>
              <a:ext uri="{FF2B5EF4-FFF2-40B4-BE49-F238E27FC236}">
                <a16:creationId xmlns:a16="http://schemas.microsoft.com/office/drawing/2014/main" id="{B32EC247-A298-46F5-A83C-87DF11C9438F}"/>
              </a:ext>
            </a:extLst>
          </p:cNvPr>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307787" y="145645"/>
            <a:ext cx="1069528" cy="960142"/>
          </a:xfrm>
          <a:prstGeom prst="rect">
            <a:avLst/>
          </a:prstGeom>
          <a:noFill/>
          <a:ln>
            <a:noFill/>
          </a:ln>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a:prstGeom prst="rect">
            <a:avLst/>
          </a:prstGeo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07987" y="2427287"/>
            <a:ext cx="5616575" cy="3773488"/>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427287"/>
            <a:ext cx="5611813" cy="3773488"/>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a:xfrm>
            <a:off x="5306285" y="6479299"/>
            <a:ext cx="789714" cy="238440"/>
          </a:xfrm>
          <a:prstGeom prst="rect">
            <a:avLst/>
          </a:prstGeom>
        </p:spPr>
        <p:txBody>
          <a:bodyPr/>
          <a:lstStyle/>
          <a:p>
            <a:r>
              <a:rPr lang="en-US"/>
              <a:t>DATE</a:t>
            </a:r>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a:xfrm>
            <a:off x="4259262" y="6510533"/>
            <a:ext cx="6572221" cy="238440"/>
          </a:xfrm>
          <a:prstGeom prst="rect">
            <a:avLst/>
          </a:prstGeom>
        </p:spPr>
        <p:txBody>
          <a:bodyPr/>
          <a:lstStyle/>
          <a:p>
            <a:r>
              <a:rPr lang="en-GB"/>
              <a:t>BE-EA Section Leader Meeting</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a:prstGeom prst="rect">
            <a:avLst/>
          </a:prstGeo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2117"/>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2071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a:xfrm>
            <a:off x="5306285" y="6479299"/>
            <a:ext cx="789714" cy="238440"/>
          </a:xfrm>
          <a:prstGeom prst="rect">
            <a:avLst/>
          </a:prstGeom>
        </p:spPr>
        <p:txBody>
          <a:bodyPr/>
          <a:lstStyle/>
          <a:p>
            <a:r>
              <a:rPr lang="en-US"/>
              <a:t>DATE</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a:xfrm>
            <a:off x="4259262" y="6510533"/>
            <a:ext cx="6572221" cy="238440"/>
          </a:xfrm>
          <a:prstGeom prst="rect">
            <a:avLst/>
          </a:prstGeom>
        </p:spPr>
        <p:txBody>
          <a:bodyPr/>
          <a:lstStyle/>
          <a:p>
            <a:r>
              <a:rPr lang="en-GB"/>
              <a:t>BE-EA Section Leader Meeting</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a:prstGeom prst="rect">
            <a:avLst/>
          </a:prstGeo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a:xfrm>
            <a:off x="5306285" y="6479299"/>
            <a:ext cx="789714" cy="238440"/>
          </a:xfrm>
          <a:prstGeom prst="rect">
            <a:avLst/>
          </a:prstGeom>
        </p:spPr>
        <p:txBody>
          <a:bodyPr/>
          <a:lstStyle/>
          <a:p>
            <a:r>
              <a:rPr lang="en-US"/>
              <a:t>DATE</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a:xfrm>
            <a:off x="4259262" y="6510533"/>
            <a:ext cx="6572221" cy="238440"/>
          </a:xfrm>
          <a:prstGeom prst="rect">
            <a:avLst/>
          </a:prstGeom>
        </p:spPr>
        <p:txBody>
          <a:bodyPr/>
          <a:lstStyle/>
          <a:p>
            <a:r>
              <a:rPr lang="en-GB"/>
              <a:t>BE-EA Section Leader Meeting</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a:prstGeom prst="rect">
            <a:avLst/>
          </a:prstGeo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a:xfrm>
            <a:off x="5306285" y="6479299"/>
            <a:ext cx="789714" cy="238440"/>
          </a:xfrm>
          <a:prstGeom prst="rect">
            <a:avLst/>
          </a:prstGeom>
        </p:spPr>
        <p:txBody>
          <a:bodyPr/>
          <a:lstStyle/>
          <a:p>
            <a:r>
              <a:rPr lang="en-US"/>
              <a:t>DATE</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a:xfrm>
            <a:off x="4259262" y="6510533"/>
            <a:ext cx="6572221" cy="238440"/>
          </a:xfrm>
          <a:prstGeom prst="rect">
            <a:avLst/>
          </a:prstGeom>
        </p:spPr>
        <p:txBody>
          <a:bodyPr/>
          <a:lstStyle/>
          <a:p>
            <a:r>
              <a:rPr lang="en-GB"/>
              <a:t>BE-EA Section Leader Meeting</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a:prstGeom prst="rect">
            <a:avLst/>
          </a:prstGeo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a:xfrm>
            <a:off x="5306285" y="6479299"/>
            <a:ext cx="789714" cy="238440"/>
          </a:xfrm>
          <a:prstGeom prst="rect">
            <a:avLst/>
          </a:prstGeom>
        </p:spPr>
        <p:txBody>
          <a:bodyPr/>
          <a:lstStyle/>
          <a:p>
            <a:r>
              <a:rPr lang="en-US"/>
              <a:t>DATE</a:t>
            </a:r>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a:xfrm>
            <a:off x="4259262" y="6510533"/>
            <a:ext cx="6572221" cy="238440"/>
          </a:xfrm>
          <a:prstGeom prst="rect">
            <a:avLst/>
          </a:prstGeom>
        </p:spPr>
        <p:txBody>
          <a:bodyPr/>
          <a:lstStyle/>
          <a:p>
            <a:r>
              <a:rPr lang="en-GB"/>
              <a:t>BE-EA Section Leader Meeting</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EC9037A8-3728-274F-ADAC-4D3957FCBA46}"/>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a:prstGeom prst="rect">
            <a:avLst/>
          </a:prstGeo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a:xfrm>
            <a:off x="5306285" y="6479299"/>
            <a:ext cx="789714" cy="238440"/>
          </a:xfrm>
          <a:prstGeom prst="rect">
            <a:avLst/>
          </a:prstGeom>
        </p:spPr>
        <p:txBody>
          <a:bodyPr/>
          <a:lstStyle/>
          <a:p>
            <a:r>
              <a:rPr lang="en-US"/>
              <a:t>DATE</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a:xfrm>
            <a:off x="4259262" y="6510533"/>
            <a:ext cx="6572221" cy="238440"/>
          </a:xfrm>
          <a:prstGeom prst="rect">
            <a:avLst/>
          </a:prstGeom>
        </p:spPr>
        <p:txBody>
          <a:bodyPr/>
          <a:lstStyle/>
          <a:p>
            <a:r>
              <a:rPr lang="en-GB"/>
              <a:t>BE-EA Section Leader Meeting</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a:prstGeom prst="rect">
            <a:avLst/>
          </a:prstGeo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a:xfrm>
            <a:off x="5306285" y="6479299"/>
            <a:ext cx="789714" cy="238440"/>
          </a:xfrm>
          <a:prstGeom prst="rect">
            <a:avLst/>
          </a:prstGeom>
        </p:spPr>
        <p:txBody>
          <a:bodyPr/>
          <a:lstStyle/>
          <a:p>
            <a:r>
              <a:rPr lang="en-US"/>
              <a:t>DATE</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a:xfrm>
            <a:off x="4259262" y="6510533"/>
            <a:ext cx="6572221" cy="238440"/>
          </a:xfrm>
          <a:prstGeom prst="rect">
            <a:avLst/>
          </a:prstGeom>
        </p:spPr>
        <p:txBody>
          <a:bodyPr/>
          <a:lstStyle/>
          <a:p>
            <a:r>
              <a:rPr lang="en-GB"/>
              <a:t>BE-EA Section Leader Meeting</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a:prstGeom prst="rect">
            <a:avLst/>
          </a:prstGeo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a:xfrm>
            <a:off x="5306285" y="6479299"/>
            <a:ext cx="789714" cy="238440"/>
          </a:xfrm>
          <a:prstGeom prst="rect">
            <a:avLst/>
          </a:prstGeom>
        </p:spPr>
        <p:txBody>
          <a:bodyPr/>
          <a:lstStyle/>
          <a:p>
            <a:r>
              <a:rPr lang="en-US"/>
              <a:t>DATE</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a:xfrm>
            <a:off x="4259262" y="6510533"/>
            <a:ext cx="6572221" cy="238440"/>
          </a:xfrm>
          <a:prstGeom prst="rect">
            <a:avLst/>
          </a:prstGeom>
        </p:spPr>
        <p:txBody>
          <a:bodyPr/>
          <a:lstStyle/>
          <a:p>
            <a:r>
              <a:rPr lang="en-GB"/>
              <a:t>BE-EA Section Leader Meeting</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a:prstGeom prst="rect">
            <a:avLst/>
          </a:prstGeo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a:xfrm>
            <a:off x="5306285" y="6479299"/>
            <a:ext cx="789714" cy="238440"/>
          </a:xfrm>
          <a:prstGeom prst="rect">
            <a:avLst/>
          </a:prstGeom>
        </p:spPr>
        <p:txBody>
          <a:bodyPr/>
          <a:lstStyle/>
          <a:p>
            <a:r>
              <a:rPr lang="en-US"/>
              <a:t>DATE</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a:xfrm>
            <a:off x="4259262" y="6510533"/>
            <a:ext cx="6572221" cy="238440"/>
          </a:xfrm>
          <a:prstGeom prst="rect">
            <a:avLst/>
          </a:prstGeom>
        </p:spPr>
        <p:txBody>
          <a:bodyPr/>
          <a:lstStyle/>
          <a:p>
            <a:r>
              <a:rPr lang="en-GB"/>
              <a:t>BE-EA Section Leader Meeting</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a:prstGeom prst="rect">
            <a:avLst/>
          </a:prstGeo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a:xfrm>
            <a:off x="5306285" y="6479299"/>
            <a:ext cx="789714" cy="238440"/>
          </a:xfrm>
          <a:prstGeom prst="rect">
            <a:avLst/>
          </a:prstGeom>
        </p:spPr>
        <p:txBody>
          <a:bodyPr/>
          <a:lstStyle/>
          <a:p>
            <a:r>
              <a:rPr lang="en-US"/>
              <a:t>DATE</a:t>
            </a:r>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a:xfrm>
            <a:off x="4259262" y="6510533"/>
            <a:ext cx="6572221" cy="238440"/>
          </a:xfrm>
          <a:prstGeom prst="rect">
            <a:avLst/>
          </a:prstGeom>
        </p:spPr>
        <p:txBody>
          <a:bodyPr/>
          <a:lstStyle/>
          <a:p>
            <a:r>
              <a:rPr lang="en-GB"/>
              <a:t>BE-EA Section Leader Meeting</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a:prstGeom prst="rect">
            <a:avLst/>
          </a:prstGeo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a:xfrm>
            <a:off x="407986" y="242148"/>
            <a:ext cx="11376025" cy="700825"/>
          </a:xfrm>
          <a:prstGeom prst="rect">
            <a:avLst/>
          </a:prstGeom>
        </p:spPr>
        <p:txBody>
          <a:bodyPr/>
          <a:lstStyle/>
          <a:p>
            <a:r>
              <a:rPr lang="en-US"/>
              <a:t>Click to edit Master title style</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a:t>https://cern.ch/be-dep-ea</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pic>
        <p:nvPicPr>
          <p:cNvPr id="10" name="Picture 9">
            <a:extLst>
              <a:ext uri="{FF2B5EF4-FFF2-40B4-BE49-F238E27FC236}">
                <a16:creationId xmlns:a16="http://schemas.microsoft.com/office/drawing/2014/main" id="{9ED4B852-3DEA-496D-8E63-98B1574381D4}"/>
              </a:ext>
            </a:extLst>
          </p:cNvPr>
          <p:cNvPicPr>
            <a:picLocks noChangeAspect="1"/>
          </p:cNvPicPr>
          <p:nvPr userDrawn="1"/>
        </p:nvPicPr>
        <p:blipFill>
          <a:blip r:embed="rId3"/>
          <a:stretch>
            <a:fillRect/>
          </a:stretch>
        </p:blipFill>
        <p:spPr>
          <a:xfrm>
            <a:off x="11330911" y="159548"/>
            <a:ext cx="748359" cy="748359"/>
          </a:xfrm>
          <a:prstGeom prst="rect">
            <a:avLst/>
          </a:prstGeom>
        </p:spPr>
      </p:pic>
      <p:pic>
        <p:nvPicPr>
          <p:cNvPr id="6" name="Picture 5">
            <a:extLst>
              <a:ext uri="{FF2B5EF4-FFF2-40B4-BE49-F238E27FC236}">
                <a16:creationId xmlns:a16="http://schemas.microsoft.com/office/drawing/2014/main" id="{0D92F051-A80F-4EE7-A5FB-EF373274F9D1}"/>
              </a:ext>
            </a:extLst>
          </p:cNvPr>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307787" y="145645"/>
            <a:ext cx="1069528" cy="960142"/>
          </a:xfrm>
          <a:prstGeom prst="rect">
            <a:avLst/>
          </a:prstGeom>
          <a:noFill/>
          <a:ln>
            <a:noFill/>
          </a:ln>
        </p:spPr>
      </p:pic>
    </p:spTree>
    <p:extLst>
      <p:ext uri="{BB962C8B-B14F-4D97-AF65-F5344CB8AC3E}">
        <p14:creationId xmlns:p14="http://schemas.microsoft.com/office/powerpoint/2010/main" val="101587365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F3C5B4-BC39-4EBF-94DD-971DC5832B2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0191767E-DEE3-46AC-B808-710CAAB0110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2DA7D2EC-ECFA-4A30-9D0F-030330AFBF7C}"/>
              </a:ext>
            </a:extLst>
          </p:cNvPr>
          <p:cNvSpPr>
            <a:spLocks noGrp="1"/>
          </p:cNvSpPr>
          <p:nvPr>
            <p:ph type="dt" sz="half" idx="10"/>
          </p:nvPr>
        </p:nvSpPr>
        <p:spPr/>
        <p:txBody>
          <a:bodyPr/>
          <a:lstStyle/>
          <a:p>
            <a:fld id="{5CC9427F-FBA7-47B0-B4D0-95B012692E9A}" type="datetimeFigureOut">
              <a:rPr lang="en-GB" smtClean="0"/>
              <a:t>22/07/2022</a:t>
            </a:fld>
            <a:endParaRPr lang="en-GB"/>
          </a:p>
        </p:txBody>
      </p:sp>
      <p:sp>
        <p:nvSpPr>
          <p:cNvPr id="5" name="Footer Placeholder 4">
            <a:extLst>
              <a:ext uri="{FF2B5EF4-FFF2-40B4-BE49-F238E27FC236}">
                <a16:creationId xmlns:a16="http://schemas.microsoft.com/office/drawing/2014/main" id="{AFA99200-02A2-421A-B095-D30CF32AF94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FB39A47-9223-4704-81F8-DB778F66CE6C}"/>
              </a:ext>
            </a:extLst>
          </p:cNvPr>
          <p:cNvSpPr>
            <a:spLocks noGrp="1"/>
          </p:cNvSpPr>
          <p:nvPr>
            <p:ph type="sldNum" sz="quarter" idx="12"/>
          </p:nvPr>
        </p:nvSpPr>
        <p:spPr/>
        <p:txBody>
          <a:bodyPr/>
          <a:lstStyle/>
          <a:p>
            <a:fld id="{D7873750-8A4B-4534-9366-B03711C5E3F5}" type="slidenum">
              <a:rPr lang="en-GB" smtClean="0"/>
              <a:t>‹#›</a:t>
            </a:fld>
            <a:endParaRPr lang="en-GB"/>
          </a:p>
        </p:txBody>
      </p:sp>
    </p:spTree>
    <p:extLst>
      <p:ext uri="{BB962C8B-B14F-4D97-AF65-F5344CB8AC3E}">
        <p14:creationId xmlns:p14="http://schemas.microsoft.com/office/powerpoint/2010/main" val="168742479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FE8A5C-8493-4C14-963A-FB7898533BC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8BC9684-6662-4A1B-9B80-FBC2F511B50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F0F3B3C-DF8A-45EF-A0BB-0997320ABCB0}"/>
              </a:ext>
            </a:extLst>
          </p:cNvPr>
          <p:cNvSpPr>
            <a:spLocks noGrp="1"/>
          </p:cNvSpPr>
          <p:nvPr>
            <p:ph type="dt" sz="half" idx="10"/>
          </p:nvPr>
        </p:nvSpPr>
        <p:spPr/>
        <p:txBody>
          <a:bodyPr/>
          <a:lstStyle/>
          <a:p>
            <a:fld id="{5CC9427F-FBA7-47B0-B4D0-95B012692E9A}" type="datetimeFigureOut">
              <a:rPr lang="en-GB" smtClean="0"/>
              <a:t>22/07/2022</a:t>
            </a:fld>
            <a:endParaRPr lang="en-GB"/>
          </a:p>
        </p:txBody>
      </p:sp>
      <p:sp>
        <p:nvSpPr>
          <p:cNvPr id="5" name="Footer Placeholder 4">
            <a:extLst>
              <a:ext uri="{FF2B5EF4-FFF2-40B4-BE49-F238E27FC236}">
                <a16:creationId xmlns:a16="http://schemas.microsoft.com/office/drawing/2014/main" id="{3A1F6D28-394D-426F-A5AA-9DED013A4E2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9827C9F-65DB-4910-B173-4886748CA4E1}"/>
              </a:ext>
            </a:extLst>
          </p:cNvPr>
          <p:cNvSpPr>
            <a:spLocks noGrp="1"/>
          </p:cNvSpPr>
          <p:nvPr>
            <p:ph type="sldNum" sz="quarter" idx="12"/>
          </p:nvPr>
        </p:nvSpPr>
        <p:spPr/>
        <p:txBody>
          <a:bodyPr/>
          <a:lstStyle/>
          <a:p>
            <a:fld id="{D7873750-8A4B-4534-9366-B03711C5E3F5}" type="slidenum">
              <a:rPr lang="en-GB" smtClean="0"/>
              <a:t>‹#›</a:t>
            </a:fld>
            <a:endParaRPr lang="en-GB"/>
          </a:p>
        </p:txBody>
      </p:sp>
    </p:spTree>
    <p:extLst>
      <p:ext uri="{BB962C8B-B14F-4D97-AF65-F5344CB8AC3E}">
        <p14:creationId xmlns:p14="http://schemas.microsoft.com/office/powerpoint/2010/main" val="124065250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93F8E1-F345-42E0-8EC9-A7B12CCC4FE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BC30644F-18C2-443B-93D7-C68A8D0B1C3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4B2C939-3DB7-4FA2-B8CC-A6A764AF14D4}"/>
              </a:ext>
            </a:extLst>
          </p:cNvPr>
          <p:cNvSpPr>
            <a:spLocks noGrp="1"/>
          </p:cNvSpPr>
          <p:nvPr>
            <p:ph type="dt" sz="half" idx="10"/>
          </p:nvPr>
        </p:nvSpPr>
        <p:spPr/>
        <p:txBody>
          <a:bodyPr/>
          <a:lstStyle/>
          <a:p>
            <a:fld id="{5CC9427F-FBA7-47B0-B4D0-95B012692E9A}" type="datetimeFigureOut">
              <a:rPr lang="en-GB" smtClean="0"/>
              <a:t>22/07/2022</a:t>
            </a:fld>
            <a:endParaRPr lang="en-GB"/>
          </a:p>
        </p:txBody>
      </p:sp>
      <p:sp>
        <p:nvSpPr>
          <p:cNvPr id="5" name="Footer Placeholder 4">
            <a:extLst>
              <a:ext uri="{FF2B5EF4-FFF2-40B4-BE49-F238E27FC236}">
                <a16:creationId xmlns:a16="http://schemas.microsoft.com/office/drawing/2014/main" id="{5AD03D96-9504-4918-BD95-4ACC050F503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7FE0160-9C8C-44F3-A9E2-0B750D307C12}"/>
              </a:ext>
            </a:extLst>
          </p:cNvPr>
          <p:cNvSpPr>
            <a:spLocks noGrp="1"/>
          </p:cNvSpPr>
          <p:nvPr>
            <p:ph type="sldNum" sz="quarter" idx="12"/>
          </p:nvPr>
        </p:nvSpPr>
        <p:spPr/>
        <p:txBody>
          <a:bodyPr/>
          <a:lstStyle/>
          <a:p>
            <a:fld id="{D7873750-8A4B-4534-9366-B03711C5E3F5}" type="slidenum">
              <a:rPr lang="en-GB" smtClean="0"/>
              <a:t>‹#›</a:t>
            </a:fld>
            <a:endParaRPr lang="en-GB"/>
          </a:p>
        </p:txBody>
      </p:sp>
    </p:spTree>
    <p:extLst>
      <p:ext uri="{BB962C8B-B14F-4D97-AF65-F5344CB8AC3E}">
        <p14:creationId xmlns:p14="http://schemas.microsoft.com/office/powerpoint/2010/main" val="75595211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BC7B5F-FD05-4526-BC30-0F6D76F12404}"/>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A1892351-FEC1-434E-8C6D-924AC38C006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B8A93755-1FAB-4062-A120-E1A303E2FC7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6C1E00DE-8ED8-45F1-A091-7A3862B58A62}"/>
              </a:ext>
            </a:extLst>
          </p:cNvPr>
          <p:cNvSpPr>
            <a:spLocks noGrp="1"/>
          </p:cNvSpPr>
          <p:nvPr>
            <p:ph type="dt" sz="half" idx="10"/>
          </p:nvPr>
        </p:nvSpPr>
        <p:spPr/>
        <p:txBody>
          <a:bodyPr/>
          <a:lstStyle/>
          <a:p>
            <a:fld id="{5CC9427F-FBA7-47B0-B4D0-95B012692E9A}" type="datetimeFigureOut">
              <a:rPr lang="en-GB" smtClean="0"/>
              <a:t>22/07/2022</a:t>
            </a:fld>
            <a:endParaRPr lang="en-GB"/>
          </a:p>
        </p:txBody>
      </p:sp>
      <p:sp>
        <p:nvSpPr>
          <p:cNvPr id="6" name="Footer Placeholder 5">
            <a:extLst>
              <a:ext uri="{FF2B5EF4-FFF2-40B4-BE49-F238E27FC236}">
                <a16:creationId xmlns:a16="http://schemas.microsoft.com/office/drawing/2014/main" id="{842C14C8-C212-478E-84D3-77FA042C36F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5E44D8F-0B8A-457E-87DC-82AAF6B9C8A0}"/>
              </a:ext>
            </a:extLst>
          </p:cNvPr>
          <p:cNvSpPr>
            <a:spLocks noGrp="1"/>
          </p:cNvSpPr>
          <p:nvPr>
            <p:ph type="sldNum" sz="quarter" idx="12"/>
          </p:nvPr>
        </p:nvSpPr>
        <p:spPr/>
        <p:txBody>
          <a:bodyPr/>
          <a:lstStyle/>
          <a:p>
            <a:fld id="{D7873750-8A4B-4534-9366-B03711C5E3F5}" type="slidenum">
              <a:rPr lang="en-GB" smtClean="0"/>
              <a:t>‹#›</a:t>
            </a:fld>
            <a:endParaRPr lang="en-GB"/>
          </a:p>
        </p:txBody>
      </p:sp>
    </p:spTree>
    <p:extLst>
      <p:ext uri="{BB962C8B-B14F-4D97-AF65-F5344CB8AC3E}">
        <p14:creationId xmlns:p14="http://schemas.microsoft.com/office/powerpoint/2010/main" val="374527701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194BCB-5AA5-4380-B3FD-BFFD32D104F9}"/>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D210121-02E9-44A9-9052-9BE52440A60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6710C10-F222-4789-AA5F-26A0423011E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B943AC71-3EC9-46D0-9B6D-5111969821F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8A16596-FDB6-4553-BD24-5FE62974BA5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38913300-8007-443A-9E55-0DC04DA0B4D8}"/>
              </a:ext>
            </a:extLst>
          </p:cNvPr>
          <p:cNvSpPr>
            <a:spLocks noGrp="1"/>
          </p:cNvSpPr>
          <p:nvPr>
            <p:ph type="dt" sz="half" idx="10"/>
          </p:nvPr>
        </p:nvSpPr>
        <p:spPr/>
        <p:txBody>
          <a:bodyPr/>
          <a:lstStyle/>
          <a:p>
            <a:fld id="{5CC9427F-FBA7-47B0-B4D0-95B012692E9A}" type="datetimeFigureOut">
              <a:rPr lang="en-GB" smtClean="0"/>
              <a:t>22/07/2022</a:t>
            </a:fld>
            <a:endParaRPr lang="en-GB"/>
          </a:p>
        </p:txBody>
      </p:sp>
      <p:sp>
        <p:nvSpPr>
          <p:cNvPr id="8" name="Footer Placeholder 7">
            <a:extLst>
              <a:ext uri="{FF2B5EF4-FFF2-40B4-BE49-F238E27FC236}">
                <a16:creationId xmlns:a16="http://schemas.microsoft.com/office/drawing/2014/main" id="{6336E2F5-2494-4565-A996-95E09A39656A}"/>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EBF8D723-BFA2-47D4-809E-25669E1164F0}"/>
              </a:ext>
            </a:extLst>
          </p:cNvPr>
          <p:cNvSpPr>
            <a:spLocks noGrp="1"/>
          </p:cNvSpPr>
          <p:nvPr>
            <p:ph type="sldNum" sz="quarter" idx="12"/>
          </p:nvPr>
        </p:nvSpPr>
        <p:spPr/>
        <p:txBody>
          <a:bodyPr/>
          <a:lstStyle/>
          <a:p>
            <a:fld id="{D7873750-8A4B-4534-9366-B03711C5E3F5}" type="slidenum">
              <a:rPr lang="en-GB" smtClean="0"/>
              <a:t>‹#›</a:t>
            </a:fld>
            <a:endParaRPr lang="en-GB"/>
          </a:p>
        </p:txBody>
      </p:sp>
    </p:spTree>
    <p:extLst>
      <p:ext uri="{BB962C8B-B14F-4D97-AF65-F5344CB8AC3E}">
        <p14:creationId xmlns:p14="http://schemas.microsoft.com/office/powerpoint/2010/main" val="369784942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9FD653-6BDF-48C1-B2C3-9F9773757FBB}"/>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6E78FCAA-8301-46C8-A329-A3332EEB8FF0}"/>
              </a:ext>
            </a:extLst>
          </p:cNvPr>
          <p:cNvSpPr>
            <a:spLocks noGrp="1"/>
          </p:cNvSpPr>
          <p:nvPr>
            <p:ph type="dt" sz="half" idx="10"/>
          </p:nvPr>
        </p:nvSpPr>
        <p:spPr/>
        <p:txBody>
          <a:bodyPr/>
          <a:lstStyle/>
          <a:p>
            <a:fld id="{5CC9427F-FBA7-47B0-B4D0-95B012692E9A}" type="datetimeFigureOut">
              <a:rPr lang="en-GB" smtClean="0"/>
              <a:t>22/07/2022</a:t>
            </a:fld>
            <a:endParaRPr lang="en-GB"/>
          </a:p>
        </p:txBody>
      </p:sp>
      <p:sp>
        <p:nvSpPr>
          <p:cNvPr id="4" name="Footer Placeholder 3">
            <a:extLst>
              <a:ext uri="{FF2B5EF4-FFF2-40B4-BE49-F238E27FC236}">
                <a16:creationId xmlns:a16="http://schemas.microsoft.com/office/drawing/2014/main" id="{B41D2AE9-19E2-468D-8794-86A542A296C9}"/>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C475E445-2569-4929-A9E2-FFF034D6B6FC}"/>
              </a:ext>
            </a:extLst>
          </p:cNvPr>
          <p:cNvSpPr>
            <a:spLocks noGrp="1"/>
          </p:cNvSpPr>
          <p:nvPr>
            <p:ph type="sldNum" sz="quarter" idx="12"/>
          </p:nvPr>
        </p:nvSpPr>
        <p:spPr/>
        <p:txBody>
          <a:bodyPr/>
          <a:lstStyle/>
          <a:p>
            <a:fld id="{D7873750-8A4B-4534-9366-B03711C5E3F5}" type="slidenum">
              <a:rPr lang="en-GB" smtClean="0"/>
              <a:t>‹#›</a:t>
            </a:fld>
            <a:endParaRPr lang="en-GB"/>
          </a:p>
        </p:txBody>
      </p:sp>
    </p:spTree>
    <p:extLst>
      <p:ext uri="{BB962C8B-B14F-4D97-AF65-F5344CB8AC3E}">
        <p14:creationId xmlns:p14="http://schemas.microsoft.com/office/powerpoint/2010/main" val="202651097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66D3D9D-7424-41B7-A915-9860D17DF275}"/>
              </a:ext>
            </a:extLst>
          </p:cNvPr>
          <p:cNvSpPr>
            <a:spLocks noGrp="1"/>
          </p:cNvSpPr>
          <p:nvPr>
            <p:ph type="dt" sz="half" idx="10"/>
          </p:nvPr>
        </p:nvSpPr>
        <p:spPr/>
        <p:txBody>
          <a:bodyPr/>
          <a:lstStyle/>
          <a:p>
            <a:fld id="{5CC9427F-FBA7-47B0-B4D0-95B012692E9A}" type="datetimeFigureOut">
              <a:rPr lang="en-GB" smtClean="0"/>
              <a:t>22/07/2022</a:t>
            </a:fld>
            <a:endParaRPr lang="en-GB"/>
          </a:p>
        </p:txBody>
      </p:sp>
      <p:sp>
        <p:nvSpPr>
          <p:cNvPr id="3" name="Footer Placeholder 2">
            <a:extLst>
              <a:ext uri="{FF2B5EF4-FFF2-40B4-BE49-F238E27FC236}">
                <a16:creationId xmlns:a16="http://schemas.microsoft.com/office/drawing/2014/main" id="{8A906095-AAB7-4890-8B3C-DACC51BE2419}"/>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CC0BC94B-FFAD-4593-90A8-DCC41320AD24}"/>
              </a:ext>
            </a:extLst>
          </p:cNvPr>
          <p:cNvSpPr>
            <a:spLocks noGrp="1"/>
          </p:cNvSpPr>
          <p:nvPr>
            <p:ph type="sldNum" sz="quarter" idx="12"/>
          </p:nvPr>
        </p:nvSpPr>
        <p:spPr/>
        <p:txBody>
          <a:bodyPr/>
          <a:lstStyle/>
          <a:p>
            <a:fld id="{D7873750-8A4B-4534-9366-B03711C5E3F5}" type="slidenum">
              <a:rPr lang="en-GB" smtClean="0"/>
              <a:t>‹#›</a:t>
            </a:fld>
            <a:endParaRPr lang="en-GB"/>
          </a:p>
        </p:txBody>
      </p:sp>
    </p:spTree>
    <p:extLst>
      <p:ext uri="{BB962C8B-B14F-4D97-AF65-F5344CB8AC3E}">
        <p14:creationId xmlns:p14="http://schemas.microsoft.com/office/powerpoint/2010/main" val="4445358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a:prstGeom prst="rect">
            <a:avLst/>
          </a:prstGeo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pic>
        <p:nvPicPr>
          <p:cNvPr id="8" name="Picture 7" descr="Logo&#10;&#10;Description automatically generated">
            <a:extLst>
              <a:ext uri="{FF2B5EF4-FFF2-40B4-BE49-F238E27FC236}">
                <a16:creationId xmlns:a16="http://schemas.microsoft.com/office/drawing/2014/main" id="{6859780D-4C69-49E3-8F6F-D32F7FC652A5}"/>
              </a:ext>
            </a:extLst>
          </p:cNvPr>
          <p:cNvPicPr>
            <a:picLocks noChangeAspect="1"/>
          </p:cNvPicPr>
          <p:nvPr userDrawn="1"/>
        </p:nvPicPr>
        <p:blipFill>
          <a:blip r:embed="rId3"/>
          <a:stretch>
            <a:fillRect/>
          </a:stretch>
        </p:blipFill>
        <p:spPr>
          <a:xfrm>
            <a:off x="11080559" y="145645"/>
            <a:ext cx="1208870" cy="960142"/>
          </a:xfrm>
          <a:prstGeom prst="rect">
            <a:avLst/>
          </a:prstGeom>
        </p:spPr>
      </p:pic>
      <p:pic>
        <p:nvPicPr>
          <p:cNvPr id="6" name="Picture 5">
            <a:extLst>
              <a:ext uri="{FF2B5EF4-FFF2-40B4-BE49-F238E27FC236}">
                <a16:creationId xmlns:a16="http://schemas.microsoft.com/office/drawing/2014/main" id="{5DA88865-637C-4EC1-A9CE-C2EBD4440AF1}"/>
              </a:ext>
            </a:extLst>
          </p:cNvPr>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307787" y="145645"/>
            <a:ext cx="1069528" cy="960142"/>
          </a:xfrm>
          <a:prstGeom prst="rect">
            <a:avLst/>
          </a:prstGeom>
          <a:noFill/>
          <a:ln>
            <a:noFill/>
          </a:ln>
        </p:spPr>
      </p:pic>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00B27F-3D92-49EA-BB5A-4C45D6FE193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8F1D867C-969D-4871-A974-39AFA8B2025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65F1CE3F-F74D-4D9F-9B1E-DBBCFAD8707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A60F564-0503-4BC2-873C-4CB0D18222FD}"/>
              </a:ext>
            </a:extLst>
          </p:cNvPr>
          <p:cNvSpPr>
            <a:spLocks noGrp="1"/>
          </p:cNvSpPr>
          <p:nvPr>
            <p:ph type="dt" sz="half" idx="10"/>
          </p:nvPr>
        </p:nvSpPr>
        <p:spPr/>
        <p:txBody>
          <a:bodyPr/>
          <a:lstStyle/>
          <a:p>
            <a:fld id="{5CC9427F-FBA7-47B0-B4D0-95B012692E9A}" type="datetimeFigureOut">
              <a:rPr lang="en-GB" smtClean="0"/>
              <a:t>22/07/2022</a:t>
            </a:fld>
            <a:endParaRPr lang="en-GB"/>
          </a:p>
        </p:txBody>
      </p:sp>
      <p:sp>
        <p:nvSpPr>
          <p:cNvPr id="6" name="Footer Placeholder 5">
            <a:extLst>
              <a:ext uri="{FF2B5EF4-FFF2-40B4-BE49-F238E27FC236}">
                <a16:creationId xmlns:a16="http://schemas.microsoft.com/office/drawing/2014/main" id="{791A1825-A2DF-44AE-AE8C-F88322E1BA7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A4E717B-B66B-4DEB-9F15-B272D3B4015A}"/>
              </a:ext>
            </a:extLst>
          </p:cNvPr>
          <p:cNvSpPr>
            <a:spLocks noGrp="1"/>
          </p:cNvSpPr>
          <p:nvPr>
            <p:ph type="sldNum" sz="quarter" idx="12"/>
          </p:nvPr>
        </p:nvSpPr>
        <p:spPr/>
        <p:txBody>
          <a:bodyPr/>
          <a:lstStyle/>
          <a:p>
            <a:fld id="{D7873750-8A4B-4534-9366-B03711C5E3F5}" type="slidenum">
              <a:rPr lang="en-GB" smtClean="0"/>
              <a:t>‹#›</a:t>
            </a:fld>
            <a:endParaRPr lang="en-GB"/>
          </a:p>
        </p:txBody>
      </p:sp>
    </p:spTree>
    <p:extLst>
      <p:ext uri="{BB962C8B-B14F-4D97-AF65-F5344CB8AC3E}">
        <p14:creationId xmlns:p14="http://schemas.microsoft.com/office/powerpoint/2010/main" val="15201564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B076DE-4EC2-4C87-8730-B898EF56A8A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9C4D1FAF-58B5-4C09-A76B-B416F8BD784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A75D160B-9E15-4C55-B132-3A838E72FBF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DA4BA64-F6DB-4C9A-BC50-F2F82C2171BC}"/>
              </a:ext>
            </a:extLst>
          </p:cNvPr>
          <p:cNvSpPr>
            <a:spLocks noGrp="1"/>
          </p:cNvSpPr>
          <p:nvPr>
            <p:ph type="dt" sz="half" idx="10"/>
          </p:nvPr>
        </p:nvSpPr>
        <p:spPr/>
        <p:txBody>
          <a:bodyPr/>
          <a:lstStyle/>
          <a:p>
            <a:fld id="{5CC9427F-FBA7-47B0-B4D0-95B012692E9A}" type="datetimeFigureOut">
              <a:rPr lang="en-GB" smtClean="0"/>
              <a:t>22/07/2022</a:t>
            </a:fld>
            <a:endParaRPr lang="en-GB"/>
          </a:p>
        </p:txBody>
      </p:sp>
      <p:sp>
        <p:nvSpPr>
          <p:cNvPr id="6" name="Footer Placeholder 5">
            <a:extLst>
              <a:ext uri="{FF2B5EF4-FFF2-40B4-BE49-F238E27FC236}">
                <a16:creationId xmlns:a16="http://schemas.microsoft.com/office/drawing/2014/main" id="{10D55530-9E5B-4C95-8E0D-14B45DD6430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5CB7B82-4D25-4751-B206-28C393110433}"/>
              </a:ext>
            </a:extLst>
          </p:cNvPr>
          <p:cNvSpPr>
            <a:spLocks noGrp="1"/>
          </p:cNvSpPr>
          <p:nvPr>
            <p:ph type="sldNum" sz="quarter" idx="12"/>
          </p:nvPr>
        </p:nvSpPr>
        <p:spPr/>
        <p:txBody>
          <a:bodyPr/>
          <a:lstStyle/>
          <a:p>
            <a:fld id="{D7873750-8A4B-4534-9366-B03711C5E3F5}" type="slidenum">
              <a:rPr lang="en-GB" smtClean="0"/>
              <a:t>‹#›</a:t>
            </a:fld>
            <a:endParaRPr lang="en-GB"/>
          </a:p>
        </p:txBody>
      </p:sp>
    </p:spTree>
    <p:extLst>
      <p:ext uri="{BB962C8B-B14F-4D97-AF65-F5344CB8AC3E}">
        <p14:creationId xmlns:p14="http://schemas.microsoft.com/office/powerpoint/2010/main" val="62922639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52FE49-1582-419A-95D3-761A14D3C881}"/>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A49285CC-71F6-47F6-BA81-6010041716C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6C7E278-E8E8-4350-B764-7B6D66AD28FF}"/>
              </a:ext>
            </a:extLst>
          </p:cNvPr>
          <p:cNvSpPr>
            <a:spLocks noGrp="1"/>
          </p:cNvSpPr>
          <p:nvPr>
            <p:ph type="dt" sz="half" idx="10"/>
          </p:nvPr>
        </p:nvSpPr>
        <p:spPr/>
        <p:txBody>
          <a:bodyPr/>
          <a:lstStyle/>
          <a:p>
            <a:fld id="{5CC9427F-FBA7-47B0-B4D0-95B012692E9A}" type="datetimeFigureOut">
              <a:rPr lang="en-GB" smtClean="0"/>
              <a:t>22/07/2022</a:t>
            </a:fld>
            <a:endParaRPr lang="en-GB"/>
          </a:p>
        </p:txBody>
      </p:sp>
      <p:sp>
        <p:nvSpPr>
          <p:cNvPr id="5" name="Footer Placeholder 4">
            <a:extLst>
              <a:ext uri="{FF2B5EF4-FFF2-40B4-BE49-F238E27FC236}">
                <a16:creationId xmlns:a16="http://schemas.microsoft.com/office/drawing/2014/main" id="{1B320CBF-B223-4130-A243-D2793C94C6A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E2F32A1-705A-45D6-AFB7-D86C4989B5CC}"/>
              </a:ext>
            </a:extLst>
          </p:cNvPr>
          <p:cNvSpPr>
            <a:spLocks noGrp="1"/>
          </p:cNvSpPr>
          <p:nvPr>
            <p:ph type="sldNum" sz="quarter" idx="12"/>
          </p:nvPr>
        </p:nvSpPr>
        <p:spPr/>
        <p:txBody>
          <a:bodyPr/>
          <a:lstStyle/>
          <a:p>
            <a:fld id="{D7873750-8A4B-4534-9366-B03711C5E3F5}" type="slidenum">
              <a:rPr lang="en-GB" smtClean="0"/>
              <a:t>‹#›</a:t>
            </a:fld>
            <a:endParaRPr lang="en-GB"/>
          </a:p>
        </p:txBody>
      </p:sp>
    </p:spTree>
    <p:extLst>
      <p:ext uri="{BB962C8B-B14F-4D97-AF65-F5344CB8AC3E}">
        <p14:creationId xmlns:p14="http://schemas.microsoft.com/office/powerpoint/2010/main" val="294582288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5843DD7-6423-4C3E-A557-3B9B6476A2E7}"/>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8197D61E-0183-4B91-A18E-38623106F3A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0FF6C32-2BD0-4193-B51A-3C705ED594FF}"/>
              </a:ext>
            </a:extLst>
          </p:cNvPr>
          <p:cNvSpPr>
            <a:spLocks noGrp="1"/>
          </p:cNvSpPr>
          <p:nvPr>
            <p:ph type="dt" sz="half" idx="10"/>
          </p:nvPr>
        </p:nvSpPr>
        <p:spPr/>
        <p:txBody>
          <a:bodyPr/>
          <a:lstStyle/>
          <a:p>
            <a:fld id="{5CC9427F-FBA7-47B0-B4D0-95B012692E9A}" type="datetimeFigureOut">
              <a:rPr lang="en-GB" smtClean="0"/>
              <a:t>22/07/2022</a:t>
            </a:fld>
            <a:endParaRPr lang="en-GB"/>
          </a:p>
        </p:txBody>
      </p:sp>
      <p:sp>
        <p:nvSpPr>
          <p:cNvPr id="5" name="Footer Placeholder 4">
            <a:extLst>
              <a:ext uri="{FF2B5EF4-FFF2-40B4-BE49-F238E27FC236}">
                <a16:creationId xmlns:a16="http://schemas.microsoft.com/office/drawing/2014/main" id="{10763CDE-92D8-41C8-A4EA-34195F523DC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DA2F187-F050-4E29-A877-E0909E7BD69D}"/>
              </a:ext>
            </a:extLst>
          </p:cNvPr>
          <p:cNvSpPr>
            <a:spLocks noGrp="1"/>
          </p:cNvSpPr>
          <p:nvPr>
            <p:ph type="sldNum" sz="quarter" idx="12"/>
          </p:nvPr>
        </p:nvSpPr>
        <p:spPr/>
        <p:txBody>
          <a:bodyPr/>
          <a:lstStyle/>
          <a:p>
            <a:fld id="{D7873750-8A4B-4534-9366-B03711C5E3F5}" type="slidenum">
              <a:rPr lang="en-GB" smtClean="0"/>
              <a:t>‹#›</a:t>
            </a:fld>
            <a:endParaRPr lang="en-GB"/>
          </a:p>
        </p:txBody>
      </p:sp>
    </p:spTree>
    <p:extLst>
      <p:ext uri="{BB962C8B-B14F-4D97-AF65-F5344CB8AC3E}">
        <p14:creationId xmlns:p14="http://schemas.microsoft.com/office/powerpoint/2010/main" val="6005366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a:xfrm>
            <a:off x="407986" y="242148"/>
            <a:ext cx="11376025" cy="700825"/>
          </a:xfrm>
          <a:prstGeom prst="rect">
            <a:avLst/>
          </a:prstGeom>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a:xfrm>
            <a:off x="5306285" y="6479299"/>
            <a:ext cx="789714" cy="238440"/>
          </a:xfrm>
          <a:prstGeom prst="rect">
            <a:avLst/>
          </a:prstGeom>
        </p:spPr>
        <p:txBody>
          <a:bodyPr/>
          <a:lstStyle/>
          <a:p>
            <a:r>
              <a:rPr lang="en-US"/>
              <a:t>DATE</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a:xfrm>
            <a:off x="4259262" y="6510533"/>
            <a:ext cx="6572221" cy="238440"/>
          </a:xfrm>
          <a:prstGeom prst="rect">
            <a:avLst/>
          </a:prstGeom>
        </p:spPr>
        <p:txBody>
          <a:bodyPr/>
          <a:lstStyle/>
          <a:p>
            <a:r>
              <a:rPr lang="en-GB"/>
              <a:t>BE-EA Section Leader Meeting</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a:xfrm>
            <a:off x="407986" y="242148"/>
            <a:ext cx="11376025" cy="700825"/>
          </a:xfrm>
          <a:prstGeom prst="rect">
            <a:avLst/>
          </a:prstGeom>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a:xfrm>
            <a:off x="5306285" y="6479299"/>
            <a:ext cx="789714" cy="238440"/>
          </a:xfrm>
          <a:prstGeom prst="rect">
            <a:avLst/>
          </a:prstGeom>
        </p:spPr>
        <p:txBody>
          <a:bodyPr/>
          <a:lstStyle>
            <a:lvl1pPr>
              <a:defRPr/>
            </a:lvl1pPr>
          </a:lstStyle>
          <a:p>
            <a:r>
              <a:rPr lang="en-US" dirty="0"/>
              <a:t>22/04/2021</a:t>
            </a:r>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a:xfrm>
            <a:off x="4259262" y="6510533"/>
            <a:ext cx="6572221" cy="238440"/>
          </a:xfrm>
          <a:prstGeom prst="rect">
            <a:avLst/>
          </a:prstGeom>
        </p:spPr>
        <p:txBody>
          <a:bodyPr/>
          <a:lstStyle/>
          <a:p>
            <a:r>
              <a:rPr lang="en-GB"/>
              <a:t>BE-EA Section Leader Meeting</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a:xfrm>
            <a:off x="407986" y="242148"/>
            <a:ext cx="11376025" cy="700825"/>
          </a:xfrm>
          <a:prstGeom prst="rect">
            <a:avLst/>
          </a:prstGeom>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a:xfrm>
            <a:off x="5306285" y="6479299"/>
            <a:ext cx="789714" cy="238440"/>
          </a:xfrm>
          <a:prstGeom prst="rect">
            <a:avLst/>
          </a:prstGeom>
        </p:spPr>
        <p:txBody>
          <a:bodyPr/>
          <a:lstStyle/>
          <a:p>
            <a:r>
              <a:rPr lang="en-US"/>
              <a:t>DATE</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a:xfrm>
            <a:off x="4259262" y="6510533"/>
            <a:ext cx="6572221" cy="238440"/>
          </a:xfrm>
          <a:prstGeom prst="rect">
            <a:avLst/>
          </a:prstGeom>
        </p:spPr>
        <p:txBody>
          <a:bodyPr/>
          <a:lstStyle/>
          <a:p>
            <a:r>
              <a:rPr lang="en-GB"/>
              <a:t>BE-EA Section Leader Meeting</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085088"/>
            <a:ext cx="11376025" cy="527913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Full page colour or pictur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10B6E0-915E-6A4B-BE3D-83464DDCC020}"/>
              </a:ext>
            </a:extLst>
          </p:cNvPr>
          <p:cNvSpPr>
            <a:spLocks noGrp="1"/>
          </p:cNvSpPr>
          <p:nvPr>
            <p:ph type="title"/>
          </p:nvPr>
        </p:nvSpPr>
        <p:spPr>
          <a:xfrm>
            <a:off x="407986" y="242148"/>
            <a:ext cx="11376025" cy="700825"/>
          </a:xfrm>
          <a:prstGeom prst="rect">
            <a:avLst/>
          </a:prstGeom>
        </p:spPr>
        <p:txBody>
          <a:bodyPr/>
          <a:lstStyle>
            <a:lvl1pPr>
              <a:defRPr>
                <a:solidFill>
                  <a:schemeClr val="bg1"/>
                </a:solidFill>
              </a:defRPr>
            </a:lvl1pPr>
          </a:lstStyle>
          <a:p>
            <a:r>
              <a:rPr lang="en-US"/>
              <a:t>Click to edit Master title style</a:t>
            </a:r>
            <a:endParaRPr lang="en-GB" dirty="0"/>
          </a:p>
        </p:txBody>
      </p:sp>
      <p:sp>
        <p:nvSpPr>
          <p:cNvPr id="3" name="Date Placeholder 2">
            <a:extLst>
              <a:ext uri="{FF2B5EF4-FFF2-40B4-BE49-F238E27FC236}">
                <a16:creationId xmlns:a16="http://schemas.microsoft.com/office/drawing/2014/main" id="{73F185B5-CF74-D44D-A9E3-83166F096FD5}"/>
              </a:ext>
            </a:extLst>
          </p:cNvPr>
          <p:cNvSpPr>
            <a:spLocks noGrp="1"/>
          </p:cNvSpPr>
          <p:nvPr>
            <p:ph type="dt" sz="half" idx="10"/>
          </p:nvPr>
        </p:nvSpPr>
        <p:spPr>
          <a:xfrm>
            <a:off x="5306285" y="6479299"/>
            <a:ext cx="789714" cy="238440"/>
          </a:xfrm>
          <a:prstGeom prst="rect">
            <a:avLst/>
          </a:prstGeom>
        </p:spPr>
        <p:txBody>
          <a:bodyPr/>
          <a:lstStyle>
            <a:lvl1pPr>
              <a:defRPr>
                <a:solidFill>
                  <a:schemeClr val="bg1"/>
                </a:solidFill>
              </a:defRPr>
            </a:lvl1pPr>
          </a:lstStyle>
          <a:p>
            <a:r>
              <a:rPr lang="en-US"/>
              <a:t>DATE</a:t>
            </a:r>
            <a:endParaRPr lang="en-US" dirty="0"/>
          </a:p>
        </p:txBody>
      </p:sp>
      <p:sp>
        <p:nvSpPr>
          <p:cNvPr id="4" name="Slide Number Placeholder 3">
            <a:extLst>
              <a:ext uri="{FF2B5EF4-FFF2-40B4-BE49-F238E27FC236}">
                <a16:creationId xmlns:a16="http://schemas.microsoft.com/office/drawing/2014/main" id="{5AD60124-268E-2640-B552-632FCB92FCF3}"/>
              </a:ext>
            </a:extLst>
          </p:cNvPr>
          <p:cNvSpPr>
            <a:spLocks noGrp="1"/>
          </p:cNvSpPr>
          <p:nvPr>
            <p:ph type="sldNum" sz="quarter" idx="11"/>
          </p:nvPr>
        </p:nvSpPr>
        <p:spPr/>
        <p:txBody>
          <a:bodyPr/>
          <a:lstStyle>
            <a:lvl1pPr>
              <a:defRPr>
                <a:solidFill>
                  <a:schemeClr val="bg1"/>
                </a:solidFill>
              </a:defRPr>
            </a:lvl1pPr>
          </a:lstStyle>
          <a:p>
            <a:fld id="{36B5EA5A-BC32-A742-B11B-8E7414D5B535}" type="slidenum">
              <a:rPr lang="en-US" smtClean="0"/>
              <a:pPr/>
              <a:t>‹#›</a:t>
            </a:fld>
            <a:endParaRPr lang="en-US" dirty="0"/>
          </a:p>
        </p:txBody>
      </p:sp>
      <p:sp>
        <p:nvSpPr>
          <p:cNvPr id="5" name="Footer Placeholder 4">
            <a:extLst>
              <a:ext uri="{FF2B5EF4-FFF2-40B4-BE49-F238E27FC236}">
                <a16:creationId xmlns:a16="http://schemas.microsoft.com/office/drawing/2014/main" id="{3E7D4B92-ED84-1D4C-81AB-7D7F79EF892F}"/>
              </a:ext>
            </a:extLst>
          </p:cNvPr>
          <p:cNvSpPr>
            <a:spLocks noGrp="1"/>
          </p:cNvSpPr>
          <p:nvPr>
            <p:ph type="ftr" sz="quarter" idx="12"/>
          </p:nvPr>
        </p:nvSpPr>
        <p:spPr>
          <a:xfrm>
            <a:off x="4259262" y="6510533"/>
            <a:ext cx="6572221" cy="238440"/>
          </a:xfrm>
          <a:prstGeom prst="rect">
            <a:avLst/>
          </a:prstGeom>
        </p:spPr>
        <p:txBody>
          <a:bodyPr/>
          <a:lstStyle>
            <a:lvl1pPr>
              <a:defRPr>
                <a:solidFill>
                  <a:schemeClr val="bg1"/>
                </a:solidFill>
              </a:defRPr>
            </a:lvl1pPr>
          </a:lstStyle>
          <a:p>
            <a:r>
              <a:rPr lang="en-GB"/>
              <a:t>BE-EA Section Leader Meeting</a:t>
            </a:r>
            <a:endParaRPr lang="en-US" dirty="0"/>
          </a:p>
        </p:txBody>
      </p:sp>
      <p:cxnSp>
        <p:nvCxnSpPr>
          <p:cNvPr id="19" name="Straight Connector 18">
            <a:extLst>
              <a:ext uri="{FF2B5EF4-FFF2-40B4-BE49-F238E27FC236}">
                <a16:creationId xmlns:a16="http://schemas.microsoft.com/office/drawing/2014/main" id="{F1E223B3-FDCC-6949-9C0B-F052B97037C1}"/>
              </a:ext>
            </a:extLst>
          </p:cNvPr>
          <p:cNvCxnSpPr/>
          <p:nvPr userDrawn="1"/>
        </p:nvCxnSpPr>
        <p:spPr>
          <a:xfrm>
            <a:off x="407987" y="6266608"/>
            <a:ext cx="11376025"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D5082788-0C78-F842-A18F-84667EAC7E6A}"/>
              </a:ext>
            </a:extLst>
          </p:cNvPr>
          <p:cNvPicPr>
            <a:picLocks noChangeAspect="1"/>
          </p:cNvPicPr>
          <p:nvPr userDrawn="1"/>
        </p:nvPicPr>
        <p:blipFill>
          <a:blip r:embed="rId2"/>
          <a:stretch>
            <a:fillRect/>
          </a:stretch>
        </p:blipFill>
        <p:spPr>
          <a:xfrm>
            <a:off x="407988" y="6364800"/>
            <a:ext cx="495300" cy="393700"/>
          </a:xfrm>
          <a:prstGeom prst="rect">
            <a:avLst/>
          </a:prstGeom>
        </p:spPr>
      </p:pic>
    </p:spTree>
    <p:extLst>
      <p:ext uri="{BB962C8B-B14F-4D97-AF65-F5344CB8AC3E}">
        <p14:creationId xmlns:p14="http://schemas.microsoft.com/office/powerpoint/2010/main" val="1919355803"/>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382012"/>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48846"/>
            <a:ext cx="4116387" cy="6400878"/>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a:xfrm>
            <a:off x="5306285" y="6479299"/>
            <a:ext cx="789714" cy="238440"/>
          </a:xfrm>
          <a:prstGeom prst="rect">
            <a:avLst/>
          </a:prstGeom>
        </p:spPr>
        <p:txBody>
          <a:bodyPr/>
          <a:lstStyle/>
          <a:p>
            <a:r>
              <a:rPr lang="en-US"/>
              <a:t>DATE</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a:xfrm>
            <a:off x="4259262" y="6510533"/>
            <a:ext cx="6572221" cy="238440"/>
          </a:xfrm>
          <a:prstGeom prst="rect">
            <a:avLst/>
          </a:prstGeom>
        </p:spPr>
        <p:txBody>
          <a:bodyPr/>
          <a:lstStyle/>
          <a:p>
            <a:r>
              <a:rPr lang="en-GB"/>
              <a:t>BE-EA Section Leader Meeting</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a:xfrm>
            <a:off x="407986" y="242148"/>
            <a:ext cx="11376025" cy="700825"/>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407987" y="1078991"/>
            <a:ext cx="5616575" cy="5260849"/>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078992"/>
            <a:ext cx="5611813" cy="5260848"/>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a:xfrm>
            <a:off x="5306285" y="6479299"/>
            <a:ext cx="789714" cy="238440"/>
          </a:xfrm>
          <a:prstGeom prst="rect">
            <a:avLst/>
          </a:prstGeom>
        </p:spPr>
        <p:txBody>
          <a:bodyPr/>
          <a:lstStyle/>
          <a:p>
            <a:r>
              <a:rPr lang="en-US"/>
              <a:t>DATE</a:t>
            </a:r>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a:xfrm>
            <a:off x="4259262" y="6510533"/>
            <a:ext cx="6572221" cy="238440"/>
          </a:xfrm>
          <a:prstGeom prst="rect">
            <a:avLst/>
          </a:prstGeom>
        </p:spPr>
        <p:txBody>
          <a:bodyPr/>
          <a:lstStyle/>
          <a:p>
            <a:r>
              <a:rPr lang="en-GB"/>
              <a:t>BE-EA Section Leader Meeting</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image" Target="../media/image3.jpeg"/><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2.emf"/><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jp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2.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07989" y="1071670"/>
            <a:ext cx="11376024" cy="5304665"/>
          </a:xfrm>
          <a:prstGeom prst="rect">
            <a:avLst/>
          </a:prstGeom>
        </p:spPr>
        <p:txBody>
          <a:bodyPr vert="horz" lIns="0" tIns="0" rIns="0" bIns="0" rtlCol="0">
            <a:noAutofit/>
          </a:body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p:txBody>
      </p:sp>
      <p:sp>
        <p:nvSpPr>
          <p:cNvPr id="6" name="Slide Number Placeholder 5"/>
          <p:cNvSpPr>
            <a:spLocks noGrp="1"/>
          </p:cNvSpPr>
          <p:nvPr>
            <p:ph type="sldNum" sz="quarter" idx="4"/>
          </p:nvPr>
        </p:nvSpPr>
        <p:spPr>
          <a:xfrm>
            <a:off x="11107546" y="6510533"/>
            <a:ext cx="681254" cy="238440"/>
          </a:xfrm>
          <a:prstGeom prst="rect">
            <a:avLst/>
          </a:prstGeom>
        </p:spPr>
        <p:txBody>
          <a:bodyPr vert="horz" lIns="0" tIns="0" rIns="0" bIns="0" rtlCol="0" anchor="ctr"/>
          <a:lstStyle>
            <a:lvl1pPr algn="r">
              <a:defRPr sz="1000">
                <a:solidFill>
                  <a:schemeClr val="tx1"/>
                </a:solidFill>
              </a:defRPr>
            </a:lvl1pPr>
          </a:lstStyle>
          <a:p>
            <a:fld id="{36B5EA5A-BC32-A742-B11B-8E7414D5B535}" type="slidenum">
              <a:rPr lang="en-US" smtClean="0"/>
              <a:pPr/>
              <a:t>‹#›</a:t>
            </a:fld>
            <a:endParaRPr lang="en-US" dirty="0"/>
          </a:p>
        </p:txBody>
      </p:sp>
      <p:cxnSp>
        <p:nvCxnSpPr>
          <p:cNvPr id="14" name="Straight Connector 13">
            <a:extLst>
              <a:ext uri="{FF2B5EF4-FFF2-40B4-BE49-F238E27FC236}">
                <a16:creationId xmlns:a16="http://schemas.microsoft.com/office/drawing/2014/main" id="{BD9C6532-AEDE-354E-83AD-7F67D706DF38}"/>
              </a:ext>
            </a:extLst>
          </p:cNvPr>
          <p:cNvCxnSpPr/>
          <p:nvPr userDrawn="1"/>
        </p:nvCxnSpPr>
        <p:spPr>
          <a:xfrm>
            <a:off x="407987" y="6376336"/>
            <a:ext cx="11376025" cy="0"/>
          </a:xfrm>
          <a:prstGeom prst="line">
            <a:avLst/>
          </a:prstGeom>
          <a:ln w="9525"/>
        </p:spPr>
        <p:style>
          <a:lnRef idx="1">
            <a:schemeClr val="accent1"/>
          </a:lnRef>
          <a:fillRef idx="0">
            <a:schemeClr val="accent1"/>
          </a:fillRef>
          <a:effectRef idx="0">
            <a:schemeClr val="accent1"/>
          </a:effectRef>
          <a:fontRef idx="minor">
            <a:schemeClr val="tx1"/>
          </a:fontRef>
        </p:style>
      </p:cxnSp>
      <p:pic>
        <p:nvPicPr>
          <p:cNvPr id="12" name="Picture 11" descr="A picture containing venn diagram&#10;&#10;Description automatically generated">
            <a:extLst>
              <a:ext uri="{FF2B5EF4-FFF2-40B4-BE49-F238E27FC236}">
                <a16:creationId xmlns:a16="http://schemas.microsoft.com/office/drawing/2014/main" id="{601E8028-4D05-4287-A43C-BB893015EDDE}"/>
              </a:ext>
            </a:extLst>
          </p:cNvPr>
          <p:cNvPicPr>
            <a:picLocks noChangeAspect="1"/>
          </p:cNvPicPr>
          <p:nvPr userDrawn="1"/>
        </p:nvPicPr>
        <p:blipFill>
          <a:blip r:embed="rId24"/>
          <a:stretch>
            <a:fillRect/>
          </a:stretch>
        </p:blipFill>
        <p:spPr>
          <a:xfrm>
            <a:off x="959819" y="6407272"/>
            <a:ext cx="495301" cy="393392"/>
          </a:xfrm>
          <a:prstGeom prst="rect">
            <a:avLst/>
          </a:prstGeom>
        </p:spPr>
      </p:pic>
      <p:pic>
        <p:nvPicPr>
          <p:cNvPr id="10" name="Picture 9">
            <a:extLst>
              <a:ext uri="{FF2B5EF4-FFF2-40B4-BE49-F238E27FC236}">
                <a16:creationId xmlns:a16="http://schemas.microsoft.com/office/drawing/2014/main" id="{796F4BE4-5FA0-42F3-8258-5F7045B6E3FF}"/>
              </a:ext>
            </a:extLst>
          </p:cNvPr>
          <p:cNvPicPr>
            <a:picLocks noChangeAspect="1"/>
          </p:cNvPicPr>
          <p:nvPr userDrawn="1"/>
        </p:nvPicPr>
        <p:blipFill>
          <a:blip r:embed="rId25"/>
          <a:stretch>
            <a:fillRect/>
          </a:stretch>
        </p:blipFill>
        <p:spPr>
          <a:xfrm>
            <a:off x="417195" y="6403772"/>
            <a:ext cx="396892" cy="396892"/>
          </a:xfrm>
          <a:prstGeom prst="rect">
            <a:avLst/>
          </a:prstGeom>
        </p:spPr>
      </p:pic>
      <p:pic>
        <p:nvPicPr>
          <p:cNvPr id="11" name="Picture 10">
            <a:extLst>
              <a:ext uri="{FF2B5EF4-FFF2-40B4-BE49-F238E27FC236}">
                <a16:creationId xmlns:a16="http://schemas.microsoft.com/office/drawing/2014/main" id="{F1AD8E53-18E7-49F4-9C60-8DE0F304A426}"/>
              </a:ext>
            </a:extLst>
          </p:cNvPr>
          <p:cNvPicPr/>
          <p:nvPr userDrawn="1"/>
        </p:nvPicPr>
        <p:blipFill>
          <a:blip r:embed="rId26" cstate="print">
            <a:extLst>
              <a:ext uri="{28A0092B-C50C-407E-A947-70E740481C1C}">
                <a14:useLocalDpi xmlns:a14="http://schemas.microsoft.com/office/drawing/2010/main" val="0"/>
              </a:ext>
            </a:extLst>
          </a:blip>
          <a:srcRect/>
          <a:stretch>
            <a:fillRect/>
          </a:stretch>
        </p:blipFill>
        <p:spPr bwMode="auto">
          <a:xfrm>
            <a:off x="1492258" y="6396375"/>
            <a:ext cx="404289" cy="404289"/>
          </a:xfrm>
          <a:prstGeom prst="rect">
            <a:avLst/>
          </a:prstGeom>
          <a:noFill/>
          <a:ln>
            <a:noFill/>
          </a:ln>
        </p:spPr>
      </p:pic>
      <p:sp>
        <p:nvSpPr>
          <p:cNvPr id="15" name="Date Placeholder 3">
            <a:extLst>
              <a:ext uri="{FF2B5EF4-FFF2-40B4-BE49-F238E27FC236}">
                <a16:creationId xmlns:a16="http://schemas.microsoft.com/office/drawing/2014/main" id="{2D823711-717B-455E-8A7E-6C0A0B4AB993}"/>
              </a:ext>
            </a:extLst>
          </p:cNvPr>
          <p:cNvSpPr txBox="1">
            <a:spLocks/>
          </p:cNvSpPr>
          <p:nvPr userDrawn="1"/>
        </p:nvSpPr>
        <p:spPr>
          <a:xfrm>
            <a:off x="4236720" y="6510533"/>
            <a:ext cx="3515360" cy="238432"/>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algn="l" defTabSz="914400" rtl="0" eaLnBrk="1" latinLnBrk="0" hangingPunct="1"/>
            <a:r>
              <a:rPr lang="en-US" sz="1200" kern="1200" dirty="0">
                <a:solidFill>
                  <a:schemeClr val="tx1"/>
                </a:solidFill>
                <a:latin typeface="+mn-lt"/>
                <a:ea typeface="+mn-ea"/>
                <a:cs typeface="+mn-cs"/>
              </a:rPr>
              <a:t>18</a:t>
            </a:r>
            <a:r>
              <a:rPr lang="en-US" sz="1200" kern="1200" baseline="30000" dirty="0">
                <a:solidFill>
                  <a:schemeClr val="tx1"/>
                </a:solidFill>
                <a:latin typeface="+mn-lt"/>
                <a:ea typeface="+mn-ea"/>
                <a:cs typeface="+mn-cs"/>
              </a:rPr>
              <a:t>th</a:t>
            </a:r>
            <a:r>
              <a:rPr lang="en-US" sz="1200" kern="1200" dirty="0">
                <a:solidFill>
                  <a:schemeClr val="tx1"/>
                </a:solidFill>
                <a:latin typeface="+mn-lt"/>
                <a:ea typeface="+mn-ea"/>
                <a:cs typeface="+mn-cs"/>
              </a:rPr>
              <a:t> EABI-WG meeting                 July 25</a:t>
            </a:r>
            <a:r>
              <a:rPr lang="en-US" sz="1200" kern="1200" baseline="30000" dirty="0">
                <a:solidFill>
                  <a:schemeClr val="tx1"/>
                </a:solidFill>
                <a:latin typeface="+mn-lt"/>
                <a:ea typeface="+mn-ea"/>
                <a:cs typeface="+mn-cs"/>
              </a:rPr>
              <a:t>th</a:t>
            </a:r>
            <a:r>
              <a:rPr lang="en-US" sz="1200" kern="1200" dirty="0">
                <a:solidFill>
                  <a:schemeClr val="tx1"/>
                </a:solidFill>
                <a:latin typeface="+mn-lt"/>
                <a:ea typeface="+mn-ea"/>
                <a:cs typeface="+mn-cs"/>
              </a:rPr>
              <a:t>, 2022</a:t>
            </a:r>
          </a:p>
        </p:txBody>
      </p:sp>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7" r:id="rId7"/>
    <p:sldLayoutId id="2147483674" r:id="rId8"/>
    <p:sldLayoutId id="2147483652" r:id="rId9"/>
    <p:sldLayoutId id="2147483653" r:id="rId10"/>
    <p:sldLayoutId id="2147483661" r:id="rId11"/>
    <p:sldLayoutId id="2147483666" r:id="rId12"/>
    <p:sldLayoutId id="2147483667" r:id="rId13"/>
    <p:sldLayoutId id="2147483658" r:id="rId14"/>
    <p:sldLayoutId id="2147483659" r:id="rId15"/>
    <p:sldLayoutId id="2147483673" r:id="rId16"/>
    <p:sldLayoutId id="2147483660" r:id="rId17"/>
    <p:sldLayoutId id="2147483671" r:id="rId18"/>
    <p:sldLayoutId id="2147483651" r:id="rId19"/>
    <p:sldLayoutId id="2147483654" r:id="rId20"/>
    <p:sldLayoutId id="2147483669" r:id="rId21"/>
    <p:sldLayoutId id="2147483655" r:id="rId22"/>
  </p:sldLayoutIdLst>
  <p:hf hdr="0" ftr="0"/>
  <p:txStyles>
    <p:titleStyle>
      <a:lvl1pPr algn="l" defTabSz="914400" rtl="0" eaLnBrk="1" latinLnBrk="0" hangingPunct="1">
        <a:lnSpc>
          <a:spcPct val="90000"/>
        </a:lnSpc>
        <a:spcBef>
          <a:spcPct val="0"/>
        </a:spcBef>
        <a:buNone/>
        <a:defRPr sz="3600" b="1" kern="1200">
          <a:solidFill>
            <a:schemeClr val="tx1"/>
          </a:solidFill>
          <a:effectLst>
            <a:outerShdw blurRad="38100" dist="38100" dir="2700000" algn="tl">
              <a:srgbClr val="000000">
                <a:alpha val="43137"/>
              </a:srgbClr>
            </a:outerShdw>
          </a:effectLst>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E833D77-05D8-442C-8AD7-14DBFBAAF26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84EE824E-50DE-446E-97DD-A8D72404D26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CBD3347-1C91-463E-917D-55C0D808097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CC9427F-FBA7-47B0-B4D0-95B012692E9A}" type="datetimeFigureOut">
              <a:rPr lang="en-GB" smtClean="0"/>
              <a:t>22/07/2022</a:t>
            </a:fld>
            <a:endParaRPr lang="en-GB"/>
          </a:p>
        </p:txBody>
      </p:sp>
      <p:sp>
        <p:nvSpPr>
          <p:cNvPr id="5" name="Footer Placeholder 4">
            <a:extLst>
              <a:ext uri="{FF2B5EF4-FFF2-40B4-BE49-F238E27FC236}">
                <a16:creationId xmlns:a16="http://schemas.microsoft.com/office/drawing/2014/main" id="{9397C70D-5B99-4532-8CBD-6B7F99E2A5A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BF4F4FC7-2625-4EE8-A504-3013A7EBC76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7873750-8A4B-4534-9366-B03711C5E3F5}" type="slidenum">
              <a:rPr lang="en-GB" smtClean="0"/>
              <a:t>‹#›</a:t>
            </a:fld>
            <a:endParaRPr lang="en-GB"/>
          </a:p>
        </p:txBody>
      </p:sp>
    </p:spTree>
    <p:extLst>
      <p:ext uri="{BB962C8B-B14F-4D97-AF65-F5344CB8AC3E}">
        <p14:creationId xmlns:p14="http://schemas.microsoft.com/office/powerpoint/2010/main" val="2328744140"/>
      </p:ext>
    </p:extLst>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 id="2147483685" r:id="rId6"/>
    <p:sldLayoutId id="2147483686" r:id="rId7"/>
    <p:sldLayoutId id="2147483687" r:id="rId8"/>
    <p:sldLayoutId id="2147483688" r:id="rId9"/>
    <p:sldLayoutId id="2147483689" r:id="rId10"/>
    <p:sldLayoutId id="214748369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1.xml"/></Relationships>
</file>

<file path=ppt/slides/_rels/slide1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2.png"/><Relationship Id="rId1" Type="http://schemas.openxmlformats.org/officeDocument/2006/relationships/slideLayout" Target="../slideLayouts/slideLayout21.xml"/><Relationship Id="rId4" Type="http://schemas.openxmlformats.org/officeDocument/2006/relationships/image" Target="../media/image23.jpeg"/></Relationships>
</file>

<file path=ppt/slides/_rels/slide1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1.xml"/></Relationships>
</file>

<file path=ppt/slides/_rels/slide13.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image" Target="../media/image26.JPG"/><Relationship Id="rId1" Type="http://schemas.openxmlformats.org/officeDocument/2006/relationships/slideLayout" Target="../slideLayouts/slideLayout2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5.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22.xml"/></Relationships>
</file>

<file path=ppt/slides/_rels/slide2.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image" Target="../media/image8.png"/><Relationship Id="rId1" Type="http://schemas.openxmlformats.org/officeDocument/2006/relationships/slideLayout" Target="../slideLayouts/slideLayout2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1.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21.xml"/><Relationship Id="rId5" Type="http://schemas.openxmlformats.org/officeDocument/2006/relationships/image" Target="../media/image13.png"/><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1.xml"/></Relationships>
</file>

<file path=ppt/slides/_rels/slide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1.xml"/></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jpeg"/><Relationship Id="rId1" Type="http://schemas.openxmlformats.org/officeDocument/2006/relationships/slideLayout" Target="../slideLayouts/slideLayout21.xml"/></Relationships>
</file>

<file path=ppt/slides/_rels/slide9.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image" Target="../media/image18.png"/><Relationship Id="rId1" Type="http://schemas.openxmlformats.org/officeDocument/2006/relationships/slideLayout" Target="../slideLayouts/slideLayout21.xml"/><Relationship Id="rId4" Type="http://schemas.openxmlformats.org/officeDocument/2006/relationships/image" Target="../media/image2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E51C5-3272-6249-822A-715EFFE0DFFD}"/>
              </a:ext>
            </a:extLst>
          </p:cNvPr>
          <p:cNvSpPr>
            <a:spLocks noGrp="1"/>
          </p:cNvSpPr>
          <p:nvPr>
            <p:ph type="ctrTitle"/>
          </p:nvPr>
        </p:nvSpPr>
        <p:spPr>
          <a:xfrm>
            <a:off x="407987" y="3493346"/>
            <a:ext cx="11376025" cy="2153265"/>
          </a:xfrm>
        </p:spPr>
        <p:txBody>
          <a:bodyPr/>
          <a:lstStyle/>
          <a:p>
            <a:r>
              <a:rPr lang="fr-CH" sz="4000" dirty="0">
                <a:solidFill>
                  <a:schemeClr val="bg1">
                    <a:lumMod val="75000"/>
                  </a:schemeClr>
                </a:solidFill>
              </a:rPr>
              <a:t>CEDAR consolidation </a:t>
            </a:r>
            <a:r>
              <a:rPr lang="fr-CH" sz="4000" dirty="0" err="1">
                <a:solidFill>
                  <a:schemeClr val="bg1">
                    <a:lumMod val="75000"/>
                  </a:schemeClr>
                </a:solidFill>
              </a:rPr>
              <a:t>proposal</a:t>
            </a:r>
            <a:r>
              <a:rPr lang="fr-CH" sz="4000" dirty="0">
                <a:solidFill>
                  <a:schemeClr val="bg1">
                    <a:lumMod val="75000"/>
                  </a:schemeClr>
                </a:solidFill>
              </a:rPr>
              <a:t> </a:t>
            </a:r>
            <a:br>
              <a:rPr lang="en-GB" sz="4000" dirty="0">
                <a:solidFill>
                  <a:schemeClr val="bg1">
                    <a:lumMod val="75000"/>
                  </a:schemeClr>
                </a:solidFill>
              </a:rPr>
            </a:br>
            <a:r>
              <a:rPr lang="en-GB" sz="4000" dirty="0">
                <a:solidFill>
                  <a:schemeClr val="bg1">
                    <a:lumMod val="75000"/>
                  </a:schemeClr>
                </a:solidFill>
              </a:rPr>
              <a:t>18th EABI-WG meeting </a:t>
            </a:r>
            <a:br>
              <a:rPr lang="en-GB" sz="4000" dirty="0">
                <a:solidFill>
                  <a:schemeClr val="bg1">
                    <a:lumMod val="75000"/>
                  </a:schemeClr>
                </a:solidFill>
              </a:rPr>
            </a:br>
            <a:r>
              <a:rPr lang="en-GB" sz="4000" dirty="0">
                <a:solidFill>
                  <a:schemeClr val="bg1">
                    <a:lumMod val="75000"/>
                  </a:schemeClr>
                </a:solidFill>
              </a:rPr>
              <a:t>25</a:t>
            </a:r>
            <a:r>
              <a:rPr lang="en-GB" sz="4000" baseline="30000" dirty="0">
                <a:solidFill>
                  <a:schemeClr val="bg1">
                    <a:lumMod val="75000"/>
                  </a:schemeClr>
                </a:solidFill>
              </a:rPr>
              <a:t>th</a:t>
            </a:r>
            <a:r>
              <a:rPr lang="en-GB" sz="4000" dirty="0">
                <a:solidFill>
                  <a:schemeClr val="bg1">
                    <a:lumMod val="75000"/>
                  </a:schemeClr>
                </a:solidFill>
              </a:rPr>
              <a:t> July, 2022</a:t>
            </a:r>
            <a:br>
              <a:rPr lang="en-GB" sz="4000" dirty="0">
                <a:solidFill>
                  <a:schemeClr val="bg1">
                    <a:lumMod val="75000"/>
                  </a:schemeClr>
                </a:solidFill>
              </a:rPr>
            </a:br>
            <a:r>
              <a:rPr lang="en-GB" sz="2500" dirty="0">
                <a:solidFill>
                  <a:schemeClr val="bg1">
                    <a:lumMod val="75000"/>
                  </a:schemeClr>
                </a:solidFill>
              </a:rPr>
              <a:t>A. Lafuente</a:t>
            </a:r>
            <a:br>
              <a:rPr lang="en-US" dirty="0"/>
            </a:br>
            <a:endParaRPr lang="en-US" dirty="0"/>
          </a:p>
        </p:txBody>
      </p:sp>
    </p:spTree>
    <p:extLst>
      <p:ext uri="{BB962C8B-B14F-4D97-AF65-F5344CB8AC3E}">
        <p14:creationId xmlns:p14="http://schemas.microsoft.com/office/powerpoint/2010/main" val="21599439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FD99455-4EE9-CD19-561A-8F91F7093F9C}"/>
              </a:ext>
            </a:extLst>
          </p:cNvPr>
          <p:cNvSpPr>
            <a:spLocks noGrp="1"/>
          </p:cNvSpPr>
          <p:nvPr>
            <p:ph type="sldNum" sz="quarter" idx="12"/>
          </p:nvPr>
        </p:nvSpPr>
        <p:spPr/>
        <p:txBody>
          <a:bodyPr/>
          <a:lstStyle/>
          <a:p>
            <a:fld id="{36B5EA5A-BC32-A742-B11B-8E7414D5B535}" type="slidenum">
              <a:rPr lang="en-US" smtClean="0"/>
              <a:pPr/>
              <a:t>10</a:t>
            </a:fld>
            <a:endParaRPr lang="en-US" dirty="0"/>
          </a:p>
        </p:txBody>
      </p:sp>
      <p:sp>
        <p:nvSpPr>
          <p:cNvPr id="3" name="Title 2">
            <a:extLst>
              <a:ext uri="{FF2B5EF4-FFF2-40B4-BE49-F238E27FC236}">
                <a16:creationId xmlns:a16="http://schemas.microsoft.com/office/drawing/2014/main" id="{22C975EE-A191-F569-9FA3-C79E1A837870}"/>
              </a:ext>
            </a:extLst>
          </p:cNvPr>
          <p:cNvSpPr txBox="1">
            <a:spLocks/>
          </p:cNvSpPr>
          <p:nvPr/>
        </p:nvSpPr>
        <p:spPr>
          <a:xfrm>
            <a:off x="72148" y="92557"/>
            <a:ext cx="11376025" cy="700825"/>
          </a:xfrm>
          <a:prstGeom prst="rect">
            <a:avLst/>
          </a:prstGeom>
        </p:spPr>
        <p:txBody>
          <a:bodyPr/>
          <a:lstStyle>
            <a:lvl1pPr algn="l" defTabSz="914400" rtl="0" eaLnBrk="1" latinLnBrk="0" hangingPunct="1">
              <a:lnSpc>
                <a:spcPct val="90000"/>
              </a:lnSpc>
              <a:spcBef>
                <a:spcPct val="0"/>
              </a:spcBef>
              <a:buNone/>
              <a:defRPr sz="3600" b="1" kern="1200">
                <a:solidFill>
                  <a:schemeClr val="tx1"/>
                </a:solidFill>
                <a:effectLst>
                  <a:outerShdw blurRad="38100" dist="38100" dir="2700000" algn="tl">
                    <a:srgbClr val="000000">
                      <a:alpha val="43137"/>
                    </a:srgbClr>
                  </a:outerShdw>
                </a:effectLst>
                <a:latin typeface="+mj-lt"/>
                <a:ea typeface="+mj-ea"/>
                <a:cs typeface="+mj-cs"/>
              </a:defRPr>
            </a:lvl1pPr>
          </a:lstStyle>
          <a:p>
            <a:r>
              <a:rPr lang="en-US" sz="3000" dirty="0"/>
              <a:t>Photomultipliers and readout</a:t>
            </a:r>
            <a:endParaRPr lang="en-GB" sz="3000" dirty="0"/>
          </a:p>
        </p:txBody>
      </p:sp>
      <p:sp>
        <p:nvSpPr>
          <p:cNvPr id="4" name="ZoneTexte 4">
            <a:extLst>
              <a:ext uri="{FF2B5EF4-FFF2-40B4-BE49-F238E27FC236}">
                <a16:creationId xmlns:a16="http://schemas.microsoft.com/office/drawing/2014/main" id="{321CA338-71DF-1E67-AD83-DAB0B6D151D7}"/>
              </a:ext>
            </a:extLst>
          </p:cNvPr>
          <p:cNvSpPr txBox="1"/>
          <p:nvPr/>
        </p:nvSpPr>
        <p:spPr>
          <a:xfrm>
            <a:off x="361384" y="575297"/>
            <a:ext cx="11603522" cy="4647426"/>
          </a:xfrm>
          <a:prstGeom prst="rect">
            <a:avLst/>
          </a:prstGeom>
          <a:noFill/>
        </p:spPr>
        <p:txBody>
          <a:bodyPr wrap="square" lIns="0" tIns="0" rIns="0" bIns="0" rtlCol="0">
            <a:spAutoFit/>
          </a:bodyPr>
          <a:lstStyle/>
          <a:p>
            <a:pPr algn="l"/>
            <a:endParaRPr lang="en-US" sz="1600" dirty="0">
              <a:latin typeface="Century Gothic" panose="020B0502020202020204" pitchFamily="34" charset="0"/>
            </a:endParaRPr>
          </a:p>
          <a:p>
            <a:pPr marL="285750" lvl="0" indent="-285750">
              <a:buFont typeface="Arial" panose="020B0604020202020204" pitchFamily="34" charset="0"/>
              <a:buChar char="•"/>
            </a:pPr>
            <a:r>
              <a:rPr lang="en-GB" sz="1800" dirty="0">
                <a:effectLst/>
                <a:latin typeface="Verdana" panose="020B0604030504040204" pitchFamily="34" charset="0"/>
                <a:ea typeface="Times New Roman" panose="02020603050405020304" pitchFamily="18" charset="0"/>
                <a:cs typeface="Times New Roman" panose="02020603050405020304" pitchFamily="18" charset="0"/>
              </a:rPr>
              <a:t>The original </a:t>
            </a:r>
            <a:r>
              <a:rPr lang="en-GB" sz="1800" dirty="0" err="1">
                <a:effectLst/>
                <a:latin typeface="Verdana" panose="020B0604030504040204" pitchFamily="34" charset="0"/>
                <a:ea typeface="Times New Roman" panose="02020603050405020304" pitchFamily="18" charset="0"/>
                <a:cs typeface="Times New Roman" panose="02020603050405020304" pitchFamily="18" charset="0"/>
              </a:rPr>
              <a:t>Thorm</a:t>
            </a:r>
            <a:r>
              <a:rPr lang="en-GB" sz="1800" dirty="0">
                <a:effectLst/>
                <a:latin typeface="Verdana" panose="020B0604030504040204" pitchFamily="34" charset="0"/>
                <a:ea typeface="Times New Roman" panose="02020603050405020304" pitchFamily="18" charset="0"/>
                <a:cs typeface="Times New Roman" panose="02020603050405020304" pitchFamily="18" charset="0"/>
              </a:rPr>
              <a:t> EMI photomultipliers installed on the CEDARs are now over 40 years old and provisions should be made to replace them in the coming years</a:t>
            </a:r>
          </a:p>
          <a:p>
            <a:pPr marL="285750" lvl="0" indent="-285750">
              <a:buFont typeface="Arial" panose="020B0604020202020204" pitchFamily="34" charset="0"/>
              <a:buChar char="•"/>
            </a:pPr>
            <a:r>
              <a:rPr lang="en-GB" sz="1800" dirty="0">
                <a:effectLst/>
                <a:latin typeface="Verdana" panose="020B0604030504040204" pitchFamily="34" charset="0"/>
                <a:ea typeface="Times New Roman" panose="02020603050405020304" pitchFamily="18" charset="0"/>
                <a:cs typeface="Times New Roman" panose="02020603050405020304" pitchFamily="18" charset="0"/>
              </a:rPr>
              <a:t>Some experiments such as Compass or NA62 have already consolidated or upgraded their light transmission system so similar work is due for the two remaining operational ones plus the new CEDAR-W and two spares</a:t>
            </a:r>
            <a:endParaRPr lang="en-GB" dirty="0">
              <a:latin typeface="Verdana" panose="020B0604030504040204" pitchFamily="34" charset="0"/>
              <a:ea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GB" sz="1800" dirty="0">
                <a:effectLst/>
                <a:latin typeface="Verdana" panose="020B0604030504040204" pitchFamily="34" charset="0"/>
                <a:ea typeface="Times New Roman" panose="02020603050405020304" pitchFamily="18" charset="0"/>
                <a:cs typeface="Times New Roman" panose="02020603050405020304" pitchFamily="18" charset="0"/>
              </a:rPr>
              <a:t>Finally, operational experience has also proved that, in order to properly power the Photomultipliers, new voltage dividers will be required to replace existing ones.</a:t>
            </a:r>
          </a:p>
          <a:p>
            <a:pPr marL="285750" lvl="0" indent="-285750">
              <a:buFont typeface="Arial" panose="020B0604020202020204" pitchFamily="34" charset="0"/>
              <a:buChar char="•"/>
            </a:pPr>
            <a:endParaRPr lang="en-GB" sz="1800" dirty="0">
              <a:effectLst/>
              <a:latin typeface="Verdana" panose="020B0604030504040204" pitchFamily="34" charset="0"/>
              <a:ea typeface="Times New Roman" panose="02020603050405020304" pitchFamily="18" charset="0"/>
              <a:cs typeface="Times New Roman" panose="02020603050405020304" pitchFamily="18" charset="0"/>
            </a:endParaRPr>
          </a:p>
          <a:p>
            <a:pPr marL="285750" lvl="0" indent="-285750">
              <a:buFont typeface="Arial" panose="020B0604020202020204" pitchFamily="34" charset="0"/>
              <a:buChar char="•"/>
            </a:pPr>
            <a:endParaRPr lang="en-US" sz="2200" dirty="0">
              <a:latin typeface="Calibri" panose="020F0502020204030204" pitchFamily="34" charset="0"/>
            </a:endParaRPr>
          </a:p>
          <a:p>
            <a:endParaRPr lang="en-US" sz="2200" dirty="0">
              <a:latin typeface="Calibri" panose="020F0502020204030204" pitchFamily="34" charset="0"/>
            </a:endParaRPr>
          </a:p>
          <a:p>
            <a:pPr lvl="0"/>
            <a:r>
              <a:rPr lang="en-US" sz="1800" dirty="0">
                <a:effectLst/>
                <a:latin typeface="Calibri" panose="020F0502020204030204" pitchFamily="34" charset="0"/>
                <a:ea typeface="Times New Roman" panose="02020603050405020304" pitchFamily="18" charset="0"/>
              </a:rPr>
              <a:t> </a:t>
            </a:r>
            <a:endParaRPr lang="en-US" dirty="0">
              <a:latin typeface="Calibri" panose="020F0502020204030204" pitchFamily="34" charset="0"/>
              <a:ea typeface="Times New Roman" panose="02020603050405020304" pitchFamily="18" charset="0"/>
            </a:endParaRPr>
          </a:p>
          <a:p>
            <a:pPr marL="285750" indent="-285750">
              <a:buFont typeface="Arial" panose="020B0604020202020204" pitchFamily="34" charset="0"/>
              <a:buChar char="•"/>
            </a:pPr>
            <a:endParaRPr lang="en-US" sz="2000" dirty="0">
              <a:latin typeface="Century Gothic" panose="020B0502020202020204" pitchFamily="34" charset="0"/>
            </a:endParaRPr>
          </a:p>
          <a:p>
            <a:pPr marL="285750" indent="-285750">
              <a:buFont typeface="Arial" panose="020B0604020202020204" pitchFamily="34" charset="0"/>
              <a:buChar char="•"/>
            </a:pPr>
            <a:endParaRPr lang="en-US" sz="2000" dirty="0">
              <a:latin typeface="Century Gothic" panose="020B0502020202020204" pitchFamily="34" charset="0"/>
            </a:endParaRPr>
          </a:p>
          <a:p>
            <a:pPr marL="285750" indent="-285750">
              <a:buFont typeface="Arial" panose="020B0604020202020204" pitchFamily="34" charset="0"/>
              <a:buChar char="•"/>
            </a:pPr>
            <a:endParaRPr lang="en-US" sz="2000" dirty="0">
              <a:latin typeface="Century Gothic" panose="020B0502020202020204" pitchFamily="34" charset="0"/>
            </a:endParaRPr>
          </a:p>
          <a:p>
            <a:endParaRPr lang="en-US" sz="2000" dirty="0">
              <a:latin typeface="Century Gothic" panose="020B0502020202020204" pitchFamily="34" charset="0"/>
            </a:endParaRPr>
          </a:p>
        </p:txBody>
      </p:sp>
      <p:pic>
        <p:nvPicPr>
          <p:cNvPr id="8" name="Picture 7">
            <a:extLst>
              <a:ext uri="{FF2B5EF4-FFF2-40B4-BE49-F238E27FC236}">
                <a16:creationId xmlns:a16="http://schemas.microsoft.com/office/drawing/2014/main" id="{41DFCE9B-217B-7880-471C-18C4C2F958D5}"/>
              </a:ext>
            </a:extLst>
          </p:cNvPr>
          <p:cNvPicPr>
            <a:picLocks noChangeAspect="1"/>
          </p:cNvPicPr>
          <p:nvPr/>
        </p:nvPicPr>
        <p:blipFill>
          <a:blip r:embed="rId2"/>
          <a:stretch>
            <a:fillRect/>
          </a:stretch>
        </p:blipFill>
        <p:spPr>
          <a:xfrm>
            <a:off x="6398693" y="3017897"/>
            <a:ext cx="5566213" cy="2976714"/>
          </a:xfrm>
          <a:prstGeom prst="rect">
            <a:avLst/>
          </a:prstGeom>
        </p:spPr>
      </p:pic>
      <p:sp>
        <p:nvSpPr>
          <p:cNvPr id="9" name="ZoneTexte 4">
            <a:extLst>
              <a:ext uri="{FF2B5EF4-FFF2-40B4-BE49-F238E27FC236}">
                <a16:creationId xmlns:a16="http://schemas.microsoft.com/office/drawing/2014/main" id="{FD4ADE1F-302D-F485-FB94-07F95629CF85}"/>
              </a:ext>
            </a:extLst>
          </p:cNvPr>
          <p:cNvSpPr txBox="1"/>
          <p:nvPr/>
        </p:nvSpPr>
        <p:spPr>
          <a:xfrm>
            <a:off x="361384" y="2597308"/>
            <a:ext cx="5734616" cy="3200876"/>
          </a:xfrm>
          <a:prstGeom prst="rect">
            <a:avLst/>
          </a:prstGeom>
          <a:noFill/>
        </p:spPr>
        <p:txBody>
          <a:bodyPr wrap="square" lIns="0" tIns="0" rIns="0" bIns="0" rtlCol="0">
            <a:spAutoFit/>
          </a:bodyPr>
          <a:lstStyle/>
          <a:p>
            <a:pPr algn="l"/>
            <a:endParaRPr lang="en-US" sz="1600" dirty="0">
              <a:latin typeface="Century Gothic" panose="020B0502020202020204" pitchFamily="34" charset="0"/>
            </a:endParaRPr>
          </a:p>
          <a:p>
            <a:pPr marL="285750" indent="-285750">
              <a:buFont typeface="Arial" panose="020B0604020202020204" pitchFamily="34" charset="0"/>
              <a:buChar char="•"/>
            </a:pPr>
            <a:r>
              <a:rPr lang="en-GB" sz="1800" dirty="0">
                <a:effectLst/>
                <a:latin typeface="Verdana" panose="020B0604030504040204" pitchFamily="34" charset="0"/>
                <a:ea typeface="Times New Roman" panose="02020603050405020304" pitchFamily="18" charset="0"/>
                <a:cs typeface="Times New Roman" panose="02020603050405020304" pitchFamily="18" charset="0"/>
              </a:rPr>
              <a:t>Resources for the consolidation of the CEDAR read-out have been allocated to renovate the control and acquisition electronics (SY-BI) and the CESAR Graphical User Interface (BE-CSS)</a:t>
            </a:r>
          </a:p>
          <a:p>
            <a:pPr marL="285750" indent="-285750">
              <a:buFont typeface="Arial" panose="020B0604020202020204" pitchFamily="34" charset="0"/>
              <a:buChar char="•"/>
            </a:pPr>
            <a:r>
              <a:rPr lang="en-GB" dirty="0">
                <a:latin typeface="Verdana" panose="020B0604030504040204" pitchFamily="34" charset="0"/>
                <a:cs typeface="Times New Roman" panose="02020603050405020304" pitchFamily="18" charset="0"/>
              </a:rPr>
              <a:t>Only one spare would be completed in Phase I</a:t>
            </a:r>
            <a:endParaRPr lang="en-US" sz="2200" dirty="0">
              <a:latin typeface="Calibri" panose="020F0502020204030204" pitchFamily="34" charset="0"/>
            </a:endParaRPr>
          </a:p>
          <a:p>
            <a:pPr lvl="0"/>
            <a:r>
              <a:rPr lang="en-US" sz="1800" dirty="0">
                <a:effectLst/>
                <a:latin typeface="Calibri" panose="020F0502020204030204" pitchFamily="34" charset="0"/>
                <a:ea typeface="Times New Roman" panose="02020603050405020304" pitchFamily="18" charset="0"/>
              </a:rPr>
              <a:t> </a:t>
            </a:r>
            <a:endParaRPr lang="en-US" dirty="0">
              <a:latin typeface="Calibri" panose="020F0502020204030204" pitchFamily="34" charset="0"/>
              <a:ea typeface="Times New Roman" panose="02020603050405020304" pitchFamily="18" charset="0"/>
            </a:endParaRPr>
          </a:p>
          <a:p>
            <a:pPr marL="285750" indent="-285750">
              <a:buFont typeface="Arial" panose="020B0604020202020204" pitchFamily="34" charset="0"/>
              <a:buChar char="•"/>
            </a:pPr>
            <a:endParaRPr lang="en-US" sz="2000" dirty="0">
              <a:latin typeface="Century Gothic" panose="020B0502020202020204" pitchFamily="34" charset="0"/>
            </a:endParaRPr>
          </a:p>
          <a:p>
            <a:pPr marL="285750" indent="-285750">
              <a:buFont typeface="Arial" panose="020B0604020202020204" pitchFamily="34" charset="0"/>
              <a:buChar char="•"/>
            </a:pPr>
            <a:endParaRPr lang="en-US" sz="2000" dirty="0">
              <a:latin typeface="Century Gothic" panose="020B0502020202020204" pitchFamily="34" charset="0"/>
            </a:endParaRPr>
          </a:p>
          <a:p>
            <a:pPr marL="285750" indent="-285750">
              <a:buFont typeface="Arial" panose="020B0604020202020204" pitchFamily="34" charset="0"/>
              <a:buChar char="•"/>
            </a:pPr>
            <a:endParaRPr lang="en-US" sz="2000" dirty="0">
              <a:latin typeface="Century Gothic" panose="020B0502020202020204" pitchFamily="34" charset="0"/>
            </a:endParaRPr>
          </a:p>
          <a:p>
            <a:endParaRPr lang="en-US" sz="2000" dirty="0">
              <a:latin typeface="Century Gothic" panose="020B0502020202020204" pitchFamily="34" charset="0"/>
            </a:endParaRPr>
          </a:p>
        </p:txBody>
      </p:sp>
      <p:graphicFrame>
        <p:nvGraphicFramePr>
          <p:cNvPr id="10" name="Table 9">
            <a:extLst>
              <a:ext uri="{FF2B5EF4-FFF2-40B4-BE49-F238E27FC236}">
                <a16:creationId xmlns:a16="http://schemas.microsoft.com/office/drawing/2014/main" id="{A925F580-9AF9-6D7F-3F05-8FAEF55E03ED}"/>
              </a:ext>
            </a:extLst>
          </p:cNvPr>
          <p:cNvGraphicFramePr>
            <a:graphicFrameLocks noGrp="1"/>
          </p:cNvGraphicFramePr>
          <p:nvPr>
            <p:extLst>
              <p:ext uri="{D42A27DB-BD31-4B8C-83A1-F6EECF244321}">
                <p14:modId xmlns:p14="http://schemas.microsoft.com/office/powerpoint/2010/main" val="2579969401"/>
              </p:ext>
            </p:extLst>
          </p:nvPr>
        </p:nvGraphicFramePr>
        <p:xfrm>
          <a:off x="725521" y="4584488"/>
          <a:ext cx="5006342" cy="548640"/>
        </p:xfrm>
        <a:graphic>
          <a:graphicData uri="http://schemas.openxmlformats.org/drawingml/2006/table">
            <a:tbl>
              <a:tblPr firstRow="1" firstCol="1" lastRow="1" lastCol="1" bandRow="1" bandCol="1"/>
              <a:tblGrid>
                <a:gridCol w="1001268">
                  <a:extLst>
                    <a:ext uri="{9D8B030D-6E8A-4147-A177-3AD203B41FA5}">
                      <a16:colId xmlns:a16="http://schemas.microsoft.com/office/drawing/2014/main" val="1429503894"/>
                    </a:ext>
                  </a:extLst>
                </a:gridCol>
                <a:gridCol w="400101">
                  <a:extLst>
                    <a:ext uri="{9D8B030D-6E8A-4147-A177-3AD203B41FA5}">
                      <a16:colId xmlns:a16="http://schemas.microsoft.com/office/drawing/2014/main" val="810724311"/>
                    </a:ext>
                  </a:extLst>
                </a:gridCol>
                <a:gridCol w="400101">
                  <a:extLst>
                    <a:ext uri="{9D8B030D-6E8A-4147-A177-3AD203B41FA5}">
                      <a16:colId xmlns:a16="http://schemas.microsoft.com/office/drawing/2014/main" val="1206987924"/>
                    </a:ext>
                  </a:extLst>
                </a:gridCol>
                <a:gridCol w="400609">
                  <a:extLst>
                    <a:ext uri="{9D8B030D-6E8A-4147-A177-3AD203B41FA5}">
                      <a16:colId xmlns:a16="http://schemas.microsoft.com/office/drawing/2014/main" val="3619693529"/>
                    </a:ext>
                  </a:extLst>
                </a:gridCol>
                <a:gridCol w="400609">
                  <a:extLst>
                    <a:ext uri="{9D8B030D-6E8A-4147-A177-3AD203B41FA5}">
                      <a16:colId xmlns:a16="http://schemas.microsoft.com/office/drawing/2014/main" val="883676064"/>
                    </a:ext>
                  </a:extLst>
                </a:gridCol>
                <a:gridCol w="400609">
                  <a:extLst>
                    <a:ext uri="{9D8B030D-6E8A-4147-A177-3AD203B41FA5}">
                      <a16:colId xmlns:a16="http://schemas.microsoft.com/office/drawing/2014/main" val="4080025064"/>
                    </a:ext>
                  </a:extLst>
                </a:gridCol>
                <a:gridCol w="400609">
                  <a:extLst>
                    <a:ext uri="{9D8B030D-6E8A-4147-A177-3AD203B41FA5}">
                      <a16:colId xmlns:a16="http://schemas.microsoft.com/office/drawing/2014/main" val="242448640"/>
                    </a:ext>
                  </a:extLst>
                </a:gridCol>
                <a:gridCol w="400609">
                  <a:extLst>
                    <a:ext uri="{9D8B030D-6E8A-4147-A177-3AD203B41FA5}">
                      <a16:colId xmlns:a16="http://schemas.microsoft.com/office/drawing/2014/main" val="4213413663"/>
                    </a:ext>
                  </a:extLst>
                </a:gridCol>
                <a:gridCol w="400609">
                  <a:extLst>
                    <a:ext uri="{9D8B030D-6E8A-4147-A177-3AD203B41FA5}">
                      <a16:colId xmlns:a16="http://schemas.microsoft.com/office/drawing/2014/main" val="3055658223"/>
                    </a:ext>
                  </a:extLst>
                </a:gridCol>
                <a:gridCol w="400609">
                  <a:extLst>
                    <a:ext uri="{9D8B030D-6E8A-4147-A177-3AD203B41FA5}">
                      <a16:colId xmlns:a16="http://schemas.microsoft.com/office/drawing/2014/main" val="3710869599"/>
                    </a:ext>
                  </a:extLst>
                </a:gridCol>
                <a:gridCol w="400609">
                  <a:extLst>
                    <a:ext uri="{9D8B030D-6E8A-4147-A177-3AD203B41FA5}">
                      <a16:colId xmlns:a16="http://schemas.microsoft.com/office/drawing/2014/main" val="1494493175"/>
                    </a:ext>
                  </a:extLst>
                </a:gridCol>
              </a:tblGrid>
              <a:tr h="0">
                <a:tc>
                  <a:txBody>
                    <a:bodyPr/>
                    <a:lstStyle/>
                    <a:p>
                      <a:pPr>
                        <a:spcBef>
                          <a:spcPts val="250"/>
                        </a:spcBef>
                        <a:spcAft>
                          <a:spcPts val="250"/>
                        </a:spcAft>
                      </a:pPr>
                      <a:r>
                        <a:rPr lang="en-GB" sz="9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Resources request</a:t>
                      </a:r>
                      <a:endParaRPr lang="en-GB" sz="9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8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2021</a:t>
                      </a:r>
                      <a:endParaRPr lang="en-GB" sz="9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8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2022</a:t>
                      </a:r>
                      <a:endParaRPr lang="en-GB" sz="9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8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2023</a:t>
                      </a:r>
                      <a:endParaRPr lang="en-GB" sz="9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8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2024</a:t>
                      </a:r>
                      <a:endParaRPr lang="en-GB" sz="9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8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2025</a:t>
                      </a:r>
                      <a:endParaRPr lang="en-GB" sz="9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8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2026</a:t>
                      </a:r>
                      <a:endParaRPr lang="en-GB" sz="9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8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2027</a:t>
                      </a:r>
                      <a:endParaRPr lang="en-GB" sz="9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8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2028</a:t>
                      </a:r>
                      <a:endParaRPr lang="en-GB" sz="9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8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2029</a:t>
                      </a:r>
                      <a:endParaRPr lang="en-GB" sz="9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8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2030</a:t>
                      </a:r>
                      <a:endParaRPr lang="en-GB" sz="9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extLst>
                  <a:ext uri="{0D108BD9-81ED-4DB2-BD59-A6C34878D82A}">
                    <a16:rowId xmlns:a16="http://schemas.microsoft.com/office/drawing/2014/main" val="3931381425"/>
                  </a:ext>
                </a:extLst>
              </a:tr>
              <a:tr h="0">
                <a:tc>
                  <a:txBody>
                    <a:bodyPr/>
                    <a:lstStyle/>
                    <a:p>
                      <a:pPr marL="0" algn="l" defTabSz="914400" rtl="0" eaLnBrk="1" latinLnBrk="0" hangingPunct="1">
                        <a:spcBef>
                          <a:spcPts val="250"/>
                        </a:spcBef>
                        <a:spcAft>
                          <a:spcPts val="250"/>
                        </a:spcAft>
                      </a:pPr>
                      <a:r>
                        <a:rPr lang="en-GB" sz="900" kern="12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Material PMTs [</a:t>
                      </a:r>
                      <a:r>
                        <a:rPr lang="en-GB" sz="900" kern="1200" dirty="0" err="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kCHF</a:t>
                      </a:r>
                      <a:r>
                        <a:rPr lang="en-GB" sz="900" kern="12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Bef>
                          <a:spcPts val="250"/>
                        </a:spcBef>
                        <a:spcAft>
                          <a:spcPts val="250"/>
                        </a:spcAft>
                      </a:pPr>
                      <a:r>
                        <a:rPr lang="en-GB" sz="900" kern="12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Bef>
                          <a:spcPts val="250"/>
                        </a:spcBef>
                        <a:spcAft>
                          <a:spcPts val="250"/>
                        </a:spcAft>
                      </a:pPr>
                      <a:r>
                        <a:rPr lang="en-GB" sz="900" kern="12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Bef>
                          <a:spcPts val="250"/>
                        </a:spcBef>
                        <a:spcAft>
                          <a:spcPts val="250"/>
                        </a:spcAft>
                      </a:pPr>
                      <a:r>
                        <a:rPr lang="en-GB" sz="900" kern="12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15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Bef>
                          <a:spcPts val="250"/>
                        </a:spcBef>
                        <a:spcAft>
                          <a:spcPts val="250"/>
                        </a:spcAft>
                      </a:pPr>
                      <a:r>
                        <a:rPr lang="en-GB" sz="900" kern="12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Bef>
                          <a:spcPts val="250"/>
                        </a:spcBef>
                        <a:spcAft>
                          <a:spcPts val="250"/>
                        </a:spcAft>
                      </a:pPr>
                      <a:r>
                        <a:rPr lang="en-GB" sz="900" kern="12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Bef>
                          <a:spcPts val="250"/>
                        </a:spcBef>
                        <a:spcAft>
                          <a:spcPts val="250"/>
                        </a:spcAft>
                      </a:pPr>
                      <a:r>
                        <a:rPr lang="en-GB" sz="900" kern="12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Bef>
                          <a:spcPts val="250"/>
                        </a:spcBef>
                        <a:spcAft>
                          <a:spcPts val="250"/>
                        </a:spcAft>
                      </a:pPr>
                      <a:r>
                        <a:rPr lang="en-GB" sz="900" kern="12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Bef>
                          <a:spcPts val="250"/>
                        </a:spcBef>
                        <a:spcAft>
                          <a:spcPts val="250"/>
                        </a:spcAft>
                      </a:pPr>
                      <a:r>
                        <a:rPr lang="en-GB" sz="900" kern="12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30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Bef>
                          <a:spcPts val="250"/>
                        </a:spcBef>
                        <a:spcAft>
                          <a:spcPts val="250"/>
                        </a:spcAft>
                      </a:pPr>
                      <a:r>
                        <a:rPr lang="en-GB" sz="900" kern="12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30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Bef>
                          <a:spcPts val="250"/>
                        </a:spcBef>
                        <a:spcAft>
                          <a:spcPts val="250"/>
                        </a:spcAft>
                      </a:pPr>
                      <a:r>
                        <a:rPr lang="en-GB" sz="900" kern="12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08081766"/>
                  </a:ext>
                </a:extLst>
              </a:tr>
            </a:tbl>
          </a:graphicData>
        </a:graphic>
      </p:graphicFrame>
    </p:spTree>
    <p:extLst>
      <p:ext uri="{BB962C8B-B14F-4D97-AF65-F5344CB8AC3E}">
        <p14:creationId xmlns:p14="http://schemas.microsoft.com/office/powerpoint/2010/main" val="35420255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FD99455-4EE9-CD19-561A-8F91F7093F9C}"/>
              </a:ext>
            </a:extLst>
          </p:cNvPr>
          <p:cNvSpPr>
            <a:spLocks noGrp="1"/>
          </p:cNvSpPr>
          <p:nvPr>
            <p:ph type="sldNum" sz="quarter" idx="12"/>
          </p:nvPr>
        </p:nvSpPr>
        <p:spPr/>
        <p:txBody>
          <a:bodyPr/>
          <a:lstStyle/>
          <a:p>
            <a:fld id="{36B5EA5A-BC32-A742-B11B-8E7414D5B535}" type="slidenum">
              <a:rPr lang="en-US" smtClean="0"/>
              <a:pPr/>
              <a:t>11</a:t>
            </a:fld>
            <a:endParaRPr lang="en-US" dirty="0"/>
          </a:p>
        </p:txBody>
      </p:sp>
      <p:sp>
        <p:nvSpPr>
          <p:cNvPr id="3" name="Title 2">
            <a:extLst>
              <a:ext uri="{FF2B5EF4-FFF2-40B4-BE49-F238E27FC236}">
                <a16:creationId xmlns:a16="http://schemas.microsoft.com/office/drawing/2014/main" id="{22C975EE-A191-F569-9FA3-C79E1A837870}"/>
              </a:ext>
            </a:extLst>
          </p:cNvPr>
          <p:cNvSpPr txBox="1">
            <a:spLocks/>
          </p:cNvSpPr>
          <p:nvPr/>
        </p:nvSpPr>
        <p:spPr>
          <a:xfrm>
            <a:off x="72148" y="92557"/>
            <a:ext cx="11896332" cy="700825"/>
          </a:xfrm>
          <a:prstGeom prst="rect">
            <a:avLst/>
          </a:prstGeom>
        </p:spPr>
        <p:txBody>
          <a:bodyPr/>
          <a:lstStyle>
            <a:lvl1pPr algn="l" defTabSz="914400" rtl="0" eaLnBrk="1" latinLnBrk="0" hangingPunct="1">
              <a:lnSpc>
                <a:spcPct val="90000"/>
              </a:lnSpc>
              <a:spcBef>
                <a:spcPct val="0"/>
              </a:spcBef>
              <a:buNone/>
              <a:defRPr sz="3600" b="1" kern="1200">
                <a:solidFill>
                  <a:schemeClr val="tx1"/>
                </a:solidFill>
                <a:effectLst>
                  <a:outerShdw blurRad="38100" dist="38100" dir="2700000" algn="tl">
                    <a:srgbClr val="000000">
                      <a:alpha val="43137"/>
                    </a:srgbClr>
                  </a:outerShdw>
                </a:effectLst>
                <a:latin typeface="+mj-lt"/>
                <a:ea typeface="+mj-ea"/>
                <a:cs typeface="+mj-cs"/>
              </a:defRPr>
            </a:lvl1pPr>
          </a:lstStyle>
          <a:p>
            <a:r>
              <a:rPr lang="en-US" sz="3000" dirty="0"/>
              <a:t>A thermal housing similar to that of COMPAS could be extended to all CEDARs</a:t>
            </a:r>
            <a:endParaRPr lang="en-GB" sz="3000" dirty="0"/>
          </a:p>
        </p:txBody>
      </p:sp>
      <p:sp>
        <p:nvSpPr>
          <p:cNvPr id="4" name="ZoneTexte 4">
            <a:extLst>
              <a:ext uri="{FF2B5EF4-FFF2-40B4-BE49-F238E27FC236}">
                <a16:creationId xmlns:a16="http://schemas.microsoft.com/office/drawing/2014/main" id="{321CA338-71DF-1E67-AD83-DAB0B6D151D7}"/>
              </a:ext>
            </a:extLst>
          </p:cNvPr>
          <p:cNvSpPr txBox="1"/>
          <p:nvPr/>
        </p:nvSpPr>
        <p:spPr>
          <a:xfrm>
            <a:off x="361384" y="881785"/>
            <a:ext cx="8024003" cy="4093428"/>
          </a:xfrm>
          <a:prstGeom prst="rect">
            <a:avLst/>
          </a:prstGeom>
          <a:noFill/>
        </p:spPr>
        <p:txBody>
          <a:bodyPr wrap="square" lIns="0" tIns="0" rIns="0" bIns="0" rtlCol="0">
            <a:spAutoFit/>
          </a:bodyPr>
          <a:lstStyle/>
          <a:p>
            <a:pPr algn="l"/>
            <a:endParaRPr lang="en-US" sz="1600" dirty="0">
              <a:latin typeface="Century Gothic" panose="020B0502020202020204" pitchFamily="34" charset="0"/>
            </a:endParaRPr>
          </a:p>
          <a:p>
            <a:pPr marL="285750" lvl="0" indent="-285750">
              <a:buFont typeface="Arial" panose="020B0604020202020204" pitchFamily="34" charset="0"/>
              <a:buChar char="•"/>
            </a:pPr>
            <a:r>
              <a:rPr lang="en-GB" dirty="0">
                <a:latin typeface="Verdana" panose="020B0604030504040204" pitchFamily="34" charset="0"/>
                <a:ea typeface="Times New Roman" panose="02020603050405020304" pitchFamily="18" charset="0"/>
                <a:cs typeface="Times New Roman" panose="02020603050405020304" pitchFamily="18" charset="0"/>
              </a:rPr>
              <a:t>Stable t</a:t>
            </a:r>
            <a:r>
              <a:rPr lang="en-GB" sz="1800" dirty="0">
                <a:effectLst/>
                <a:latin typeface="Verdana" panose="020B0604030504040204" pitchFamily="34" charset="0"/>
                <a:ea typeface="Times New Roman" panose="02020603050405020304" pitchFamily="18" charset="0"/>
                <a:cs typeface="Times New Roman" panose="02020603050405020304" pitchFamily="18" charset="0"/>
              </a:rPr>
              <a:t>emperature is key for a good separation efficiency</a:t>
            </a:r>
          </a:p>
          <a:p>
            <a:pPr marL="285750" lvl="0" indent="-285750">
              <a:buFont typeface="Arial" panose="020B0604020202020204" pitchFamily="34" charset="0"/>
              <a:buChar char="•"/>
            </a:pPr>
            <a:r>
              <a:rPr lang="en-GB" sz="1800" dirty="0">
                <a:effectLst/>
                <a:latin typeface="Verdana" panose="020B0604030504040204" pitchFamily="34" charset="0"/>
                <a:ea typeface="Times New Roman" panose="02020603050405020304" pitchFamily="18" charset="0"/>
                <a:cs typeface="Times New Roman" panose="02020603050405020304" pitchFamily="18" charset="0"/>
              </a:rPr>
              <a:t>The original solution adopted for the thermal stabilisation of the CEDARs is based on a thick layer of polyurethane injected between the CEDAR tank and an external metallic box</a:t>
            </a:r>
          </a:p>
          <a:p>
            <a:pPr marL="285750" lvl="0" indent="-285750">
              <a:buFont typeface="Arial" panose="020B0604020202020204" pitchFamily="34" charset="0"/>
              <a:buChar char="•"/>
            </a:pPr>
            <a:r>
              <a:rPr lang="en-GB" sz="1800" dirty="0">
                <a:effectLst/>
                <a:latin typeface="Verdana" panose="020B0604030504040204" pitchFamily="34" charset="0"/>
                <a:ea typeface="Times New Roman" panose="02020603050405020304" pitchFamily="18" charset="0"/>
                <a:cs typeface="Times New Roman" panose="02020603050405020304" pitchFamily="18" charset="0"/>
              </a:rPr>
              <a:t>This design has proven to fail meeting the requirements and is no </a:t>
            </a:r>
            <a:r>
              <a:rPr lang="en-GB" dirty="0">
                <a:latin typeface="Verdana" panose="020B0604030504040204" pitchFamily="34" charset="0"/>
                <a:ea typeface="Times New Roman" panose="02020603050405020304" pitchFamily="18" charset="0"/>
                <a:cs typeface="Times New Roman" panose="02020603050405020304" pitchFamily="18" charset="0"/>
              </a:rPr>
              <a:t>longer compliant with </a:t>
            </a:r>
            <a:r>
              <a:rPr lang="en-GB" sz="1800" dirty="0">
                <a:effectLst/>
                <a:latin typeface="Verdana" panose="020B0604030504040204" pitchFamily="34" charset="0"/>
                <a:ea typeface="Times New Roman" panose="02020603050405020304" pitchFamily="18" charset="0"/>
                <a:cs typeface="Times New Roman" panose="02020603050405020304" pitchFamily="18" charset="0"/>
              </a:rPr>
              <a:t>CERN safety requirements </a:t>
            </a:r>
          </a:p>
          <a:p>
            <a:pPr marL="285750" lvl="0" indent="-285750">
              <a:buFont typeface="Arial" panose="020B0604020202020204" pitchFamily="34" charset="0"/>
              <a:buChar char="•"/>
            </a:pPr>
            <a:endParaRPr lang="en-US" sz="2200" dirty="0">
              <a:latin typeface="Calibri" panose="020F0502020204030204" pitchFamily="34" charset="0"/>
            </a:endParaRPr>
          </a:p>
          <a:p>
            <a:endParaRPr lang="en-US" sz="2200" dirty="0">
              <a:latin typeface="Calibri" panose="020F0502020204030204" pitchFamily="34" charset="0"/>
            </a:endParaRPr>
          </a:p>
          <a:p>
            <a:pPr lvl="0"/>
            <a:r>
              <a:rPr lang="en-US" sz="1800" dirty="0">
                <a:effectLst/>
                <a:latin typeface="Calibri" panose="020F0502020204030204" pitchFamily="34" charset="0"/>
                <a:ea typeface="Times New Roman" panose="02020603050405020304" pitchFamily="18" charset="0"/>
              </a:rPr>
              <a:t> </a:t>
            </a:r>
            <a:endParaRPr lang="en-US" dirty="0">
              <a:latin typeface="Calibri" panose="020F0502020204030204" pitchFamily="34" charset="0"/>
              <a:ea typeface="Times New Roman" panose="02020603050405020304" pitchFamily="18" charset="0"/>
            </a:endParaRPr>
          </a:p>
          <a:p>
            <a:pPr marL="285750" indent="-285750">
              <a:buFont typeface="Arial" panose="020B0604020202020204" pitchFamily="34" charset="0"/>
              <a:buChar char="•"/>
            </a:pPr>
            <a:endParaRPr lang="en-US" sz="2000" dirty="0">
              <a:latin typeface="Century Gothic" panose="020B0502020202020204" pitchFamily="34" charset="0"/>
            </a:endParaRPr>
          </a:p>
          <a:p>
            <a:pPr marL="285750" indent="-285750">
              <a:buFont typeface="Arial" panose="020B0604020202020204" pitchFamily="34" charset="0"/>
              <a:buChar char="•"/>
            </a:pPr>
            <a:endParaRPr lang="en-US" sz="2000" dirty="0">
              <a:latin typeface="Century Gothic" panose="020B0502020202020204" pitchFamily="34" charset="0"/>
            </a:endParaRPr>
          </a:p>
          <a:p>
            <a:pPr marL="285750" indent="-285750">
              <a:buFont typeface="Arial" panose="020B0604020202020204" pitchFamily="34" charset="0"/>
              <a:buChar char="•"/>
            </a:pPr>
            <a:endParaRPr lang="en-US" sz="2000" dirty="0">
              <a:latin typeface="Century Gothic" panose="020B0502020202020204" pitchFamily="34" charset="0"/>
            </a:endParaRPr>
          </a:p>
          <a:p>
            <a:endParaRPr lang="en-US" sz="2000" dirty="0">
              <a:latin typeface="Century Gothic" panose="020B0502020202020204" pitchFamily="34" charset="0"/>
            </a:endParaRPr>
          </a:p>
        </p:txBody>
      </p:sp>
      <p:pic>
        <p:nvPicPr>
          <p:cNvPr id="11" name="Picture 10">
            <a:extLst>
              <a:ext uri="{FF2B5EF4-FFF2-40B4-BE49-F238E27FC236}">
                <a16:creationId xmlns:a16="http://schemas.microsoft.com/office/drawing/2014/main" id="{0A010C54-709F-9C28-6366-0DC53BA48F6D}"/>
              </a:ext>
            </a:extLst>
          </p:cNvPr>
          <p:cNvPicPr>
            <a:picLocks noChangeAspect="1"/>
          </p:cNvPicPr>
          <p:nvPr/>
        </p:nvPicPr>
        <p:blipFill>
          <a:blip r:embed="rId2">
            <a:extLst>
              <a:ext uri="{BEBA8EAE-BF5A-486C-A8C5-ECC9F3942E4B}">
                <a14:imgProps xmlns:a14="http://schemas.microsoft.com/office/drawing/2010/main">
                  <a14:imgLayer r:embed="rId3">
                    <a14:imgEffect>
                      <a14:saturation sat="66000"/>
                    </a14:imgEffect>
                    <a14:imgEffect>
                      <a14:brightnessContrast bright="20000"/>
                    </a14:imgEffect>
                  </a14:imgLayer>
                </a14:imgProps>
              </a:ext>
              <a:ext uri="{28A0092B-C50C-407E-A947-70E740481C1C}">
                <a14:useLocalDpi xmlns:a14="http://schemas.microsoft.com/office/drawing/2010/main" val="0"/>
              </a:ext>
            </a:extLst>
          </a:blip>
          <a:srcRect/>
          <a:stretch>
            <a:fillRect/>
          </a:stretch>
        </p:blipFill>
        <p:spPr bwMode="auto">
          <a:xfrm>
            <a:off x="8805333" y="742130"/>
            <a:ext cx="2743200" cy="2057400"/>
          </a:xfrm>
          <a:prstGeom prst="rect">
            <a:avLst/>
          </a:prstGeom>
          <a:noFill/>
          <a:ln>
            <a:noFill/>
          </a:ln>
        </p:spPr>
      </p:pic>
      <p:pic>
        <p:nvPicPr>
          <p:cNvPr id="12" name="Picture 11" descr="A picture containing indoor&#10;&#10;Description automatically generated">
            <a:extLst>
              <a:ext uri="{FF2B5EF4-FFF2-40B4-BE49-F238E27FC236}">
                <a16:creationId xmlns:a16="http://schemas.microsoft.com/office/drawing/2014/main" id="{F18DE4B5-58FC-EE5B-3AFC-B6965C30FCB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61564" y="3105918"/>
            <a:ext cx="3789234" cy="2841705"/>
          </a:xfrm>
          <a:prstGeom prst="rect">
            <a:avLst/>
          </a:prstGeom>
        </p:spPr>
      </p:pic>
      <p:sp>
        <p:nvSpPr>
          <p:cNvPr id="13" name="ZoneTexte 4">
            <a:extLst>
              <a:ext uri="{FF2B5EF4-FFF2-40B4-BE49-F238E27FC236}">
                <a16:creationId xmlns:a16="http://schemas.microsoft.com/office/drawing/2014/main" id="{06EF09C2-DE09-4D09-5752-B38C423CE934}"/>
              </a:ext>
            </a:extLst>
          </p:cNvPr>
          <p:cNvSpPr txBox="1"/>
          <p:nvPr/>
        </p:nvSpPr>
        <p:spPr>
          <a:xfrm>
            <a:off x="4750978" y="2656374"/>
            <a:ext cx="6987209" cy="4031873"/>
          </a:xfrm>
          <a:prstGeom prst="rect">
            <a:avLst/>
          </a:prstGeom>
          <a:noFill/>
        </p:spPr>
        <p:txBody>
          <a:bodyPr wrap="square" lIns="0" tIns="0" rIns="0" bIns="0" rtlCol="0">
            <a:spAutoFit/>
          </a:bodyPr>
          <a:lstStyle/>
          <a:p>
            <a:pPr algn="l"/>
            <a:endParaRPr lang="en-US" sz="1600" dirty="0">
              <a:latin typeface="Century Gothic" panose="020B0502020202020204" pitchFamily="34" charset="0"/>
            </a:endParaRPr>
          </a:p>
          <a:p>
            <a:pPr marL="285750" lvl="0" indent="-285750">
              <a:buFont typeface="Arial" panose="020B0604020202020204" pitchFamily="34" charset="0"/>
              <a:buChar char="•"/>
            </a:pPr>
            <a:r>
              <a:rPr lang="en-GB" dirty="0">
                <a:latin typeface="Verdana" panose="020B0604030504040204" pitchFamily="34" charset="0"/>
                <a:ea typeface="Times New Roman" panose="02020603050405020304" pitchFamily="18" charset="0"/>
                <a:cs typeface="Times New Roman" panose="02020603050405020304" pitchFamily="18" charset="0"/>
              </a:rPr>
              <a:t>A</a:t>
            </a:r>
            <a:r>
              <a:rPr lang="en-GB" sz="1800" dirty="0">
                <a:effectLst/>
                <a:latin typeface="Verdana" panose="020B0604030504040204" pitchFamily="34" charset="0"/>
                <a:ea typeface="Times New Roman" panose="02020603050405020304" pitchFamily="18" charset="0"/>
                <a:cs typeface="Times New Roman" panose="02020603050405020304" pitchFamily="18" charset="0"/>
              </a:rPr>
              <a:t> new thermal housing based on high-performance Aerogel insulation like the one developed for the two in the COMPAS experiment but without active cooling could be extended to the remaining five detectors </a:t>
            </a:r>
          </a:p>
          <a:p>
            <a:pPr marL="285750" lvl="0" indent="-285750">
              <a:buFont typeface="Arial" panose="020B0604020202020204" pitchFamily="34" charset="0"/>
              <a:buChar char="•"/>
            </a:pPr>
            <a:r>
              <a:rPr lang="en-GB" sz="1800" dirty="0">
                <a:effectLst/>
                <a:latin typeface="Verdana" panose="020B0604030504040204" pitchFamily="34" charset="0"/>
                <a:ea typeface="Times New Roman" panose="02020603050405020304" pitchFamily="18" charset="0"/>
                <a:cs typeface="Times New Roman" panose="02020603050405020304" pitchFamily="18" charset="0"/>
              </a:rPr>
              <a:t>Design work plus first thermal insulation for a prototype in Phase I would serve as pilot experience for the remaining four</a:t>
            </a:r>
            <a:endParaRPr lang="en-US" sz="2200" dirty="0">
              <a:latin typeface="Calibri" panose="020F0502020204030204" pitchFamily="34" charset="0"/>
            </a:endParaRPr>
          </a:p>
          <a:p>
            <a:endParaRPr lang="en-US" sz="2200" dirty="0">
              <a:latin typeface="Calibri" panose="020F0502020204030204" pitchFamily="34" charset="0"/>
            </a:endParaRPr>
          </a:p>
          <a:p>
            <a:pPr lvl="0"/>
            <a:r>
              <a:rPr lang="en-US" sz="1800" dirty="0">
                <a:effectLst/>
                <a:latin typeface="Calibri" panose="020F0502020204030204" pitchFamily="34" charset="0"/>
                <a:ea typeface="Times New Roman" panose="02020603050405020304" pitchFamily="18" charset="0"/>
              </a:rPr>
              <a:t> </a:t>
            </a:r>
            <a:endParaRPr lang="en-US" dirty="0">
              <a:latin typeface="Calibri" panose="020F0502020204030204" pitchFamily="34" charset="0"/>
              <a:ea typeface="Times New Roman" panose="02020603050405020304" pitchFamily="18" charset="0"/>
            </a:endParaRPr>
          </a:p>
          <a:p>
            <a:pPr marL="285750" indent="-285750">
              <a:buFont typeface="Arial" panose="020B0604020202020204" pitchFamily="34" charset="0"/>
              <a:buChar char="•"/>
            </a:pPr>
            <a:endParaRPr lang="en-US" sz="2000" dirty="0">
              <a:latin typeface="Century Gothic" panose="020B0502020202020204" pitchFamily="34" charset="0"/>
            </a:endParaRPr>
          </a:p>
          <a:p>
            <a:pPr marL="285750" indent="-285750">
              <a:buFont typeface="Arial" panose="020B0604020202020204" pitchFamily="34" charset="0"/>
              <a:buChar char="•"/>
            </a:pPr>
            <a:endParaRPr lang="en-US" sz="2000" dirty="0">
              <a:latin typeface="Century Gothic" panose="020B0502020202020204" pitchFamily="34" charset="0"/>
            </a:endParaRPr>
          </a:p>
          <a:p>
            <a:pPr marL="285750" indent="-285750">
              <a:buFont typeface="Arial" panose="020B0604020202020204" pitchFamily="34" charset="0"/>
              <a:buChar char="•"/>
            </a:pPr>
            <a:endParaRPr lang="en-US" sz="2000" dirty="0">
              <a:latin typeface="Century Gothic" panose="020B0502020202020204" pitchFamily="34" charset="0"/>
            </a:endParaRPr>
          </a:p>
          <a:p>
            <a:endParaRPr lang="en-US" sz="2000" dirty="0">
              <a:latin typeface="Century Gothic" panose="020B0502020202020204" pitchFamily="34" charset="0"/>
            </a:endParaRPr>
          </a:p>
        </p:txBody>
      </p:sp>
      <p:graphicFrame>
        <p:nvGraphicFramePr>
          <p:cNvPr id="15" name="Table 14">
            <a:extLst>
              <a:ext uri="{FF2B5EF4-FFF2-40B4-BE49-F238E27FC236}">
                <a16:creationId xmlns:a16="http://schemas.microsoft.com/office/drawing/2014/main" id="{63DE7255-630C-53D8-DFA5-4861274483F7}"/>
              </a:ext>
            </a:extLst>
          </p:cNvPr>
          <p:cNvGraphicFramePr>
            <a:graphicFrameLocks noGrp="1"/>
          </p:cNvGraphicFramePr>
          <p:nvPr>
            <p:extLst>
              <p:ext uri="{D42A27DB-BD31-4B8C-83A1-F6EECF244321}">
                <p14:modId xmlns:p14="http://schemas.microsoft.com/office/powerpoint/2010/main" val="2641284405"/>
              </p:ext>
            </p:extLst>
          </p:nvPr>
        </p:nvGraphicFramePr>
        <p:xfrm>
          <a:off x="5618237" y="4914116"/>
          <a:ext cx="4965339" cy="1234440"/>
        </p:xfrm>
        <a:graphic>
          <a:graphicData uri="http://schemas.openxmlformats.org/drawingml/2006/table">
            <a:tbl>
              <a:tblPr firstRow="1" firstCol="1" lastRow="1" lastCol="1" bandRow="1" bandCol="1"/>
              <a:tblGrid>
                <a:gridCol w="993067">
                  <a:extLst>
                    <a:ext uri="{9D8B030D-6E8A-4147-A177-3AD203B41FA5}">
                      <a16:colId xmlns:a16="http://schemas.microsoft.com/office/drawing/2014/main" val="2027542952"/>
                    </a:ext>
                  </a:extLst>
                </a:gridCol>
                <a:gridCol w="396824">
                  <a:extLst>
                    <a:ext uri="{9D8B030D-6E8A-4147-A177-3AD203B41FA5}">
                      <a16:colId xmlns:a16="http://schemas.microsoft.com/office/drawing/2014/main" val="3994709296"/>
                    </a:ext>
                  </a:extLst>
                </a:gridCol>
                <a:gridCol w="396824">
                  <a:extLst>
                    <a:ext uri="{9D8B030D-6E8A-4147-A177-3AD203B41FA5}">
                      <a16:colId xmlns:a16="http://schemas.microsoft.com/office/drawing/2014/main" val="3229052255"/>
                    </a:ext>
                  </a:extLst>
                </a:gridCol>
                <a:gridCol w="397328">
                  <a:extLst>
                    <a:ext uri="{9D8B030D-6E8A-4147-A177-3AD203B41FA5}">
                      <a16:colId xmlns:a16="http://schemas.microsoft.com/office/drawing/2014/main" val="318449146"/>
                    </a:ext>
                  </a:extLst>
                </a:gridCol>
                <a:gridCol w="397328">
                  <a:extLst>
                    <a:ext uri="{9D8B030D-6E8A-4147-A177-3AD203B41FA5}">
                      <a16:colId xmlns:a16="http://schemas.microsoft.com/office/drawing/2014/main" val="1227215038"/>
                    </a:ext>
                  </a:extLst>
                </a:gridCol>
                <a:gridCol w="397328">
                  <a:extLst>
                    <a:ext uri="{9D8B030D-6E8A-4147-A177-3AD203B41FA5}">
                      <a16:colId xmlns:a16="http://schemas.microsoft.com/office/drawing/2014/main" val="2882780495"/>
                    </a:ext>
                  </a:extLst>
                </a:gridCol>
                <a:gridCol w="397328">
                  <a:extLst>
                    <a:ext uri="{9D8B030D-6E8A-4147-A177-3AD203B41FA5}">
                      <a16:colId xmlns:a16="http://schemas.microsoft.com/office/drawing/2014/main" val="1484691365"/>
                    </a:ext>
                  </a:extLst>
                </a:gridCol>
                <a:gridCol w="397328">
                  <a:extLst>
                    <a:ext uri="{9D8B030D-6E8A-4147-A177-3AD203B41FA5}">
                      <a16:colId xmlns:a16="http://schemas.microsoft.com/office/drawing/2014/main" val="389614880"/>
                    </a:ext>
                  </a:extLst>
                </a:gridCol>
                <a:gridCol w="397328">
                  <a:extLst>
                    <a:ext uri="{9D8B030D-6E8A-4147-A177-3AD203B41FA5}">
                      <a16:colId xmlns:a16="http://schemas.microsoft.com/office/drawing/2014/main" val="3324817131"/>
                    </a:ext>
                  </a:extLst>
                </a:gridCol>
                <a:gridCol w="397328">
                  <a:extLst>
                    <a:ext uri="{9D8B030D-6E8A-4147-A177-3AD203B41FA5}">
                      <a16:colId xmlns:a16="http://schemas.microsoft.com/office/drawing/2014/main" val="229440157"/>
                    </a:ext>
                  </a:extLst>
                </a:gridCol>
                <a:gridCol w="397328">
                  <a:extLst>
                    <a:ext uri="{9D8B030D-6E8A-4147-A177-3AD203B41FA5}">
                      <a16:colId xmlns:a16="http://schemas.microsoft.com/office/drawing/2014/main" val="1707640628"/>
                    </a:ext>
                  </a:extLst>
                </a:gridCol>
              </a:tblGrid>
              <a:tr h="272073">
                <a:tc>
                  <a:txBody>
                    <a:bodyPr/>
                    <a:lstStyle/>
                    <a:p>
                      <a:pPr>
                        <a:spcBef>
                          <a:spcPts val="250"/>
                        </a:spcBef>
                        <a:spcAft>
                          <a:spcPts val="250"/>
                        </a:spcAft>
                      </a:pPr>
                      <a:r>
                        <a:rPr lang="en-GB" sz="9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Resources request</a:t>
                      </a:r>
                      <a:endParaRPr lang="en-GB" sz="9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018" marR="680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8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2021</a:t>
                      </a:r>
                      <a:endParaRPr lang="en-GB" sz="9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8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2022</a:t>
                      </a:r>
                      <a:endParaRPr lang="en-GB" sz="9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8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2023</a:t>
                      </a:r>
                      <a:endParaRPr lang="en-GB" sz="9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8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2024</a:t>
                      </a:r>
                      <a:endParaRPr lang="en-GB" sz="9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8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2025</a:t>
                      </a:r>
                      <a:endParaRPr lang="en-GB" sz="9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8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2026</a:t>
                      </a:r>
                      <a:endParaRPr lang="en-GB" sz="9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8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2027</a:t>
                      </a:r>
                      <a:endParaRPr lang="en-GB" sz="9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8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2028</a:t>
                      </a:r>
                      <a:endParaRPr lang="en-GB" sz="9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8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2029</a:t>
                      </a:r>
                      <a:endParaRPr lang="en-GB" sz="9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8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2030</a:t>
                      </a:r>
                      <a:endParaRPr lang="en-GB" sz="9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extLst>
                  <a:ext uri="{0D108BD9-81ED-4DB2-BD59-A6C34878D82A}">
                    <a16:rowId xmlns:a16="http://schemas.microsoft.com/office/drawing/2014/main" val="560324689"/>
                  </a:ext>
                </a:extLst>
              </a:tr>
              <a:tr h="544146">
                <a:tc>
                  <a:txBody>
                    <a:bodyPr/>
                    <a:lstStyle/>
                    <a:p>
                      <a:pPr marL="0" algn="l" defTabSz="914400" rtl="0" eaLnBrk="1" latinLnBrk="0" hangingPunct="1">
                        <a:spcBef>
                          <a:spcPts val="250"/>
                        </a:spcBef>
                        <a:spcAft>
                          <a:spcPts val="250"/>
                        </a:spcAft>
                      </a:pPr>
                      <a:r>
                        <a:rPr lang="en-GB" sz="900" kern="12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Material thermal housing [kCHF]</a:t>
                      </a:r>
                    </a:p>
                  </a:txBody>
                  <a:tcPr marL="68018" marR="680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Bef>
                          <a:spcPts val="250"/>
                        </a:spcBef>
                        <a:spcAft>
                          <a:spcPts val="250"/>
                        </a:spcAft>
                      </a:pPr>
                      <a:r>
                        <a:rPr lang="en-GB" sz="900" kern="12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a:t>
                      </a:r>
                    </a:p>
                  </a:txBody>
                  <a:tcPr marL="68018" marR="680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Bef>
                          <a:spcPts val="250"/>
                        </a:spcBef>
                        <a:spcAft>
                          <a:spcPts val="250"/>
                        </a:spcAft>
                      </a:pPr>
                      <a:r>
                        <a:rPr lang="en-GB" sz="900" kern="12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a:t>
                      </a:r>
                    </a:p>
                  </a:txBody>
                  <a:tcPr marL="68018" marR="680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Bef>
                          <a:spcPts val="250"/>
                        </a:spcBef>
                        <a:spcAft>
                          <a:spcPts val="250"/>
                        </a:spcAft>
                      </a:pPr>
                      <a:r>
                        <a:rPr lang="en-GB" sz="900" kern="12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15</a:t>
                      </a:r>
                    </a:p>
                  </a:txBody>
                  <a:tcPr marL="68018" marR="680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Bef>
                          <a:spcPts val="250"/>
                        </a:spcBef>
                        <a:spcAft>
                          <a:spcPts val="250"/>
                        </a:spcAft>
                      </a:pPr>
                      <a:endParaRPr lang="en-GB" sz="900" kern="12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018" marR="680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Bef>
                          <a:spcPts val="250"/>
                        </a:spcBef>
                        <a:spcAft>
                          <a:spcPts val="250"/>
                        </a:spcAft>
                      </a:pPr>
                      <a:r>
                        <a:rPr lang="en-GB" sz="900" kern="12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a:t>
                      </a:r>
                    </a:p>
                  </a:txBody>
                  <a:tcPr marL="68018" marR="680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Bef>
                          <a:spcPts val="250"/>
                        </a:spcBef>
                        <a:spcAft>
                          <a:spcPts val="250"/>
                        </a:spcAft>
                      </a:pPr>
                      <a:r>
                        <a:rPr lang="en-GB" sz="900" kern="12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a:t>
                      </a:r>
                    </a:p>
                  </a:txBody>
                  <a:tcPr marL="68018" marR="680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Bef>
                          <a:spcPts val="250"/>
                        </a:spcBef>
                        <a:spcAft>
                          <a:spcPts val="250"/>
                        </a:spcAft>
                      </a:pPr>
                      <a:r>
                        <a:rPr lang="en-GB" sz="900" kern="12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a:t>
                      </a:r>
                    </a:p>
                  </a:txBody>
                  <a:tcPr marL="68018" marR="680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Bef>
                          <a:spcPts val="250"/>
                        </a:spcBef>
                        <a:spcAft>
                          <a:spcPts val="250"/>
                        </a:spcAft>
                      </a:pPr>
                      <a:r>
                        <a:rPr lang="en-GB" sz="900" kern="12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30</a:t>
                      </a:r>
                    </a:p>
                  </a:txBody>
                  <a:tcPr marL="68018" marR="680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Bef>
                          <a:spcPts val="250"/>
                        </a:spcBef>
                        <a:spcAft>
                          <a:spcPts val="250"/>
                        </a:spcAft>
                      </a:pPr>
                      <a:r>
                        <a:rPr lang="en-GB" sz="900" kern="12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30</a:t>
                      </a:r>
                    </a:p>
                  </a:txBody>
                  <a:tcPr marL="68018" marR="680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Bef>
                          <a:spcPts val="250"/>
                        </a:spcBef>
                        <a:spcAft>
                          <a:spcPts val="250"/>
                        </a:spcAft>
                      </a:pPr>
                      <a:r>
                        <a:rPr lang="en-GB" sz="900" kern="12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a:t>
                      </a:r>
                    </a:p>
                  </a:txBody>
                  <a:tcPr marL="68018" marR="680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90314750"/>
                  </a:ext>
                </a:extLst>
              </a:tr>
              <a:tr h="408110">
                <a:tc>
                  <a:txBody>
                    <a:bodyPr/>
                    <a:lstStyle/>
                    <a:p>
                      <a:pPr marL="0" algn="l" defTabSz="914400" rtl="0" eaLnBrk="1" latinLnBrk="0" hangingPunct="1">
                        <a:spcBef>
                          <a:spcPts val="250"/>
                        </a:spcBef>
                        <a:spcAft>
                          <a:spcPts val="250"/>
                        </a:spcAft>
                      </a:pPr>
                      <a:r>
                        <a:rPr lang="en-GB" sz="900" kern="12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FSU thermal housing [kCHF]</a:t>
                      </a:r>
                    </a:p>
                  </a:txBody>
                  <a:tcPr marL="68018" marR="680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Bef>
                          <a:spcPts val="250"/>
                        </a:spcBef>
                        <a:spcAft>
                          <a:spcPts val="250"/>
                        </a:spcAft>
                      </a:pPr>
                      <a:r>
                        <a:rPr lang="en-GB" sz="900" kern="12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a:t>
                      </a:r>
                    </a:p>
                  </a:txBody>
                  <a:tcPr marL="68018" marR="680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Bef>
                          <a:spcPts val="250"/>
                        </a:spcBef>
                        <a:spcAft>
                          <a:spcPts val="250"/>
                        </a:spcAft>
                      </a:pPr>
                      <a:r>
                        <a:rPr lang="en-GB" sz="900" kern="12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5</a:t>
                      </a:r>
                    </a:p>
                  </a:txBody>
                  <a:tcPr marL="68018" marR="680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Bef>
                          <a:spcPts val="250"/>
                        </a:spcBef>
                        <a:spcAft>
                          <a:spcPts val="250"/>
                        </a:spcAft>
                      </a:pPr>
                      <a:r>
                        <a:rPr lang="en-GB" sz="900" kern="12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a:t>
                      </a:r>
                    </a:p>
                  </a:txBody>
                  <a:tcPr marL="68018" marR="680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250"/>
                        </a:spcBef>
                        <a:spcAft>
                          <a:spcPts val="250"/>
                        </a:spcAft>
                        <a:buClrTx/>
                        <a:buSzTx/>
                        <a:buFontTx/>
                        <a:buNone/>
                        <a:tabLst/>
                        <a:defRPr/>
                      </a:pPr>
                      <a:r>
                        <a:rPr lang="en-GB" sz="900" kern="12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20</a:t>
                      </a:r>
                    </a:p>
                    <a:p>
                      <a:pPr marL="0" algn="l" defTabSz="914400" rtl="0" eaLnBrk="1" latinLnBrk="0" hangingPunct="1">
                        <a:spcBef>
                          <a:spcPts val="250"/>
                        </a:spcBef>
                        <a:spcAft>
                          <a:spcPts val="250"/>
                        </a:spcAft>
                      </a:pPr>
                      <a:endParaRPr lang="en-GB" sz="900" kern="12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018" marR="680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Bef>
                          <a:spcPts val="250"/>
                        </a:spcBef>
                        <a:spcAft>
                          <a:spcPts val="250"/>
                        </a:spcAft>
                      </a:pPr>
                      <a:r>
                        <a:rPr lang="en-GB" sz="900" kern="12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a:t>
                      </a:r>
                    </a:p>
                  </a:txBody>
                  <a:tcPr marL="68018" marR="680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Bef>
                          <a:spcPts val="250"/>
                        </a:spcBef>
                        <a:spcAft>
                          <a:spcPts val="250"/>
                        </a:spcAft>
                      </a:pPr>
                      <a:r>
                        <a:rPr lang="en-GB" sz="900" kern="12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a:t>
                      </a:r>
                    </a:p>
                  </a:txBody>
                  <a:tcPr marL="68018" marR="680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Bef>
                          <a:spcPts val="250"/>
                        </a:spcBef>
                        <a:spcAft>
                          <a:spcPts val="250"/>
                        </a:spcAft>
                      </a:pPr>
                      <a:r>
                        <a:rPr lang="en-GB" sz="900" kern="12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a:t>
                      </a:r>
                    </a:p>
                  </a:txBody>
                  <a:tcPr marL="68018" marR="680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Bef>
                          <a:spcPts val="250"/>
                        </a:spcBef>
                        <a:spcAft>
                          <a:spcPts val="250"/>
                        </a:spcAft>
                      </a:pPr>
                      <a:r>
                        <a:rPr lang="en-GB" sz="900" kern="12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40</a:t>
                      </a:r>
                    </a:p>
                  </a:txBody>
                  <a:tcPr marL="68018" marR="680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Bef>
                          <a:spcPts val="250"/>
                        </a:spcBef>
                        <a:spcAft>
                          <a:spcPts val="250"/>
                        </a:spcAft>
                      </a:pPr>
                      <a:r>
                        <a:rPr lang="en-GB" sz="900" kern="12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40</a:t>
                      </a:r>
                    </a:p>
                  </a:txBody>
                  <a:tcPr marL="68018" marR="680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Bef>
                          <a:spcPts val="250"/>
                        </a:spcBef>
                        <a:spcAft>
                          <a:spcPts val="250"/>
                        </a:spcAft>
                      </a:pPr>
                      <a:r>
                        <a:rPr lang="en-GB" sz="900" kern="12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a:t>
                      </a:r>
                    </a:p>
                  </a:txBody>
                  <a:tcPr marL="68018" marR="680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58918111"/>
                  </a:ext>
                </a:extLst>
              </a:tr>
            </a:tbl>
          </a:graphicData>
        </a:graphic>
      </p:graphicFrame>
    </p:spTree>
    <p:extLst>
      <p:ext uri="{BB962C8B-B14F-4D97-AF65-F5344CB8AC3E}">
        <p14:creationId xmlns:p14="http://schemas.microsoft.com/office/powerpoint/2010/main" val="19954332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FD99455-4EE9-CD19-561A-8F91F7093F9C}"/>
              </a:ext>
            </a:extLst>
          </p:cNvPr>
          <p:cNvSpPr>
            <a:spLocks noGrp="1"/>
          </p:cNvSpPr>
          <p:nvPr>
            <p:ph type="sldNum" sz="quarter" idx="12"/>
          </p:nvPr>
        </p:nvSpPr>
        <p:spPr/>
        <p:txBody>
          <a:bodyPr/>
          <a:lstStyle/>
          <a:p>
            <a:fld id="{36B5EA5A-BC32-A742-B11B-8E7414D5B535}" type="slidenum">
              <a:rPr lang="en-US" smtClean="0"/>
              <a:pPr/>
              <a:t>12</a:t>
            </a:fld>
            <a:endParaRPr lang="en-US" dirty="0"/>
          </a:p>
        </p:txBody>
      </p:sp>
      <p:sp>
        <p:nvSpPr>
          <p:cNvPr id="3" name="Title 2">
            <a:extLst>
              <a:ext uri="{FF2B5EF4-FFF2-40B4-BE49-F238E27FC236}">
                <a16:creationId xmlns:a16="http://schemas.microsoft.com/office/drawing/2014/main" id="{22C975EE-A191-F569-9FA3-C79E1A837870}"/>
              </a:ext>
            </a:extLst>
          </p:cNvPr>
          <p:cNvSpPr txBox="1">
            <a:spLocks/>
          </p:cNvSpPr>
          <p:nvPr/>
        </p:nvSpPr>
        <p:spPr>
          <a:xfrm>
            <a:off x="72148" y="92557"/>
            <a:ext cx="11376025" cy="700825"/>
          </a:xfrm>
          <a:prstGeom prst="rect">
            <a:avLst/>
          </a:prstGeom>
        </p:spPr>
        <p:txBody>
          <a:bodyPr/>
          <a:lstStyle>
            <a:lvl1pPr algn="l" defTabSz="914400" rtl="0" eaLnBrk="1" latinLnBrk="0" hangingPunct="1">
              <a:lnSpc>
                <a:spcPct val="90000"/>
              </a:lnSpc>
              <a:spcBef>
                <a:spcPct val="0"/>
              </a:spcBef>
              <a:buNone/>
              <a:defRPr sz="3600" b="1" kern="1200">
                <a:solidFill>
                  <a:schemeClr val="tx1"/>
                </a:solidFill>
                <a:effectLst>
                  <a:outerShdw blurRad="38100" dist="38100" dir="2700000" algn="tl">
                    <a:srgbClr val="000000">
                      <a:alpha val="43137"/>
                    </a:srgbClr>
                  </a:outerShdw>
                </a:effectLst>
                <a:latin typeface="+mj-lt"/>
                <a:ea typeface="+mj-ea"/>
                <a:cs typeface="+mj-cs"/>
              </a:defRPr>
            </a:lvl1pPr>
          </a:lstStyle>
          <a:p>
            <a:r>
              <a:rPr lang="en-US" sz="3000" dirty="0"/>
              <a:t>A gas control system based on modern standards could replace existing one</a:t>
            </a:r>
            <a:endParaRPr lang="en-GB" sz="3000" dirty="0"/>
          </a:p>
        </p:txBody>
      </p:sp>
      <p:sp>
        <p:nvSpPr>
          <p:cNvPr id="4" name="ZoneTexte 4">
            <a:extLst>
              <a:ext uri="{FF2B5EF4-FFF2-40B4-BE49-F238E27FC236}">
                <a16:creationId xmlns:a16="http://schemas.microsoft.com/office/drawing/2014/main" id="{321CA338-71DF-1E67-AD83-DAB0B6D151D7}"/>
              </a:ext>
            </a:extLst>
          </p:cNvPr>
          <p:cNvSpPr txBox="1"/>
          <p:nvPr/>
        </p:nvSpPr>
        <p:spPr>
          <a:xfrm>
            <a:off x="361384" y="881743"/>
            <a:ext cx="8024003" cy="4647426"/>
          </a:xfrm>
          <a:prstGeom prst="rect">
            <a:avLst/>
          </a:prstGeom>
          <a:noFill/>
        </p:spPr>
        <p:txBody>
          <a:bodyPr wrap="square" lIns="0" tIns="0" rIns="0" bIns="0" rtlCol="0">
            <a:spAutoFit/>
          </a:bodyPr>
          <a:lstStyle/>
          <a:p>
            <a:pPr algn="l"/>
            <a:endParaRPr lang="en-US" sz="1600" dirty="0">
              <a:latin typeface="Century Gothic" panose="020B0502020202020204" pitchFamily="34" charset="0"/>
            </a:endParaRPr>
          </a:p>
          <a:p>
            <a:pPr marL="285750" lvl="0" indent="-285750">
              <a:buFont typeface="Arial" panose="020B0604020202020204" pitchFamily="34" charset="0"/>
              <a:buChar char="•"/>
            </a:pPr>
            <a:r>
              <a:rPr lang="en-GB" sz="1800" dirty="0">
                <a:effectLst/>
                <a:latin typeface="Verdana" panose="020B0604030504040204" pitchFamily="34" charset="0"/>
                <a:ea typeface="Times New Roman" panose="02020603050405020304" pitchFamily="18" charset="0"/>
                <a:cs typeface="Times New Roman" panose="02020603050405020304" pitchFamily="18" charset="0"/>
              </a:rPr>
              <a:t>The gas systems for all the XCED detectors are obsolete. It is based on old and outdated technology that will need to be replaced </a:t>
            </a:r>
          </a:p>
          <a:p>
            <a:pPr marL="285750" lvl="0" indent="-285750">
              <a:buFont typeface="Arial" panose="020B0604020202020204" pitchFamily="34" charset="0"/>
              <a:buChar char="•"/>
            </a:pPr>
            <a:r>
              <a:rPr lang="en-GB" dirty="0">
                <a:latin typeface="Verdana" panose="020B0604030504040204" pitchFamily="34" charset="0"/>
                <a:ea typeface="Times New Roman" panose="02020603050405020304" pitchFamily="18" charset="0"/>
                <a:cs typeface="Times New Roman" panose="02020603050405020304" pitchFamily="18" charset="0"/>
              </a:rPr>
              <a:t>Foreseen solution is new gas panels and controls like the ones developed for the XCET for the Neutrino Platform or NA62  conforming with modern standards and compatible with larger-scale gas distribution consolidation of the North Area</a:t>
            </a:r>
          </a:p>
          <a:p>
            <a:pPr marL="285750" lvl="0" indent="-285750">
              <a:buFont typeface="Arial" panose="020B0604020202020204" pitchFamily="34" charset="0"/>
              <a:buChar char="•"/>
            </a:pPr>
            <a:endParaRPr lang="en-GB" sz="1800" dirty="0">
              <a:effectLst/>
              <a:latin typeface="Verdana" panose="020B0604030504040204" pitchFamily="34" charset="0"/>
              <a:ea typeface="Times New Roman" panose="02020603050405020304" pitchFamily="18" charset="0"/>
              <a:cs typeface="Times New Roman" panose="02020603050405020304" pitchFamily="18" charset="0"/>
            </a:endParaRPr>
          </a:p>
          <a:p>
            <a:pPr marL="285750" lvl="0" indent="-285750">
              <a:buFont typeface="Arial" panose="020B0604020202020204" pitchFamily="34" charset="0"/>
              <a:buChar char="•"/>
            </a:pPr>
            <a:endParaRPr lang="en-US" sz="2200" dirty="0">
              <a:latin typeface="Calibri" panose="020F0502020204030204" pitchFamily="34" charset="0"/>
            </a:endParaRPr>
          </a:p>
          <a:p>
            <a:endParaRPr lang="en-US" sz="2200" dirty="0">
              <a:latin typeface="Calibri" panose="020F0502020204030204" pitchFamily="34" charset="0"/>
            </a:endParaRPr>
          </a:p>
          <a:p>
            <a:pPr lvl="0"/>
            <a:r>
              <a:rPr lang="en-US" sz="1800" dirty="0">
                <a:effectLst/>
                <a:latin typeface="Calibri" panose="020F0502020204030204" pitchFamily="34" charset="0"/>
                <a:ea typeface="Times New Roman" panose="02020603050405020304" pitchFamily="18" charset="0"/>
              </a:rPr>
              <a:t> </a:t>
            </a:r>
            <a:endParaRPr lang="en-US" dirty="0">
              <a:latin typeface="Calibri" panose="020F0502020204030204" pitchFamily="34" charset="0"/>
              <a:ea typeface="Times New Roman" panose="02020603050405020304" pitchFamily="18" charset="0"/>
            </a:endParaRPr>
          </a:p>
          <a:p>
            <a:pPr marL="285750" indent="-285750">
              <a:buFont typeface="Arial" panose="020B0604020202020204" pitchFamily="34" charset="0"/>
              <a:buChar char="•"/>
            </a:pPr>
            <a:endParaRPr lang="en-US" sz="2000" dirty="0">
              <a:latin typeface="Century Gothic" panose="020B0502020202020204" pitchFamily="34" charset="0"/>
            </a:endParaRPr>
          </a:p>
          <a:p>
            <a:pPr marL="285750" indent="-285750">
              <a:buFont typeface="Arial" panose="020B0604020202020204" pitchFamily="34" charset="0"/>
              <a:buChar char="•"/>
            </a:pPr>
            <a:endParaRPr lang="en-US" sz="2000" dirty="0">
              <a:latin typeface="Century Gothic" panose="020B0502020202020204" pitchFamily="34" charset="0"/>
            </a:endParaRPr>
          </a:p>
          <a:p>
            <a:pPr marL="285750" indent="-285750">
              <a:buFont typeface="Arial" panose="020B0604020202020204" pitchFamily="34" charset="0"/>
              <a:buChar char="•"/>
            </a:pPr>
            <a:endParaRPr lang="en-US" sz="2000" dirty="0">
              <a:latin typeface="Century Gothic" panose="020B0502020202020204" pitchFamily="34" charset="0"/>
            </a:endParaRPr>
          </a:p>
          <a:p>
            <a:endParaRPr lang="en-US" sz="2000" dirty="0">
              <a:latin typeface="Century Gothic" panose="020B0502020202020204" pitchFamily="34" charset="0"/>
            </a:endParaRPr>
          </a:p>
        </p:txBody>
      </p:sp>
      <p:pic>
        <p:nvPicPr>
          <p:cNvPr id="9" name="Picture 8">
            <a:extLst>
              <a:ext uri="{FF2B5EF4-FFF2-40B4-BE49-F238E27FC236}">
                <a16:creationId xmlns:a16="http://schemas.microsoft.com/office/drawing/2014/main" id="{002D919E-CE6B-9B18-5D9E-1B24E31F98B3}"/>
              </a:ext>
            </a:extLst>
          </p:cNvPr>
          <p:cNvPicPr>
            <a:picLocks noChangeAspect="1"/>
          </p:cNvPicPr>
          <p:nvPr/>
        </p:nvPicPr>
        <p:blipFill rotWithShape="1">
          <a:blip r:embed="rId2"/>
          <a:srcRect t="8388" b="18851"/>
          <a:stretch/>
        </p:blipFill>
        <p:spPr>
          <a:xfrm>
            <a:off x="8812592" y="1015190"/>
            <a:ext cx="1648526" cy="2138861"/>
          </a:xfrm>
          <a:prstGeom prst="rect">
            <a:avLst/>
          </a:prstGeom>
        </p:spPr>
      </p:pic>
      <p:pic>
        <p:nvPicPr>
          <p:cNvPr id="14" name="Picture 13">
            <a:extLst>
              <a:ext uri="{FF2B5EF4-FFF2-40B4-BE49-F238E27FC236}">
                <a16:creationId xmlns:a16="http://schemas.microsoft.com/office/drawing/2014/main" id="{E05772BB-1449-A25A-5E40-B9E66C1EC131}"/>
              </a:ext>
            </a:extLst>
          </p:cNvPr>
          <p:cNvPicPr>
            <a:picLocks noChangeAspect="1"/>
          </p:cNvPicPr>
          <p:nvPr/>
        </p:nvPicPr>
        <p:blipFill>
          <a:blip r:embed="rId3"/>
          <a:stretch>
            <a:fillRect/>
          </a:stretch>
        </p:blipFill>
        <p:spPr>
          <a:xfrm>
            <a:off x="788589" y="3091669"/>
            <a:ext cx="3804056" cy="3255579"/>
          </a:xfrm>
          <a:prstGeom prst="rect">
            <a:avLst/>
          </a:prstGeom>
        </p:spPr>
      </p:pic>
      <p:sp>
        <p:nvSpPr>
          <p:cNvPr id="16" name="ZoneTexte 4">
            <a:extLst>
              <a:ext uri="{FF2B5EF4-FFF2-40B4-BE49-F238E27FC236}">
                <a16:creationId xmlns:a16="http://schemas.microsoft.com/office/drawing/2014/main" id="{2CC98EFF-FFFC-6A5B-A085-5F842DFAFE92}"/>
              </a:ext>
            </a:extLst>
          </p:cNvPr>
          <p:cNvSpPr txBox="1"/>
          <p:nvPr/>
        </p:nvSpPr>
        <p:spPr>
          <a:xfrm>
            <a:off x="4826338" y="3208485"/>
            <a:ext cx="6987209" cy="2646878"/>
          </a:xfrm>
          <a:prstGeom prst="rect">
            <a:avLst/>
          </a:prstGeom>
          <a:noFill/>
        </p:spPr>
        <p:txBody>
          <a:bodyPr wrap="square" lIns="0" tIns="0" rIns="0" bIns="0" rtlCol="0">
            <a:spAutoFit/>
          </a:bodyPr>
          <a:lstStyle/>
          <a:p>
            <a:pPr algn="l"/>
            <a:endParaRPr lang="en-US" sz="1600" dirty="0">
              <a:latin typeface="Century Gothic" panose="020B0502020202020204" pitchFamily="34" charset="0"/>
            </a:endParaRPr>
          </a:p>
          <a:p>
            <a:pPr marL="285750" lvl="0" indent="-285750">
              <a:buFont typeface="Arial" panose="020B0604020202020204" pitchFamily="34" charset="0"/>
              <a:buChar char="•"/>
            </a:pPr>
            <a:r>
              <a:rPr lang="en-GB" sz="1800" dirty="0">
                <a:effectLst/>
                <a:latin typeface="Verdana" panose="020B0604030504040204" pitchFamily="34" charset="0"/>
                <a:ea typeface="Times New Roman" panose="02020603050405020304" pitchFamily="18" charset="0"/>
                <a:cs typeface="Times New Roman" panose="02020603050405020304" pitchFamily="18" charset="0"/>
              </a:rPr>
              <a:t>Design work plus the first prototype would be executed in Phase I and followed by the remaining six in Phase II</a:t>
            </a:r>
          </a:p>
          <a:p>
            <a:endParaRPr lang="en-US" sz="2200" dirty="0">
              <a:latin typeface="Calibri" panose="020F0502020204030204" pitchFamily="34" charset="0"/>
            </a:endParaRPr>
          </a:p>
          <a:p>
            <a:pPr lvl="0"/>
            <a:r>
              <a:rPr lang="en-US" sz="1800" dirty="0">
                <a:effectLst/>
                <a:latin typeface="Calibri" panose="020F0502020204030204" pitchFamily="34" charset="0"/>
                <a:ea typeface="Times New Roman" panose="02020603050405020304" pitchFamily="18" charset="0"/>
              </a:rPr>
              <a:t> </a:t>
            </a:r>
            <a:endParaRPr lang="en-US" dirty="0">
              <a:latin typeface="Calibri" panose="020F0502020204030204" pitchFamily="34" charset="0"/>
              <a:ea typeface="Times New Roman" panose="02020603050405020304" pitchFamily="18" charset="0"/>
            </a:endParaRPr>
          </a:p>
          <a:p>
            <a:pPr marL="285750" indent="-285750">
              <a:buFont typeface="Arial" panose="020B0604020202020204" pitchFamily="34" charset="0"/>
              <a:buChar char="•"/>
            </a:pPr>
            <a:endParaRPr lang="en-US" sz="2000" dirty="0">
              <a:latin typeface="Century Gothic" panose="020B0502020202020204" pitchFamily="34" charset="0"/>
            </a:endParaRPr>
          </a:p>
          <a:p>
            <a:pPr marL="285750" indent="-285750">
              <a:buFont typeface="Arial" panose="020B0604020202020204" pitchFamily="34" charset="0"/>
              <a:buChar char="•"/>
            </a:pPr>
            <a:endParaRPr lang="en-US" sz="2000" dirty="0">
              <a:latin typeface="Century Gothic" panose="020B0502020202020204" pitchFamily="34" charset="0"/>
            </a:endParaRPr>
          </a:p>
          <a:p>
            <a:pPr marL="285750" indent="-285750">
              <a:buFont typeface="Arial" panose="020B0604020202020204" pitchFamily="34" charset="0"/>
              <a:buChar char="•"/>
            </a:pPr>
            <a:endParaRPr lang="en-US" sz="2000" dirty="0">
              <a:latin typeface="Century Gothic" panose="020B0502020202020204" pitchFamily="34" charset="0"/>
            </a:endParaRPr>
          </a:p>
          <a:p>
            <a:endParaRPr lang="en-US" sz="2000" dirty="0">
              <a:latin typeface="Century Gothic" panose="020B0502020202020204" pitchFamily="34" charset="0"/>
            </a:endParaRPr>
          </a:p>
        </p:txBody>
      </p:sp>
      <p:graphicFrame>
        <p:nvGraphicFramePr>
          <p:cNvPr id="17" name="Table 16">
            <a:extLst>
              <a:ext uri="{FF2B5EF4-FFF2-40B4-BE49-F238E27FC236}">
                <a16:creationId xmlns:a16="http://schemas.microsoft.com/office/drawing/2014/main" id="{800176AA-C476-9033-F2F9-4DA3909FBA4B}"/>
              </a:ext>
            </a:extLst>
          </p:cNvPr>
          <p:cNvGraphicFramePr>
            <a:graphicFrameLocks noGrp="1"/>
          </p:cNvGraphicFramePr>
          <p:nvPr>
            <p:extLst>
              <p:ext uri="{D42A27DB-BD31-4B8C-83A1-F6EECF244321}">
                <p14:modId xmlns:p14="http://schemas.microsoft.com/office/powerpoint/2010/main" val="1980732955"/>
              </p:ext>
            </p:extLst>
          </p:nvPr>
        </p:nvGraphicFramePr>
        <p:xfrm>
          <a:off x="5631785" y="4303195"/>
          <a:ext cx="4965339" cy="822960"/>
        </p:xfrm>
        <a:graphic>
          <a:graphicData uri="http://schemas.openxmlformats.org/drawingml/2006/table">
            <a:tbl>
              <a:tblPr firstRow="1" firstCol="1" lastRow="1" lastCol="1" bandRow="1" bandCol="1"/>
              <a:tblGrid>
                <a:gridCol w="993067">
                  <a:extLst>
                    <a:ext uri="{9D8B030D-6E8A-4147-A177-3AD203B41FA5}">
                      <a16:colId xmlns:a16="http://schemas.microsoft.com/office/drawing/2014/main" val="3045342502"/>
                    </a:ext>
                  </a:extLst>
                </a:gridCol>
                <a:gridCol w="396824">
                  <a:extLst>
                    <a:ext uri="{9D8B030D-6E8A-4147-A177-3AD203B41FA5}">
                      <a16:colId xmlns:a16="http://schemas.microsoft.com/office/drawing/2014/main" val="238624523"/>
                    </a:ext>
                  </a:extLst>
                </a:gridCol>
                <a:gridCol w="396824">
                  <a:extLst>
                    <a:ext uri="{9D8B030D-6E8A-4147-A177-3AD203B41FA5}">
                      <a16:colId xmlns:a16="http://schemas.microsoft.com/office/drawing/2014/main" val="4140847561"/>
                    </a:ext>
                  </a:extLst>
                </a:gridCol>
                <a:gridCol w="397328">
                  <a:extLst>
                    <a:ext uri="{9D8B030D-6E8A-4147-A177-3AD203B41FA5}">
                      <a16:colId xmlns:a16="http://schemas.microsoft.com/office/drawing/2014/main" val="1225409368"/>
                    </a:ext>
                  </a:extLst>
                </a:gridCol>
                <a:gridCol w="397328">
                  <a:extLst>
                    <a:ext uri="{9D8B030D-6E8A-4147-A177-3AD203B41FA5}">
                      <a16:colId xmlns:a16="http://schemas.microsoft.com/office/drawing/2014/main" val="131155537"/>
                    </a:ext>
                  </a:extLst>
                </a:gridCol>
                <a:gridCol w="397328">
                  <a:extLst>
                    <a:ext uri="{9D8B030D-6E8A-4147-A177-3AD203B41FA5}">
                      <a16:colId xmlns:a16="http://schemas.microsoft.com/office/drawing/2014/main" val="3290744234"/>
                    </a:ext>
                  </a:extLst>
                </a:gridCol>
                <a:gridCol w="397328">
                  <a:extLst>
                    <a:ext uri="{9D8B030D-6E8A-4147-A177-3AD203B41FA5}">
                      <a16:colId xmlns:a16="http://schemas.microsoft.com/office/drawing/2014/main" val="606043689"/>
                    </a:ext>
                  </a:extLst>
                </a:gridCol>
                <a:gridCol w="397328">
                  <a:extLst>
                    <a:ext uri="{9D8B030D-6E8A-4147-A177-3AD203B41FA5}">
                      <a16:colId xmlns:a16="http://schemas.microsoft.com/office/drawing/2014/main" val="831862662"/>
                    </a:ext>
                  </a:extLst>
                </a:gridCol>
                <a:gridCol w="397328">
                  <a:extLst>
                    <a:ext uri="{9D8B030D-6E8A-4147-A177-3AD203B41FA5}">
                      <a16:colId xmlns:a16="http://schemas.microsoft.com/office/drawing/2014/main" val="225465607"/>
                    </a:ext>
                  </a:extLst>
                </a:gridCol>
                <a:gridCol w="397328">
                  <a:extLst>
                    <a:ext uri="{9D8B030D-6E8A-4147-A177-3AD203B41FA5}">
                      <a16:colId xmlns:a16="http://schemas.microsoft.com/office/drawing/2014/main" val="1648294351"/>
                    </a:ext>
                  </a:extLst>
                </a:gridCol>
                <a:gridCol w="397328">
                  <a:extLst>
                    <a:ext uri="{9D8B030D-6E8A-4147-A177-3AD203B41FA5}">
                      <a16:colId xmlns:a16="http://schemas.microsoft.com/office/drawing/2014/main" val="875464151"/>
                    </a:ext>
                  </a:extLst>
                </a:gridCol>
              </a:tblGrid>
              <a:tr h="272073">
                <a:tc>
                  <a:txBody>
                    <a:bodyPr/>
                    <a:lstStyle/>
                    <a:p>
                      <a:pPr>
                        <a:spcBef>
                          <a:spcPts val="250"/>
                        </a:spcBef>
                        <a:spcAft>
                          <a:spcPts val="250"/>
                        </a:spcAft>
                      </a:pPr>
                      <a:r>
                        <a:rPr lang="en-GB" sz="9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Resources request</a:t>
                      </a:r>
                      <a:endParaRPr lang="en-GB" sz="9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018" marR="680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8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2021</a:t>
                      </a:r>
                      <a:endParaRPr lang="en-GB" sz="9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8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2022</a:t>
                      </a:r>
                      <a:endParaRPr lang="en-GB" sz="9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8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2023</a:t>
                      </a:r>
                      <a:endParaRPr lang="en-GB" sz="9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8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2024</a:t>
                      </a:r>
                      <a:endParaRPr lang="en-GB" sz="9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8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2025</a:t>
                      </a:r>
                      <a:endParaRPr lang="en-GB" sz="9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8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2026</a:t>
                      </a:r>
                      <a:endParaRPr lang="en-GB" sz="9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8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2027</a:t>
                      </a:r>
                      <a:endParaRPr lang="en-GB" sz="9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8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2028</a:t>
                      </a:r>
                      <a:endParaRPr lang="en-GB" sz="9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8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2029</a:t>
                      </a:r>
                      <a:endParaRPr lang="en-GB" sz="9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8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2030</a:t>
                      </a:r>
                      <a:endParaRPr lang="en-GB" sz="9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extLst>
                  <a:ext uri="{0D108BD9-81ED-4DB2-BD59-A6C34878D82A}">
                    <a16:rowId xmlns:a16="http://schemas.microsoft.com/office/drawing/2014/main" val="219574323"/>
                  </a:ext>
                </a:extLst>
              </a:tr>
              <a:tr h="272073">
                <a:tc>
                  <a:txBody>
                    <a:bodyPr/>
                    <a:lstStyle/>
                    <a:p>
                      <a:pPr marL="0" algn="l" defTabSz="914400" rtl="0" eaLnBrk="1" latinLnBrk="0" hangingPunct="1">
                        <a:spcBef>
                          <a:spcPts val="250"/>
                        </a:spcBef>
                        <a:spcAft>
                          <a:spcPts val="250"/>
                        </a:spcAft>
                      </a:pPr>
                      <a:r>
                        <a:rPr lang="en-GB" sz="900" kern="12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Material Gas system [kCHF]</a:t>
                      </a:r>
                    </a:p>
                  </a:txBody>
                  <a:tcPr marL="68018" marR="680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Bef>
                          <a:spcPts val="250"/>
                        </a:spcBef>
                        <a:spcAft>
                          <a:spcPts val="250"/>
                        </a:spcAft>
                      </a:pPr>
                      <a:r>
                        <a:rPr lang="en-GB" sz="900" kern="12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a:t>
                      </a:r>
                    </a:p>
                  </a:txBody>
                  <a:tcPr marL="68018" marR="680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Bef>
                          <a:spcPts val="250"/>
                        </a:spcBef>
                        <a:spcAft>
                          <a:spcPts val="250"/>
                        </a:spcAft>
                      </a:pPr>
                      <a:r>
                        <a:rPr lang="en-GB" sz="900" kern="12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a:t>
                      </a:r>
                    </a:p>
                  </a:txBody>
                  <a:tcPr marL="68018" marR="680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Bef>
                          <a:spcPts val="250"/>
                        </a:spcBef>
                        <a:spcAft>
                          <a:spcPts val="250"/>
                        </a:spcAft>
                      </a:pPr>
                      <a:r>
                        <a:rPr lang="en-GB" sz="900" kern="12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a:t>
                      </a:r>
                    </a:p>
                  </a:txBody>
                  <a:tcPr marL="68018" marR="680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Bef>
                          <a:spcPts val="250"/>
                        </a:spcBef>
                        <a:spcAft>
                          <a:spcPts val="250"/>
                        </a:spcAft>
                      </a:pPr>
                      <a:r>
                        <a:rPr lang="en-GB" sz="900" kern="12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a:t>
                      </a:r>
                    </a:p>
                  </a:txBody>
                  <a:tcPr marL="68018" marR="680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Bef>
                          <a:spcPts val="250"/>
                        </a:spcBef>
                        <a:spcAft>
                          <a:spcPts val="250"/>
                        </a:spcAft>
                      </a:pPr>
                      <a:r>
                        <a:rPr lang="en-GB" sz="900" kern="12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a:t>
                      </a:r>
                    </a:p>
                  </a:txBody>
                  <a:tcPr marL="68018" marR="680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Bef>
                          <a:spcPts val="250"/>
                        </a:spcBef>
                        <a:spcAft>
                          <a:spcPts val="250"/>
                        </a:spcAft>
                      </a:pPr>
                      <a:r>
                        <a:rPr lang="en-GB" sz="900" kern="12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a:t>
                      </a:r>
                    </a:p>
                  </a:txBody>
                  <a:tcPr marL="68018" marR="680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Bef>
                          <a:spcPts val="250"/>
                        </a:spcBef>
                        <a:spcAft>
                          <a:spcPts val="250"/>
                        </a:spcAft>
                      </a:pPr>
                      <a:r>
                        <a:rPr lang="en-GB" sz="900" kern="12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a:t>
                      </a:r>
                    </a:p>
                  </a:txBody>
                  <a:tcPr marL="68018" marR="680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Bef>
                          <a:spcPts val="250"/>
                        </a:spcBef>
                        <a:spcAft>
                          <a:spcPts val="250"/>
                        </a:spcAft>
                      </a:pPr>
                      <a:r>
                        <a:rPr lang="en-GB" sz="900" kern="12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40</a:t>
                      </a:r>
                    </a:p>
                  </a:txBody>
                  <a:tcPr marL="68018" marR="680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Bef>
                          <a:spcPts val="250"/>
                        </a:spcBef>
                        <a:spcAft>
                          <a:spcPts val="250"/>
                        </a:spcAft>
                      </a:pPr>
                      <a:r>
                        <a:rPr lang="en-GB" sz="900" kern="12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40</a:t>
                      </a:r>
                    </a:p>
                  </a:txBody>
                  <a:tcPr marL="68018" marR="680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Bef>
                          <a:spcPts val="250"/>
                        </a:spcBef>
                        <a:spcAft>
                          <a:spcPts val="250"/>
                        </a:spcAft>
                      </a:pPr>
                      <a:r>
                        <a:rPr lang="en-GB" sz="900" kern="12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40</a:t>
                      </a:r>
                    </a:p>
                  </a:txBody>
                  <a:tcPr marL="68018" marR="680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17192788"/>
                  </a:ext>
                </a:extLst>
              </a:tr>
              <a:tr h="272073">
                <a:tc>
                  <a:txBody>
                    <a:bodyPr/>
                    <a:lstStyle/>
                    <a:p>
                      <a:pPr marL="0" algn="l" defTabSz="914400" rtl="0" eaLnBrk="1" latinLnBrk="0" hangingPunct="1">
                        <a:spcBef>
                          <a:spcPts val="250"/>
                        </a:spcBef>
                        <a:spcAft>
                          <a:spcPts val="250"/>
                        </a:spcAft>
                      </a:pPr>
                      <a:r>
                        <a:rPr lang="en-GB" sz="900" kern="12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FSU Gas system [kCHF]</a:t>
                      </a:r>
                    </a:p>
                  </a:txBody>
                  <a:tcPr marL="68018" marR="680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Bef>
                          <a:spcPts val="250"/>
                        </a:spcBef>
                        <a:spcAft>
                          <a:spcPts val="250"/>
                        </a:spcAft>
                      </a:pPr>
                      <a:r>
                        <a:rPr lang="en-GB" sz="900" kern="12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a:t>
                      </a:r>
                    </a:p>
                  </a:txBody>
                  <a:tcPr marL="68018" marR="680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Bef>
                          <a:spcPts val="250"/>
                        </a:spcBef>
                        <a:spcAft>
                          <a:spcPts val="250"/>
                        </a:spcAft>
                      </a:pPr>
                      <a:r>
                        <a:rPr lang="en-GB" sz="900" kern="12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a:t>
                      </a:r>
                    </a:p>
                  </a:txBody>
                  <a:tcPr marL="68018" marR="680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Bef>
                          <a:spcPts val="250"/>
                        </a:spcBef>
                        <a:spcAft>
                          <a:spcPts val="250"/>
                        </a:spcAft>
                      </a:pPr>
                      <a:r>
                        <a:rPr lang="en-GB" sz="900" kern="12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10</a:t>
                      </a:r>
                    </a:p>
                  </a:txBody>
                  <a:tcPr marL="68018" marR="680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Bef>
                          <a:spcPts val="250"/>
                        </a:spcBef>
                        <a:spcAft>
                          <a:spcPts val="250"/>
                        </a:spcAft>
                      </a:pPr>
                      <a:r>
                        <a:rPr lang="en-GB" sz="900" kern="12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a:t>
                      </a:r>
                    </a:p>
                  </a:txBody>
                  <a:tcPr marL="68018" marR="680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Bef>
                          <a:spcPts val="250"/>
                        </a:spcBef>
                        <a:spcAft>
                          <a:spcPts val="250"/>
                        </a:spcAft>
                      </a:pPr>
                      <a:r>
                        <a:rPr lang="en-GB" sz="900" kern="12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a:t>
                      </a:r>
                    </a:p>
                  </a:txBody>
                  <a:tcPr marL="68018" marR="680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Bef>
                          <a:spcPts val="250"/>
                        </a:spcBef>
                        <a:spcAft>
                          <a:spcPts val="250"/>
                        </a:spcAft>
                      </a:pPr>
                      <a:r>
                        <a:rPr lang="en-GB" sz="900" kern="12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a:t>
                      </a:r>
                    </a:p>
                  </a:txBody>
                  <a:tcPr marL="68018" marR="680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Bef>
                          <a:spcPts val="250"/>
                        </a:spcBef>
                        <a:spcAft>
                          <a:spcPts val="250"/>
                        </a:spcAft>
                      </a:pPr>
                      <a:r>
                        <a:rPr lang="en-GB" sz="900" kern="12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a:t>
                      </a:r>
                    </a:p>
                  </a:txBody>
                  <a:tcPr marL="68018" marR="680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Bef>
                          <a:spcPts val="250"/>
                        </a:spcBef>
                        <a:spcAft>
                          <a:spcPts val="250"/>
                        </a:spcAft>
                      </a:pPr>
                      <a:r>
                        <a:rPr lang="en-GB" sz="900" kern="12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a:t>
                      </a:r>
                    </a:p>
                  </a:txBody>
                  <a:tcPr marL="68018" marR="680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Bef>
                          <a:spcPts val="250"/>
                        </a:spcBef>
                        <a:spcAft>
                          <a:spcPts val="250"/>
                        </a:spcAft>
                      </a:pPr>
                      <a:r>
                        <a:rPr lang="en-GB" sz="900" kern="12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a:t>
                      </a:r>
                    </a:p>
                  </a:txBody>
                  <a:tcPr marL="68018" marR="680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Bef>
                          <a:spcPts val="250"/>
                        </a:spcBef>
                        <a:spcAft>
                          <a:spcPts val="250"/>
                        </a:spcAft>
                      </a:pPr>
                      <a:r>
                        <a:rPr lang="en-GB" sz="900" kern="12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a:t>
                      </a:r>
                    </a:p>
                  </a:txBody>
                  <a:tcPr marL="68018" marR="680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78173594"/>
                  </a:ext>
                </a:extLst>
              </a:tr>
            </a:tbl>
          </a:graphicData>
        </a:graphic>
      </p:graphicFrame>
    </p:spTree>
    <p:extLst>
      <p:ext uri="{BB962C8B-B14F-4D97-AF65-F5344CB8AC3E}">
        <p14:creationId xmlns:p14="http://schemas.microsoft.com/office/powerpoint/2010/main" val="23081908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FD99455-4EE9-CD19-561A-8F91F7093F9C}"/>
              </a:ext>
            </a:extLst>
          </p:cNvPr>
          <p:cNvSpPr>
            <a:spLocks noGrp="1"/>
          </p:cNvSpPr>
          <p:nvPr>
            <p:ph type="sldNum" sz="quarter" idx="12"/>
          </p:nvPr>
        </p:nvSpPr>
        <p:spPr/>
        <p:txBody>
          <a:bodyPr/>
          <a:lstStyle/>
          <a:p>
            <a:fld id="{36B5EA5A-BC32-A742-B11B-8E7414D5B535}" type="slidenum">
              <a:rPr lang="en-US" smtClean="0"/>
              <a:pPr/>
              <a:t>13</a:t>
            </a:fld>
            <a:endParaRPr lang="en-US" dirty="0"/>
          </a:p>
        </p:txBody>
      </p:sp>
      <p:sp>
        <p:nvSpPr>
          <p:cNvPr id="3" name="Title 2">
            <a:extLst>
              <a:ext uri="{FF2B5EF4-FFF2-40B4-BE49-F238E27FC236}">
                <a16:creationId xmlns:a16="http://schemas.microsoft.com/office/drawing/2014/main" id="{22C975EE-A191-F569-9FA3-C79E1A837870}"/>
              </a:ext>
            </a:extLst>
          </p:cNvPr>
          <p:cNvSpPr txBox="1">
            <a:spLocks/>
          </p:cNvSpPr>
          <p:nvPr/>
        </p:nvSpPr>
        <p:spPr>
          <a:xfrm>
            <a:off x="72148" y="92557"/>
            <a:ext cx="11376025" cy="700825"/>
          </a:xfrm>
          <a:prstGeom prst="rect">
            <a:avLst/>
          </a:prstGeom>
        </p:spPr>
        <p:txBody>
          <a:bodyPr/>
          <a:lstStyle>
            <a:lvl1pPr algn="l" defTabSz="914400" rtl="0" eaLnBrk="1" latinLnBrk="0" hangingPunct="1">
              <a:lnSpc>
                <a:spcPct val="90000"/>
              </a:lnSpc>
              <a:spcBef>
                <a:spcPct val="0"/>
              </a:spcBef>
              <a:buNone/>
              <a:defRPr sz="3600" b="1" kern="1200">
                <a:solidFill>
                  <a:schemeClr val="tx1"/>
                </a:solidFill>
                <a:effectLst>
                  <a:outerShdw blurRad="38100" dist="38100" dir="2700000" algn="tl">
                    <a:srgbClr val="000000">
                      <a:alpha val="43137"/>
                    </a:srgbClr>
                  </a:outerShdw>
                </a:effectLst>
                <a:latin typeface="+mj-lt"/>
                <a:ea typeface="+mj-ea"/>
                <a:cs typeface="+mj-cs"/>
              </a:defRPr>
            </a:lvl1pPr>
          </a:lstStyle>
          <a:p>
            <a:r>
              <a:rPr lang="en-US" sz="3000" dirty="0"/>
              <a:t>Grey room should be retrofitted in accordance with the scope of the program </a:t>
            </a:r>
            <a:endParaRPr lang="en-GB" sz="3000" dirty="0"/>
          </a:p>
        </p:txBody>
      </p:sp>
      <p:sp>
        <p:nvSpPr>
          <p:cNvPr id="4" name="ZoneTexte 4">
            <a:extLst>
              <a:ext uri="{FF2B5EF4-FFF2-40B4-BE49-F238E27FC236}">
                <a16:creationId xmlns:a16="http://schemas.microsoft.com/office/drawing/2014/main" id="{321CA338-71DF-1E67-AD83-DAB0B6D151D7}"/>
              </a:ext>
            </a:extLst>
          </p:cNvPr>
          <p:cNvSpPr txBox="1"/>
          <p:nvPr/>
        </p:nvSpPr>
        <p:spPr>
          <a:xfrm>
            <a:off x="361384" y="886856"/>
            <a:ext cx="11427416" cy="5201424"/>
          </a:xfrm>
          <a:prstGeom prst="rect">
            <a:avLst/>
          </a:prstGeom>
          <a:noFill/>
        </p:spPr>
        <p:txBody>
          <a:bodyPr wrap="square" lIns="0" tIns="0" rIns="0" bIns="0" rtlCol="0">
            <a:spAutoFit/>
          </a:bodyPr>
          <a:lstStyle/>
          <a:p>
            <a:pPr algn="l"/>
            <a:endParaRPr lang="en-US" sz="1600" dirty="0">
              <a:latin typeface="Century Gothic" panose="020B0502020202020204" pitchFamily="34" charset="0"/>
            </a:endParaRPr>
          </a:p>
          <a:p>
            <a:pPr marL="285750" lvl="0" indent="-285750">
              <a:buFont typeface="Arial" panose="020B0604020202020204" pitchFamily="34" charset="0"/>
              <a:buChar char="•"/>
            </a:pPr>
            <a:r>
              <a:rPr lang="en-GB" sz="1800" dirty="0">
                <a:effectLst/>
                <a:latin typeface="Verdana" panose="020B0604030504040204" pitchFamily="34" charset="0"/>
                <a:ea typeface="Times New Roman" panose="02020603050405020304" pitchFamily="18" charset="0"/>
                <a:cs typeface="Times New Roman" panose="02020603050405020304" pitchFamily="18" charset="0"/>
              </a:rPr>
              <a:t>The opening and replacement of the CEDAR optics will need to take place in a clean and controlled environment if the optical surface tolerances need to be preserved</a:t>
            </a:r>
          </a:p>
          <a:p>
            <a:pPr marL="285750" lvl="0" indent="-285750">
              <a:buFont typeface="Arial" panose="020B0604020202020204" pitchFamily="34" charset="0"/>
              <a:buChar char="•"/>
            </a:pPr>
            <a:r>
              <a:rPr lang="en-GB" sz="1800" dirty="0">
                <a:effectLst/>
                <a:latin typeface="Verdana" panose="020B0604030504040204" pitchFamily="34" charset="0"/>
                <a:ea typeface="Times New Roman" panose="02020603050405020304" pitchFamily="18" charset="0"/>
                <a:cs typeface="Times New Roman" panose="02020603050405020304" pitchFamily="18" charset="0"/>
              </a:rPr>
              <a:t>A grey room has been set up in b.887 for this purpose and already used for the CEDAR-H of NA62 during 2020-2022</a:t>
            </a:r>
          </a:p>
          <a:p>
            <a:pPr marL="285750" lvl="0" indent="-285750">
              <a:buFont typeface="Arial" panose="020B0604020202020204" pitchFamily="34" charset="0"/>
              <a:buChar char="•"/>
            </a:pPr>
            <a:r>
              <a:rPr lang="en-GB" sz="1800" dirty="0">
                <a:effectLst/>
                <a:latin typeface="Verdana" panose="020B0604030504040204" pitchFamily="34" charset="0"/>
                <a:ea typeface="Times New Roman" panose="02020603050405020304" pitchFamily="18" charset="0"/>
                <a:cs typeface="Times New Roman" panose="02020603050405020304" pitchFamily="18" charset="0"/>
              </a:rPr>
              <a:t>However, a major consolidation effort like the one described in this document will require some extra effort</a:t>
            </a:r>
            <a:endParaRPr lang="en-GB" dirty="0">
              <a:latin typeface="Verdana" panose="020B0604030504040204" pitchFamily="34" charset="0"/>
              <a:ea typeface="Times New Roman" panose="02020603050405020304" pitchFamily="18" charset="0"/>
              <a:cs typeface="Times New Roman" panose="02020603050405020304" pitchFamily="18" charset="0"/>
            </a:endParaRPr>
          </a:p>
          <a:p>
            <a:pPr marL="285750" lvl="0" indent="-285750">
              <a:buFont typeface="Arial" panose="020B0604020202020204" pitchFamily="34" charset="0"/>
              <a:buChar char="•"/>
            </a:pPr>
            <a:r>
              <a:rPr lang="en-GB" sz="1800" dirty="0">
                <a:effectLst/>
                <a:latin typeface="Verdana" panose="020B0604030504040204" pitchFamily="34" charset="0"/>
                <a:ea typeface="Times New Roman" panose="02020603050405020304" pitchFamily="18" charset="0"/>
                <a:cs typeface="Times New Roman" panose="02020603050405020304" pitchFamily="18" charset="0"/>
              </a:rPr>
              <a:t>A full test bench will be necessary to validate the new motor and controls for both diaphragm and feet. A minimum gas infrastructure will be also most likely needed for the design of the new gas panels and control systems and the room ventilation re-evaluated</a:t>
            </a:r>
            <a:endParaRPr lang="en-GB" dirty="0">
              <a:latin typeface="Verdana" panose="020B0604030504040204" pitchFamily="34" charset="0"/>
              <a:ea typeface="Times New Roman" panose="02020603050405020304" pitchFamily="18" charset="0"/>
              <a:cs typeface="Times New Roman" panose="02020603050405020304" pitchFamily="18" charset="0"/>
            </a:endParaRPr>
          </a:p>
          <a:p>
            <a:pPr lvl="0"/>
            <a:endParaRPr lang="en-GB" sz="1800" dirty="0">
              <a:effectLst/>
              <a:latin typeface="Verdana" panose="020B0604030504040204" pitchFamily="34" charset="0"/>
              <a:ea typeface="Times New Roman" panose="02020603050405020304" pitchFamily="18" charset="0"/>
              <a:cs typeface="Times New Roman" panose="02020603050405020304" pitchFamily="18" charset="0"/>
            </a:endParaRPr>
          </a:p>
          <a:p>
            <a:pPr marL="285750" lvl="0" indent="-285750">
              <a:buFont typeface="Arial" panose="020B0604020202020204" pitchFamily="34" charset="0"/>
              <a:buChar char="•"/>
            </a:pPr>
            <a:endParaRPr lang="en-US" sz="2200" dirty="0">
              <a:latin typeface="Calibri" panose="020F0502020204030204" pitchFamily="34" charset="0"/>
            </a:endParaRPr>
          </a:p>
          <a:p>
            <a:endParaRPr lang="en-US" sz="2200" dirty="0">
              <a:latin typeface="Calibri" panose="020F0502020204030204" pitchFamily="34" charset="0"/>
            </a:endParaRPr>
          </a:p>
          <a:p>
            <a:pPr lvl="0"/>
            <a:r>
              <a:rPr lang="en-US" sz="1800" dirty="0">
                <a:effectLst/>
                <a:latin typeface="Calibri" panose="020F0502020204030204" pitchFamily="34" charset="0"/>
                <a:ea typeface="Times New Roman" panose="02020603050405020304" pitchFamily="18" charset="0"/>
              </a:rPr>
              <a:t> </a:t>
            </a:r>
            <a:endParaRPr lang="en-US" dirty="0">
              <a:latin typeface="Calibri" panose="020F0502020204030204" pitchFamily="34" charset="0"/>
              <a:ea typeface="Times New Roman" panose="02020603050405020304" pitchFamily="18" charset="0"/>
            </a:endParaRPr>
          </a:p>
          <a:p>
            <a:pPr marL="285750" indent="-285750">
              <a:buFont typeface="Arial" panose="020B0604020202020204" pitchFamily="34" charset="0"/>
              <a:buChar char="•"/>
            </a:pPr>
            <a:endParaRPr lang="en-US" sz="2000" dirty="0">
              <a:latin typeface="Century Gothic" panose="020B0502020202020204" pitchFamily="34" charset="0"/>
            </a:endParaRPr>
          </a:p>
          <a:p>
            <a:pPr marL="285750" indent="-285750">
              <a:buFont typeface="Arial" panose="020B0604020202020204" pitchFamily="34" charset="0"/>
              <a:buChar char="•"/>
            </a:pPr>
            <a:endParaRPr lang="en-US" sz="2000" dirty="0">
              <a:latin typeface="Century Gothic" panose="020B0502020202020204" pitchFamily="34" charset="0"/>
            </a:endParaRPr>
          </a:p>
          <a:p>
            <a:pPr marL="285750" indent="-285750">
              <a:buFont typeface="Arial" panose="020B0604020202020204" pitchFamily="34" charset="0"/>
              <a:buChar char="•"/>
            </a:pPr>
            <a:endParaRPr lang="en-US" sz="2000" dirty="0">
              <a:latin typeface="Century Gothic" panose="020B0502020202020204" pitchFamily="34" charset="0"/>
            </a:endParaRPr>
          </a:p>
          <a:p>
            <a:endParaRPr lang="en-US" sz="2000" dirty="0">
              <a:latin typeface="Century Gothic" panose="020B0502020202020204" pitchFamily="34" charset="0"/>
            </a:endParaRPr>
          </a:p>
        </p:txBody>
      </p:sp>
      <p:pic>
        <p:nvPicPr>
          <p:cNvPr id="6" name="Picture 5" descr="A picture containing scene, way, yellow, road&#10;&#10;Description automatically generated">
            <a:extLst>
              <a:ext uri="{FF2B5EF4-FFF2-40B4-BE49-F238E27FC236}">
                <a16:creationId xmlns:a16="http://schemas.microsoft.com/office/drawing/2014/main" id="{6E9F988C-087A-3BF0-8344-F0A05410F443}"/>
              </a:ext>
            </a:extLst>
          </p:cNvPr>
          <p:cNvPicPr>
            <a:picLocks noChangeAspect="1"/>
          </p:cNvPicPr>
          <p:nvPr/>
        </p:nvPicPr>
        <p:blipFill>
          <a:blip r:embed="rId2"/>
          <a:stretch>
            <a:fillRect/>
          </a:stretch>
        </p:blipFill>
        <p:spPr>
          <a:xfrm>
            <a:off x="633480" y="3965595"/>
            <a:ext cx="2997027" cy="2247770"/>
          </a:xfrm>
          <a:prstGeom prst="rect">
            <a:avLst/>
          </a:prstGeom>
        </p:spPr>
      </p:pic>
      <p:pic>
        <p:nvPicPr>
          <p:cNvPr id="8" name="Picture 7">
            <a:extLst>
              <a:ext uri="{FF2B5EF4-FFF2-40B4-BE49-F238E27FC236}">
                <a16:creationId xmlns:a16="http://schemas.microsoft.com/office/drawing/2014/main" id="{D2D1D6EB-7C5A-B3A7-B70D-93E84623230F}"/>
              </a:ext>
            </a:extLst>
          </p:cNvPr>
          <p:cNvPicPr>
            <a:picLocks noChangeAspect="1"/>
          </p:cNvPicPr>
          <p:nvPr/>
        </p:nvPicPr>
        <p:blipFill>
          <a:blip r:embed="rId3"/>
          <a:stretch>
            <a:fillRect/>
          </a:stretch>
        </p:blipFill>
        <p:spPr>
          <a:xfrm>
            <a:off x="3902603" y="3965594"/>
            <a:ext cx="2784167" cy="2088125"/>
          </a:xfrm>
          <a:prstGeom prst="rect">
            <a:avLst/>
          </a:prstGeom>
        </p:spPr>
      </p:pic>
      <p:graphicFrame>
        <p:nvGraphicFramePr>
          <p:cNvPr id="10" name="Table 9">
            <a:extLst>
              <a:ext uri="{FF2B5EF4-FFF2-40B4-BE49-F238E27FC236}">
                <a16:creationId xmlns:a16="http://schemas.microsoft.com/office/drawing/2014/main" id="{20A2D59C-1EBE-6746-ACD7-DC97217685E0}"/>
              </a:ext>
            </a:extLst>
          </p:cNvPr>
          <p:cNvGraphicFramePr>
            <a:graphicFrameLocks noGrp="1"/>
          </p:cNvGraphicFramePr>
          <p:nvPr>
            <p:extLst>
              <p:ext uri="{D42A27DB-BD31-4B8C-83A1-F6EECF244321}">
                <p14:modId xmlns:p14="http://schemas.microsoft.com/office/powerpoint/2010/main" val="214592811"/>
              </p:ext>
            </p:extLst>
          </p:nvPr>
        </p:nvGraphicFramePr>
        <p:xfrm>
          <a:off x="6958866" y="4916383"/>
          <a:ext cx="4965339" cy="822960"/>
        </p:xfrm>
        <a:graphic>
          <a:graphicData uri="http://schemas.openxmlformats.org/drawingml/2006/table">
            <a:tbl>
              <a:tblPr firstRow="1" firstCol="1" lastRow="1" lastCol="1" bandRow="1" bandCol="1"/>
              <a:tblGrid>
                <a:gridCol w="993067">
                  <a:extLst>
                    <a:ext uri="{9D8B030D-6E8A-4147-A177-3AD203B41FA5}">
                      <a16:colId xmlns:a16="http://schemas.microsoft.com/office/drawing/2014/main" val="3698876094"/>
                    </a:ext>
                  </a:extLst>
                </a:gridCol>
                <a:gridCol w="396824">
                  <a:extLst>
                    <a:ext uri="{9D8B030D-6E8A-4147-A177-3AD203B41FA5}">
                      <a16:colId xmlns:a16="http://schemas.microsoft.com/office/drawing/2014/main" val="1652466425"/>
                    </a:ext>
                  </a:extLst>
                </a:gridCol>
                <a:gridCol w="396824">
                  <a:extLst>
                    <a:ext uri="{9D8B030D-6E8A-4147-A177-3AD203B41FA5}">
                      <a16:colId xmlns:a16="http://schemas.microsoft.com/office/drawing/2014/main" val="4272677321"/>
                    </a:ext>
                  </a:extLst>
                </a:gridCol>
                <a:gridCol w="397328">
                  <a:extLst>
                    <a:ext uri="{9D8B030D-6E8A-4147-A177-3AD203B41FA5}">
                      <a16:colId xmlns:a16="http://schemas.microsoft.com/office/drawing/2014/main" val="4026274701"/>
                    </a:ext>
                  </a:extLst>
                </a:gridCol>
                <a:gridCol w="397328">
                  <a:extLst>
                    <a:ext uri="{9D8B030D-6E8A-4147-A177-3AD203B41FA5}">
                      <a16:colId xmlns:a16="http://schemas.microsoft.com/office/drawing/2014/main" val="2956130537"/>
                    </a:ext>
                  </a:extLst>
                </a:gridCol>
                <a:gridCol w="397328">
                  <a:extLst>
                    <a:ext uri="{9D8B030D-6E8A-4147-A177-3AD203B41FA5}">
                      <a16:colId xmlns:a16="http://schemas.microsoft.com/office/drawing/2014/main" val="407808104"/>
                    </a:ext>
                  </a:extLst>
                </a:gridCol>
                <a:gridCol w="397328">
                  <a:extLst>
                    <a:ext uri="{9D8B030D-6E8A-4147-A177-3AD203B41FA5}">
                      <a16:colId xmlns:a16="http://schemas.microsoft.com/office/drawing/2014/main" val="2178176088"/>
                    </a:ext>
                  </a:extLst>
                </a:gridCol>
                <a:gridCol w="397328">
                  <a:extLst>
                    <a:ext uri="{9D8B030D-6E8A-4147-A177-3AD203B41FA5}">
                      <a16:colId xmlns:a16="http://schemas.microsoft.com/office/drawing/2014/main" val="1897307447"/>
                    </a:ext>
                  </a:extLst>
                </a:gridCol>
                <a:gridCol w="397328">
                  <a:extLst>
                    <a:ext uri="{9D8B030D-6E8A-4147-A177-3AD203B41FA5}">
                      <a16:colId xmlns:a16="http://schemas.microsoft.com/office/drawing/2014/main" val="3878826865"/>
                    </a:ext>
                  </a:extLst>
                </a:gridCol>
                <a:gridCol w="397328">
                  <a:extLst>
                    <a:ext uri="{9D8B030D-6E8A-4147-A177-3AD203B41FA5}">
                      <a16:colId xmlns:a16="http://schemas.microsoft.com/office/drawing/2014/main" val="2865825134"/>
                    </a:ext>
                  </a:extLst>
                </a:gridCol>
                <a:gridCol w="397328">
                  <a:extLst>
                    <a:ext uri="{9D8B030D-6E8A-4147-A177-3AD203B41FA5}">
                      <a16:colId xmlns:a16="http://schemas.microsoft.com/office/drawing/2014/main" val="3232229277"/>
                    </a:ext>
                  </a:extLst>
                </a:gridCol>
              </a:tblGrid>
              <a:tr h="272073">
                <a:tc>
                  <a:txBody>
                    <a:bodyPr/>
                    <a:lstStyle/>
                    <a:p>
                      <a:pPr>
                        <a:spcBef>
                          <a:spcPts val="250"/>
                        </a:spcBef>
                        <a:spcAft>
                          <a:spcPts val="250"/>
                        </a:spcAft>
                      </a:pPr>
                      <a:r>
                        <a:rPr lang="en-GB" sz="9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Resources request</a:t>
                      </a:r>
                      <a:endParaRPr lang="en-GB" sz="9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018" marR="680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8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2021</a:t>
                      </a:r>
                      <a:endParaRPr lang="en-GB" sz="9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8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2022</a:t>
                      </a:r>
                      <a:endParaRPr lang="en-GB" sz="9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8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2023</a:t>
                      </a:r>
                      <a:endParaRPr lang="en-GB" sz="9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8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2024</a:t>
                      </a:r>
                      <a:endParaRPr lang="en-GB" sz="9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8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2025</a:t>
                      </a:r>
                      <a:endParaRPr lang="en-GB" sz="9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8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2026</a:t>
                      </a:r>
                      <a:endParaRPr lang="en-GB" sz="9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8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2027</a:t>
                      </a:r>
                      <a:endParaRPr lang="en-GB" sz="9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8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2028</a:t>
                      </a:r>
                      <a:endParaRPr lang="en-GB" sz="9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8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2029</a:t>
                      </a:r>
                      <a:endParaRPr lang="en-GB" sz="9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8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2030</a:t>
                      </a:r>
                      <a:endParaRPr lang="en-GB" sz="9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extLst>
                  <a:ext uri="{0D108BD9-81ED-4DB2-BD59-A6C34878D82A}">
                    <a16:rowId xmlns:a16="http://schemas.microsoft.com/office/drawing/2014/main" val="3491901008"/>
                  </a:ext>
                </a:extLst>
              </a:tr>
              <a:tr h="272073">
                <a:tc>
                  <a:txBody>
                    <a:bodyPr/>
                    <a:lstStyle/>
                    <a:p>
                      <a:pPr marL="0" algn="l" defTabSz="914400" rtl="0" eaLnBrk="1" latinLnBrk="0" hangingPunct="1">
                        <a:spcBef>
                          <a:spcPts val="250"/>
                        </a:spcBef>
                        <a:spcAft>
                          <a:spcPts val="250"/>
                        </a:spcAft>
                      </a:pPr>
                      <a:r>
                        <a:rPr lang="en-GB" sz="900" kern="12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Grey room [kCHF]</a:t>
                      </a:r>
                    </a:p>
                  </a:txBody>
                  <a:tcPr marL="68018" marR="680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Bef>
                          <a:spcPts val="250"/>
                        </a:spcBef>
                        <a:spcAft>
                          <a:spcPts val="250"/>
                        </a:spcAft>
                      </a:pPr>
                      <a:r>
                        <a:rPr lang="en-GB" sz="900" kern="12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a:t>
                      </a:r>
                    </a:p>
                  </a:txBody>
                  <a:tcPr marL="68018" marR="680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Bef>
                          <a:spcPts val="250"/>
                        </a:spcBef>
                        <a:spcAft>
                          <a:spcPts val="250"/>
                        </a:spcAft>
                      </a:pPr>
                      <a:r>
                        <a:rPr lang="en-GB" sz="900" kern="12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a:t>
                      </a:r>
                    </a:p>
                  </a:txBody>
                  <a:tcPr marL="68018" marR="680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Bef>
                          <a:spcPts val="250"/>
                        </a:spcBef>
                        <a:spcAft>
                          <a:spcPts val="250"/>
                        </a:spcAft>
                      </a:pPr>
                      <a:r>
                        <a:rPr lang="en-GB" sz="900" kern="12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50</a:t>
                      </a:r>
                    </a:p>
                  </a:txBody>
                  <a:tcPr marL="68018" marR="680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Bef>
                          <a:spcPts val="250"/>
                        </a:spcBef>
                        <a:spcAft>
                          <a:spcPts val="250"/>
                        </a:spcAft>
                      </a:pPr>
                      <a:r>
                        <a:rPr lang="en-GB" sz="900" kern="12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40</a:t>
                      </a:r>
                    </a:p>
                  </a:txBody>
                  <a:tcPr marL="68018" marR="680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Bef>
                          <a:spcPts val="250"/>
                        </a:spcBef>
                        <a:spcAft>
                          <a:spcPts val="250"/>
                        </a:spcAft>
                      </a:pPr>
                      <a:r>
                        <a:rPr lang="en-GB" sz="900" kern="12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a:t>
                      </a:r>
                    </a:p>
                  </a:txBody>
                  <a:tcPr marL="68018" marR="680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Bef>
                          <a:spcPts val="250"/>
                        </a:spcBef>
                        <a:spcAft>
                          <a:spcPts val="250"/>
                        </a:spcAft>
                      </a:pPr>
                      <a:r>
                        <a:rPr lang="en-GB" sz="900" kern="12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a:t>
                      </a:r>
                    </a:p>
                  </a:txBody>
                  <a:tcPr marL="68018" marR="680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Bef>
                          <a:spcPts val="250"/>
                        </a:spcBef>
                        <a:spcAft>
                          <a:spcPts val="250"/>
                        </a:spcAft>
                      </a:pPr>
                      <a:r>
                        <a:rPr lang="en-GB" sz="900" kern="12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a:t>
                      </a:r>
                    </a:p>
                  </a:txBody>
                  <a:tcPr marL="68018" marR="680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Bef>
                          <a:spcPts val="250"/>
                        </a:spcBef>
                        <a:spcAft>
                          <a:spcPts val="250"/>
                        </a:spcAft>
                      </a:pPr>
                      <a:r>
                        <a:rPr lang="en-GB" sz="900" kern="12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a:t>
                      </a:r>
                    </a:p>
                  </a:txBody>
                  <a:tcPr marL="68018" marR="680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Bef>
                          <a:spcPts val="250"/>
                        </a:spcBef>
                        <a:spcAft>
                          <a:spcPts val="250"/>
                        </a:spcAft>
                      </a:pPr>
                      <a:r>
                        <a:rPr lang="en-GB" sz="900" kern="12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a:t>
                      </a:r>
                    </a:p>
                  </a:txBody>
                  <a:tcPr marL="68018" marR="680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Bef>
                          <a:spcPts val="250"/>
                        </a:spcBef>
                        <a:spcAft>
                          <a:spcPts val="250"/>
                        </a:spcAft>
                      </a:pPr>
                      <a:r>
                        <a:rPr lang="en-GB" sz="900" kern="12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a:t>
                      </a:r>
                    </a:p>
                  </a:txBody>
                  <a:tcPr marL="68018" marR="680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93759110"/>
                  </a:ext>
                </a:extLst>
              </a:tr>
              <a:tr h="272073">
                <a:tc>
                  <a:txBody>
                    <a:bodyPr/>
                    <a:lstStyle/>
                    <a:p>
                      <a:pPr marL="0" algn="l" defTabSz="914400" rtl="0" eaLnBrk="1" latinLnBrk="0" hangingPunct="1">
                        <a:spcBef>
                          <a:spcPts val="250"/>
                        </a:spcBef>
                        <a:spcAft>
                          <a:spcPts val="250"/>
                        </a:spcAft>
                      </a:pPr>
                      <a:r>
                        <a:rPr lang="en-GB" sz="900" kern="12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FSU grey room [kCHF]</a:t>
                      </a:r>
                    </a:p>
                  </a:txBody>
                  <a:tcPr marL="68018" marR="680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Bef>
                          <a:spcPts val="250"/>
                        </a:spcBef>
                        <a:spcAft>
                          <a:spcPts val="250"/>
                        </a:spcAft>
                      </a:pPr>
                      <a:r>
                        <a:rPr lang="en-GB" sz="900" kern="12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a:t>
                      </a:r>
                    </a:p>
                  </a:txBody>
                  <a:tcPr marL="68018" marR="680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Bef>
                          <a:spcPts val="250"/>
                        </a:spcBef>
                        <a:spcAft>
                          <a:spcPts val="250"/>
                        </a:spcAft>
                      </a:pPr>
                      <a:r>
                        <a:rPr lang="en-GB" sz="900" kern="12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a:t>
                      </a:r>
                    </a:p>
                  </a:txBody>
                  <a:tcPr marL="68018" marR="680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Bef>
                          <a:spcPts val="250"/>
                        </a:spcBef>
                        <a:spcAft>
                          <a:spcPts val="250"/>
                        </a:spcAft>
                      </a:pPr>
                      <a:r>
                        <a:rPr lang="en-GB" sz="900" kern="12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3</a:t>
                      </a:r>
                    </a:p>
                  </a:txBody>
                  <a:tcPr marL="68018" marR="680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Bef>
                          <a:spcPts val="250"/>
                        </a:spcBef>
                        <a:spcAft>
                          <a:spcPts val="250"/>
                        </a:spcAft>
                      </a:pPr>
                      <a:r>
                        <a:rPr lang="en-GB" sz="900" kern="12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a:t>
                      </a:r>
                    </a:p>
                  </a:txBody>
                  <a:tcPr marL="68018" marR="680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Bef>
                          <a:spcPts val="250"/>
                        </a:spcBef>
                        <a:spcAft>
                          <a:spcPts val="250"/>
                        </a:spcAft>
                      </a:pPr>
                      <a:r>
                        <a:rPr lang="en-GB" sz="900" kern="12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a:t>
                      </a:r>
                    </a:p>
                  </a:txBody>
                  <a:tcPr marL="68018" marR="680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Bef>
                          <a:spcPts val="250"/>
                        </a:spcBef>
                        <a:spcAft>
                          <a:spcPts val="250"/>
                        </a:spcAft>
                      </a:pPr>
                      <a:r>
                        <a:rPr lang="en-GB" sz="900" kern="12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a:t>
                      </a:r>
                    </a:p>
                  </a:txBody>
                  <a:tcPr marL="68018" marR="680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Bef>
                          <a:spcPts val="250"/>
                        </a:spcBef>
                        <a:spcAft>
                          <a:spcPts val="250"/>
                        </a:spcAft>
                      </a:pPr>
                      <a:r>
                        <a:rPr lang="en-GB" sz="900" kern="12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a:t>
                      </a:r>
                    </a:p>
                  </a:txBody>
                  <a:tcPr marL="68018" marR="680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Bef>
                          <a:spcPts val="250"/>
                        </a:spcBef>
                        <a:spcAft>
                          <a:spcPts val="250"/>
                        </a:spcAft>
                      </a:pPr>
                      <a:r>
                        <a:rPr lang="en-GB" sz="900" kern="12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a:t>
                      </a:r>
                    </a:p>
                  </a:txBody>
                  <a:tcPr marL="68018" marR="680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Bef>
                          <a:spcPts val="250"/>
                        </a:spcBef>
                        <a:spcAft>
                          <a:spcPts val="250"/>
                        </a:spcAft>
                      </a:pPr>
                      <a:r>
                        <a:rPr lang="en-GB" sz="900" kern="12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a:t>
                      </a:r>
                    </a:p>
                  </a:txBody>
                  <a:tcPr marL="68018" marR="680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Bef>
                          <a:spcPts val="250"/>
                        </a:spcBef>
                        <a:spcAft>
                          <a:spcPts val="250"/>
                        </a:spcAft>
                      </a:pPr>
                      <a:r>
                        <a:rPr lang="en-GB" sz="900" kern="12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1</a:t>
                      </a:r>
                    </a:p>
                  </a:txBody>
                  <a:tcPr marL="68018" marR="680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4438134"/>
                  </a:ext>
                </a:extLst>
              </a:tr>
            </a:tbl>
          </a:graphicData>
        </a:graphic>
      </p:graphicFrame>
      <p:sp>
        <p:nvSpPr>
          <p:cNvPr id="12" name="ZoneTexte 4">
            <a:extLst>
              <a:ext uri="{FF2B5EF4-FFF2-40B4-BE49-F238E27FC236}">
                <a16:creationId xmlns:a16="http://schemas.microsoft.com/office/drawing/2014/main" id="{DFC416CE-F4FE-181F-ED5E-A10B40BAD951}"/>
              </a:ext>
            </a:extLst>
          </p:cNvPr>
          <p:cNvSpPr txBox="1"/>
          <p:nvPr/>
        </p:nvSpPr>
        <p:spPr>
          <a:xfrm>
            <a:off x="6821100" y="3592944"/>
            <a:ext cx="5240869" cy="2585323"/>
          </a:xfrm>
          <a:prstGeom prst="rect">
            <a:avLst/>
          </a:prstGeom>
          <a:noFill/>
        </p:spPr>
        <p:txBody>
          <a:bodyPr wrap="square" lIns="0" tIns="0" rIns="0" bIns="0" rtlCol="0">
            <a:spAutoFit/>
          </a:bodyPr>
          <a:lstStyle/>
          <a:p>
            <a:pPr algn="l"/>
            <a:endParaRPr lang="en-US" sz="1600" dirty="0">
              <a:latin typeface="Century Gothic" panose="020B0502020202020204" pitchFamily="34" charset="0"/>
            </a:endParaRPr>
          </a:p>
          <a:p>
            <a:pPr marL="285750" lvl="0" indent="-285750">
              <a:buFont typeface="Arial" panose="020B0604020202020204" pitchFamily="34" charset="0"/>
              <a:buChar char="•"/>
            </a:pPr>
            <a:r>
              <a:rPr lang="en-GB" dirty="0">
                <a:latin typeface="Verdana" panose="020B0604030504040204" pitchFamily="34" charset="0"/>
                <a:ea typeface="Times New Roman" panose="02020603050405020304" pitchFamily="18" charset="0"/>
                <a:cs typeface="Times New Roman" panose="02020603050405020304" pitchFamily="18" charset="0"/>
              </a:rPr>
              <a:t>C</a:t>
            </a:r>
            <a:r>
              <a:rPr lang="en-GB" sz="1800" dirty="0">
                <a:effectLst/>
                <a:latin typeface="Verdana" panose="020B0604030504040204" pitchFamily="34" charset="0"/>
                <a:ea typeface="Times New Roman" panose="02020603050405020304" pitchFamily="18" charset="0"/>
                <a:cs typeface="Times New Roman" panose="02020603050405020304" pitchFamily="18" charset="0"/>
              </a:rPr>
              <a:t>lean room garments as well as periodical cleaning services coherent with the overall consolidation strategy will be also needed</a:t>
            </a:r>
            <a:endParaRPr lang="en-US" sz="2200" dirty="0">
              <a:latin typeface="Calibri" panose="020F0502020204030204" pitchFamily="34" charset="0"/>
            </a:endParaRPr>
          </a:p>
          <a:p>
            <a:pPr lvl="0"/>
            <a:r>
              <a:rPr lang="en-US" sz="1800" dirty="0">
                <a:effectLst/>
                <a:latin typeface="Calibri" panose="020F0502020204030204" pitchFamily="34" charset="0"/>
                <a:ea typeface="Times New Roman" panose="02020603050405020304" pitchFamily="18" charset="0"/>
              </a:rPr>
              <a:t> </a:t>
            </a:r>
            <a:endParaRPr lang="en-US" dirty="0">
              <a:latin typeface="Calibri" panose="020F0502020204030204" pitchFamily="34" charset="0"/>
              <a:ea typeface="Times New Roman" panose="02020603050405020304" pitchFamily="18" charset="0"/>
            </a:endParaRPr>
          </a:p>
          <a:p>
            <a:pPr marL="285750" indent="-285750">
              <a:buFont typeface="Arial" panose="020B0604020202020204" pitchFamily="34" charset="0"/>
              <a:buChar char="•"/>
            </a:pPr>
            <a:endParaRPr lang="en-US" sz="2000" dirty="0">
              <a:latin typeface="Century Gothic" panose="020B0502020202020204" pitchFamily="34" charset="0"/>
            </a:endParaRPr>
          </a:p>
          <a:p>
            <a:pPr marL="285750" indent="-285750">
              <a:buFont typeface="Arial" panose="020B0604020202020204" pitchFamily="34" charset="0"/>
              <a:buChar char="•"/>
            </a:pPr>
            <a:endParaRPr lang="en-US" sz="2000" dirty="0">
              <a:latin typeface="Century Gothic" panose="020B0502020202020204" pitchFamily="34" charset="0"/>
            </a:endParaRPr>
          </a:p>
          <a:p>
            <a:pPr marL="285750" indent="-285750">
              <a:buFont typeface="Arial" panose="020B0604020202020204" pitchFamily="34" charset="0"/>
              <a:buChar char="•"/>
            </a:pPr>
            <a:endParaRPr lang="en-US" sz="2000" dirty="0">
              <a:latin typeface="Century Gothic" panose="020B0502020202020204" pitchFamily="34" charset="0"/>
            </a:endParaRPr>
          </a:p>
          <a:p>
            <a:endParaRPr lang="en-US" sz="2000" dirty="0">
              <a:latin typeface="Century Gothic" panose="020B0502020202020204" pitchFamily="34" charset="0"/>
            </a:endParaRPr>
          </a:p>
        </p:txBody>
      </p:sp>
    </p:spTree>
    <p:extLst>
      <p:ext uri="{BB962C8B-B14F-4D97-AF65-F5344CB8AC3E}">
        <p14:creationId xmlns:p14="http://schemas.microsoft.com/office/powerpoint/2010/main" val="4127606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FD99455-4EE9-CD19-561A-8F91F7093F9C}"/>
              </a:ext>
            </a:extLst>
          </p:cNvPr>
          <p:cNvSpPr>
            <a:spLocks noGrp="1"/>
          </p:cNvSpPr>
          <p:nvPr>
            <p:ph type="sldNum" sz="quarter" idx="12"/>
          </p:nvPr>
        </p:nvSpPr>
        <p:spPr/>
        <p:txBody>
          <a:bodyPr/>
          <a:lstStyle/>
          <a:p>
            <a:fld id="{36B5EA5A-BC32-A742-B11B-8E7414D5B535}" type="slidenum">
              <a:rPr lang="en-US" smtClean="0"/>
              <a:pPr/>
              <a:t>14</a:t>
            </a:fld>
            <a:endParaRPr lang="en-US" dirty="0"/>
          </a:p>
        </p:txBody>
      </p:sp>
      <p:sp>
        <p:nvSpPr>
          <p:cNvPr id="3" name="Title 2">
            <a:extLst>
              <a:ext uri="{FF2B5EF4-FFF2-40B4-BE49-F238E27FC236}">
                <a16:creationId xmlns:a16="http://schemas.microsoft.com/office/drawing/2014/main" id="{22C975EE-A191-F569-9FA3-C79E1A837870}"/>
              </a:ext>
            </a:extLst>
          </p:cNvPr>
          <p:cNvSpPr txBox="1">
            <a:spLocks/>
          </p:cNvSpPr>
          <p:nvPr/>
        </p:nvSpPr>
        <p:spPr>
          <a:xfrm>
            <a:off x="72148" y="92557"/>
            <a:ext cx="11376025" cy="700825"/>
          </a:xfrm>
          <a:prstGeom prst="rect">
            <a:avLst/>
          </a:prstGeom>
        </p:spPr>
        <p:txBody>
          <a:bodyPr/>
          <a:lstStyle>
            <a:lvl1pPr algn="l" defTabSz="914400" rtl="0" eaLnBrk="1" latinLnBrk="0" hangingPunct="1">
              <a:lnSpc>
                <a:spcPct val="90000"/>
              </a:lnSpc>
              <a:spcBef>
                <a:spcPct val="0"/>
              </a:spcBef>
              <a:buNone/>
              <a:defRPr sz="3600" b="1" kern="1200">
                <a:solidFill>
                  <a:schemeClr val="tx1"/>
                </a:solidFill>
                <a:effectLst>
                  <a:outerShdw blurRad="38100" dist="38100" dir="2700000" algn="tl">
                    <a:srgbClr val="000000">
                      <a:alpha val="43137"/>
                    </a:srgbClr>
                  </a:outerShdw>
                </a:effectLst>
                <a:latin typeface="+mj-lt"/>
                <a:ea typeface="+mj-ea"/>
                <a:cs typeface="+mj-cs"/>
              </a:defRPr>
            </a:lvl1pPr>
          </a:lstStyle>
          <a:p>
            <a:r>
              <a:rPr lang="en-US" sz="3000" dirty="0"/>
              <a:t>Grey room should be retrofitted in accordance with the scope of the program </a:t>
            </a:r>
            <a:endParaRPr lang="en-GB" sz="3000" dirty="0"/>
          </a:p>
        </p:txBody>
      </p:sp>
      <p:sp>
        <p:nvSpPr>
          <p:cNvPr id="4" name="ZoneTexte 4">
            <a:extLst>
              <a:ext uri="{FF2B5EF4-FFF2-40B4-BE49-F238E27FC236}">
                <a16:creationId xmlns:a16="http://schemas.microsoft.com/office/drawing/2014/main" id="{321CA338-71DF-1E67-AD83-DAB0B6D151D7}"/>
              </a:ext>
            </a:extLst>
          </p:cNvPr>
          <p:cNvSpPr txBox="1"/>
          <p:nvPr/>
        </p:nvSpPr>
        <p:spPr>
          <a:xfrm>
            <a:off x="361384" y="886856"/>
            <a:ext cx="11427416" cy="6309420"/>
          </a:xfrm>
          <a:prstGeom prst="rect">
            <a:avLst/>
          </a:prstGeom>
          <a:noFill/>
        </p:spPr>
        <p:txBody>
          <a:bodyPr wrap="square" lIns="0" tIns="0" rIns="0" bIns="0" rtlCol="0">
            <a:spAutoFit/>
          </a:bodyPr>
          <a:lstStyle/>
          <a:p>
            <a:pPr algn="l"/>
            <a:endParaRPr lang="en-US" sz="1600" dirty="0">
              <a:latin typeface="Century Gothic" panose="020B0502020202020204" pitchFamily="34" charset="0"/>
            </a:endParaRPr>
          </a:p>
          <a:p>
            <a:pPr marL="285750" lvl="0" indent="-285750">
              <a:buFont typeface="Arial" panose="020B0604020202020204" pitchFamily="34" charset="0"/>
              <a:buChar char="•"/>
            </a:pPr>
            <a:r>
              <a:rPr lang="en-GB" sz="1800" dirty="0">
                <a:effectLst/>
                <a:latin typeface="Verdana" panose="020B0604030504040204" pitchFamily="34" charset="0"/>
                <a:ea typeface="Times New Roman" panose="02020603050405020304" pitchFamily="18" charset="0"/>
                <a:cs typeface="Times New Roman" panose="02020603050405020304" pitchFamily="18" charset="0"/>
              </a:rPr>
              <a:t>A number of actions are proposed to consolidate the CEDAR counters, an important family of detectors used for the identification of particles in the secondary beams</a:t>
            </a:r>
          </a:p>
          <a:p>
            <a:pPr marL="285750" lvl="0" indent="-285750">
              <a:buFont typeface="Arial" panose="020B0604020202020204" pitchFamily="34" charset="0"/>
              <a:buChar char="•"/>
            </a:pPr>
            <a:r>
              <a:rPr lang="en-GB" sz="1800" dirty="0">
                <a:effectLst/>
                <a:latin typeface="Verdana" panose="020B0604030504040204" pitchFamily="34" charset="0"/>
                <a:ea typeface="Times New Roman" panose="02020603050405020304" pitchFamily="18" charset="0"/>
                <a:cs typeface="Times New Roman" panose="02020603050405020304" pitchFamily="18" charset="0"/>
              </a:rPr>
              <a:t>This work package description focuses on the two CEDARs used by Compass and the two used by NA61 plus an additional CEDAR-W </a:t>
            </a:r>
            <a:r>
              <a:rPr lang="en-GB" dirty="0">
                <a:latin typeface="Verdana" panose="020B0604030504040204" pitchFamily="34" charset="0"/>
                <a:ea typeface="Times New Roman" panose="02020603050405020304" pitchFamily="18" charset="0"/>
                <a:cs typeface="Times New Roman" panose="02020603050405020304" pitchFamily="18" charset="0"/>
              </a:rPr>
              <a:t>t</a:t>
            </a:r>
            <a:r>
              <a:rPr lang="en-GB" sz="1800" dirty="0">
                <a:effectLst/>
                <a:latin typeface="Verdana" panose="020B0604030504040204" pitchFamily="34" charset="0"/>
                <a:ea typeface="Times New Roman" panose="02020603050405020304" pitchFamily="18" charset="0"/>
                <a:cs typeface="Times New Roman" panose="02020603050405020304" pitchFamily="18" charset="0"/>
              </a:rPr>
              <a:t>o cover increasing requests for H6, as well as two spares, a North and a West The proposed program is intertwined with two other efforts at CERN, namely, the production of a new CEDAR-H detector for NA62, and the consolidation of the North Experimental Area approved as of 2021. </a:t>
            </a:r>
          </a:p>
          <a:p>
            <a:pPr marL="285750" lvl="0" indent="-285750">
              <a:buFont typeface="Arial" panose="020B0604020202020204" pitchFamily="34" charset="0"/>
              <a:buChar char="•"/>
            </a:pPr>
            <a:r>
              <a:rPr lang="en-GB" dirty="0">
                <a:latin typeface="Verdana" panose="020B0604030504040204" pitchFamily="34" charset="0"/>
                <a:ea typeface="Times New Roman" panose="02020603050405020304" pitchFamily="18" charset="0"/>
                <a:cs typeface="Times New Roman" panose="02020603050405020304" pitchFamily="18" charset="0"/>
              </a:rPr>
              <a:t>The </a:t>
            </a:r>
            <a:r>
              <a:rPr lang="en-GB" sz="1800" dirty="0">
                <a:effectLst/>
                <a:latin typeface="Verdana" panose="020B0604030504040204" pitchFamily="34" charset="0"/>
                <a:ea typeface="Times New Roman" panose="02020603050405020304" pitchFamily="18" charset="0"/>
                <a:cs typeface="Times New Roman" panose="02020603050405020304" pitchFamily="18" charset="0"/>
              </a:rPr>
              <a:t>project is staged in two phases that run-in sync and partially share funding with those of NA-CONS, while also building upon the work done for the former</a:t>
            </a:r>
          </a:p>
          <a:p>
            <a:pPr marL="742950" lvl="1" indent="-285750">
              <a:buFont typeface="Wingdings" panose="05000000000000000000" pitchFamily="2" charset="2"/>
              <a:buChar char="ü"/>
            </a:pPr>
            <a:r>
              <a:rPr lang="en-GB" dirty="0">
                <a:latin typeface="Verdana" panose="020B0604030504040204" pitchFamily="34" charset="0"/>
                <a:ea typeface="Times New Roman" panose="02020603050405020304" pitchFamily="18" charset="0"/>
                <a:cs typeface="Times New Roman" panose="02020603050405020304" pitchFamily="18" charset="0"/>
              </a:rPr>
              <a:t>In Phase I a spare CEDAR with an interchangeable set of optics will be produced to ensure minimum level of availability</a:t>
            </a:r>
          </a:p>
          <a:p>
            <a:pPr marL="742950" lvl="1" indent="-285750">
              <a:buFont typeface="Wingdings" panose="05000000000000000000" pitchFamily="2" charset="2"/>
              <a:buChar char="ü"/>
            </a:pPr>
            <a:r>
              <a:rPr lang="en-GB" dirty="0">
                <a:latin typeface="Verdana" panose="020B0604030504040204" pitchFamily="34" charset="0"/>
                <a:ea typeface="Times New Roman" panose="02020603050405020304" pitchFamily="18" charset="0"/>
                <a:cs typeface="Times New Roman" panose="02020603050405020304" pitchFamily="18" charset="0"/>
              </a:rPr>
              <a:t>The request for NA-CONS concerns Phase 2, where </a:t>
            </a:r>
            <a:r>
              <a:rPr lang="en-GB" dirty="0">
                <a:effectLst/>
                <a:latin typeface="Verdana" panose="020B0604030504040204" pitchFamily="34" charset="0"/>
                <a:ea typeface="Times New Roman" panose="02020603050405020304" pitchFamily="18" charset="0"/>
                <a:cs typeface="Times New Roman" panose="02020603050405020304" pitchFamily="18" charset="0"/>
              </a:rPr>
              <a:t>the remaining five operational CEDARs as well as the second spare would be consolidated for a value of 545 </a:t>
            </a:r>
            <a:r>
              <a:rPr lang="en-GB" dirty="0" err="1">
                <a:effectLst/>
                <a:latin typeface="Verdana" panose="020B0604030504040204" pitchFamily="34" charset="0"/>
                <a:ea typeface="Times New Roman" panose="02020603050405020304" pitchFamily="18" charset="0"/>
                <a:cs typeface="Times New Roman" panose="02020603050405020304" pitchFamily="18" charset="0"/>
              </a:rPr>
              <a:t>kCHF</a:t>
            </a:r>
            <a:r>
              <a:rPr lang="en-GB" dirty="0">
                <a:effectLst/>
                <a:latin typeface="Verdana" panose="020B0604030504040204" pitchFamily="34" charset="0"/>
                <a:ea typeface="Times New Roman" panose="02020603050405020304" pitchFamily="18" charset="0"/>
                <a:cs typeface="Times New Roman" panose="02020603050405020304" pitchFamily="18" charset="0"/>
              </a:rPr>
              <a:t>. Compared to </a:t>
            </a:r>
          </a:p>
          <a:p>
            <a:pPr lvl="0"/>
            <a:endParaRPr lang="en-GB" sz="1800" dirty="0">
              <a:effectLst/>
              <a:latin typeface="Verdana" panose="020B0604030504040204" pitchFamily="34" charset="0"/>
              <a:ea typeface="Times New Roman" panose="02020603050405020304" pitchFamily="18" charset="0"/>
              <a:cs typeface="Times New Roman" panose="02020603050405020304" pitchFamily="18" charset="0"/>
            </a:endParaRPr>
          </a:p>
          <a:p>
            <a:pPr marL="285750" lvl="0" indent="-285750">
              <a:buFont typeface="Arial" panose="020B0604020202020204" pitchFamily="34" charset="0"/>
              <a:buChar char="•"/>
            </a:pPr>
            <a:endParaRPr lang="en-US" sz="2200" dirty="0">
              <a:latin typeface="Calibri" panose="020F0502020204030204" pitchFamily="34" charset="0"/>
            </a:endParaRPr>
          </a:p>
          <a:p>
            <a:endParaRPr lang="en-US" sz="2200" dirty="0">
              <a:latin typeface="Calibri" panose="020F0502020204030204" pitchFamily="34" charset="0"/>
            </a:endParaRPr>
          </a:p>
          <a:p>
            <a:pPr lvl="0"/>
            <a:r>
              <a:rPr lang="en-US" sz="1800" dirty="0">
                <a:effectLst/>
                <a:latin typeface="Calibri" panose="020F0502020204030204" pitchFamily="34" charset="0"/>
                <a:ea typeface="Times New Roman" panose="02020603050405020304" pitchFamily="18" charset="0"/>
              </a:rPr>
              <a:t> </a:t>
            </a:r>
            <a:endParaRPr lang="en-US" dirty="0">
              <a:latin typeface="Calibri" panose="020F0502020204030204" pitchFamily="34" charset="0"/>
              <a:ea typeface="Times New Roman" panose="02020603050405020304" pitchFamily="18" charset="0"/>
            </a:endParaRPr>
          </a:p>
          <a:p>
            <a:pPr marL="285750" indent="-285750">
              <a:buFont typeface="Arial" panose="020B0604020202020204" pitchFamily="34" charset="0"/>
              <a:buChar char="•"/>
            </a:pPr>
            <a:endParaRPr lang="en-US" sz="2000" dirty="0">
              <a:latin typeface="Century Gothic" panose="020B0502020202020204" pitchFamily="34" charset="0"/>
            </a:endParaRPr>
          </a:p>
          <a:p>
            <a:pPr marL="285750" indent="-285750">
              <a:buFont typeface="Arial" panose="020B0604020202020204" pitchFamily="34" charset="0"/>
              <a:buChar char="•"/>
            </a:pPr>
            <a:endParaRPr lang="en-US" sz="2000" dirty="0">
              <a:latin typeface="Century Gothic" panose="020B0502020202020204" pitchFamily="34" charset="0"/>
            </a:endParaRPr>
          </a:p>
          <a:p>
            <a:pPr marL="285750" indent="-285750">
              <a:buFont typeface="Arial" panose="020B0604020202020204" pitchFamily="34" charset="0"/>
              <a:buChar char="•"/>
            </a:pPr>
            <a:endParaRPr lang="en-US" sz="2000" dirty="0">
              <a:latin typeface="Century Gothic" panose="020B0502020202020204" pitchFamily="34" charset="0"/>
            </a:endParaRPr>
          </a:p>
          <a:p>
            <a:endParaRPr lang="en-US" sz="2000" dirty="0">
              <a:latin typeface="Century Gothic" panose="020B0502020202020204" pitchFamily="34" charset="0"/>
            </a:endParaRPr>
          </a:p>
        </p:txBody>
      </p:sp>
      <p:graphicFrame>
        <p:nvGraphicFramePr>
          <p:cNvPr id="5" name="Table 4">
            <a:extLst>
              <a:ext uri="{FF2B5EF4-FFF2-40B4-BE49-F238E27FC236}">
                <a16:creationId xmlns:a16="http://schemas.microsoft.com/office/drawing/2014/main" id="{CDA48873-E659-B6FC-0F62-FC78EA2B8D4F}"/>
              </a:ext>
            </a:extLst>
          </p:cNvPr>
          <p:cNvGraphicFramePr>
            <a:graphicFrameLocks noGrp="1"/>
          </p:cNvGraphicFramePr>
          <p:nvPr>
            <p:extLst>
              <p:ext uri="{D42A27DB-BD31-4B8C-83A1-F6EECF244321}">
                <p14:modId xmlns:p14="http://schemas.microsoft.com/office/powerpoint/2010/main" val="2225137478"/>
              </p:ext>
            </p:extLst>
          </p:nvPr>
        </p:nvGraphicFramePr>
        <p:xfrm>
          <a:off x="6725047" y="5750374"/>
          <a:ext cx="4723126" cy="517602"/>
        </p:xfrm>
        <a:graphic>
          <a:graphicData uri="http://schemas.openxmlformats.org/drawingml/2006/table">
            <a:tbl>
              <a:tblPr firstRow="1" firstCol="1" lastRow="1" lastCol="1" bandRow="1" bandCol="1"/>
              <a:tblGrid>
                <a:gridCol w="944624">
                  <a:extLst>
                    <a:ext uri="{9D8B030D-6E8A-4147-A177-3AD203B41FA5}">
                      <a16:colId xmlns:a16="http://schemas.microsoft.com/office/drawing/2014/main" val="1913176338"/>
                    </a:ext>
                  </a:extLst>
                </a:gridCol>
                <a:gridCol w="377467">
                  <a:extLst>
                    <a:ext uri="{9D8B030D-6E8A-4147-A177-3AD203B41FA5}">
                      <a16:colId xmlns:a16="http://schemas.microsoft.com/office/drawing/2014/main" val="1971902791"/>
                    </a:ext>
                  </a:extLst>
                </a:gridCol>
                <a:gridCol w="377467">
                  <a:extLst>
                    <a:ext uri="{9D8B030D-6E8A-4147-A177-3AD203B41FA5}">
                      <a16:colId xmlns:a16="http://schemas.microsoft.com/office/drawing/2014/main" val="3235328337"/>
                    </a:ext>
                  </a:extLst>
                </a:gridCol>
                <a:gridCol w="377946">
                  <a:extLst>
                    <a:ext uri="{9D8B030D-6E8A-4147-A177-3AD203B41FA5}">
                      <a16:colId xmlns:a16="http://schemas.microsoft.com/office/drawing/2014/main" val="1351508170"/>
                    </a:ext>
                  </a:extLst>
                </a:gridCol>
                <a:gridCol w="377946">
                  <a:extLst>
                    <a:ext uri="{9D8B030D-6E8A-4147-A177-3AD203B41FA5}">
                      <a16:colId xmlns:a16="http://schemas.microsoft.com/office/drawing/2014/main" val="886974237"/>
                    </a:ext>
                  </a:extLst>
                </a:gridCol>
                <a:gridCol w="377946">
                  <a:extLst>
                    <a:ext uri="{9D8B030D-6E8A-4147-A177-3AD203B41FA5}">
                      <a16:colId xmlns:a16="http://schemas.microsoft.com/office/drawing/2014/main" val="3276614755"/>
                    </a:ext>
                  </a:extLst>
                </a:gridCol>
                <a:gridCol w="377946">
                  <a:extLst>
                    <a:ext uri="{9D8B030D-6E8A-4147-A177-3AD203B41FA5}">
                      <a16:colId xmlns:a16="http://schemas.microsoft.com/office/drawing/2014/main" val="2768090825"/>
                    </a:ext>
                  </a:extLst>
                </a:gridCol>
                <a:gridCol w="377946">
                  <a:extLst>
                    <a:ext uri="{9D8B030D-6E8A-4147-A177-3AD203B41FA5}">
                      <a16:colId xmlns:a16="http://schemas.microsoft.com/office/drawing/2014/main" val="2204744711"/>
                    </a:ext>
                  </a:extLst>
                </a:gridCol>
                <a:gridCol w="377946">
                  <a:extLst>
                    <a:ext uri="{9D8B030D-6E8A-4147-A177-3AD203B41FA5}">
                      <a16:colId xmlns:a16="http://schemas.microsoft.com/office/drawing/2014/main" val="3455036548"/>
                    </a:ext>
                  </a:extLst>
                </a:gridCol>
                <a:gridCol w="377946">
                  <a:extLst>
                    <a:ext uri="{9D8B030D-6E8A-4147-A177-3AD203B41FA5}">
                      <a16:colId xmlns:a16="http://schemas.microsoft.com/office/drawing/2014/main" val="552030661"/>
                    </a:ext>
                  </a:extLst>
                </a:gridCol>
                <a:gridCol w="377946">
                  <a:extLst>
                    <a:ext uri="{9D8B030D-6E8A-4147-A177-3AD203B41FA5}">
                      <a16:colId xmlns:a16="http://schemas.microsoft.com/office/drawing/2014/main" val="2078218490"/>
                    </a:ext>
                  </a:extLst>
                </a:gridCol>
              </a:tblGrid>
              <a:tr h="258801">
                <a:tc>
                  <a:txBody>
                    <a:bodyPr/>
                    <a:lstStyle/>
                    <a:p>
                      <a:pPr>
                        <a:spcBef>
                          <a:spcPts val="250"/>
                        </a:spcBef>
                        <a:spcAft>
                          <a:spcPts val="250"/>
                        </a:spcAft>
                      </a:pPr>
                      <a:r>
                        <a:rPr lang="en-GB" sz="8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Resources request</a:t>
                      </a:r>
                      <a:endParaRPr lang="en-GB" sz="8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4700" marR="647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8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2021</a:t>
                      </a:r>
                      <a:endParaRPr lang="en-GB" sz="8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8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2022</a:t>
                      </a:r>
                      <a:endParaRPr lang="en-GB" sz="8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8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2023</a:t>
                      </a:r>
                      <a:endParaRPr lang="en-GB" sz="8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8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2024</a:t>
                      </a:r>
                      <a:endParaRPr lang="en-GB" sz="8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8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2025</a:t>
                      </a:r>
                      <a:endParaRPr lang="en-GB" sz="8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8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2026</a:t>
                      </a:r>
                      <a:endParaRPr lang="en-GB" sz="8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8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2027</a:t>
                      </a:r>
                      <a:endParaRPr lang="en-GB" sz="8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8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2028</a:t>
                      </a:r>
                      <a:endParaRPr lang="en-GB" sz="8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8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2029</a:t>
                      </a:r>
                      <a:endParaRPr lang="en-GB" sz="8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8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2030</a:t>
                      </a:r>
                      <a:endParaRPr lang="en-GB" sz="8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extLst>
                  <a:ext uri="{0D108BD9-81ED-4DB2-BD59-A6C34878D82A}">
                    <a16:rowId xmlns:a16="http://schemas.microsoft.com/office/drawing/2014/main" val="1557579764"/>
                  </a:ext>
                </a:extLst>
              </a:tr>
              <a:tr h="258801">
                <a:tc>
                  <a:txBody>
                    <a:bodyPr/>
                    <a:lstStyle/>
                    <a:p>
                      <a:pPr>
                        <a:spcBef>
                          <a:spcPts val="250"/>
                        </a:spcBef>
                        <a:spcAft>
                          <a:spcPts val="250"/>
                        </a:spcAft>
                      </a:pPr>
                      <a:r>
                        <a:rPr lang="en-GB" sz="800" b="1" dirty="0">
                          <a:effectLst/>
                          <a:latin typeface="Verdana" panose="020B0604030504040204" pitchFamily="34" charset="0"/>
                          <a:ea typeface="Times New Roman" panose="02020603050405020304" pitchFamily="18" charset="0"/>
                          <a:cs typeface="Times New Roman" panose="02020603050405020304" pitchFamily="18" charset="0"/>
                        </a:rPr>
                        <a:t>TOTAL [</a:t>
                      </a:r>
                      <a:r>
                        <a:rPr lang="en-GB" sz="800" b="1" dirty="0" err="1">
                          <a:effectLst/>
                          <a:latin typeface="Verdana" panose="020B0604030504040204" pitchFamily="34" charset="0"/>
                          <a:ea typeface="Times New Roman" panose="02020603050405020304" pitchFamily="18" charset="0"/>
                          <a:cs typeface="Times New Roman" panose="02020603050405020304" pitchFamily="18" charset="0"/>
                        </a:rPr>
                        <a:t>kCHF</a:t>
                      </a:r>
                      <a:r>
                        <a:rPr lang="en-GB" sz="800" b="1" dirty="0">
                          <a:effectLst/>
                          <a:latin typeface="Verdana" panose="020B0604030504040204" pitchFamily="34" charset="0"/>
                          <a:ea typeface="Times New Roman" panose="02020603050405020304" pitchFamily="18" charset="0"/>
                          <a:cs typeface="Times New Roman" panose="02020603050405020304" pitchFamily="18" charset="0"/>
                        </a:rPr>
                        <a:t>]</a:t>
                      </a:r>
                      <a:endParaRPr lang="en-GB" sz="8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4700" marR="647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GB" sz="800" b="1">
                          <a:effectLst/>
                          <a:latin typeface="Verdana" panose="020B0604030504040204" pitchFamily="34" charset="0"/>
                          <a:ea typeface="Times New Roman" panose="02020603050405020304" pitchFamily="18" charset="0"/>
                          <a:cs typeface="Times New Roman" panose="02020603050405020304" pitchFamily="18" charset="0"/>
                        </a:rPr>
                        <a:t> </a:t>
                      </a:r>
                      <a:endParaRPr lang="en-GB" sz="800">
                        <a:effectLst/>
                        <a:latin typeface="Verdana" panose="020B0604030504040204" pitchFamily="34" charset="0"/>
                        <a:ea typeface="Times New Roman" panose="02020603050405020304" pitchFamily="18" charset="0"/>
                        <a:cs typeface="Times New Roman" panose="02020603050405020304" pitchFamily="18" charset="0"/>
                      </a:endParaRPr>
                    </a:p>
                  </a:txBody>
                  <a:tcPr marL="64700" marR="647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GB" sz="800" b="1" dirty="0">
                          <a:effectLst/>
                          <a:latin typeface="Verdana" panose="020B0604030504040204" pitchFamily="34" charset="0"/>
                          <a:ea typeface="Times New Roman" panose="02020603050405020304" pitchFamily="18" charset="0"/>
                          <a:cs typeface="Times New Roman" panose="02020603050405020304" pitchFamily="18" charset="0"/>
                        </a:rPr>
                        <a:t>64</a:t>
                      </a:r>
                      <a:endParaRPr lang="en-GB" sz="8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4700" marR="647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250"/>
                        </a:spcBef>
                        <a:spcAft>
                          <a:spcPts val="250"/>
                        </a:spcAft>
                      </a:pPr>
                      <a:r>
                        <a:rPr lang="en-GB" sz="800" b="1">
                          <a:effectLst/>
                          <a:latin typeface="Verdana" panose="020B0604030504040204" pitchFamily="34" charset="0"/>
                          <a:ea typeface="Times New Roman" panose="02020603050405020304" pitchFamily="18" charset="0"/>
                          <a:cs typeface="Times New Roman" panose="02020603050405020304" pitchFamily="18" charset="0"/>
                        </a:rPr>
                        <a:t>186</a:t>
                      </a:r>
                      <a:endParaRPr lang="en-GB" sz="800">
                        <a:effectLst/>
                        <a:latin typeface="Verdana" panose="020B0604030504040204" pitchFamily="34" charset="0"/>
                        <a:ea typeface="Times New Roman" panose="02020603050405020304" pitchFamily="18" charset="0"/>
                        <a:cs typeface="Times New Roman" panose="02020603050405020304" pitchFamily="18" charset="0"/>
                      </a:endParaRPr>
                    </a:p>
                  </a:txBody>
                  <a:tcPr marL="64700" marR="647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250"/>
                        </a:spcBef>
                        <a:spcAft>
                          <a:spcPts val="250"/>
                        </a:spcAft>
                      </a:pPr>
                      <a:r>
                        <a:rPr lang="en-GB" sz="800" b="1">
                          <a:effectLst/>
                          <a:latin typeface="Verdana" panose="020B0604030504040204" pitchFamily="34" charset="0"/>
                          <a:ea typeface="Times New Roman" panose="02020603050405020304" pitchFamily="18" charset="0"/>
                          <a:cs typeface="Times New Roman" panose="02020603050405020304" pitchFamily="18" charset="0"/>
                        </a:rPr>
                        <a:t>85</a:t>
                      </a:r>
                      <a:endParaRPr lang="en-GB" sz="800">
                        <a:effectLst/>
                        <a:latin typeface="Verdana" panose="020B0604030504040204" pitchFamily="34" charset="0"/>
                        <a:ea typeface="Times New Roman" panose="02020603050405020304" pitchFamily="18" charset="0"/>
                        <a:cs typeface="Times New Roman" panose="02020603050405020304" pitchFamily="18" charset="0"/>
                      </a:endParaRPr>
                    </a:p>
                  </a:txBody>
                  <a:tcPr marL="64700" marR="647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250"/>
                        </a:spcBef>
                        <a:spcAft>
                          <a:spcPts val="250"/>
                        </a:spcAft>
                      </a:pPr>
                      <a:r>
                        <a:rPr lang="en-GB" sz="800" b="1">
                          <a:effectLst/>
                          <a:latin typeface="Verdana" panose="020B0604030504040204" pitchFamily="34" charset="0"/>
                          <a:ea typeface="Times New Roman" panose="02020603050405020304" pitchFamily="18" charset="0"/>
                          <a:cs typeface="Times New Roman" panose="02020603050405020304" pitchFamily="18" charset="0"/>
                        </a:rPr>
                        <a:t> </a:t>
                      </a:r>
                      <a:endParaRPr lang="en-GB" sz="800">
                        <a:effectLst/>
                        <a:latin typeface="Verdana" panose="020B0604030504040204" pitchFamily="34" charset="0"/>
                        <a:ea typeface="Times New Roman" panose="02020603050405020304" pitchFamily="18" charset="0"/>
                        <a:cs typeface="Times New Roman" panose="02020603050405020304" pitchFamily="18" charset="0"/>
                      </a:endParaRPr>
                    </a:p>
                  </a:txBody>
                  <a:tcPr marL="64700" marR="647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250"/>
                        </a:spcBef>
                        <a:spcAft>
                          <a:spcPts val="250"/>
                        </a:spcAft>
                      </a:pPr>
                      <a:r>
                        <a:rPr lang="en-GB" sz="800" b="1">
                          <a:effectLst/>
                          <a:latin typeface="Verdana" panose="020B0604030504040204" pitchFamily="34" charset="0"/>
                          <a:ea typeface="Times New Roman" panose="02020603050405020304" pitchFamily="18" charset="0"/>
                          <a:cs typeface="Times New Roman" panose="02020603050405020304" pitchFamily="18" charset="0"/>
                        </a:rPr>
                        <a:t> </a:t>
                      </a:r>
                      <a:endParaRPr lang="en-GB" sz="800">
                        <a:effectLst/>
                        <a:latin typeface="Verdana" panose="020B0604030504040204" pitchFamily="34" charset="0"/>
                        <a:ea typeface="Times New Roman" panose="02020603050405020304" pitchFamily="18" charset="0"/>
                        <a:cs typeface="Times New Roman" panose="02020603050405020304" pitchFamily="18" charset="0"/>
                      </a:endParaRPr>
                    </a:p>
                  </a:txBody>
                  <a:tcPr marL="64700" marR="647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250"/>
                        </a:spcBef>
                        <a:spcAft>
                          <a:spcPts val="250"/>
                        </a:spcAft>
                      </a:pPr>
                      <a:r>
                        <a:rPr lang="en-GB" sz="800" b="1">
                          <a:effectLst/>
                          <a:latin typeface="Verdana" panose="020B0604030504040204" pitchFamily="34" charset="0"/>
                          <a:ea typeface="Times New Roman" panose="02020603050405020304" pitchFamily="18" charset="0"/>
                          <a:cs typeface="Times New Roman" panose="02020603050405020304" pitchFamily="18" charset="0"/>
                        </a:rPr>
                        <a:t> </a:t>
                      </a:r>
                      <a:endParaRPr lang="en-GB" sz="800">
                        <a:effectLst/>
                        <a:latin typeface="Verdana" panose="020B0604030504040204" pitchFamily="34" charset="0"/>
                        <a:ea typeface="Times New Roman" panose="02020603050405020304" pitchFamily="18" charset="0"/>
                        <a:cs typeface="Times New Roman" panose="02020603050405020304" pitchFamily="18" charset="0"/>
                      </a:endParaRPr>
                    </a:p>
                  </a:txBody>
                  <a:tcPr marL="64700" marR="647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250"/>
                        </a:spcBef>
                        <a:spcAft>
                          <a:spcPts val="250"/>
                        </a:spcAft>
                      </a:pPr>
                      <a:r>
                        <a:rPr lang="en-GB" sz="800" b="1" dirty="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rPr>
                        <a:t>309</a:t>
                      </a:r>
                      <a:endParaRPr lang="en-GB" sz="800" dirty="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4700" marR="647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250"/>
                        </a:spcBef>
                        <a:spcAft>
                          <a:spcPts val="250"/>
                        </a:spcAft>
                      </a:pPr>
                      <a:r>
                        <a:rPr lang="en-GB" sz="800" b="1">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rPr>
                        <a:t>169</a:t>
                      </a:r>
                      <a:endParaRPr lang="en-GB" sz="80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4700" marR="647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250"/>
                        </a:spcBef>
                        <a:spcAft>
                          <a:spcPts val="250"/>
                        </a:spcAft>
                      </a:pPr>
                      <a:r>
                        <a:rPr lang="en-GB" sz="800" b="1" dirty="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rPr>
                        <a:t>67</a:t>
                      </a:r>
                      <a:endParaRPr lang="en-GB" sz="800" dirty="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4700" marR="647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16359594"/>
                  </a:ext>
                </a:extLst>
              </a:tr>
            </a:tbl>
          </a:graphicData>
        </a:graphic>
      </p:graphicFrame>
      <p:graphicFrame>
        <p:nvGraphicFramePr>
          <p:cNvPr id="6" name="Table 5">
            <a:extLst>
              <a:ext uri="{FF2B5EF4-FFF2-40B4-BE49-F238E27FC236}">
                <a16:creationId xmlns:a16="http://schemas.microsoft.com/office/drawing/2014/main" id="{E55123F2-6474-B0AE-3B61-49E6505D3C9D}"/>
              </a:ext>
            </a:extLst>
          </p:cNvPr>
          <p:cNvGraphicFramePr>
            <a:graphicFrameLocks noGrp="1"/>
          </p:cNvGraphicFramePr>
          <p:nvPr>
            <p:extLst>
              <p:ext uri="{D42A27DB-BD31-4B8C-83A1-F6EECF244321}">
                <p14:modId xmlns:p14="http://schemas.microsoft.com/office/powerpoint/2010/main" val="2650991824"/>
              </p:ext>
            </p:extLst>
          </p:nvPr>
        </p:nvGraphicFramePr>
        <p:xfrm>
          <a:off x="361385" y="4857673"/>
          <a:ext cx="6704292" cy="1007110"/>
        </p:xfrm>
        <a:graphic>
          <a:graphicData uri="http://schemas.openxmlformats.org/drawingml/2006/table">
            <a:tbl>
              <a:tblPr firstRow="1" firstCol="1" lastRow="1" lastCol="1" bandRow="1" bandCol="1"/>
              <a:tblGrid>
                <a:gridCol w="1396471">
                  <a:extLst>
                    <a:ext uri="{9D8B030D-6E8A-4147-A177-3AD203B41FA5}">
                      <a16:colId xmlns:a16="http://schemas.microsoft.com/office/drawing/2014/main" val="1220760877"/>
                    </a:ext>
                  </a:extLst>
                </a:gridCol>
                <a:gridCol w="423808">
                  <a:extLst>
                    <a:ext uri="{9D8B030D-6E8A-4147-A177-3AD203B41FA5}">
                      <a16:colId xmlns:a16="http://schemas.microsoft.com/office/drawing/2014/main" val="1958011744"/>
                    </a:ext>
                  </a:extLst>
                </a:gridCol>
                <a:gridCol w="318415">
                  <a:extLst>
                    <a:ext uri="{9D8B030D-6E8A-4147-A177-3AD203B41FA5}">
                      <a16:colId xmlns:a16="http://schemas.microsoft.com/office/drawing/2014/main" val="4163470754"/>
                    </a:ext>
                  </a:extLst>
                </a:gridCol>
                <a:gridCol w="670653">
                  <a:extLst>
                    <a:ext uri="{9D8B030D-6E8A-4147-A177-3AD203B41FA5}">
                      <a16:colId xmlns:a16="http://schemas.microsoft.com/office/drawing/2014/main" val="4163387735"/>
                    </a:ext>
                  </a:extLst>
                </a:gridCol>
                <a:gridCol w="500252">
                  <a:extLst>
                    <a:ext uri="{9D8B030D-6E8A-4147-A177-3AD203B41FA5}">
                      <a16:colId xmlns:a16="http://schemas.microsoft.com/office/drawing/2014/main" val="3057348124"/>
                    </a:ext>
                  </a:extLst>
                </a:gridCol>
                <a:gridCol w="459692">
                  <a:extLst>
                    <a:ext uri="{9D8B030D-6E8A-4147-A177-3AD203B41FA5}">
                      <a16:colId xmlns:a16="http://schemas.microsoft.com/office/drawing/2014/main" val="3099235467"/>
                    </a:ext>
                  </a:extLst>
                </a:gridCol>
                <a:gridCol w="520534">
                  <a:extLst>
                    <a:ext uri="{9D8B030D-6E8A-4147-A177-3AD203B41FA5}">
                      <a16:colId xmlns:a16="http://schemas.microsoft.com/office/drawing/2014/main" val="1106644691"/>
                    </a:ext>
                  </a:extLst>
                </a:gridCol>
                <a:gridCol w="310967">
                  <a:extLst>
                    <a:ext uri="{9D8B030D-6E8A-4147-A177-3AD203B41FA5}">
                      <a16:colId xmlns:a16="http://schemas.microsoft.com/office/drawing/2014/main" val="3460489519"/>
                    </a:ext>
                  </a:extLst>
                </a:gridCol>
                <a:gridCol w="757139">
                  <a:extLst>
                    <a:ext uri="{9D8B030D-6E8A-4147-A177-3AD203B41FA5}">
                      <a16:colId xmlns:a16="http://schemas.microsoft.com/office/drawing/2014/main" val="480959140"/>
                    </a:ext>
                  </a:extLst>
                </a:gridCol>
                <a:gridCol w="635457">
                  <a:extLst>
                    <a:ext uri="{9D8B030D-6E8A-4147-A177-3AD203B41FA5}">
                      <a16:colId xmlns:a16="http://schemas.microsoft.com/office/drawing/2014/main" val="2201444820"/>
                    </a:ext>
                  </a:extLst>
                </a:gridCol>
                <a:gridCol w="710904">
                  <a:extLst>
                    <a:ext uri="{9D8B030D-6E8A-4147-A177-3AD203B41FA5}">
                      <a16:colId xmlns:a16="http://schemas.microsoft.com/office/drawing/2014/main" val="3594639050"/>
                    </a:ext>
                  </a:extLst>
                </a:gridCol>
              </a:tblGrid>
              <a:tr h="458470">
                <a:tc>
                  <a:txBody>
                    <a:bodyPr/>
                    <a:lstStyle/>
                    <a:p>
                      <a:pPr>
                        <a:spcBef>
                          <a:spcPts val="250"/>
                        </a:spcBef>
                        <a:spcAft>
                          <a:spcPts val="250"/>
                        </a:spcAft>
                      </a:pPr>
                      <a:r>
                        <a:rPr lang="en-GB" sz="9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Requirement</a:t>
                      </a:r>
                      <a:endParaRPr lang="en-GB" sz="9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800" b="1"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2020</a:t>
                      </a:r>
                      <a:endParaRPr lang="en-GB" sz="9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8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2021</a:t>
                      </a:r>
                      <a:endParaRPr lang="en-GB" sz="9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8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2022</a:t>
                      </a:r>
                      <a:endParaRPr lang="en-GB" sz="9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8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2023</a:t>
                      </a:r>
                      <a:endParaRPr lang="en-GB" sz="9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8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2024</a:t>
                      </a:r>
                      <a:endParaRPr lang="en-GB" sz="9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8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LS3 2025</a:t>
                      </a:r>
                      <a:br>
                        <a:rPr lang="en-GB" sz="8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br>
                      <a:r>
                        <a:rPr lang="en-GB" sz="8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2026</a:t>
                      </a:r>
                      <a:endParaRPr lang="en-GB" sz="9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8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2027</a:t>
                      </a:r>
                      <a:endParaRPr lang="en-GB" sz="9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8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2028</a:t>
                      </a:r>
                      <a:endParaRPr lang="en-GB" sz="9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8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2029</a:t>
                      </a:r>
                      <a:endParaRPr lang="en-GB" sz="9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800" b="1"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LS4</a:t>
                      </a:r>
                      <a:br>
                        <a:rPr lang="en-GB" sz="800" b="1"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br>
                      <a:r>
                        <a:rPr lang="en-GB" sz="800" b="1"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2030</a:t>
                      </a:r>
                      <a:endParaRPr lang="en-GB" sz="9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extLst>
                  <a:ext uri="{0D108BD9-81ED-4DB2-BD59-A6C34878D82A}">
                    <a16:rowId xmlns:a16="http://schemas.microsoft.com/office/drawing/2014/main" val="609475249"/>
                  </a:ext>
                </a:extLst>
              </a:tr>
              <a:tr h="381635">
                <a:tc>
                  <a:txBody>
                    <a:bodyPr/>
                    <a:lstStyle/>
                    <a:p>
                      <a:pPr>
                        <a:spcBef>
                          <a:spcPts val="250"/>
                        </a:spcBef>
                        <a:spcAft>
                          <a:spcPts val="250"/>
                        </a:spcAft>
                      </a:pPr>
                      <a:r>
                        <a:rPr lang="en-GB" sz="900" dirty="0">
                          <a:effectLst/>
                          <a:latin typeface="Verdana" panose="020B0604030504040204" pitchFamily="34" charset="0"/>
                          <a:ea typeface="Times New Roman" panose="02020603050405020304" pitchFamily="18" charset="0"/>
                          <a:cs typeface="Times New Roman" panose="02020603050405020304" pitchFamily="18" charset="0"/>
                        </a:rPr>
                        <a:t>Proposed installation schedule and duration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GB" sz="9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GB" sz="9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spcBef>
                          <a:spcPts val="0"/>
                        </a:spcBef>
                        <a:spcAft>
                          <a:spcPts val="0"/>
                        </a:spcAft>
                      </a:pPr>
                      <a:r>
                        <a:rPr lang="en-GB" sz="900" dirty="0">
                          <a:effectLst/>
                          <a:latin typeface="Verdana" panose="020B0604030504040204" pitchFamily="34" charset="0"/>
                          <a:ea typeface="Times New Roman" panose="02020603050405020304" pitchFamily="18" charset="0"/>
                          <a:cs typeface="Times New Roman" panose="02020603050405020304" pitchFamily="18" charset="0"/>
                        </a:rPr>
                        <a:t>Complete CEDAR-N spare</a:t>
                      </a:r>
                    </a:p>
                    <a:p>
                      <a:pPr>
                        <a:spcBef>
                          <a:spcPts val="0"/>
                        </a:spcBef>
                        <a:spcAft>
                          <a:spcPts val="0"/>
                        </a:spcAft>
                      </a:pPr>
                      <a:r>
                        <a:rPr lang="en-GB" sz="900" dirty="0">
                          <a:effectLst/>
                          <a:latin typeface="Verdana" panose="020B0604030504040204" pitchFamily="34" charset="0"/>
                          <a:ea typeface="Times New Roman" panose="02020603050405020304" pitchFamily="18" charset="0"/>
                          <a:cs typeface="Times New Roman" panose="02020603050405020304" pitchFamily="18" charset="0"/>
                        </a:rPr>
                        <a:t>Set of optics for N and W spares</a:t>
                      </a:r>
                    </a:p>
                    <a:p>
                      <a:pPr>
                        <a:spcBef>
                          <a:spcPts val="0"/>
                        </a:spcBef>
                        <a:spcAft>
                          <a:spcPts val="0"/>
                        </a:spcAft>
                      </a:pPr>
                      <a:r>
                        <a:rPr lang="en-GB" sz="900" dirty="0">
                          <a:effectLst/>
                          <a:latin typeface="Verdana" panose="020B0604030504040204" pitchFamily="34" charset="0"/>
                          <a:ea typeface="Times New Roman" panose="02020603050405020304" pitchFamily="18" charset="0"/>
                          <a:cs typeface="Times New Roman" panose="02020603050405020304" pitchFamily="18" charset="0"/>
                        </a:rPr>
                        <a:t>2 sets of feet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a:txBody>
                    <a:bodyPr/>
                    <a:lstStyle/>
                    <a:p>
                      <a:pPr>
                        <a:spcBef>
                          <a:spcPts val="250"/>
                        </a:spcBef>
                        <a:spcAft>
                          <a:spcPts val="250"/>
                        </a:spcAft>
                      </a:pPr>
                      <a:r>
                        <a:rPr lang="en-GB" sz="9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250"/>
                        </a:spcBef>
                        <a:spcAft>
                          <a:spcPts val="250"/>
                        </a:spcAft>
                      </a:pPr>
                      <a:r>
                        <a:rPr lang="en-GB" sz="900" dirty="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250"/>
                        </a:spcBef>
                        <a:spcAft>
                          <a:spcPts val="250"/>
                        </a:spcAft>
                      </a:pPr>
                      <a:r>
                        <a:rPr lang="en-GB" sz="900" dirty="0">
                          <a:effectLst/>
                          <a:latin typeface="Verdana" panose="020B0604030504040204" pitchFamily="34" charset="0"/>
                          <a:ea typeface="Times New Roman" panose="02020603050405020304" pitchFamily="18" charset="0"/>
                          <a:cs typeface="Times New Roman" panose="02020603050405020304" pitchFamily="18" charset="0"/>
                        </a:rPr>
                        <a:t>2xCEDAR-W (spare and extra)</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250"/>
                        </a:spcBef>
                        <a:spcAft>
                          <a:spcPts val="250"/>
                        </a:spcAft>
                      </a:pPr>
                      <a:r>
                        <a:rPr lang="en-GB" sz="900">
                          <a:effectLst/>
                          <a:latin typeface="Verdana" panose="020B0604030504040204" pitchFamily="34" charset="0"/>
                          <a:ea typeface="Times New Roman" panose="02020603050405020304" pitchFamily="18" charset="0"/>
                          <a:cs typeface="Times New Roman" panose="02020603050405020304" pitchFamily="18" charset="0"/>
                        </a:rPr>
                        <a:t>2xCEDAR NA61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250"/>
                        </a:spcBef>
                        <a:spcAft>
                          <a:spcPts val="250"/>
                        </a:spcAft>
                      </a:pPr>
                      <a:r>
                        <a:rPr lang="en-GB" sz="900" dirty="0">
                          <a:effectLst/>
                          <a:latin typeface="Verdana" panose="020B0604030504040204" pitchFamily="34" charset="0"/>
                          <a:ea typeface="Times New Roman" panose="02020603050405020304" pitchFamily="18" charset="0"/>
                          <a:cs typeface="Times New Roman" panose="02020603050405020304" pitchFamily="18" charset="0"/>
                        </a:rPr>
                        <a:t>2xCEDAR Compass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96703106"/>
                  </a:ext>
                </a:extLst>
              </a:tr>
            </a:tbl>
          </a:graphicData>
        </a:graphic>
      </p:graphicFrame>
      <p:sp>
        <p:nvSpPr>
          <p:cNvPr id="8" name="TextBox 7">
            <a:extLst>
              <a:ext uri="{FF2B5EF4-FFF2-40B4-BE49-F238E27FC236}">
                <a16:creationId xmlns:a16="http://schemas.microsoft.com/office/drawing/2014/main" id="{56243F1D-6364-797C-8321-CF946FDC6151}"/>
              </a:ext>
            </a:extLst>
          </p:cNvPr>
          <p:cNvSpPr txBox="1"/>
          <p:nvPr/>
        </p:nvSpPr>
        <p:spPr>
          <a:xfrm>
            <a:off x="7210779" y="4673007"/>
            <a:ext cx="4723126" cy="646331"/>
          </a:xfrm>
          <a:prstGeom prst="rect">
            <a:avLst/>
          </a:prstGeom>
          <a:noFill/>
        </p:spPr>
        <p:txBody>
          <a:bodyPr wrap="square">
            <a:spAutoFit/>
          </a:bodyPr>
          <a:lstStyle/>
          <a:p>
            <a:r>
              <a:rPr lang="en-GB" dirty="0">
                <a:effectLst/>
                <a:latin typeface="Verdana" panose="020B0604030504040204" pitchFamily="34" charset="0"/>
                <a:ea typeface="Times New Roman" panose="02020603050405020304" pitchFamily="18" charset="0"/>
                <a:cs typeface="Times New Roman" panose="02020603050405020304" pitchFamily="18" charset="0"/>
              </a:rPr>
              <a:t>compared to the 240kCHF of the original request EDMS 2206350</a:t>
            </a:r>
            <a:endParaRPr lang="en-GB" dirty="0"/>
          </a:p>
        </p:txBody>
      </p:sp>
    </p:spTree>
    <p:extLst>
      <p:ext uri="{BB962C8B-B14F-4D97-AF65-F5344CB8AC3E}">
        <p14:creationId xmlns:p14="http://schemas.microsoft.com/office/powerpoint/2010/main" val="9888915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FE58D945-BA34-4574-8DED-2B048724B9B1}"/>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9130093" y="3764065"/>
            <a:ext cx="2143125" cy="2143125"/>
          </a:xfrm>
          <a:prstGeom prst="rect">
            <a:avLst/>
          </a:prstGeom>
        </p:spPr>
      </p:pic>
      <p:sp>
        <p:nvSpPr>
          <p:cNvPr id="4" name="Titre 1">
            <a:extLst>
              <a:ext uri="{FF2B5EF4-FFF2-40B4-BE49-F238E27FC236}">
                <a16:creationId xmlns:a16="http://schemas.microsoft.com/office/drawing/2014/main" id="{86FE5777-13FB-4247-92A2-852D0D71B811}"/>
              </a:ext>
            </a:extLst>
          </p:cNvPr>
          <p:cNvSpPr txBox="1">
            <a:spLocks/>
          </p:cNvSpPr>
          <p:nvPr/>
        </p:nvSpPr>
        <p:spPr>
          <a:xfrm>
            <a:off x="8843136" y="2980944"/>
            <a:ext cx="3239136" cy="700825"/>
          </a:xfrm>
          <a:prstGeom prst="rect">
            <a:avLst/>
          </a:prstGeom>
        </p:spPr>
        <p:txBody>
          <a:bodyPr/>
          <a:lstStyle>
            <a:lvl1pPr algn="l" defTabSz="914400" rtl="0" eaLnBrk="1" latinLnBrk="0" hangingPunct="1">
              <a:lnSpc>
                <a:spcPct val="90000"/>
              </a:lnSpc>
              <a:spcBef>
                <a:spcPct val="0"/>
              </a:spcBef>
              <a:buNone/>
              <a:defRPr sz="3600" b="1" kern="1200">
                <a:solidFill>
                  <a:schemeClr val="tx1"/>
                </a:solidFill>
                <a:effectLst>
                  <a:outerShdw blurRad="38100" dist="38100" dir="2700000" algn="tl">
                    <a:srgbClr val="000000">
                      <a:alpha val="43137"/>
                    </a:srgbClr>
                  </a:outerShdw>
                </a:effectLst>
                <a:latin typeface="+mj-lt"/>
                <a:ea typeface="+mj-ea"/>
                <a:cs typeface="+mj-cs"/>
              </a:defRPr>
            </a:lvl1pPr>
          </a:lstStyle>
          <a:p>
            <a:r>
              <a:rPr lang="fr-CH" dirty="0"/>
              <a:t>Questions?</a:t>
            </a:r>
            <a:endParaRPr lang="fr-FR" dirty="0"/>
          </a:p>
        </p:txBody>
      </p:sp>
      <p:sp>
        <p:nvSpPr>
          <p:cNvPr id="5" name="Titre 1">
            <a:extLst>
              <a:ext uri="{FF2B5EF4-FFF2-40B4-BE49-F238E27FC236}">
                <a16:creationId xmlns:a16="http://schemas.microsoft.com/office/drawing/2014/main" id="{C666DCE6-6AD6-4CBE-B0FA-1FE445CCE025}"/>
              </a:ext>
            </a:extLst>
          </p:cNvPr>
          <p:cNvSpPr txBox="1">
            <a:spLocks/>
          </p:cNvSpPr>
          <p:nvPr/>
        </p:nvSpPr>
        <p:spPr>
          <a:xfrm>
            <a:off x="1612488" y="2083200"/>
            <a:ext cx="3472753" cy="1246632"/>
          </a:xfrm>
          <a:prstGeom prst="rect">
            <a:avLst/>
          </a:prstGeom>
        </p:spPr>
        <p:txBody>
          <a:bodyPr/>
          <a:lstStyle>
            <a:lvl1pPr algn="l" defTabSz="914400" rtl="0" eaLnBrk="1" latinLnBrk="0" hangingPunct="1">
              <a:lnSpc>
                <a:spcPct val="90000"/>
              </a:lnSpc>
              <a:spcBef>
                <a:spcPct val="0"/>
              </a:spcBef>
              <a:buNone/>
              <a:defRPr sz="3600" b="1" kern="1200">
                <a:solidFill>
                  <a:schemeClr val="tx1"/>
                </a:solidFill>
                <a:effectLst>
                  <a:outerShdw blurRad="38100" dist="38100" dir="2700000" algn="tl">
                    <a:srgbClr val="000000">
                      <a:alpha val="43137"/>
                    </a:srgbClr>
                  </a:outerShdw>
                </a:effectLst>
                <a:latin typeface="+mj-lt"/>
                <a:ea typeface="+mj-ea"/>
                <a:cs typeface="+mj-cs"/>
              </a:defRPr>
            </a:lvl1pPr>
          </a:lstStyle>
          <a:p>
            <a:r>
              <a:rPr lang="fr-CH" dirty="0" err="1"/>
              <a:t>Thank</a:t>
            </a:r>
            <a:r>
              <a:rPr lang="fr-CH" dirty="0"/>
              <a:t> </a:t>
            </a:r>
            <a:r>
              <a:rPr lang="fr-CH" dirty="0" err="1"/>
              <a:t>you</a:t>
            </a:r>
            <a:r>
              <a:rPr lang="fr-CH" dirty="0"/>
              <a:t> for </a:t>
            </a:r>
            <a:r>
              <a:rPr lang="fr-CH" dirty="0" err="1"/>
              <a:t>your</a:t>
            </a:r>
            <a:r>
              <a:rPr lang="fr-CH" dirty="0"/>
              <a:t> attention</a:t>
            </a:r>
            <a:endParaRPr lang="fr-FR" dirty="0"/>
          </a:p>
        </p:txBody>
      </p:sp>
    </p:spTree>
    <p:extLst>
      <p:ext uri="{BB962C8B-B14F-4D97-AF65-F5344CB8AC3E}">
        <p14:creationId xmlns:p14="http://schemas.microsoft.com/office/powerpoint/2010/main" val="20515878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6AE4D83-A5A9-4EC8-BBA7-FD646D3291CA}"/>
              </a:ext>
            </a:extLst>
          </p:cNvPr>
          <p:cNvSpPr>
            <a:spLocks noGrp="1"/>
          </p:cNvSpPr>
          <p:nvPr>
            <p:ph type="sldNum" sz="quarter" idx="12"/>
          </p:nvPr>
        </p:nvSpPr>
        <p:spPr/>
        <p:txBody>
          <a:bodyPr/>
          <a:lstStyle/>
          <a:p>
            <a:fld id="{36B5EA5A-BC32-A742-B11B-8E7414D5B535}" type="slidenum">
              <a:rPr lang="en-US" smtClean="0"/>
              <a:pPr/>
              <a:t>2</a:t>
            </a:fld>
            <a:endParaRPr lang="en-US" dirty="0"/>
          </a:p>
        </p:txBody>
      </p:sp>
      <p:sp>
        <p:nvSpPr>
          <p:cNvPr id="5" name="Title 2">
            <a:extLst>
              <a:ext uri="{FF2B5EF4-FFF2-40B4-BE49-F238E27FC236}">
                <a16:creationId xmlns:a16="http://schemas.microsoft.com/office/drawing/2014/main" id="{8EB4EA58-0EFC-4666-A0D2-A1A99FA16CFA}"/>
              </a:ext>
            </a:extLst>
          </p:cNvPr>
          <p:cNvSpPr txBox="1">
            <a:spLocks/>
          </p:cNvSpPr>
          <p:nvPr/>
        </p:nvSpPr>
        <p:spPr>
          <a:xfrm>
            <a:off x="72148" y="92557"/>
            <a:ext cx="11666039" cy="700825"/>
          </a:xfrm>
          <a:prstGeom prst="rect">
            <a:avLst/>
          </a:prstGeom>
        </p:spPr>
        <p:txBody>
          <a:bodyPr/>
          <a:lstStyle>
            <a:lvl1pPr algn="l" defTabSz="914400" rtl="0" eaLnBrk="1" latinLnBrk="0" hangingPunct="1">
              <a:lnSpc>
                <a:spcPct val="90000"/>
              </a:lnSpc>
              <a:spcBef>
                <a:spcPct val="0"/>
              </a:spcBef>
              <a:buNone/>
              <a:defRPr sz="3600" b="1" kern="1200">
                <a:solidFill>
                  <a:schemeClr val="tx1"/>
                </a:solidFill>
                <a:effectLst>
                  <a:outerShdw blurRad="38100" dist="38100" dir="2700000" algn="tl">
                    <a:srgbClr val="000000">
                      <a:alpha val="43137"/>
                    </a:srgbClr>
                  </a:outerShdw>
                </a:effectLst>
                <a:latin typeface="+mj-lt"/>
                <a:ea typeface="+mj-ea"/>
                <a:cs typeface="+mj-cs"/>
              </a:defRPr>
            </a:lvl1pPr>
          </a:lstStyle>
          <a:p>
            <a:r>
              <a:rPr lang="en-US" sz="3000" dirty="0"/>
              <a:t>CEDAR counters are old detectors used for particle identification </a:t>
            </a:r>
            <a:endParaRPr lang="en-GB" sz="3000" dirty="0"/>
          </a:p>
        </p:txBody>
      </p:sp>
      <p:sp>
        <p:nvSpPr>
          <p:cNvPr id="10" name="ZoneTexte 4">
            <a:extLst>
              <a:ext uri="{FF2B5EF4-FFF2-40B4-BE49-F238E27FC236}">
                <a16:creationId xmlns:a16="http://schemas.microsoft.com/office/drawing/2014/main" id="{BB399BB9-D056-448D-BE18-A3C00A1F6D8E}"/>
              </a:ext>
            </a:extLst>
          </p:cNvPr>
          <p:cNvSpPr txBox="1"/>
          <p:nvPr/>
        </p:nvSpPr>
        <p:spPr>
          <a:xfrm>
            <a:off x="294239" y="988976"/>
            <a:ext cx="7833762" cy="4862870"/>
          </a:xfrm>
          <a:prstGeom prst="rect">
            <a:avLst/>
          </a:prstGeom>
          <a:noFill/>
        </p:spPr>
        <p:txBody>
          <a:bodyPr wrap="square" lIns="0" tIns="0" rIns="0" bIns="0" rtlCol="0">
            <a:spAutoFit/>
          </a:bodyPr>
          <a:lstStyle/>
          <a:p>
            <a:pPr algn="l"/>
            <a:endParaRPr lang="en-US" sz="1600" dirty="0">
              <a:latin typeface="Century Gothic" panose="020B0502020202020204" pitchFamily="34" charset="0"/>
            </a:endParaRPr>
          </a:p>
          <a:p>
            <a:pPr marL="285750" lvl="0" indent="-285750">
              <a:buFont typeface="Arial" panose="020B0604020202020204" pitchFamily="34" charset="0"/>
              <a:buChar char="•"/>
            </a:pPr>
            <a:r>
              <a:rPr lang="en-GB" sz="1800" dirty="0">
                <a:effectLst/>
                <a:latin typeface="Verdana" panose="020B0604030504040204" pitchFamily="34" charset="0"/>
                <a:ea typeface="Times New Roman" panose="02020603050405020304" pitchFamily="18" charset="0"/>
                <a:cs typeface="Times New Roman" panose="02020603050405020304" pitchFamily="18" charset="0"/>
              </a:rPr>
              <a:t>CEDARs (Cerenkov Differential counter with Achromatic Ring Focus) were designed at CERN between 1975 and 1980 and use a highly performant optical system to identify a particle by detecting only the Cerenkov light emitted at a precise angle by beam particles  of a specific rest mass</a:t>
            </a:r>
          </a:p>
          <a:p>
            <a:pPr marL="285750" lvl="0" indent="-285750">
              <a:buFont typeface="Arial" panose="020B0604020202020204" pitchFamily="34" charset="0"/>
              <a:buChar char="•"/>
            </a:pPr>
            <a:r>
              <a:rPr lang="en-GB" sz="1800" dirty="0">
                <a:effectLst/>
                <a:latin typeface="Verdana" panose="020B0604030504040204" pitchFamily="34" charset="0"/>
                <a:ea typeface="Times New Roman" panose="02020603050405020304" pitchFamily="18" charset="0"/>
                <a:cs typeface="Times New Roman" panose="02020603050405020304" pitchFamily="18" charset="0"/>
              </a:rPr>
              <a:t>The light emission angle is directly related to the velocity of the particle and the refraction index of the gas</a:t>
            </a:r>
          </a:p>
          <a:p>
            <a:pPr marL="285750" lvl="0" indent="-285750">
              <a:buFont typeface="Arial" panose="020B0604020202020204" pitchFamily="34" charset="0"/>
              <a:buChar char="•"/>
            </a:pPr>
            <a:r>
              <a:rPr lang="en-GB" sz="1800" dirty="0">
                <a:effectLst/>
                <a:latin typeface="Verdana" panose="020B0604030504040204" pitchFamily="34" charset="0"/>
                <a:ea typeface="Times New Roman" panose="02020603050405020304" pitchFamily="18" charset="0"/>
                <a:cs typeface="Times New Roman" panose="02020603050405020304" pitchFamily="18" charset="0"/>
              </a:rPr>
              <a:t>A diaphragm with an adjustable slit allows to filter light from unwanted particles</a:t>
            </a:r>
          </a:p>
          <a:p>
            <a:pPr marL="285750" lvl="0" indent="-285750">
              <a:buFont typeface="Arial" panose="020B0604020202020204" pitchFamily="34" charset="0"/>
              <a:buChar char="•"/>
            </a:pPr>
            <a:endParaRPr lang="en-GB" dirty="0">
              <a:latin typeface="Verdana" panose="020B0604030504040204" pitchFamily="34" charset="0"/>
              <a:ea typeface="Times New Roman" panose="02020603050405020304" pitchFamily="18" charset="0"/>
              <a:cs typeface="Times New Roman" panose="02020603050405020304" pitchFamily="18" charset="0"/>
            </a:endParaRPr>
          </a:p>
          <a:p>
            <a:endParaRPr lang="en-US" sz="2200" dirty="0">
              <a:latin typeface="Calibri" panose="020F0502020204030204" pitchFamily="34" charset="0"/>
            </a:endParaRPr>
          </a:p>
          <a:p>
            <a:pPr lvl="0"/>
            <a:r>
              <a:rPr lang="en-US" sz="1800" dirty="0">
                <a:effectLst/>
                <a:latin typeface="Calibri" panose="020F0502020204030204" pitchFamily="34" charset="0"/>
                <a:ea typeface="Times New Roman" panose="02020603050405020304" pitchFamily="18" charset="0"/>
              </a:rPr>
              <a:t> </a:t>
            </a:r>
            <a:endParaRPr lang="en-US" dirty="0">
              <a:latin typeface="Calibri" panose="020F0502020204030204" pitchFamily="34" charset="0"/>
              <a:ea typeface="Times New Roman" panose="02020603050405020304" pitchFamily="18" charset="0"/>
            </a:endParaRPr>
          </a:p>
          <a:p>
            <a:pPr marL="285750" indent="-285750">
              <a:buFont typeface="Arial" panose="020B0604020202020204" pitchFamily="34" charset="0"/>
              <a:buChar char="•"/>
            </a:pPr>
            <a:endParaRPr lang="en-US" sz="2000" dirty="0">
              <a:latin typeface="Century Gothic" panose="020B0502020202020204" pitchFamily="34" charset="0"/>
            </a:endParaRPr>
          </a:p>
          <a:p>
            <a:pPr marL="285750" indent="-285750">
              <a:buFont typeface="Arial" panose="020B0604020202020204" pitchFamily="34" charset="0"/>
              <a:buChar char="•"/>
            </a:pPr>
            <a:endParaRPr lang="en-US" sz="2000" dirty="0">
              <a:latin typeface="Century Gothic" panose="020B0502020202020204" pitchFamily="34" charset="0"/>
            </a:endParaRPr>
          </a:p>
          <a:p>
            <a:pPr marL="285750" indent="-285750">
              <a:buFont typeface="Arial" panose="020B0604020202020204" pitchFamily="34" charset="0"/>
              <a:buChar char="•"/>
            </a:pPr>
            <a:endParaRPr lang="en-US" sz="2000" dirty="0">
              <a:latin typeface="Century Gothic" panose="020B0502020202020204" pitchFamily="34" charset="0"/>
            </a:endParaRPr>
          </a:p>
          <a:p>
            <a:endParaRPr lang="en-US" sz="2000" dirty="0">
              <a:latin typeface="Century Gothic" panose="020B0502020202020204" pitchFamily="34" charset="0"/>
            </a:endParaRPr>
          </a:p>
        </p:txBody>
      </p:sp>
      <p:pic>
        <p:nvPicPr>
          <p:cNvPr id="16" name="Espace réservé du contenu 2">
            <a:extLst>
              <a:ext uri="{FF2B5EF4-FFF2-40B4-BE49-F238E27FC236}">
                <a16:creationId xmlns:a16="http://schemas.microsoft.com/office/drawing/2014/main" id="{89A58AED-A74F-AF5F-1577-484025CAB30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4740" y="3780459"/>
            <a:ext cx="6666713" cy="2523537"/>
          </a:xfrm>
          <a:prstGeom prst="rect">
            <a:avLst/>
          </a:prstGeom>
        </p:spPr>
      </p:pic>
      <p:pic>
        <p:nvPicPr>
          <p:cNvPr id="17" name="Picture 16" descr="Diagram&#10;&#10;Description automatically generated">
            <a:extLst>
              <a:ext uri="{FF2B5EF4-FFF2-40B4-BE49-F238E27FC236}">
                <a16:creationId xmlns:a16="http://schemas.microsoft.com/office/drawing/2014/main" id="{21637448-931B-FC98-99F9-9A697381978C}"/>
              </a:ext>
            </a:extLst>
          </p:cNvPr>
          <p:cNvPicPr>
            <a:picLocks noChangeAspect="1"/>
          </p:cNvPicPr>
          <p:nvPr/>
        </p:nvPicPr>
        <p:blipFill rotWithShape="1">
          <a:blip r:embed="rId3"/>
          <a:srcRect r="7659"/>
          <a:stretch/>
        </p:blipFill>
        <p:spPr>
          <a:xfrm>
            <a:off x="8073813" y="988976"/>
            <a:ext cx="4064000" cy="2476574"/>
          </a:xfrm>
          <a:prstGeom prst="rect">
            <a:avLst/>
          </a:prstGeom>
        </p:spPr>
      </p:pic>
      <p:sp>
        <p:nvSpPr>
          <p:cNvPr id="19" name="TextBox 18">
            <a:extLst>
              <a:ext uri="{FF2B5EF4-FFF2-40B4-BE49-F238E27FC236}">
                <a16:creationId xmlns:a16="http://schemas.microsoft.com/office/drawing/2014/main" id="{7BFC6A84-7E4E-307C-95D1-8676A2BF996C}"/>
              </a:ext>
            </a:extLst>
          </p:cNvPr>
          <p:cNvSpPr txBox="1"/>
          <p:nvPr/>
        </p:nvSpPr>
        <p:spPr>
          <a:xfrm>
            <a:off x="7381239" y="3707062"/>
            <a:ext cx="4749800" cy="2585323"/>
          </a:xfrm>
          <a:prstGeom prst="rect">
            <a:avLst/>
          </a:prstGeom>
          <a:noFill/>
        </p:spPr>
        <p:txBody>
          <a:bodyPr wrap="square">
            <a:spAutoFit/>
          </a:bodyPr>
          <a:lstStyle/>
          <a:p>
            <a:pPr marL="285750" lvl="0" indent="-285750">
              <a:buFont typeface="Arial" panose="020B0604020202020204" pitchFamily="34" charset="0"/>
              <a:buChar char="•"/>
            </a:pPr>
            <a:r>
              <a:rPr lang="en-GB" sz="1800" dirty="0">
                <a:effectLst/>
                <a:latin typeface="Verdana" panose="020B0604030504040204" pitchFamily="34" charset="0"/>
                <a:ea typeface="Times New Roman" panose="02020603050405020304" pitchFamily="18" charset="0"/>
                <a:cs typeface="Times New Roman" panose="02020603050405020304" pitchFamily="18" charset="0"/>
              </a:rPr>
              <a:t>By tuning the pressure of the gas, we can then detect particles of a specific mass (and therefore of a specific type), while being blind to other particles</a:t>
            </a:r>
            <a:endParaRPr lang="en-GB" dirty="0">
              <a:latin typeface="Verdana" panose="020B0604030504040204" pitchFamily="34" charset="0"/>
              <a:ea typeface="Times New Roman" panose="02020603050405020304" pitchFamily="18" charset="0"/>
              <a:cs typeface="Times New Roman" panose="02020603050405020304" pitchFamily="18" charset="0"/>
            </a:endParaRPr>
          </a:p>
          <a:p>
            <a:pPr marL="285750" lvl="0" indent="-285750">
              <a:buFont typeface="Arial" panose="020B0604020202020204" pitchFamily="34" charset="0"/>
              <a:buChar char="•"/>
            </a:pPr>
            <a:r>
              <a:rPr lang="en-US" sz="1800" dirty="0">
                <a:effectLst/>
                <a:latin typeface="Verdana" panose="020B0604030504040204" pitchFamily="34" charset="0"/>
                <a:ea typeface="Times New Roman" panose="02020603050405020304" pitchFamily="18" charset="0"/>
                <a:cs typeface="Times New Roman" panose="02020603050405020304" pitchFamily="18" charset="0"/>
              </a:rPr>
              <a:t>This is the principle of the two CEDARs (North and West) that allow tagging particles in different energy regimes</a:t>
            </a:r>
            <a:endParaRPr lang="en-US" sz="2200" dirty="0">
              <a:latin typeface="Calibri" panose="020F0502020204030204" pitchFamily="34" charset="0"/>
            </a:endParaRPr>
          </a:p>
        </p:txBody>
      </p:sp>
    </p:spTree>
    <p:extLst>
      <p:ext uri="{BB962C8B-B14F-4D97-AF65-F5344CB8AC3E}">
        <p14:creationId xmlns:p14="http://schemas.microsoft.com/office/powerpoint/2010/main" val="9857472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6AE4D83-A5A9-4EC8-BBA7-FD646D3291CA}"/>
              </a:ext>
            </a:extLst>
          </p:cNvPr>
          <p:cNvSpPr>
            <a:spLocks noGrp="1"/>
          </p:cNvSpPr>
          <p:nvPr>
            <p:ph type="sldNum" sz="quarter" idx="12"/>
          </p:nvPr>
        </p:nvSpPr>
        <p:spPr/>
        <p:txBody>
          <a:bodyPr/>
          <a:lstStyle/>
          <a:p>
            <a:fld id="{36B5EA5A-BC32-A742-B11B-8E7414D5B535}" type="slidenum">
              <a:rPr lang="en-US" smtClean="0"/>
              <a:pPr/>
              <a:t>3</a:t>
            </a:fld>
            <a:endParaRPr lang="en-US" dirty="0"/>
          </a:p>
        </p:txBody>
      </p:sp>
      <p:sp>
        <p:nvSpPr>
          <p:cNvPr id="5" name="Title 2">
            <a:extLst>
              <a:ext uri="{FF2B5EF4-FFF2-40B4-BE49-F238E27FC236}">
                <a16:creationId xmlns:a16="http://schemas.microsoft.com/office/drawing/2014/main" id="{8EB4EA58-0EFC-4666-A0D2-A1A99FA16CFA}"/>
              </a:ext>
            </a:extLst>
          </p:cNvPr>
          <p:cNvSpPr txBox="1">
            <a:spLocks/>
          </p:cNvSpPr>
          <p:nvPr/>
        </p:nvSpPr>
        <p:spPr>
          <a:xfrm>
            <a:off x="72148" y="92557"/>
            <a:ext cx="11666039" cy="700825"/>
          </a:xfrm>
          <a:prstGeom prst="rect">
            <a:avLst/>
          </a:prstGeom>
        </p:spPr>
        <p:txBody>
          <a:bodyPr/>
          <a:lstStyle>
            <a:lvl1pPr algn="l" defTabSz="914400" rtl="0" eaLnBrk="1" latinLnBrk="0" hangingPunct="1">
              <a:lnSpc>
                <a:spcPct val="90000"/>
              </a:lnSpc>
              <a:spcBef>
                <a:spcPct val="0"/>
              </a:spcBef>
              <a:buNone/>
              <a:defRPr sz="3600" b="1" kern="1200">
                <a:solidFill>
                  <a:schemeClr val="tx1"/>
                </a:solidFill>
                <a:effectLst>
                  <a:outerShdw blurRad="38100" dist="38100" dir="2700000" algn="tl">
                    <a:srgbClr val="000000">
                      <a:alpha val="43137"/>
                    </a:srgbClr>
                  </a:outerShdw>
                </a:effectLst>
                <a:latin typeface="+mj-lt"/>
                <a:ea typeface="+mj-ea"/>
                <a:cs typeface="+mj-cs"/>
              </a:defRPr>
            </a:lvl1pPr>
          </a:lstStyle>
          <a:p>
            <a:r>
              <a:rPr lang="en-GB" sz="3000" dirty="0"/>
              <a:t>The proposed program is intertwined with NA62 CEDAR-H upgrade campaign</a:t>
            </a:r>
          </a:p>
        </p:txBody>
      </p:sp>
      <p:sp>
        <p:nvSpPr>
          <p:cNvPr id="10" name="ZoneTexte 4">
            <a:extLst>
              <a:ext uri="{FF2B5EF4-FFF2-40B4-BE49-F238E27FC236}">
                <a16:creationId xmlns:a16="http://schemas.microsoft.com/office/drawing/2014/main" id="{BB399BB9-D056-448D-BE18-A3C00A1F6D8E}"/>
              </a:ext>
            </a:extLst>
          </p:cNvPr>
          <p:cNvSpPr txBox="1"/>
          <p:nvPr/>
        </p:nvSpPr>
        <p:spPr>
          <a:xfrm>
            <a:off x="294239" y="988976"/>
            <a:ext cx="11666038" cy="7632859"/>
          </a:xfrm>
          <a:prstGeom prst="rect">
            <a:avLst/>
          </a:prstGeom>
          <a:noFill/>
        </p:spPr>
        <p:txBody>
          <a:bodyPr wrap="square" lIns="0" tIns="0" rIns="0" bIns="0" rtlCol="0">
            <a:spAutoFit/>
          </a:bodyPr>
          <a:lstStyle/>
          <a:p>
            <a:pPr algn="l"/>
            <a:endParaRPr lang="en-US" sz="1600" dirty="0">
              <a:latin typeface="Century Gothic" panose="020B0502020202020204" pitchFamily="34" charset="0"/>
            </a:endParaRPr>
          </a:p>
          <a:p>
            <a:pPr marL="285750" lvl="0" indent="-285750">
              <a:buFont typeface="Arial" panose="020B0604020202020204" pitchFamily="34" charset="0"/>
              <a:buChar char="•"/>
            </a:pPr>
            <a:r>
              <a:rPr lang="en-GB" sz="1800" dirty="0">
                <a:effectLst/>
                <a:latin typeface="Verdana" panose="020B0604030504040204" pitchFamily="34" charset="0"/>
                <a:ea typeface="Times New Roman" panose="02020603050405020304" pitchFamily="18" charset="0"/>
                <a:cs typeface="Times New Roman" panose="02020603050405020304" pitchFamily="18" charset="0"/>
              </a:rPr>
              <a:t>Designed and built more than 40 years ago their consolidation is now needed</a:t>
            </a:r>
          </a:p>
          <a:p>
            <a:pPr marL="285750" lvl="0" indent="-285750">
              <a:buFont typeface="Arial" panose="020B0604020202020204" pitchFamily="34" charset="0"/>
              <a:buChar char="•"/>
            </a:pPr>
            <a:r>
              <a:rPr lang="en-GB" dirty="0">
                <a:latin typeface="Verdana" panose="020B0604030504040204" pitchFamily="34" charset="0"/>
                <a:ea typeface="Times New Roman" panose="02020603050405020304" pitchFamily="18" charset="0"/>
                <a:cs typeface="Times New Roman" panose="02020603050405020304" pitchFamily="18" charset="0"/>
              </a:rPr>
              <a:t>No functional spares are available and only one CEDAR-W is left</a:t>
            </a:r>
          </a:p>
          <a:p>
            <a:pPr marL="285750" lvl="0" indent="-285750">
              <a:buFont typeface="Arial" panose="020B0604020202020204" pitchFamily="34" charset="0"/>
              <a:buChar char="•"/>
            </a:pPr>
            <a:r>
              <a:rPr lang="en-GB" dirty="0">
                <a:latin typeface="Verdana" panose="020B0604030504040204" pitchFamily="34" charset="0"/>
                <a:ea typeface="Times New Roman" panose="02020603050405020304" pitchFamily="18" charset="0"/>
                <a:cs typeface="Times New Roman" panose="02020603050405020304" pitchFamily="18" charset="0"/>
              </a:rPr>
              <a:t>This</a:t>
            </a:r>
            <a:r>
              <a:rPr lang="en-GB" sz="1800" dirty="0">
                <a:effectLst/>
                <a:latin typeface="Verdana" panose="020B0604030504040204" pitchFamily="34" charset="0"/>
                <a:ea typeface="Times New Roman" panose="02020603050405020304" pitchFamily="18" charset="0"/>
                <a:cs typeface="Times New Roman" panose="02020603050405020304" pitchFamily="18" charset="0"/>
              </a:rPr>
              <a:t> Consolidation Work Package (EDMS 2742855) describes the requests for:</a:t>
            </a:r>
          </a:p>
          <a:p>
            <a:pPr lvl="0"/>
            <a:endParaRPr lang="en-GB" sz="1800" dirty="0">
              <a:effectLst/>
              <a:latin typeface="Verdana" panose="020B0604030504040204" pitchFamily="34" charset="0"/>
              <a:ea typeface="Times New Roman" panose="02020603050405020304" pitchFamily="18" charset="0"/>
              <a:cs typeface="Times New Roman" panose="02020603050405020304" pitchFamily="18" charset="0"/>
            </a:endParaRPr>
          </a:p>
          <a:p>
            <a:pPr marL="742950" lvl="1" indent="-285750">
              <a:buFont typeface="Wingdings" panose="05000000000000000000" pitchFamily="2" charset="2"/>
              <a:buChar char="ü"/>
            </a:pPr>
            <a:r>
              <a:rPr lang="en-GB" dirty="0">
                <a:effectLst/>
                <a:latin typeface="Verdana" panose="020B0604030504040204" pitchFamily="34" charset="0"/>
                <a:ea typeface="Times New Roman" panose="02020603050405020304" pitchFamily="18" charset="0"/>
                <a:cs typeface="Times New Roman" panose="02020603050405020304" pitchFamily="18" charset="0"/>
              </a:rPr>
              <a:t>the two CEDARs used by Compass (XCED_N02, XCED_N20);</a:t>
            </a:r>
          </a:p>
          <a:p>
            <a:pPr marL="742950" lvl="1" indent="-285750">
              <a:buFont typeface="Wingdings" panose="05000000000000000000" pitchFamily="2" charset="2"/>
              <a:buChar char="ü"/>
            </a:pPr>
            <a:r>
              <a:rPr lang="en-GB" dirty="0">
                <a:effectLst/>
                <a:latin typeface="Verdana" panose="020B0604030504040204" pitchFamily="34" charset="0"/>
                <a:ea typeface="Times New Roman" panose="02020603050405020304" pitchFamily="18" charset="0"/>
                <a:cs typeface="Times New Roman" panose="02020603050405020304" pitchFamily="18" charset="0"/>
              </a:rPr>
              <a:t>the two used by NA61 (XCED_N03, XCED_W04);</a:t>
            </a:r>
          </a:p>
          <a:p>
            <a:pPr marL="742950" lvl="1" indent="-285750">
              <a:buFont typeface="Wingdings" panose="05000000000000000000" pitchFamily="2" charset="2"/>
              <a:buChar char="ü"/>
            </a:pPr>
            <a:r>
              <a:rPr lang="en-GB" dirty="0">
                <a:effectLst/>
                <a:latin typeface="Verdana" panose="020B0604030504040204" pitchFamily="34" charset="0"/>
                <a:ea typeface="Times New Roman" panose="02020603050405020304" pitchFamily="18" charset="0"/>
                <a:cs typeface="Times New Roman" panose="02020603050405020304" pitchFamily="18" charset="0"/>
              </a:rPr>
              <a:t>an additional CEDAR-W (e.g. XCED_N03) to cover increasing requests for H6;</a:t>
            </a:r>
          </a:p>
          <a:p>
            <a:pPr marL="742950" lvl="1" indent="-285750">
              <a:buFont typeface="Wingdings" panose="05000000000000000000" pitchFamily="2" charset="2"/>
              <a:buChar char="ü"/>
            </a:pPr>
            <a:r>
              <a:rPr lang="en-GB" dirty="0">
                <a:effectLst/>
                <a:latin typeface="Verdana" panose="020B0604030504040204" pitchFamily="34" charset="0"/>
                <a:ea typeface="Times New Roman" panose="02020603050405020304" pitchFamily="18" charset="0"/>
                <a:cs typeface="Times New Roman" panose="02020603050405020304" pitchFamily="18" charset="0"/>
              </a:rPr>
              <a:t>two spares, a North and a West (e.g. XCED_N01, XCED_N07)</a:t>
            </a:r>
          </a:p>
          <a:p>
            <a:pPr lvl="0"/>
            <a:endParaRPr lang="en-GB" dirty="0">
              <a:latin typeface="Verdana" panose="020B0604030504040204" pitchFamily="34" charset="0"/>
              <a:ea typeface="Times New Roman" panose="02020603050405020304" pitchFamily="18" charset="0"/>
              <a:cs typeface="Times New Roman" panose="02020603050405020304" pitchFamily="18" charset="0"/>
            </a:endParaRPr>
          </a:p>
          <a:p>
            <a:pPr marL="285750" lvl="0" indent="-285750">
              <a:buFont typeface="Arial" panose="020B0604020202020204" pitchFamily="34" charset="0"/>
              <a:buChar char="•"/>
            </a:pPr>
            <a:r>
              <a:rPr lang="en-GB" sz="1800" dirty="0">
                <a:effectLst/>
                <a:latin typeface="Verdana" panose="020B0604030504040204" pitchFamily="34" charset="0"/>
                <a:ea typeface="Times New Roman" panose="02020603050405020304" pitchFamily="18" charset="0"/>
                <a:cs typeface="Times New Roman" panose="02020603050405020304" pitchFamily="18" charset="0"/>
              </a:rPr>
              <a:t>The refurbishment of XCED_N06 onto a CEDAR-H filled with Hydrogen is described in a separate document (EDMS#2621859) but some synergies are expected</a:t>
            </a:r>
          </a:p>
          <a:p>
            <a:pPr marL="285750" lvl="0" indent="-285750">
              <a:buFont typeface="Arial" panose="020B0604020202020204" pitchFamily="34" charset="0"/>
              <a:buChar char="•"/>
            </a:pPr>
            <a:r>
              <a:rPr lang="en-GB" dirty="0">
                <a:latin typeface="Verdana" panose="020B0604030504040204" pitchFamily="34" charset="0"/>
                <a:ea typeface="Times New Roman" panose="02020603050405020304" pitchFamily="18" charset="0"/>
                <a:cs typeface="Times New Roman" panose="02020603050405020304" pitchFamily="18" charset="0"/>
              </a:rPr>
              <a:t>T</a:t>
            </a:r>
            <a:r>
              <a:rPr lang="en-GB" sz="1800" dirty="0">
                <a:effectLst/>
                <a:latin typeface="Verdana" panose="020B0604030504040204" pitchFamily="34" charset="0"/>
                <a:ea typeface="Times New Roman" panose="02020603050405020304" pitchFamily="18" charset="0"/>
                <a:cs typeface="Times New Roman" panose="02020603050405020304" pitchFamily="18" charset="0"/>
              </a:rPr>
              <a:t>he project proposal is staged in two phases:</a:t>
            </a:r>
          </a:p>
          <a:p>
            <a:pPr marL="285750" lvl="0" indent="-285750">
              <a:buFont typeface="Arial" panose="020B0604020202020204" pitchFamily="34" charset="0"/>
              <a:buChar char="•"/>
            </a:pPr>
            <a:endParaRPr lang="en-GB" sz="1800" dirty="0">
              <a:effectLst/>
              <a:latin typeface="Verdana" panose="020B0604030504040204" pitchFamily="34" charset="0"/>
              <a:ea typeface="Times New Roman" panose="02020603050405020304" pitchFamily="18" charset="0"/>
              <a:cs typeface="Times New Roman" panose="02020603050405020304" pitchFamily="18" charset="0"/>
            </a:endParaRPr>
          </a:p>
          <a:p>
            <a:pPr marL="742950" lvl="1" indent="-285750">
              <a:buFont typeface="Wingdings" panose="05000000000000000000" pitchFamily="2" charset="2"/>
              <a:buChar char="ü"/>
            </a:pPr>
            <a:r>
              <a:rPr lang="en-GB" dirty="0">
                <a:effectLst/>
                <a:latin typeface="Verdana" panose="020B0604030504040204" pitchFamily="34" charset="0"/>
                <a:ea typeface="Times New Roman" panose="02020603050405020304" pitchFamily="18" charset="0"/>
                <a:cs typeface="Times New Roman" panose="02020603050405020304" pitchFamily="18" charset="0"/>
              </a:rPr>
              <a:t>Phase 1 has </a:t>
            </a:r>
            <a:r>
              <a:rPr lang="en-GB" dirty="0">
                <a:latin typeface="Verdana" panose="020B0604030504040204" pitchFamily="34" charset="0"/>
                <a:ea typeface="Times New Roman" panose="02020603050405020304" pitchFamily="18" charset="0"/>
                <a:cs typeface="Times New Roman" panose="02020603050405020304" pitchFamily="18" charset="0"/>
              </a:rPr>
              <a:t>its own funding and it</a:t>
            </a:r>
            <a:r>
              <a:rPr lang="en-GB" dirty="0">
                <a:effectLst/>
                <a:latin typeface="Verdana" panose="020B0604030504040204" pitchFamily="34" charset="0"/>
                <a:ea typeface="Times New Roman" panose="02020603050405020304" pitchFamily="18" charset="0"/>
                <a:cs typeface="Times New Roman" panose="02020603050405020304" pitchFamily="18" charset="0"/>
              </a:rPr>
              <a:t> is aimed at ensuring a minimum level of reliability and availability for the coming years by completing the full consolidation of the one spare with two interchangeable set of optics</a:t>
            </a:r>
          </a:p>
          <a:p>
            <a:pPr marL="742950" lvl="1" indent="-285750">
              <a:buFont typeface="Wingdings" panose="05000000000000000000" pitchFamily="2" charset="2"/>
              <a:buChar char="ü"/>
            </a:pPr>
            <a:r>
              <a:rPr lang="en-GB" dirty="0">
                <a:effectLst/>
                <a:latin typeface="Verdana" panose="020B0604030504040204" pitchFamily="34" charset="0"/>
                <a:ea typeface="Times New Roman" panose="02020603050405020304" pitchFamily="18" charset="0"/>
                <a:cs typeface="Times New Roman" panose="02020603050405020304" pitchFamily="18" charset="0"/>
              </a:rPr>
              <a:t>In Phase 2, funded through NA-CONS, the remaining five operational CEDARs as well as the second spare would be consolidated</a:t>
            </a:r>
          </a:p>
          <a:p>
            <a:pPr marL="285750" lvl="0" indent="-285750">
              <a:buFont typeface="Arial" panose="020B0604020202020204" pitchFamily="34" charset="0"/>
              <a:buChar char="•"/>
            </a:pPr>
            <a:endParaRPr lang="en-GB" dirty="0">
              <a:latin typeface="Verdana" panose="020B0604030504040204" pitchFamily="34" charset="0"/>
              <a:ea typeface="Times New Roman" panose="02020603050405020304" pitchFamily="18" charset="0"/>
              <a:cs typeface="Times New Roman" panose="02020603050405020304" pitchFamily="18" charset="0"/>
            </a:endParaRPr>
          </a:p>
          <a:p>
            <a:endParaRPr lang="en-US" sz="2200" dirty="0">
              <a:latin typeface="Calibri" panose="020F0502020204030204" pitchFamily="34" charset="0"/>
            </a:endParaRPr>
          </a:p>
          <a:p>
            <a:pPr lvl="0"/>
            <a:r>
              <a:rPr lang="en-US" sz="1800" dirty="0">
                <a:effectLst/>
                <a:latin typeface="Calibri" panose="020F0502020204030204" pitchFamily="34" charset="0"/>
                <a:ea typeface="Times New Roman" panose="02020603050405020304" pitchFamily="18" charset="0"/>
              </a:rPr>
              <a:t> </a:t>
            </a:r>
            <a:endParaRPr lang="en-US" dirty="0">
              <a:latin typeface="Calibri" panose="020F0502020204030204" pitchFamily="34" charset="0"/>
              <a:ea typeface="Times New Roman" panose="02020603050405020304" pitchFamily="18" charset="0"/>
            </a:endParaRPr>
          </a:p>
          <a:p>
            <a:pPr marL="285750" indent="-285750">
              <a:buFont typeface="Arial" panose="020B0604020202020204" pitchFamily="34" charset="0"/>
              <a:buChar char="•"/>
            </a:pPr>
            <a:endParaRPr lang="en-US" sz="2000" dirty="0">
              <a:latin typeface="Century Gothic" panose="020B0502020202020204" pitchFamily="34" charset="0"/>
            </a:endParaRPr>
          </a:p>
          <a:p>
            <a:pPr marL="285750" indent="-285750">
              <a:buFont typeface="Arial" panose="020B0604020202020204" pitchFamily="34" charset="0"/>
              <a:buChar char="•"/>
            </a:pPr>
            <a:endParaRPr lang="en-US" sz="2000" dirty="0">
              <a:latin typeface="Century Gothic" panose="020B0502020202020204" pitchFamily="34" charset="0"/>
            </a:endParaRPr>
          </a:p>
          <a:p>
            <a:pPr marL="285750" indent="-285750">
              <a:buFont typeface="Arial" panose="020B0604020202020204" pitchFamily="34" charset="0"/>
              <a:buChar char="•"/>
            </a:pPr>
            <a:endParaRPr lang="en-US" sz="2000" dirty="0">
              <a:latin typeface="Century Gothic" panose="020B0502020202020204" pitchFamily="34" charset="0"/>
            </a:endParaRPr>
          </a:p>
          <a:p>
            <a:endParaRPr lang="en-US" sz="2000" dirty="0">
              <a:latin typeface="Century Gothic" panose="020B0502020202020204" pitchFamily="34" charset="0"/>
            </a:endParaRPr>
          </a:p>
        </p:txBody>
      </p:sp>
    </p:spTree>
    <p:extLst>
      <p:ext uri="{BB962C8B-B14F-4D97-AF65-F5344CB8AC3E}">
        <p14:creationId xmlns:p14="http://schemas.microsoft.com/office/powerpoint/2010/main" val="33681477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0871343-BDDE-4C70-C621-569E6C1122B7}"/>
              </a:ext>
            </a:extLst>
          </p:cNvPr>
          <p:cNvSpPr>
            <a:spLocks noGrp="1"/>
          </p:cNvSpPr>
          <p:nvPr>
            <p:ph type="sldNum" sz="quarter" idx="12"/>
          </p:nvPr>
        </p:nvSpPr>
        <p:spPr/>
        <p:txBody>
          <a:bodyPr/>
          <a:lstStyle/>
          <a:p>
            <a:fld id="{36B5EA5A-BC32-A742-B11B-8E7414D5B535}" type="slidenum">
              <a:rPr lang="en-US" smtClean="0"/>
              <a:pPr/>
              <a:t>4</a:t>
            </a:fld>
            <a:endParaRPr lang="en-US" dirty="0"/>
          </a:p>
        </p:txBody>
      </p:sp>
      <p:graphicFrame>
        <p:nvGraphicFramePr>
          <p:cNvPr id="5" name="Chart 4">
            <a:extLst>
              <a:ext uri="{FF2B5EF4-FFF2-40B4-BE49-F238E27FC236}">
                <a16:creationId xmlns:a16="http://schemas.microsoft.com/office/drawing/2014/main" id="{356994A4-7F1F-75C1-BF7E-4A99444BB6BD}"/>
              </a:ext>
            </a:extLst>
          </p:cNvPr>
          <p:cNvGraphicFramePr/>
          <p:nvPr>
            <p:extLst>
              <p:ext uri="{D42A27DB-BD31-4B8C-83A1-F6EECF244321}">
                <p14:modId xmlns:p14="http://schemas.microsoft.com/office/powerpoint/2010/main" val="1862000977"/>
              </p:ext>
            </p:extLst>
          </p:nvPr>
        </p:nvGraphicFramePr>
        <p:xfrm>
          <a:off x="2032000" y="719666"/>
          <a:ext cx="8128000" cy="5418667"/>
        </p:xfrm>
        <a:graphic>
          <a:graphicData uri="http://schemas.openxmlformats.org/drawingml/2006/chart">
            <c:chart xmlns:c="http://schemas.openxmlformats.org/drawingml/2006/chart" xmlns:r="http://schemas.openxmlformats.org/officeDocument/2006/relationships" r:id="rId2"/>
          </a:graphicData>
        </a:graphic>
      </p:graphicFrame>
      <p:sp>
        <p:nvSpPr>
          <p:cNvPr id="6" name="Title 2">
            <a:extLst>
              <a:ext uri="{FF2B5EF4-FFF2-40B4-BE49-F238E27FC236}">
                <a16:creationId xmlns:a16="http://schemas.microsoft.com/office/drawing/2014/main" id="{66594854-FA81-83CE-4854-0B05A726A50F}"/>
              </a:ext>
            </a:extLst>
          </p:cNvPr>
          <p:cNvSpPr txBox="1">
            <a:spLocks/>
          </p:cNvSpPr>
          <p:nvPr/>
        </p:nvSpPr>
        <p:spPr>
          <a:xfrm>
            <a:off x="72148" y="92557"/>
            <a:ext cx="11666039" cy="700825"/>
          </a:xfrm>
          <a:prstGeom prst="rect">
            <a:avLst/>
          </a:prstGeom>
        </p:spPr>
        <p:txBody>
          <a:bodyPr/>
          <a:lstStyle>
            <a:lvl1pPr algn="l" defTabSz="914400" rtl="0" eaLnBrk="1" latinLnBrk="0" hangingPunct="1">
              <a:lnSpc>
                <a:spcPct val="90000"/>
              </a:lnSpc>
              <a:spcBef>
                <a:spcPct val="0"/>
              </a:spcBef>
              <a:buNone/>
              <a:defRPr sz="3600" b="1" kern="1200">
                <a:solidFill>
                  <a:schemeClr val="tx1"/>
                </a:solidFill>
                <a:effectLst>
                  <a:outerShdw blurRad="38100" dist="38100" dir="2700000" algn="tl">
                    <a:srgbClr val="000000">
                      <a:alpha val="43137"/>
                    </a:srgbClr>
                  </a:outerShdw>
                </a:effectLst>
                <a:latin typeface="+mj-lt"/>
                <a:ea typeface="+mj-ea"/>
                <a:cs typeface="+mj-cs"/>
              </a:defRPr>
            </a:lvl1pPr>
          </a:lstStyle>
          <a:p>
            <a:r>
              <a:rPr lang="en-GB" sz="3000" dirty="0"/>
              <a:t>The consolidation campaign spans across different areas and equipment </a:t>
            </a:r>
            <a:r>
              <a:rPr lang="en-GB" sz="3000" dirty="0" err="1"/>
              <a:t>subsytems</a:t>
            </a:r>
            <a:endParaRPr lang="en-GB" sz="3000" dirty="0"/>
          </a:p>
        </p:txBody>
      </p:sp>
    </p:spTree>
    <p:extLst>
      <p:ext uri="{BB962C8B-B14F-4D97-AF65-F5344CB8AC3E}">
        <p14:creationId xmlns:p14="http://schemas.microsoft.com/office/powerpoint/2010/main" val="21755248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6AE4D83-A5A9-4EC8-BBA7-FD646D3291CA}"/>
              </a:ext>
            </a:extLst>
          </p:cNvPr>
          <p:cNvSpPr>
            <a:spLocks noGrp="1"/>
          </p:cNvSpPr>
          <p:nvPr>
            <p:ph type="sldNum" sz="quarter" idx="12"/>
          </p:nvPr>
        </p:nvSpPr>
        <p:spPr/>
        <p:txBody>
          <a:bodyPr/>
          <a:lstStyle/>
          <a:p>
            <a:fld id="{36B5EA5A-BC32-A742-B11B-8E7414D5B535}" type="slidenum">
              <a:rPr lang="en-US" smtClean="0"/>
              <a:pPr/>
              <a:t>5</a:t>
            </a:fld>
            <a:endParaRPr lang="en-US" dirty="0"/>
          </a:p>
        </p:txBody>
      </p:sp>
      <p:sp>
        <p:nvSpPr>
          <p:cNvPr id="5" name="Title 2">
            <a:extLst>
              <a:ext uri="{FF2B5EF4-FFF2-40B4-BE49-F238E27FC236}">
                <a16:creationId xmlns:a16="http://schemas.microsoft.com/office/drawing/2014/main" id="{8EB4EA58-0EFC-4666-A0D2-A1A99FA16CFA}"/>
              </a:ext>
            </a:extLst>
          </p:cNvPr>
          <p:cNvSpPr txBox="1">
            <a:spLocks/>
          </p:cNvSpPr>
          <p:nvPr/>
        </p:nvSpPr>
        <p:spPr>
          <a:xfrm>
            <a:off x="72148" y="92557"/>
            <a:ext cx="11376025" cy="700825"/>
          </a:xfrm>
          <a:prstGeom prst="rect">
            <a:avLst/>
          </a:prstGeom>
        </p:spPr>
        <p:txBody>
          <a:bodyPr/>
          <a:lstStyle>
            <a:lvl1pPr algn="l" defTabSz="914400" rtl="0" eaLnBrk="1" latinLnBrk="0" hangingPunct="1">
              <a:lnSpc>
                <a:spcPct val="90000"/>
              </a:lnSpc>
              <a:spcBef>
                <a:spcPct val="0"/>
              </a:spcBef>
              <a:buNone/>
              <a:defRPr sz="3600" b="1" kern="1200">
                <a:solidFill>
                  <a:schemeClr val="tx1"/>
                </a:solidFill>
                <a:effectLst>
                  <a:outerShdw blurRad="38100" dist="38100" dir="2700000" algn="tl">
                    <a:srgbClr val="000000">
                      <a:alpha val="43137"/>
                    </a:srgbClr>
                  </a:outerShdw>
                </a:effectLst>
                <a:latin typeface="+mj-lt"/>
                <a:ea typeface="+mj-ea"/>
                <a:cs typeface="+mj-cs"/>
              </a:defRPr>
            </a:lvl1pPr>
          </a:lstStyle>
          <a:p>
            <a:r>
              <a:rPr lang="en-US" sz="3000" dirty="0"/>
              <a:t>A consolidation of the documentation, that builds upon the one done for NA62, represents the starting point</a:t>
            </a:r>
            <a:endParaRPr lang="en-GB" sz="3000" dirty="0"/>
          </a:p>
        </p:txBody>
      </p:sp>
      <p:sp>
        <p:nvSpPr>
          <p:cNvPr id="10" name="ZoneTexte 4">
            <a:extLst>
              <a:ext uri="{FF2B5EF4-FFF2-40B4-BE49-F238E27FC236}">
                <a16:creationId xmlns:a16="http://schemas.microsoft.com/office/drawing/2014/main" id="{BB399BB9-D056-448D-BE18-A3C00A1F6D8E}"/>
              </a:ext>
            </a:extLst>
          </p:cNvPr>
          <p:cNvSpPr txBox="1"/>
          <p:nvPr/>
        </p:nvSpPr>
        <p:spPr>
          <a:xfrm>
            <a:off x="294239" y="988976"/>
            <a:ext cx="6032054" cy="4370427"/>
          </a:xfrm>
          <a:prstGeom prst="rect">
            <a:avLst/>
          </a:prstGeom>
          <a:noFill/>
        </p:spPr>
        <p:txBody>
          <a:bodyPr wrap="square" lIns="0" tIns="0" rIns="0" bIns="0" rtlCol="0">
            <a:spAutoFit/>
          </a:bodyPr>
          <a:lstStyle/>
          <a:p>
            <a:pPr algn="l"/>
            <a:endParaRPr lang="en-US" sz="1600" dirty="0">
              <a:latin typeface="Century Gothic" panose="020B0502020202020204" pitchFamily="34" charset="0"/>
            </a:endParaRPr>
          </a:p>
          <a:p>
            <a:pPr marL="285750" lvl="0" indent="-285750">
              <a:buFont typeface="Arial" panose="020B0604020202020204" pitchFamily="34" charset="0"/>
              <a:buChar char="•"/>
            </a:pPr>
            <a:r>
              <a:rPr lang="en-GB" sz="1800" dirty="0">
                <a:effectLst/>
                <a:latin typeface="Verdana" panose="020B0604030504040204" pitchFamily="34" charset="0"/>
                <a:ea typeface="Times New Roman" panose="02020603050405020304" pitchFamily="18" charset="0"/>
                <a:cs typeface="Times New Roman" panose="02020603050405020304" pitchFamily="18" charset="0"/>
              </a:rPr>
              <a:t>Over 300 technical drawings concerning the CEDARs date from the 1970’s</a:t>
            </a:r>
          </a:p>
          <a:p>
            <a:pPr marL="285750" lvl="0" indent="-285750">
              <a:buFont typeface="Arial" panose="020B0604020202020204" pitchFamily="34" charset="0"/>
              <a:buChar char="•"/>
            </a:pPr>
            <a:r>
              <a:rPr lang="en-GB" sz="1800" dirty="0">
                <a:effectLst/>
                <a:latin typeface="Verdana" panose="020B0604030504040204" pitchFamily="34" charset="0"/>
                <a:ea typeface="Times New Roman" panose="02020603050405020304" pitchFamily="18" charset="0"/>
                <a:cs typeface="Times New Roman" panose="02020603050405020304" pitchFamily="18" charset="0"/>
              </a:rPr>
              <a:t>They do not conform to current ISO standards and are only available on paper and/or in scanned form</a:t>
            </a:r>
            <a:endParaRPr lang="en-GB" dirty="0">
              <a:latin typeface="Verdana" panose="020B0604030504040204" pitchFamily="34" charset="0"/>
              <a:ea typeface="Times New Roman" panose="02020603050405020304" pitchFamily="18" charset="0"/>
              <a:cs typeface="Times New Roman" panose="02020603050405020304" pitchFamily="18" charset="0"/>
            </a:endParaRPr>
          </a:p>
          <a:p>
            <a:pPr marL="285750" lvl="0" indent="-285750">
              <a:buFont typeface="Arial" panose="020B0604020202020204" pitchFamily="34" charset="0"/>
              <a:buChar char="•"/>
            </a:pPr>
            <a:r>
              <a:rPr lang="en-GB" sz="1800" dirty="0">
                <a:effectLst/>
                <a:latin typeface="Verdana" panose="020B0604030504040204" pitchFamily="34" charset="0"/>
                <a:ea typeface="Times New Roman" panose="02020603050405020304" pitchFamily="18" charset="0"/>
                <a:cs typeface="Times New Roman" panose="02020603050405020304" pitchFamily="18" charset="0"/>
              </a:rPr>
              <a:t>It is therefore necessary to redo some 2D drawings as well as to provide 3D models if we want to be able to reproduce or modify a CEDAR</a:t>
            </a:r>
            <a:r>
              <a:rPr lang="en-US" sz="2200" dirty="0">
                <a:latin typeface="Calibri" panose="020F0502020204030204" pitchFamily="34" charset="0"/>
              </a:rPr>
              <a:t>  </a:t>
            </a:r>
          </a:p>
          <a:p>
            <a:endParaRPr lang="en-US" sz="2200" dirty="0">
              <a:latin typeface="Calibri" panose="020F0502020204030204" pitchFamily="34" charset="0"/>
            </a:endParaRPr>
          </a:p>
          <a:p>
            <a:pPr lvl="0"/>
            <a:r>
              <a:rPr lang="en-US" sz="1800" dirty="0">
                <a:effectLst/>
                <a:latin typeface="Calibri" panose="020F0502020204030204" pitchFamily="34" charset="0"/>
                <a:ea typeface="Times New Roman" panose="02020603050405020304" pitchFamily="18" charset="0"/>
              </a:rPr>
              <a:t> </a:t>
            </a:r>
            <a:endParaRPr lang="en-US" dirty="0">
              <a:latin typeface="Calibri" panose="020F0502020204030204" pitchFamily="34" charset="0"/>
              <a:ea typeface="Times New Roman" panose="02020603050405020304" pitchFamily="18" charset="0"/>
            </a:endParaRPr>
          </a:p>
          <a:p>
            <a:pPr marL="285750" indent="-285750">
              <a:buFont typeface="Arial" panose="020B0604020202020204" pitchFamily="34" charset="0"/>
              <a:buChar char="•"/>
            </a:pPr>
            <a:endParaRPr lang="en-US" sz="2000" dirty="0">
              <a:latin typeface="Century Gothic" panose="020B0502020202020204" pitchFamily="34" charset="0"/>
            </a:endParaRPr>
          </a:p>
          <a:p>
            <a:pPr marL="285750" indent="-285750">
              <a:buFont typeface="Arial" panose="020B0604020202020204" pitchFamily="34" charset="0"/>
              <a:buChar char="•"/>
            </a:pPr>
            <a:endParaRPr lang="en-US" sz="2000" dirty="0">
              <a:latin typeface="Century Gothic" panose="020B0502020202020204" pitchFamily="34" charset="0"/>
            </a:endParaRPr>
          </a:p>
          <a:p>
            <a:pPr marL="285750" indent="-285750">
              <a:buFont typeface="Arial" panose="020B0604020202020204" pitchFamily="34" charset="0"/>
              <a:buChar char="•"/>
            </a:pPr>
            <a:endParaRPr lang="en-US" sz="2000" dirty="0">
              <a:latin typeface="Century Gothic" panose="020B0502020202020204" pitchFamily="34" charset="0"/>
            </a:endParaRPr>
          </a:p>
          <a:p>
            <a:endParaRPr lang="en-US" sz="2000" dirty="0">
              <a:latin typeface="Century Gothic" panose="020B0502020202020204" pitchFamily="34" charset="0"/>
            </a:endParaRPr>
          </a:p>
        </p:txBody>
      </p:sp>
      <p:pic>
        <p:nvPicPr>
          <p:cNvPr id="9" name="Image 4">
            <a:extLst>
              <a:ext uri="{FF2B5EF4-FFF2-40B4-BE49-F238E27FC236}">
                <a16:creationId xmlns:a16="http://schemas.microsoft.com/office/drawing/2014/main" id="{E2361EDE-3123-D71F-F451-D84A1B7DD1B1}"/>
              </a:ext>
            </a:extLst>
          </p:cNvPr>
          <p:cNvPicPr>
            <a:picLocks noChangeAspect="1"/>
          </p:cNvPicPr>
          <p:nvPr/>
        </p:nvPicPr>
        <p:blipFill rotWithShape="1">
          <a:blip r:embed="rId2">
            <a:extLst>
              <a:ext uri="{28A0092B-C50C-407E-A947-70E740481C1C}">
                <a14:useLocalDpi xmlns:a14="http://schemas.microsoft.com/office/drawing/2010/main" val="0"/>
              </a:ext>
            </a:extLst>
          </a:blip>
          <a:srcRect l="4229" r="13430"/>
          <a:stretch/>
        </p:blipFill>
        <p:spPr>
          <a:xfrm>
            <a:off x="617258" y="4121639"/>
            <a:ext cx="2009826" cy="1830648"/>
          </a:xfrm>
          <a:prstGeom prst="rect">
            <a:avLst/>
          </a:prstGeom>
          <a:ln w="19050">
            <a:solidFill>
              <a:schemeClr val="accent1"/>
            </a:solidFill>
          </a:ln>
        </p:spPr>
      </p:pic>
      <p:pic>
        <p:nvPicPr>
          <p:cNvPr id="11" name="Image 20">
            <a:extLst>
              <a:ext uri="{FF2B5EF4-FFF2-40B4-BE49-F238E27FC236}">
                <a16:creationId xmlns:a16="http://schemas.microsoft.com/office/drawing/2014/main" id="{24757D98-C80F-B68D-9A27-2BFB992AAB28}"/>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3310266" y="3817662"/>
            <a:ext cx="2676840" cy="2438602"/>
          </a:xfrm>
          <a:prstGeom prst="rect">
            <a:avLst/>
          </a:prstGeom>
        </p:spPr>
      </p:pic>
      <p:pic>
        <p:nvPicPr>
          <p:cNvPr id="12" name="Image 8">
            <a:extLst>
              <a:ext uri="{FF2B5EF4-FFF2-40B4-BE49-F238E27FC236}">
                <a16:creationId xmlns:a16="http://schemas.microsoft.com/office/drawing/2014/main" id="{212FBEB2-A667-B048-3DDB-024470C68B37}"/>
              </a:ext>
            </a:extLst>
          </p:cNvPr>
          <p:cNvPicPr>
            <a:picLocks noChangeAspect="1"/>
          </p:cNvPicPr>
          <p:nvPr/>
        </p:nvPicPr>
        <p:blipFill rotWithShape="1">
          <a:blip r:embed="rId4"/>
          <a:srcRect l="10655" t="4714" r="4227" b="1320"/>
          <a:stretch/>
        </p:blipFill>
        <p:spPr>
          <a:xfrm>
            <a:off x="6477404" y="1019699"/>
            <a:ext cx="4036545" cy="2545656"/>
          </a:xfrm>
          <a:prstGeom prst="rect">
            <a:avLst/>
          </a:prstGeom>
        </p:spPr>
      </p:pic>
      <p:pic>
        <p:nvPicPr>
          <p:cNvPr id="13" name="Image 9" descr="Une image contenant intérieur, fenêtre&#10;&#10;Description générée automatiquement">
            <a:extLst>
              <a:ext uri="{FF2B5EF4-FFF2-40B4-BE49-F238E27FC236}">
                <a16:creationId xmlns:a16="http://schemas.microsoft.com/office/drawing/2014/main" id="{60B7D0B5-5429-FD3C-3266-EE72E4B630F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041478" y="2222459"/>
            <a:ext cx="2856283" cy="1832644"/>
          </a:xfrm>
          <a:prstGeom prst="rect">
            <a:avLst/>
          </a:prstGeom>
        </p:spPr>
      </p:pic>
      <p:sp>
        <p:nvSpPr>
          <p:cNvPr id="3" name="Arrow: Right 2">
            <a:extLst>
              <a:ext uri="{FF2B5EF4-FFF2-40B4-BE49-F238E27FC236}">
                <a16:creationId xmlns:a16="http://schemas.microsoft.com/office/drawing/2014/main" id="{3946591D-F108-1A8F-16B5-3EB3D1D3FAE7}"/>
              </a:ext>
            </a:extLst>
          </p:cNvPr>
          <p:cNvSpPr/>
          <p:nvPr/>
        </p:nvSpPr>
        <p:spPr>
          <a:xfrm>
            <a:off x="2854391" y="4903684"/>
            <a:ext cx="434899" cy="26655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ZoneTexte 4">
            <a:extLst>
              <a:ext uri="{FF2B5EF4-FFF2-40B4-BE49-F238E27FC236}">
                <a16:creationId xmlns:a16="http://schemas.microsoft.com/office/drawing/2014/main" id="{675933B8-E7F8-4B0F-4C2D-0B04B014E033}"/>
              </a:ext>
            </a:extLst>
          </p:cNvPr>
          <p:cNvSpPr txBox="1"/>
          <p:nvPr/>
        </p:nvSpPr>
        <p:spPr>
          <a:xfrm>
            <a:off x="6313857" y="4039863"/>
            <a:ext cx="5583904" cy="2646878"/>
          </a:xfrm>
          <a:prstGeom prst="rect">
            <a:avLst/>
          </a:prstGeom>
          <a:noFill/>
        </p:spPr>
        <p:txBody>
          <a:bodyPr wrap="square" lIns="0" tIns="0" rIns="0" bIns="0" rtlCol="0">
            <a:spAutoFit/>
          </a:bodyPr>
          <a:lstStyle/>
          <a:p>
            <a:pPr algn="l"/>
            <a:endParaRPr lang="en-US" sz="1600" dirty="0">
              <a:latin typeface="Century Gothic" panose="020B0502020202020204" pitchFamily="34" charset="0"/>
            </a:endParaRPr>
          </a:p>
          <a:p>
            <a:pPr marL="285750" lvl="0" indent="-285750">
              <a:buFont typeface="Arial" panose="020B0604020202020204" pitchFamily="34" charset="0"/>
              <a:buChar char="•"/>
            </a:pPr>
            <a:r>
              <a:rPr lang="en-GB" sz="1800" dirty="0">
                <a:effectLst/>
                <a:latin typeface="Verdana" panose="020B0604030504040204" pitchFamily="34" charset="0"/>
                <a:ea typeface="Times New Roman" panose="02020603050405020304" pitchFamily="18" charset="0"/>
                <a:cs typeface="Times New Roman" panose="02020603050405020304" pitchFamily="18" charset="0"/>
              </a:rPr>
              <a:t>Some work has been already completed and as part of the CEDAR-H program for NA62</a:t>
            </a:r>
          </a:p>
          <a:p>
            <a:endParaRPr lang="en-US" sz="2200" dirty="0">
              <a:latin typeface="Calibri" panose="020F0502020204030204" pitchFamily="34" charset="0"/>
            </a:endParaRPr>
          </a:p>
          <a:p>
            <a:pPr lvl="0"/>
            <a:r>
              <a:rPr lang="en-US" sz="1800" dirty="0">
                <a:effectLst/>
                <a:latin typeface="Calibri" panose="020F0502020204030204" pitchFamily="34" charset="0"/>
                <a:ea typeface="Times New Roman" panose="02020603050405020304" pitchFamily="18" charset="0"/>
              </a:rPr>
              <a:t> </a:t>
            </a:r>
            <a:endParaRPr lang="en-US" dirty="0">
              <a:latin typeface="Calibri" panose="020F0502020204030204" pitchFamily="34" charset="0"/>
              <a:ea typeface="Times New Roman" panose="02020603050405020304" pitchFamily="18" charset="0"/>
            </a:endParaRPr>
          </a:p>
          <a:p>
            <a:pPr marL="285750" indent="-285750">
              <a:buFont typeface="Arial" panose="020B0604020202020204" pitchFamily="34" charset="0"/>
              <a:buChar char="•"/>
            </a:pPr>
            <a:endParaRPr lang="en-US" sz="2000" dirty="0">
              <a:latin typeface="Century Gothic" panose="020B0502020202020204" pitchFamily="34" charset="0"/>
            </a:endParaRPr>
          </a:p>
          <a:p>
            <a:pPr marL="285750" indent="-285750">
              <a:buFont typeface="Arial" panose="020B0604020202020204" pitchFamily="34" charset="0"/>
              <a:buChar char="•"/>
            </a:pPr>
            <a:endParaRPr lang="en-US" sz="2000" dirty="0">
              <a:latin typeface="Century Gothic" panose="020B0502020202020204" pitchFamily="34" charset="0"/>
            </a:endParaRPr>
          </a:p>
          <a:p>
            <a:pPr marL="285750" indent="-285750">
              <a:buFont typeface="Arial" panose="020B0604020202020204" pitchFamily="34" charset="0"/>
              <a:buChar char="•"/>
            </a:pPr>
            <a:endParaRPr lang="en-US" sz="2000" dirty="0">
              <a:latin typeface="Century Gothic" panose="020B0502020202020204" pitchFamily="34" charset="0"/>
            </a:endParaRPr>
          </a:p>
          <a:p>
            <a:endParaRPr lang="en-US" sz="2000" dirty="0">
              <a:latin typeface="Century Gothic" panose="020B0502020202020204" pitchFamily="34" charset="0"/>
            </a:endParaRPr>
          </a:p>
        </p:txBody>
      </p:sp>
      <p:graphicFrame>
        <p:nvGraphicFramePr>
          <p:cNvPr id="15" name="Table 14">
            <a:extLst>
              <a:ext uri="{FF2B5EF4-FFF2-40B4-BE49-F238E27FC236}">
                <a16:creationId xmlns:a16="http://schemas.microsoft.com/office/drawing/2014/main" id="{91E200B7-9167-7CFD-65CC-EE10180D2A6D}"/>
              </a:ext>
            </a:extLst>
          </p:cNvPr>
          <p:cNvGraphicFramePr>
            <a:graphicFrameLocks noGrp="1"/>
          </p:cNvGraphicFramePr>
          <p:nvPr>
            <p:extLst>
              <p:ext uri="{D42A27DB-BD31-4B8C-83A1-F6EECF244321}">
                <p14:modId xmlns:p14="http://schemas.microsoft.com/office/powerpoint/2010/main" val="3828400993"/>
              </p:ext>
            </p:extLst>
          </p:nvPr>
        </p:nvGraphicFramePr>
        <p:xfrm>
          <a:off x="6722109" y="5179030"/>
          <a:ext cx="5006342" cy="548640"/>
        </p:xfrm>
        <a:graphic>
          <a:graphicData uri="http://schemas.openxmlformats.org/drawingml/2006/table">
            <a:tbl>
              <a:tblPr firstRow="1" firstCol="1" lastRow="1" lastCol="1" bandRow="1" bandCol="1"/>
              <a:tblGrid>
                <a:gridCol w="1006264">
                  <a:extLst>
                    <a:ext uri="{9D8B030D-6E8A-4147-A177-3AD203B41FA5}">
                      <a16:colId xmlns:a16="http://schemas.microsoft.com/office/drawing/2014/main" val="1060059108"/>
                    </a:ext>
                  </a:extLst>
                </a:gridCol>
                <a:gridCol w="395105">
                  <a:extLst>
                    <a:ext uri="{9D8B030D-6E8A-4147-A177-3AD203B41FA5}">
                      <a16:colId xmlns:a16="http://schemas.microsoft.com/office/drawing/2014/main" val="315068590"/>
                    </a:ext>
                  </a:extLst>
                </a:gridCol>
                <a:gridCol w="400101">
                  <a:extLst>
                    <a:ext uri="{9D8B030D-6E8A-4147-A177-3AD203B41FA5}">
                      <a16:colId xmlns:a16="http://schemas.microsoft.com/office/drawing/2014/main" val="2042417114"/>
                    </a:ext>
                  </a:extLst>
                </a:gridCol>
                <a:gridCol w="400609">
                  <a:extLst>
                    <a:ext uri="{9D8B030D-6E8A-4147-A177-3AD203B41FA5}">
                      <a16:colId xmlns:a16="http://schemas.microsoft.com/office/drawing/2014/main" val="2314106401"/>
                    </a:ext>
                  </a:extLst>
                </a:gridCol>
                <a:gridCol w="400609">
                  <a:extLst>
                    <a:ext uri="{9D8B030D-6E8A-4147-A177-3AD203B41FA5}">
                      <a16:colId xmlns:a16="http://schemas.microsoft.com/office/drawing/2014/main" val="1815444819"/>
                    </a:ext>
                  </a:extLst>
                </a:gridCol>
                <a:gridCol w="400609">
                  <a:extLst>
                    <a:ext uri="{9D8B030D-6E8A-4147-A177-3AD203B41FA5}">
                      <a16:colId xmlns:a16="http://schemas.microsoft.com/office/drawing/2014/main" val="1409850311"/>
                    </a:ext>
                  </a:extLst>
                </a:gridCol>
                <a:gridCol w="400609">
                  <a:extLst>
                    <a:ext uri="{9D8B030D-6E8A-4147-A177-3AD203B41FA5}">
                      <a16:colId xmlns:a16="http://schemas.microsoft.com/office/drawing/2014/main" val="1744677691"/>
                    </a:ext>
                  </a:extLst>
                </a:gridCol>
                <a:gridCol w="400609">
                  <a:extLst>
                    <a:ext uri="{9D8B030D-6E8A-4147-A177-3AD203B41FA5}">
                      <a16:colId xmlns:a16="http://schemas.microsoft.com/office/drawing/2014/main" val="1635592171"/>
                    </a:ext>
                  </a:extLst>
                </a:gridCol>
                <a:gridCol w="400609">
                  <a:extLst>
                    <a:ext uri="{9D8B030D-6E8A-4147-A177-3AD203B41FA5}">
                      <a16:colId xmlns:a16="http://schemas.microsoft.com/office/drawing/2014/main" val="2429347233"/>
                    </a:ext>
                  </a:extLst>
                </a:gridCol>
                <a:gridCol w="400609">
                  <a:extLst>
                    <a:ext uri="{9D8B030D-6E8A-4147-A177-3AD203B41FA5}">
                      <a16:colId xmlns:a16="http://schemas.microsoft.com/office/drawing/2014/main" val="3041124007"/>
                    </a:ext>
                  </a:extLst>
                </a:gridCol>
                <a:gridCol w="400609">
                  <a:extLst>
                    <a:ext uri="{9D8B030D-6E8A-4147-A177-3AD203B41FA5}">
                      <a16:colId xmlns:a16="http://schemas.microsoft.com/office/drawing/2014/main" val="3720151505"/>
                    </a:ext>
                  </a:extLst>
                </a:gridCol>
              </a:tblGrid>
              <a:tr h="0">
                <a:tc>
                  <a:txBody>
                    <a:bodyPr/>
                    <a:lstStyle/>
                    <a:p>
                      <a:pPr marL="0" algn="l" defTabSz="914400" rtl="0" eaLnBrk="1" latinLnBrk="0" hangingPunct="1">
                        <a:spcBef>
                          <a:spcPts val="250"/>
                        </a:spcBef>
                        <a:spcAft>
                          <a:spcPts val="250"/>
                        </a:spcAft>
                      </a:pPr>
                      <a:r>
                        <a:rPr lang="en-GB" sz="900" kern="12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Resources request</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marL="0" algn="ctr" defTabSz="914400" rtl="0" eaLnBrk="1" latinLnBrk="0" hangingPunct="1">
                        <a:spcBef>
                          <a:spcPts val="250"/>
                        </a:spcBef>
                        <a:spcAft>
                          <a:spcPts val="250"/>
                        </a:spcAft>
                      </a:pPr>
                      <a:r>
                        <a:rPr lang="en-GB" sz="800" b="1" kern="12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2021</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marL="0" algn="ctr" defTabSz="914400" rtl="0" eaLnBrk="1" latinLnBrk="0" hangingPunct="1">
                        <a:spcBef>
                          <a:spcPts val="250"/>
                        </a:spcBef>
                        <a:spcAft>
                          <a:spcPts val="250"/>
                        </a:spcAft>
                      </a:pPr>
                      <a:r>
                        <a:rPr lang="en-GB" sz="800" b="1" kern="12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2022</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marL="0" algn="ctr" defTabSz="914400" rtl="0" eaLnBrk="1" latinLnBrk="0" hangingPunct="1">
                        <a:spcBef>
                          <a:spcPts val="250"/>
                        </a:spcBef>
                        <a:spcAft>
                          <a:spcPts val="250"/>
                        </a:spcAft>
                      </a:pPr>
                      <a:r>
                        <a:rPr lang="en-GB" sz="800" b="1" kern="12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2023</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800" b="1"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2024</a:t>
                      </a:r>
                      <a:endParaRPr lang="en-GB" sz="9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800" b="1"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2025</a:t>
                      </a:r>
                      <a:endParaRPr lang="en-GB" sz="9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8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2026</a:t>
                      </a:r>
                      <a:endParaRPr lang="en-GB" sz="9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800" b="1"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2027</a:t>
                      </a:r>
                      <a:endParaRPr lang="en-GB" sz="9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800" b="1"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2028</a:t>
                      </a:r>
                      <a:endParaRPr lang="en-GB" sz="9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800" b="1"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2029</a:t>
                      </a:r>
                      <a:endParaRPr lang="en-GB" sz="9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800" b="1"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2030</a:t>
                      </a:r>
                      <a:endParaRPr lang="en-GB" sz="9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extLst>
                  <a:ext uri="{0D108BD9-81ED-4DB2-BD59-A6C34878D82A}">
                    <a16:rowId xmlns:a16="http://schemas.microsoft.com/office/drawing/2014/main" val="253876334"/>
                  </a:ext>
                </a:extLst>
              </a:tr>
              <a:tr h="0">
                <a:tc>
                  <a:txBody>
                    <a:bodyPr/>
                    <a:lstStyle/>
                    <a:p>
                      <a:pPr marL="0" algn="l" defTabSz="914400" rtl="0" eaLnBrk="1" latinLnBrk="0" hangingPunct="1">
                        <a:spcBef>
                          <a:spcPts val="250"/>
                        </a:spcBef>
                        <a:spcAft>
                          <a:spcPts val="250"/>
                        </a:spcAft>
                      </a:pPr>
                      <a:r>
                        <a:rPr lang="en-GB" sz="900" kern="12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FSU drawings [kCHF]</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Bef>
                          <a:spcPts val="250"/>
                        </a:spcBef>
                        <a:spcAft>
                          <a:spcPts val="250"/>
                        </a:spcAft>
                      </a:pPr>
                      <a:r>
                        <a:rPr lang="en-GB" sz="900" kern="12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Bef>
                          <a:spcPts val="250"/>
                        </a:spcBef>
                        <a:spcAft>
                          <a:spcPts val="250"/>
                        </a:spcAft>
                      </a:pPr>
                      <a:r>
                        <a:rPr lang="en-GB" sz="900" kern="12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Bef>
                          <a:spcPts val="250"/>
                        </a:spcBef>
                        <a:spcAft>
                          <a:spcPts val="250"/>
                        </a:spcAft>
                      </a:pPr>
                      <a:r>
                        <a:rPr lang="en-GB" sz="900" kern="12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250"/>
                        </a:spcBef>
                        <a:spcAft>
                          <a:spcPts val="250"/>
                        </a:spcAft>
                      </a:pPr>
                      <a:r>
                        <a:rPr lang="en-GB" sz="9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250"/>
                        </a:spcBef>
                        <a:spcAft>
                          <a:spcPts val="250"/>
                        </a:spcAft>
                      </a:pPr>
                      <a:r>
                        <a:rPr lang="en-GB" sz="9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250"/>
                        </a:spcBef>
                        <a:spcAft>
                          <a:spcPts val="250"/>
                        </a:spcAft>
                      </a:pPr>
                      <a:r>
                        <a:rPr lang="en-GB" sz="9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250"/>
                        </a:spcBef>
                        <a:spcAft>
                          <a:spcPts val="250"/>
                        </a:spcAft>
                      </a:pPr>
                      <a:r>
                        <a:rPr lang="en-GB" sz="9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250"/>
                        </a:spcBef>
                        <a:spcAft>
                          <a:spcPts val="250"/>
                        </a:spcAft>
                      </a:pPr>
                      <a:r>
                        <a:rPr lang="en-GB" sz="9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250"/>
                        </a:spcBef>
                        <a:spcAft>
                          <a:spcPts val="250"/>
                        </a:spcAft>
                      </a:pPr>
                      <a:r>
                        <a:rPr lang="en-GB" sz="9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250"/>
                        </a:spcBef>
                        <a:spcAft>
                          <a:spcPts val="250"/>
                        </a:spcAft>
                      </a:pPr>
                      <a:r>
                        <a:rPr lang="en-GB" sz="900" dirty="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09454155"/>
                  </a:ext>
                </a:extLst>
              </a:tr>
            </a:tbl>
          </a:graphicData>
        </a:graphic>
      </p:graphicFrame>
    </p:spTree>
    <p:extLst>
      <p:ext uri="{BB962C8B-B14F-4D97-AF65-F5344CB8AC3E}">
        <p14:creationId xmlns:p14="http://schemas.microsoft.com/office/powerpoint/2010/main" val="18703048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FD99455-4EE9-CD19-561A-8F91F7093F9C}"/>
              </a:ext>
            </a:extLst>
          </p:cNvPr>
          <p:cNvSpPr>
            <a:spLocks noGrp="1"/>
          </p:cNvSpPr>
          <p:nvPr>
            <p:ph type="sldNum" sz="quarter" idx="12"/>
          </p:nvPr>
        </p:nvSpPr>
        <p:spPr/>
        <p:txBody>
          <a:bodyPr/>
          <a:lstStyle/>
          <a:p>
            <a:fld id="{36B5EA5A-BC32-A742-B11B-8E7414D5B535}" type="slidenum">
              <a:rPr lang="en-US" smtClean="0"/>
              <a:pPr/>
              <a:t>6</a:t>
            </a:fld>
            <a:endParaRPr lang="en-US" dirty="0"/>
          </a:p>
        </p:txBody>
      </p:sp>
      <p:sp>
        <p:nvSpPr>
          <p:cNvPr id="3" name="Title 2">
            <a:extLst>
              <a:ext uri="{FF2B5EF4-FFF2-40B4-BE49-F238E27FC236}">
                <a16:creationId xmlns:a16="http://schemas.microsoft.com/office/drawing/2014/main" id="{22C975EE-A191-F569-9FA3-C79E1A837870}"/>
              </a:ext>
            </a:extLst>
          </p:cNvPr>
          <p:cNvSpPr txBox="1">
            <a:spLocks/>
          </p:cNvSpPr>
          <p:nvPr/>
        </p:nvSpPr>
        <p:spPr>
          <a:xfrm>
            <a:off x="72148" y="92557"/>
            <a:ext cx="11376025" cy="700825"/>
          </a:xfrm>
          <a:prstGeom prst="rect">
            <a:avLst/>
          </a:prstGeom>
        </p:spPr>
        <p:txBody>
          <a:bodyPr/>
          <a:lstStyle>
            <a:lvl1pPr algn="l" defTabSz="914400" rtl="0" eaLnBrk="1" latinLnBrk="0" hangingPunct="1">
              <a:lnSpc>
                <a:spcPct val="90000"/>
              </a:lnSpc>
              <a:spcBef>
                <a:spcPct val="0"/>
              </a:spcBef>
              <a:buNone/>
              <a:defRPr sz="3600" b="1" kern="1200">
                <a:solidFill>
                  <a:schemeClr val="tx1"/>
                </a:solidFill>
                <a:effectLst>
                  <a:outerShdw blurRad="38100" dist="38100" dir="2700000" algn="tl">
                    <a:srgbClr val="000000">
                      <a:alpha val="43137"/>
                    </a:srgbClr>
                  </a:outerShdw>
                </a:effectLst>
                <a:latin typeface="+mj-lt"/>
                <a:ea typeface="+mj-ea"/>
                <a:cs typeface="+mj-cs"/>
              </a:defRPr>
            </a:lvl1pPr>
          </a:lstStyle>
          <a:p>
            <a:r>
              <a:rPr lang="en-US" sz="3000" dirty="0"/>
              <a:t>Tank seals, support motorization and controls will be replaced</a:t>
            </a:r>
            <a:endParaRPr lang="en-GB" sz="3000" dirty="0"/>
          </a:p>
        </p:txBody>
      </p:sp>
      <p:sp>
        <p:nvSpPr>
          <p:cNvPr id="4" name="ZoneTexte 4">
            <a:extLst>
              <a:ext uri="{FF2B5EF4-FFF2-40B4-BE49-F238E27FC236}">
                <a16:creationId xmlns:a16="http://schemas.microsoft.com/office/drawing/2014/main" id="{321CA338-71DF-1E67-AD83-DAB0B6D151D7}"/>
              </a:ext>
            </a:extLst>
          </p:cNvPr>
          <p:cNvSpPr txBox="1"/>
          <p:nvPr/>
        </p:nvSpPr>
        <p:spPr>
          <a:xfrm>
            <a:off x="361384" y="793382"/>
            <a:ext cx="11603522" cy="6586418"/>
          </a:xfrm>
          <a:prstGeom prst="rect">
            <a:avLst/>
          </a:prstGeom>
          <a:noFill/>
        </p:spPr>
        <p:txBody>
          <a:bodyPr wrap="square" lIns="0" tIns="0" rIns="0" bIns="0" rtlCol="0">
            <a:spAutoFit/>
          </a:bodyPr>
          <a:lstStyle/>
          <a:p>
            <a:pPr algn="l"/>
            <a:endParaRPr lang="en-US" sz="1600" dirty="0">
              <a:latin typeface="Century Gothic" panose="020B0502020202020204" pitchFamily="34" charset="0"/>
            </a:endParaRPr>
          </a:p>
          <a:p>
            <a:pPr marL="285750" lvl="0" indent="-285750">
              <a:buFont typeface="Arial" panose="020B0604020202020204" pitchFamily="34" charset="0"/>
              <a:buChar char="•"/>
            </a:pPr>
            <a:r>
              <a:rPr lang="en-US" dirty="0">
                <a:latin typeface="Verdana" panose="020B0604030504040204" pitchFamily="34" charset="0"/>
                <a:cs typeface="Times New Roman" panose="02020603050405020304" pitchFamily="18" charset="0"/>
              </a:rPr>
              <a:t>The CEDAR optical system is inside a 6m-long pressure vessel that rests on a screw jack on the upstream side and a planimetric X-Y table on the downstream side to allow alignment with respect to the beamline</a:t>
            </a:r>
          </a:p>
          <a:p>
            <a:pPr marL="285750" lvl="0" indent="-285750">
              <a:buFont typeface="Arial" panose="020B0604020202020204" pitchFamily="34" charset="0"/>
              <a:buChar char="•"/>
            </a:pPr>
            <a:endParaRPr lang="en-US" dirty="0">
              <a:latin typeface="Verdana" panose="020B0604030504040204" pitchFamily="34" charset="0"/>
              <a:cs typeface="Times New Roman" panose="02020603050405020304" pitchFamily="18" charset="0"/>
            </a:endParaRPr>
          </a:p>
          <a:p>
            <a:pPr marL="285750" lvl="0" indent="-285750">
              <a:buFont typeface="Arial" panose="020B0604020202020204" pitchFamily="34" charset="0"/>
              <a:buChar char="•"/>
            </a:pPr>
            <a:endParaRPr lang="en-US" dirty="0">
              <a:latin typeface="Verdana" panose="020B0604030504040204" pitchFamily="34" charset="0"/>
              <a:cs typeface="Times New Roman" panose="02020603050405020304" pitchFamily="18" charset="0"/>
            </a:endParaRPr>
          </a:p>
          <a:p>
            <a:pPr marL="285750" lvl="0" indent="-285750">
              <a:buFont typeface="Arial" panose="020B0604020202020204" pitchFamily="34" charset="0"/>
              <a:buChar char="•"/>
            </a:pPr>
            <a:endParaRPr lang="en-US" dirty="0">
              <a:latin typeface="Verdana" panose="020B0604030504040204" pitchFamily="34" charset="0"/>
              <a:cs typeface="Times New Roman" panose="02020603050405020304" pitchFamily="18" charset="0"/>
            </a:endParaRPr>
          </a:p>
          <a:p>
            <a:pPr marL="285750" lvl="0" indent="-285750">
              <a:buFont typeface="Arial" panose="020B0604020202020204" pitchFamily="34" charset="0"/>
              <a:buChar char="•"/>
            </a:pPr>
            <a:endParaRPr lang="en-US" dirty="0">
              <a:latin typeface="Verdana" panose="020B0604030504040204" pitchFamily="34" charset="0"/>
              <a:cs typeface="Times New Roman" panose="02020603050405020304" pitchFamily="18" charset="0"/>
            </a:endParaRPr>
          </a:p>
          <a:p>
            <a:pPr marL="285750" lvl="0" indent="-285750">
              <a:buFont typeface="Arial" panose="020B0604020202020204" pitchFamily="34" charset="0"/>
              <a:buChar char="•"/>
            </a:pPr>
            <a:endParaRPr lang="en-US" dirty="0">
              <a:latin typeface="Verdana" panose="020B0604030504040204" pitchFamily="34" charset="0"/>
              <a:cs typeface="Times New Roman" panose="02020603050405020304" pitchFamily="18" charset="0"/>
            </a:endParaRPr>
          </a:p>
          <a:p>
            <a:pPr marL="285750" lvl="0" indent="-285750">
              <a:buFont typeface="Arial" panose="020B0604020202020204" pitchFamily="34" charset="0"/>
              <a:buChar char="•"/>
            </a:pPr>
            <a:endParaRPr lang="en-US" dirty="0">
              <a:latin typeface="Verdana" panose="020B0604030504040204" pitchFamily="34" charset="0"/>
              <a:cs typeface="Times New Roman" panose="02020603050405020304" pitchFamily="18" charset="0"/>
            </a:endParaRPr>
          </a:p>
          <a:p>
            <a:pPr marL="285750" lvl="0" indent="-285750">
              <a:buFont typeface="Arial" panose="020B0604020202020204" pitchFamily="34" charset="0"/>
              <a:buChar char="•"/>
            </a:pPr>
            <a:endParaRPr lang="en-US" dirty="0">
              <a:latin typeface="Verdana" panose="020B0604030504040204" pitchFamily="34" charset="0"/>
              <a:cs typeface="Times New Roman" panose="02020603050405020304" pitchFamily="18" charset="0"/>
            </a:endParaRPr>
          </a:p>
          <a:p>
            <a:pPr marL="285750" lvl="0" indent="-285750">
              <a:buFont typeface="Arial" panose="020B0604020202020204" pitchFamily="34" charset="0"/>
              <a:buChar char="•"/>
            </a:pPr>
            <a:endParaRPr lang="en-US" dirty="0">
              <a:latin typeface="Verdana" panose="020B0604030504040204" pitchFamily="34" charset="0"/>
              <a:cs typeface="Times New Roman" panose="02020603050405020304" pitchFamily="18" charset="0"/>
            </a:endParaRPr>
          </a:p>
          <a:p>
            <a:pPr marL="285750" lvl="0" indent="-285750">
              <a:buFont typeface="Arial" panose="020B0604020202020204" pitchFamily="34" charset="0"/>
              <a:buChar char="•"/>
            </a:pPr>
            <a:endParaRPr lang="en-US" dirty="0">
              <a:latin typeface="Verdana" panose="020B0604030504040204" pitchFamily="34" charset="0"/>
              <a:cs typeface="Times New Roman" panose="02020603050405020304" pitchFamily="18" charset="0"/>
            </a:endParaRPr>
          </a:p>
          <a:p>
            <a:pPr marL="285750" lvl="0" indent="-285750">
              <a:buFont typeface="Arial" panose="020B0604020202020204" pitchFamily="34" charset="0"/>
              <a:buChar char="•"/>
            </a:pPr>
            <a:endParaRPr lang="en-US" dirty="0">
              <a:latin typeface="Verdana" panose="020B0604030504040204" pitchFamily="34" charset="0"/>
              <a:cs typeface="Times New Roman" panose="02020603050405020304" pitchFamily="18" charset="0"/>
            </a:endParaRPr>
          </a:p>
          <a:p>
            <a:pPr marL="285750" lvl="0" indent="-285750">
              <a:buFont typeface="Arial" panose="020B0604020202020204" pitchFamily="34" charset="0"/>
              <a:buChar char="•"/>
            </a:pPr>
            <a:r>
              <a:rPr lang="en-US" dirty="0">
                <a:latin typeface="Verdana" panose="020B0604030504040204" pitchFamily="34" charset="0"/>
                <a:cs typeface="Times New Roman" panose="02020603050405020304" pitchFamily="18" charset="0"/>
              </a:rPr>
              <a:t>The additional spare plus the supports </a:t>
            </a:r>
            <a:r>
              <a:rPr lang="en-GB" sz="1800" dirty="0">
                <a:effectLst/>
                <a:latin typeface="Verdana" panose="020B0604030504040204" pitchFamily="34" charset="0"/>
                <a:ea typeface="Times New Roman" panose="02020603050405020304" pitchFamily="18" charset="0"/>
                <a:cs typeface="Times New Roman" panose="02020603050405020304" pitchFamily="18" charset="0"/>
              </a:rPr>
              <a:t>linked to the five operational CEDARs </a:t>
            </a:r>
            <a:r>
              <a:rPr lang="en-US" sz="1800" dirty="0">
                <a:effectLst/>
                <a:latin typeface="Verdana" panose="020B0604030504040204" pitchFamily="34" charset="0"/>
                <a:ea typeface="Times New Roman" panose="02020603050405020304" pitchFamily="18" charset="0"/>
                <a:cs typeface="Times New Roman" panose="02020603050405020304" pitchFamily="18" charset="0"/>
              </a:rPr>
              <a:t>will follow during </a:t>
            </a:r>
            <a:r>
              <a:rPr lang="en-US" dirty="0">
                <a:latin typeface="Verdana" panose="020B0604030504040204" pitchFamily="34" charset="0"/>
                <a:ea typeface="Times New Roman" panose="02020603050405020304" pitchFamily="18" charset="0"/>
                <a:cs typeface="Times New Roman" panose="02020603050405020304" pitchFamily="18" charset="0"/>
              </a:rPr>
              <a:t>P</a:t>
            </a:r>
            <a:r>
              <a:rPr lang="en-US" sz="1800" dirty="0">
                <a:effectLst/>
                <a:latin typeface="Verdana" panose="020B0604030504040204" pitchFamily="34" charset="0"/>
                <a:ea typeface="Times New Roman" panose="02020603050405020304" pitchFamily="18" charset="0"/>
                <a:cs typeface="Times New Roman" panose="02020603050405020304" pitchFamily="18" charset="0"/>
              </a:rPr>
              <a:t>hase II</a:t>
            </a:r>
            <a:endParaRPr lang="en-GB" dirty="0">
              <a:latin typeface="Verdana" panose="020B0604030504040204" pitchFamily="34" charset="0"/>
              <a:cs typeface="Times New Roman" panose="02020603050405020304" pitchFamily="18" charset="0"/>
            </a:endParaRPr>
          </a:p>
          <a:p>
            <a:r>
              <a:rPr lang="en-US" sz="2200" dirty="0">
                <a:latin typeface="Calibri" panose="020F0502020204030204" pitchFamily="34" charset="0"/>
              </a:rPr>
              <a:t>  </a:t>
            </a:r>
          </a:p>
          <a:p>
            <a:endParaRPr lang="en-US" sz="2200" dirty="0">
              <a:latin typeface="Calibri" panose="020F0502020204030204" pitchFamily="34" charset="0"/>
            </a:endParaRPr>
          </a:p>
          <a:p>
            <a:pPr lvl="0"/>
            <a:r>
              <a:rPr lang="en-US" sz="1800" dirty="0">
                <a:effectLst/>
                <a:latin typeface="Calibri" panose="020F0502020204030204" pitchFamily="34" charset="0"/>
                <a:ea typeface="Times New Roman" panose="02020603050405020304" pitchFamily="18" charset="0"/>
              </a:rPr>
              <a:t> </a:t>
            </a:r>
            <a:endParaRPr lang="en-US" dirty="0">
              <a:latin typeface="Calibri" panose="020F0502020204030204" pitchFamily="34" charset="0"/>
              <a:ea typeface="Times New Roman" panose="02020603050405020304" pitchFamily="18" charset="0"/>
            </a:endParaRPr>
          </a:p>
          <a:p>
            <a:pPr marL="285750" indent="-285750">
              <a:buFont typeface="Arial" panose="020B0604020202020204" pitchFamily="34" charset="0"/>
              <a:buChar char="•"/>
            </a:pPr>
            <a:endParaRPr lang="en-US" sz="2000" dirty="0">
              <a:latin typeface="Century Gothic" panose="020B0502020202020204" pitchFamily="34" charset="0"/>
            </a:endParaRPr>
          </a:p>
          <a:p>
            <a:pPr marL="285750" indent="-285750">
              <a:buFont typeface="Arial" panose="020B0604020202020204" pitchFamily="34" charset="0"/>
              <a:buChar char="•"/>
            </a:pPr>
            <a:endParaRPr lang="en-US" sz="2000" dirty="0">
              <a:latin typeface="Century Gothic" panose="020B0502020202020204" pitchFamily="34" charset="0"/>
            </a:endParaRPr>
          </a:p>
          <a:p>
            <a:pPr marL="285750" indent="-285750">
              <a:buFont typeface="Arial" panose="020B0604020202020204" pitchFamily="34" charset="0"/>
              <a:buChar char="•"/>
            </a:pPr>
            <a:endParaRPr lang="en-US" sz="2000" dirty="0">
              <a:latin typeface="Century Gothic" panose="020B0502020202020204" pitchFamily="34" charset="0"/>
            </a:endParaRPr>
          </a:p>
          <a:p>
            <a:endParaRPr lang="en-US" sz="2000" dirty="0">
              <a:latin typeface="Century Gothic" panose="020B0502020202020204" pitchFamily="34" charset="0"/>
            </a:endParaRPr>
          </a:p>
        </p:txBody>
      </p:sp>
      <p:pic>
        <p:nvPicPr>
          <p:cNvPr id="6" name="Picture 5" descr="Diagram, engineering drawing&#10;&#10;Description automatically generated">
            <a:extLst>
              <a:ext uri="{FF2B5EF4-FFF2-40B4-BE49-F238E27FC236}">
                <a16:creationId xmlns:a16="http://schemas.microsoft.com/office/drawing/2014/main" id="{1FC182B7-937F-0CB3-F49C-612094A03DA3}"/>
              </a:ext>
            </a:extLst>
          </p:cNvPr>
          <p:cNvPicPr>
            <a:picLocks noChangeAspect="1"/>
          </p:cNvPicPr>
          <p:nvPr/>
        </p:nvPicPr>
        <p:blipFill>
          <a:blip r:embed="rId2"/>
          <a:stretch>
            <a:fillRect/>
          </a:stretch>
        </p:blipFill>
        <p:spPr>
          <a:xfrm>
            <a:off x="471614" y="1984842"/>
            <a:ext cx="6120765" cy="2279650"/>
          </a:xfrm>
          <a:prstGeom prst="rect">
            <a:avLst/>
          </a:prstGeom>
        </p:spPr>
      </p:pic>
      <p:sp>
        <p:nvSpPr>
          <p:cNvPr id="7" name="ZoneTexte 4">
            <a:extLst>
              <a:ext uri="{FF2B5EF4-FFF2-40B4-BE49-F238E27FC236}">
                <a16:creationId xmlns:a16="http://schemas.microsoft.com/office/drawing/2014/main" id="{D033EF78-2594-1829-0CC2-3CE72739557F}"/>
              </a:ext>
            </a:extLst>
          </p:cNvPr>
          <p:cNvSpPr txBox="1"/>
          <p:nvPr/>
        </p:nvSpPr>
        <p:spPr>
          <a:xfrm>
            <a:off x="6861574" y="1602605"/>
            <a:ext cx="4969042" cy="4924425"/>
          </a:xfrm>
          <a:prstGeom prst="rect">
            <a:avLst/>
          </a:prstGeom>
          <a:noFill/>
        </p:spPr>
        <p:txBody>
          <a:bodyPr wrap="square" lIns="0" tIns="0" rIns="0" bIns="0" rtlCol="0">
            <a:spAutoFit/>
          </a:bodyPr>
          <a:lstStyle/>
          <a:p>
            <a:pPr algn="l"/>
            <a:endParaRPr lang="en-US" sz="1600" dirty="0">
              <a:latin typeface="Century Gothic" panose="020B0502020202020204" pitchFamily="34" charset="0"/>
            </a:endParaRPr>
          </a:p>
          <a:p>
            <a:pPr marL="285750" lvl="0" indent="-285750">
              <a:buFont typeface="Arial" panose="020B0604020202020204" pitchFamily="34" charset="0"/>
              <a:buChar char="•"/>
            </a:pPr>
            <a:r>
              <a:rPr lang="en-US" dirty="0">
                <a:latin typeface="Verdana" panose="020B0604030504040204" pitchFamily="34" charset="0"/>
                <a:cs typeface="Times New Roman" panose="02020603050405020304" pitchFamily="18" charset="0"/>
              </a:rPr>
              <a:t>Tanks and supports still meet the requirements but </a:t>
            </a:r>
            <a:r>
              <a:rPr lang="en-GB" sz="1800" dirty="0">
                <a:effectLst/>
                <a:latin typeface="Verdana" panose="020B0604030504040204" pitchFamily="34" charset="0"/>
                <a:ea typeface="Times New Roman" panose="02020603050405020304" pitchFamily="18" charset="0"/>
                <a:cs typeface="Times New Roman" panose="02020603050405020304" pitchFamily="18" charset="0"/>
              </a:rPr>
              <a:t>motorizations, sensors and controls require an uplift after 40 years of operation </a:t>
            </a:r>
          </a:p>
          <a:p>
            <a:pPr marL="285750" lvl="0" indent="-285750">
              <a:buFont typeface="Arial" panose="020B0604020202020204" pitchFamily="34" charset="0"/>
              <a:buChar char="•"/>
            </a:pPr>
            <a:r>
              <a:rPr lang="en-GB" dirty="0">
                <a:latin typeface="Verdana" panose="020B0604030504040204" pitchFamily="34" charset="0"/>
                <a:cs typeface="Times New Roman" panose="02020603050405020304" pitchFamily="18" charset="0"/>
              </a:rPr>
              <a:t>All seals will be replaced by new Viton O-rings</a:t>
            </a:r>
          </a:p>
          <a:p>
            <a:pPr marL="285750" lvl="0" indent="-285750">
              <a:buFont typeface="Arial" panose="020B0604020202020204" pitchFamily="34" charset="0"/>
              <a:buChar char="•"/>
            </a:pPr>
            <a:r>
              <a:rPr lang="en-GB" dirty="0">
                <a:latin typeface="Verdana" panose="020B0604030504040204" pitchFamily="34" charset="0"/>
                <a:cs typeface="Times New Roman" panose="02020603050405020304" pitchFamily="18" charset="0"/>
              </a:rPr>
              <a:t>Two spare sets of supports will be consolidated in Phase I mostly from existing inventory parts</a:t>
            </a:r>
          </a:p>
          <a:p>
            <a:r>
              <a:rPr lang="en-US" sz="2200" dirty="0">
                <a:latin typeface="Calibri" panose="020F0502020204030204" pitchFamily="34" charset="0"/>
              </a:rPr>
              <a:t>  </a:t>
            </a:r>
          </a:p>
          <a:p>
            <a:endParaRPr lang="en-US" sz="2200" dirty="0">
              <a:latin typeface="Calibri" panose="020F0502020204030204" pitchFamily="34" charset="0"/>
            </a:endParaRPr>
          </a:p>
          <a:p>
            <a:pPr lvl="0"/>
            <a:r>
              <a:rPr lang="en-US" sz="1800" dirty="0">
                <a:effectLst/>
                <a:latin typeface="Calibri" panose="020F0502020204030204" pitchFamily="34" charset="0"/>
                <a:ea typeface="Times New Roman" panose="02020603050405020304" pitchFamily="18" charset="0"/>
              </a:rPr>
              <a:t> </a:t>
            </a:r>
            <a:endParaRPr lang="en-US" dirty="0">
              <a:latin typeface="Calibri" panose="020F0502020204030204" pitchFamily="34" charset="0"/>
              <a:ea typeface="Times New Roman" panose="02020603050405020304" pitchFamily="18" charset="0"/>
            </a:endParaRPr>
          </a:p>
          <a:p>
            <a:pPr marL="285750" indent="-285750">
              <a:buFont typeface="Arial" panose="020B0604020202020204" pitchFamily="34" charset="0"/>
              <a:buChar char="•"/>
            </a:pPr>
            <a:endParaRPr lang="en-US" sz="2000" dirty="0">
              <a:latin typeface="Century Gothic" panose="020B0502020202020204" pitchFamily="34" charset="0"/>
            </a:endParaRPr>
          </a:p>
          <a:p>
            <a:pPr marL="285750" indent="-285750">
              <a:buFont typeface="Arial" panose="020B0604020202020204" pitchFamily="34" charset="0"/>
              <a:buChar char="•"/>
            </a:pPr>
            <a:endParaRPr lang="en-US" sz="2000" dirty="0">
              <a:latin typeface="Century Gothic" panose="020B0502020202020204" pitchFamily="34" charset="0"/>
            </a:endParaRPr>
          </a:p>
          <a:p>
            <a:pPr marL="285750" indent="-285750">
              <a:buFont typeface="Arial" panose="020B0604020202020204" pitchFamily="34" charset="0"/>
              <a:buChar char="•"/>
            </a:pPr>
            <a:endParaRPr lang="en-US" sz="2000" dirty="0">
              <a:latin typeface="Century Gothic" panose="020B0502020202020204" pitchFamily="34" charset="0"/>
            </a:endParaRPr>
          </a:p>
          <a:p>
            <a:endParaRPr lang="en-US" sz="2000" dirty="0">
              <a:latin typeface="Century Gothic" panose="020B0502020202020204" pitchFamily="34" charset="0"/>
            </a:endParaRPr>
          </a:p>
        </p:txBody>
      </p:sp>
      <p:graphicFrame>
        <p:nvGraphicFramePr>
          <p:cNvPr id="10" name="Table 9">
            <a:extLst>
              <a:ext uri="{FF2B5EF4-FFF2-40B4-BE49-F238E27FC236}">
                <a16:creationId xmlns:a16="http://schemas.microsoft.com/office/drawing/2014/main" id="{6393A2E8-D306-3E20-09BB-FA09F26D93F8}"/>
              </a:ext>
            </a:extLst>
          </p:cNvPr>
          <p:cNvGraphicFramePr>
            <a:graphicFrameLocks noGrp="1"/>
          </p:cNvGraphicFramePr>
          <p:nvPr>
            <p:extLst>
              <p:ext uri="{D42A27DB-BD31-4B8C-83A1-F6EECF244321}">
                <p14:modId xmlns:p14="http://schemas.microsoft.com/office/powerpoint/2010/main" val="786514577"/>
              </p:ext>
            </p:extLst>
          </p:nvPr>
        </p:nvGraphicFramePr>
        <p:xfrm>
          <a:off x="3256989" y="5148412"/>
          <a:ext cx="5006342" cy="1097280"/>
        </p:xfrm>
        <a:graphic>
          <a:graphicData uri="http://schemas.openxmlformats.org/drawingml/2006/table">
            <a:tbl>
              <a:tblPr firstRow="1" firstCol="1" lastRow="1" lastCol="1" bandRow="1" bandCol="1"/>
              <a:tblGrid>
                <a:gridCol w="1001268">
                  <a:extLst>
                    <a:ext uri="{9D8B030D-6E8A-4147-A177-3AD203B41FA5}">
                      <a16:colId xmlns:a16="http://schemas.microsoft.com/office/drawing/2014/main" val="1452542868"/>
                    </a:ext>
                  </a:extLst>
                </a:gridCol>
                <a:gridCol w="400101">
                  <a:extLst>
                    <a:ext uri="{9D8B030D-6E8A-4147-A177-3AD203B41FA5}">
                      <a16:colId xmlns:a16="http://schemas.microsoft.com/office/drawing/2014/main" val="2136829543"/>
                    </a:ext>
                  </a:extLst>
                </a:gridCol>
                <a:gridCol w="400101">
                  <a:extLst>
                    <a:ext uri="{9D8B030D-6E8A-4147-A177-3AD203B41FA5}">
                      <a16:colId xmlns:a16="http://schemas.microsoft.com/office/drawing/2014/main" val="819341799"/>
                    </a:ext>
                  </a:extLst>
                </a:gridCol>
                <a:gridCol w="400609">
                  <a:extLst>
                    <a:ext uri="{9D8B030D-6E8A-4147-A177-3AD203B41FA5}">
                      <a16:colId xmlns:a16="http://schemas.microsoft.com/office/drawing/2014/main" val="4283906870"/>
                    </a:ext>
                  </a:extLst>
                </a:gridCol>
                <a:gridCol w="400609">
                  <a:extLst>
                    <a:ext uri="{9D8B030D-6E8A-4147-A177-3AD203B41FA5}">
                      <a16:colId xmlns:a16="http://schemas.microsoft.com/office/drawing/2014/main" val="982469062"/>
                    </a:ext>
                  </a:extLst>
                </a:gridCol>
                <a:gridCol w="400609">
                  <a:extLst>
                    <a:ext uri="{9D8B030D-6E8A-4147-A177-3AD203B41FA5}">
                      <a16:colId xmlns:a16="http://schemas.microsoft.com/office/drawing/2014/main" val="1204722839"/>
                    </a:ext>
                  </a:extLst>
                </a:gridCol>
                <a:gridCol w="400609">
                  <a:extLst>
                    <a:ext uri="{9D8B030D-6E8A-4147-A177-3AD203B41FA5}">
                      <a16:colId xmlns:a16="http://schemas.microsoft.com/office/drawing/2014/main" val="3805997714"/>
                    </a:ext>
                  </a:extLst>
                </a:gridCol>
                <a:gridCol w="400609">
                  <a:extLst>
                    <a:ext uri="{9D8B030D-6E8A-4147-A177-3AD203B41FA5}">
                      <a16:colId xmlns:a16="http://schemas.microsoft.com/office/drawing/2014/main" val="1099603669"/>
                    </a:ext>
                  </a:extLst>
                </a:gridCol>
                <a:gridCol w="400609">
                  <a:extLst>
                    <a:ext uri="{9D8B030D-6E8A-4147-A177-3AD203B41FA5}">
                      <a16:colId xmlns:a16="http://schemas.microsoft.com/office/drawing/2014/main" val="2775838689"/>
                    </a:ext>
                  </a:extLst>
                </a:gridCol>
                <a:gridCol w="400609">
                  <a:extLst>
                    <a:ext uri="{9D8B030D-6E8A-4147-A177-3AD203B41FA5}">
                      <a16:colId xmlns:a16="http://schemas.microsoft.com/office/drawing/2014/main" val="3169161349"/>
                    </a:ext>
                  </a:extLst>
                </a:gridCol>
                <a:gridCol w="400609">
                  <a:extLst>
                    <a:ext uri="{9D8B030D-6E8A-4147-A177-3AD203B41FA5}">
                      <a16:colId xmlns:a16="http://schemas.microsoft.com/office/drawing/2014/main" val="1040052162"/>
                    </a:ext>
                  </a:extLst>
                </a:gridCol>
              </a:tblGrid>
              <a:tr h="0">
                <a:tc>
                  <a:txBody>
                    <a:bodyPr/>
                    <a:lstStyle/>
                    <a:p>
                      <a:pPr>
                        <a:spcBef>
                          <a:spcPts val="250"/>
                        </a:spcBef>
                        <a:spcAft>
                          <a:spcPts val="250"/>
                        </a:spcAft>
                      </a:pPr>
                      <a:r>
                        <a:rPr lang="en-GB" sz="9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Resources request</a:t>
                      </a:r>
                      <a:endParaRPr lang="en-GB" sz="9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8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2021</a:t>
                      </a:r>
                      <a:endParaRPr lang="en-GB" sz="9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8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2022</a:t>
                      </a:r>
                      <a:endParaRPr lang="en-GB" sz="9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8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2023</a:t>
                      </a:r>
                      <a:endParaRPr lang="en-GB" sz="9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8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2024</a:t>
                      </a:r>
                      <a:endParaRPr lang="en-GB" sz="9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8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2025</a:t>
                      </a:r>
                      <a:endParaRPr lang="en-GB" sz="9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8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2026</a:t>
                      </a:r>
                      <a:endParaRPr lang="en-GB" sz="9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8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2027</a:t>
                      </a:r>
                      <a:endParaRPr lang="en-GB" sz="9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8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2028</a:t>
                      </a:r>
                      <a:endParaRPr lang="en-GB" sz="9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8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2029</a:t>
                      </a:r>
                      <a:endParaRPr lang="en-GB" sz="9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8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2030</a:t>
                      </a:r>
                      <a:endParaRPr lang="en-GB" sz="9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extLst>
                  <a:ext uri="{0D108BD9-81ED-4DB2-BD59-A6C34878D82A}">
                    <a16:rowId xmlns:a16="http://schemas.microsoft.com/office/drawing/2014/main" val="3311625795"/>
                  </a:ext>
                </a:extLst>
              </a:tr>
              <a:tr h="0">
                <a:tc>
                  <a:txBody>
                    <a:bodyPr/>
                    <a:lstStyle/>
                    <a:p>
                      <a:pPr marL="0" algn="l" defTabSz="914400" rtl="0" eaLnBrk="1" latinLnBrk="0" hangingPunct="1">
                        <a:spcBef>
                          <a:spcPts val="250"/>
                        </a:spcBef>
                        <a:spcAft>
                          <a:spcPts val="250"/>
                        </a:spcAft>
                      </a:pPr>
                      <a:r>
                        <a:rPr lang="en-GB" sz="900" kern="12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Material Tank and supports [</a:t>
                      </a:r>
                      <a:r>
                        <a:rPr lang="en-GB" sz="900" kern="1200" dirty="0" err="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kCHF</a:t>
                      </a:r>
                      <a:r>
                        <a:rPr lang="en-GB" sz="900" kern="12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GB" sz="9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GB" sz="9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Bef>
                          <a:spcPts val="250"/>
                        </a:spcBef>
                        <a:spcAft>
                          <a:spcPts val="250"/>
                        </a:spcAft>
                      </a:pPr>
                      <a:r>
                        <a:rPr lang="en-GB" sz="900" kern="12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Bef>
                          <a:spcPts val="250"/>
                        </a:spcBef>
                        <a:spcAft>
                          <a:spcPts val="250"/>
                        </a:spcAft>
                      </a:pPr>
                      <a:r>
                        <a:rPr lang="en-GB" sz="900" kern="12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Bef>
                          <a:spcPts val="250"/>
                        </a:spcBef>
                        <a:spcAft>
                          <a:spcPts val="250"/>
                        </a:spcAft>
                      </a:pPr>
                      <a:r>
                        <a:rPr lang="en-GB" sz="900" kern="12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Bef>
                          <a:spcPts val="250"/>
                        </a:spcBef>
                        <a:spcAft>
                          <a:spcPts val="250"/>
                        </a:spcAft>
                      </a:pPr>
                      <a:r>
                        <a:rPr lang="en-GB" sz="900" kern="12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Bef>
                          <a:spcPts val="250"/>
                        </a:spcBef>
                        <a:spcAft>
                          <a:spcPts val="250"/>
                        </a:spcAft>
                      </a:pPr>
                      <a:r>
                        <a:rPr lang="en-GB" sz="900" kern="12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Bef>
                          <a:spcPts val="250"/>
                        </a:spcBef>
                        <a:spcAft>
                          <a:spcPts val="250"/>
                        </a:spcAft>
                      </a:pPr>
                      <a:r>
                        <a:rPr lang="en-GB" sz="900" kern="12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17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Bef>
                          <a:spcPts val="250"/>
                        </a:spcBef>
                        <a:spcAft>
                          <a:spcPts val="250"/>
                        </a:spcAft>
                      </a:pPr>
                      <a:r>
                        <a:rPr lang="en-GB" sz="900" kern="12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17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Bef>
                          <a:spcPts val="250"/>
                        </a:spcBef>
                        <a:spcAft>
                          <a:spcPts val="250"/>
                        </a:spcAft>
                      </a:pPr>
                      <a:r>
                        <a:rPr lang="en-GB" sz="900" kern="12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17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58326318"/>
                  </a:ext>
                </a:extLst>
              </a:tr>
              <a:tr h="0">
                <a:tc>
                  <a:txBody>
                    <a:bodyPr/>
                    <a:lstStyle/>
                    <a:p>
                      <a:pPr marL="0" algn="l" defTabSz="914400" rtl="0" eaLnBrk="1" latinLnBrk="0" hangingPunct="1">
                        <a:spcBef>
                          <a:spcPts val="250"/>
                        </a:spcBef>
                        <a:spcAft>
                          <a:spcPts val="250"/>
                        </a:spcAft>
                      </a:pPr>
                      <a:r>
                        <a:rPr lang="en-GB" sz="900" kern="12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FSU Tank and supports [</a:t>
                      </a:r>
                      <a:r>
                        <a:rPr lang="en-GB" sz="900" kern="1200" dirty="0" err="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kCHF</a:t>
                      </a:r>
                      <a:r>
                        <a:rPr lang="en-GB" sz="900" kern="12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GB" sz="9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GB" sz="90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Bef>
                          <a:spcPts val="250"/>
                        </a:spcBef>
                        <a:spcAft>
                          <a:spcPts val="250"/>
                        </a:spcAft>
                      </a:pPr>
                      <a:r>
                        <a:rPr lang="en-GB" sz="900" kern="12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Bef>
                          <a:spcPts val="250"/>
                        </a:spcBef>
                        <a:spcAft>
                          <a:spcPts val="250"/>
                        </a:spcAft>
                      </a:pPr>
                      <a:r>
                        <a:rPr lang="en-GB" sz="900" kern="12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Bef>
                          <a:spcPts val="250"/>
                        </a:spcBef>
                        <a:spcAft>
                          <a:spcPts val="250"/>
                        </a:spcAft>
                      </a:pPr>
                      <a:r>
                        <a:rPr lang="en-GB" sz="900" kern="12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Bef>
                          <a:spcPts val="250"/>
                        </a:spcBef>
                        <a:spcAft>
                          <a:spcPts val="250"/>
                        </a:spcAft>
                      </a:pPr>
                      <a:r>
                        <a:rPr lang="en-GB" sz="900" kern="12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Bef>
                          <a:spcPts val="250"/>
                        </a:spcBef>
                        <a:spcAft>
                          <a:spcPts val="250"/>
                        </a:spcAft>
                      </a:pPr>
                      <a:r>
                        <a:rPr lang="en-GB" sz="900" kern="12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Bef>
                          <a:spcPts val="250"/>
                        </a:spcBef>
                        <a:spcAft>
                          <a:spcPts val="250"/>
                        </a:spcAft>
                      </a:pPr>
                      <a:r>
                        <a:rPr lang="en-GB" sz="900" kern="12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Bef>
                          <a:spcPts val="250"/>
                        </a:spcBef>
                        <a:spcAft>
                          <a:spcPts val="250"/>
                        </a:spcAft>
                      </a:pPr>
                      <a:r>
                        <a:rPr lang="en-GB" sz="900" kern="12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Bef>
                          <a:spcPts val="250"/>
                        </a:spcBef>
                        <a:spcAft>
                          <a:spcPts val="250"/>
                        </a:spcAft>
                      </a:pPr>
                      <a:r>
                        <a:rPr lang="en-GB" sz="900" kern="12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42848233"/>
                  </a:ext>
                </a:extLst>
              </a:tr>
            </a:tbl>
          </a:graphicData>
        </a:graphic>
      </p:graphicFrame>
    </p:spTree>
    <p:extLst>
      <p:ext uri="{BB962C8B-B14F-4D97-AF65-F5344CB8AC3E}">
        <p14:creationId xmlns:p14="http://schemas.microsoft.com/office/powerpoint/2010/main" val="27160159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FD99455-4EE9-CD19-561A-8F91F7093F9C}"/>
              </a:ext>
            </a:extLst>
          </p:cNvPr>
          <p:cNvSpPr>
            <a:spLocks noGrp="1"/>
          </p:cNvSpPr>
          <p:nvPr>
            <p:ph type="sldNum" sz="quarter" idx="12"/>
          </p:nvPr>
        </p:nvSpPr>
        <p:spPr/>
        <p:txBody>
          <a:bodyPr/>
          <a:lstStyle/>
          <a:p>
            <a:fld id="{36B5EA5A-BC32-A742-B11B-8E7414D5B535}" type="slidenum">
              <a:rPr lang="en-US" smtClean="0"/>
              <a:pPr/>
              <a:t>7</a:t>
            </a:fld>
            <a:endParaRPr lang="en-US" dirty="0"/>
          </a:p>
        </p:txBody>
      </p:sp>
      <p:sp>
        <p:nvSpPr>
          <p:cNvPr id="3" name="Title 2">
            <a:extLst>
              <a:ext uri="{FF2B5EF4-FFF2-40B4-BE49-F238E27FC236}">
                <a16:creationId xmlns:a16="http://schemas.microsoft.com/office/drawing/2014/main" id="{22C975EE-A191-F569-9FA3-C79E1A837870}"/>
              </a:ext>
            </a:extLst>
          </p:cNvPr>
          <p:cNvSpPr txBox="1">
            <a:spLocks/>
          </p:cNvSpPr>
          <p:nvPr/>
        </p:nvSpPr>
        <p:spPr>
          <a:xfrm>
            <a:off x="72148" y="92557"/>
            <a:ext cx="11376025" cy="700825"/>
          </a:xfrm>
          <a:prstGeom prst="rect">
            <a:avLst/>
          </a:prstGeom>
        </p:spPr>
        <p:txBody>
          <a:bodyPr/>
          <a:lstStyle>
            <a:lvl1pPr algn="l" defTabSz="914400" rtl="0" eaLnBrk="1" latinLnBrk="0" hangingPunct="1">
              <a:lnSpc>
                <a:spcPct val="90000"/>
              </a:lnSpc>
              <a:spcBef>
                <a:spcPct val="0"/>
              </a:spcBef>
              <a:buNone/>
              <a:defRPr sz="3600" b="1" kern="1200">
                <a:solidFill>
                  <a:schemeClr val="tx1"/>
                </a:solidFill>
                <a:effectLst>
                  <a:outerShdw blurRad="38100" dist="38100" dir="2700000" algn="tl">
                    <a:srgbClr val="000000">
                      <a:alpha val="43137"/>
                    </a:srgbClr>
                  </a:outerShdw>
                </a:effectLst>
                <a:latin typeface="+mj-lt"/>
                <a:ea typeface="+mj-ea"/>
                <a:cs typeface="+mj-cs"/>
              </a:defRPr>
            </a:lvl1pPr>
          </a:lstStyle>
          <a:p>
            <a:r>
              <a:rPr lang="en-US" sz="3000" dirty="0"/>
              <a:t>Optical elements will be produced from a new specification</a:t>
            </a:r>
            <a:endParaRPr lang="en-GB" sz="3000" dirty="0"/>
          </a:p>
        </p:txBody>
      </p:sp>
      <p:sp>
        <p:nvSpPr>
          <p:cNvPr id="4" name="ZoneTexte 4">
            <a:extLst>
              <a:ext uri="{FF2B5EF4-FFF2-40B4-BE49-F238E27FC236}">
                <a16:creationId xmlns:a16="http://schemas.microsoft.com/office/drawing/2014/main" id="{321CA338-71DF-1E67-AD83-DAB0B6D151D7}"/>
              </a:ext>
            </a:extLst>
          </p:cNvPr>
          <p:cNvSpPr txBox="1"/>
          <p:nvPr/>
        </p:nvSpPr>
        <p:spPr>
          <a:xfrm>
            <a:off x="361384" y="575297"/>
            <a:ext cx="11603522" cy="7417415"/>
          </a:xfrm>
          <a:prstGeom prst="rect">
            <a:avLst/>
          </a:prstGeom>
          <a:noFill/>
        </p:spPr>
        <p:txBody>
          <a:bodyPr wrap="square" lIns="0" tIns="0" rIns="0" bIns="0" rtlCol="0">
            <a:spAutoFit/>
          </a:bodyPr>
          <a:lstStyle/>
          <a:p>
            <a:pPr algn="l"/>
            <a:endParaRPr lang="en-US" sz="1600" dirty="0">
              <a:latin typeface="Century Gothic" panose="020B0502020202020204" pitchFamily="34" charset="0"/>
            </a:endParaRPr>
          </a:p>
          <a:p>
            <a:pPr marL="285750" lvl="0" indent="-285750">
              <a:buFont typeface="Arial" panose="020B0604020202020204" pitchFamily="34" charset="0"/>
              <a:buChar char="•"/>
            </a:pPr>
            <a:r>
              <a:rPr lang="en-GB" sz="1800" dirty="0">
                <a:effectLst/>
                <a:latin typeface="Verdana" panose="020B0604030504040204" pitchFamily="34" charset="0"/>
                <a:ea typeface="Times New Roman" panose="02020603050405020304" pitchFamily="18" charset="0"/>
                <a:cs typeface="Times New Roman" panose="02020603050405020304" pitchFamily="18" charset="0"/>
              </a:rPr>
              <a:t>The optical elements inside the counter comprise the </a:t>
            </a:r>
            <a:r>
              <a:rPr lang="en-GB" sz="1800" dirty="0" err="1">
                <a:effectLst/>
                <a:latin typeface="Verdana" panose="020B0604030504040204" pitchFamily="34" charset="0"/>
                <a:ea typeface="Times New Roman" panose="02020603050405020304" pitchFamily="18" charset="0"/>
                <a:cs typeface="Times New Roman" panose="02020603050405020304" pitchFamily="18" charset="0"/>
              </a:rPr>
              <a:t>Mangin</a:t>
            </a:r>
            <a:r>
              <a:rPr lang="en-GB" sz="1800" dirty="0">
                <a:effectLst/>
                <a:latin typeface="Verdana" panose="020B0604030504040204" pitchFamily="34" charset="0"/>
                <a:ea typeface="Times New Roman" panose="02020603050405020304" pitchFamily="18" charset="0"/>
                <a:cs typeface="Times New Roman" panose="02020603050405020304" pitchFamily="18" charset="0"/>
              </a:rPr>
              <a:t> mirror, the chromatic corrector, the diaphragm, 8 sets of condenser lenses and quartz windows</a:t>
            </a:r>
          </a:p>
          <a:p>
            <a:pPr marL="285750" lvl="0" indent="-285750">
              <a:buFont typeface="Arial" panose="020B0604020202020204" pitchFamily="34" charset="0"/>
              <a:buChar char="•"/>
            </a:pPr>
            <a:endParaRPr lang="en-GB" dirty="0">
              <a:latin typeface="Verdana" panose="020B0604030504040204" pitchFamily="34" charset="0"/>
              <a:cs typeface="Times New Roman" panose="02020603050405020304" pitchFamily="18" charset="0"/>
            </a:endParaRPr>
          </a:p>
          <a:p>
            <a:pPr marL="285750" lvl="0" indent="-285750">
              <a:buFont typeface="Arial" panose="020B0604020202020204" pitchFamily="34" charset="0"/>
              <a:buChar char="•"/>
            </a:pPr>
            <a:endParaRPr lang="en-GB" dirty="0">
              <a:latin typeface="Verdana" panose="020B0604030504040204" pitchFamily="34" charset="0"/>
              <a:cs typeface="Times New Roman" panose="02020603050405020304" pitchFamily="18" charset="0"/>
            </a:endParaRPr>
          </a:p>
          <a:p>
            <a:pPr marL="285750" lvl="0" indent="-285750">
              <a:buFont typeface="Arial" panose="020B0604020202020204" pitchFamily="34" charset="0"/>
              <a:buChar char="•"/>
            </a:pPr>
            <a:endParaRPr lang="en-GB" dirty="0">
              <a:latin typeface="Verdana" panose="020B0604030504040204" pitchFamily="34" charset="0"/>
              <a:cs typeface="Times New Roman" panose="02020603050405020304" pitchFamily="18" charset="0"/>
            </a:endParaRPr>
          </a:p>
          <a:p>
            <a:pPr marL="285750" lvl="0" indent="-285750">
              <a:buFont typeface="Arial" panose="020B0604020202020204" pitchFamily="34" charset="0"/>
              <a:buChar char="•"/>
            </a:pPr>
            <a:endParaRPr lang="en-GB" dirty="0">
              <a:latin typeface="Verdana" panose="020B0604030504040204" pitchFamily="34" charset="0"/>
              <a:cs typeface="Times New Roman" panose="02020603050405020304" pitchFamily="18" charset="0"/>
            </a:endParaRPr>
          </a:p>
          <a:p>
            <a:pPr marL="285750" lvl="0" indent="-285750">
              <a:buFont typeface="Arial" panose="020B0604020202020204" pitchFamily="34" charset="0"/>
              <a:buChar char="•"/>
            </a:pPr>
            <a:endParaRPr lang="en-GB" dirty="0">
              <a:latin typeface="Verdana" panose="020B0604030504040204" pitchFamily="34" charset="0"/>
              <a:cs typeface="Times New Roman" panose="02020603050405020304" pitchFamily="18" charset="0"/>
            </a:endParaRPr>
          </a:p>
          <a:p>
            <a:pPr marL="285750" lvl="0" indent="-285750">
              <a:buFont typeface="Arial" panose="020B0604020202020204" pitchFamily="34" charset="0"/>
              <a:buChar char="•"/>
            </a:pPr>
            <a:endParaRPr lang="en-GB" dirty="0">
              <a:latin typeface="Verdana" panose="020B0604030504040204" pitchFamily="34" charset="0"/>
              <a:cs typeface="Times New Roman" panose="02020603050405020304" pitchFamily="18" charset="0"/>
            </a:endParaRPr>
          </a:p>
          <a:p>
            <a:pPr marL="285750" lvl="0" indent="-285750">
              <a:buFont typeface="Arial" panose="020B0604020202020204" pitchFamily="34" charset="0"/>
              <a:buChar char="•"/>
            </a:pPr>
            <a:endParaRPr lang="en-GB" dirty="0">
              <a:latin typeface="Verdana" panose="020B0604030504040204" pitchFamily="34" charset="0"/>
              <a:cs typeface="Times New Roman" panose="02020603050405020304" pitchFamily="18" charset="0"/>
            </a:endParaRPr>
          </a:p>
          <a:p>
            <a:pPr marL="285750" lvl="0" indent="-285750">
              <a:buFont typeface="Arial" panose="020B0604020202020204" pitchFamily="34" charset="0"/>
              <a:buChar char="•"/>
            </a:pPr>
            <a:endParaRPr lang="en-GB" dirty="0">
              <a:latin typeface="Verdana" panose="020B0604030504040204" pitchFamily="34" charset="0"/>
              <a:cs typeface="Times New Roman" panose="02020603050405020304" pitchFamily="18" charset="0"/>
            </a:endParaRPr>
          </a:p>
          <a:p>
            <a:pPr marL="285750" lvl="0" indent="-285750">
              <a:buFont typeface="Arial" panose="020B0604020202020204" pitchFamily="34" charset="0"/>
              <a:buChar char="•"/>
            </a:pPr>
            <a:endParaRPr lang="en-GB" dirty="0">
              <a:latin typeface="Verdana" panose="020B0604030504040204" pitchFamily="34" charset="0"/>
              <a:cs typeface="Times New Roman" panose="02020603050405020304" pitchFamily="18" charset="0"/>
            </a:endParaRPr>
          </a:p>
          <a:p>
            <a:pPr marL="285750" indent="-285750">
              <a:buFont typeface="Arial" panose="020B0604020202020204" pitchFamily="34" charset="0"/>
              <a:buChar char="•"/>
            </a:pPr>
            <a:endParaRPr lang="en-GB" dirty="0">
              <a:latin typeface="Verdana" panose="020B0604030504040204" pitchFamily="34" charset="0"/>
              <a:cs typeface="Times New Roman" panose="02020603050405020304" pitchFamily="18" charset="0"/>
            </a:endParaRPr>
          </a:p>
          <a:p>
            <a:pPr marL="285750" indent="-285750">
              <a:buFont typeface="Arial" panose="020B0604020202020204" pitchFamily="34" charset="0"/>
              <a:buChar char="•"/>
            </a:pPr>
            <a:endParaRPr lang="en-GB" dirty="0">
              <a:latin typeface="Verdana" panose="020B0604030504040204" pitchFamily="34" charset="0"/>
              <a:cs typeface="Times New Roman" panose="02020603050405020304" pitchFamily="18" charset="0"/>
            </a:endParaRPr>
          </a:p>
          <a:p>
            <a:pPr marL="285750" indent="-285750">
              <a:buFont typeface="Arial" panose="020B0604020202020204" pitchFamily="34" charset="0"/>
              <a:buChar char="•"/>
            </a:pPr>
            <a:r>
              <a:rPr lang="en-GB" dirty="0">
                <a:latin typeface="Verdana" panose="020B0604030504040204" pitchFamily="34" charset="0"/>
                <a:cs typeface="Times New Roman" panose="02020603050405020304" pitchFamily="18" charset="0"/>
              </a:rPr>
              <a:t>Work underway to understand if/how recently found blanks could be used for this purpose</a:t>
            </a:r>
          </a:p>
          <a:p>
            <a:pPr marL="285750" indent="-285750">
              <a:buFont typeface="Arial" panose="020B0604020202020204" pitchFamily="34" charset="0"/>
              <a:buChar char="•"/>
            </a:pPr>
            <a:r>
              <a:rPr lang="en-GB" dirty="0">
                <a:latin typeface="Verdana" panose="020B0604030504040204" pitchFamily="34" charset="0"/>
                <a:cs typeface="Times New Roman" panose="02020603050405020304" pitchFamily="18" charset="0"/>
              </a:rPr>
              <a:t>A spare of each type (CEDAR-N and W) would be produced during Phase I and followed by an extra set of W-type in Phase II</a:t>
            </a:r>
          </a:p>
          <a:p>
            <a:r>
              <a:rPr lang="en-GB" dirty="0">
                <a:latin typeface="Verdana" panose="020B0604030504040204" pitchFamily="34" charset="0"/>
                <a:cs typeface="Times New Roman" panose="02020603050405020304" pitchFamily="18" charset="0"/>
              </a:rPr>
              <a:t> </a:t>
            </a:r>
          </a:p>
          <a:p>
            <a:pPr marL="285750" lvl="0" indent="-285750">
              <a:buFont typeface="Arial" panose="020B0604020202020204" pitchFamily="34" charset="0"/>
              <a:buChar char="•"/>
            </a:pPr>
            <a:endParaRPr lang="en-GB" dirty="0">
              <a:latin typeface="Verdana" panose="020B0604030504040204" pitchFamily="34" charset="0"/>
              <a:cs typeface="Times New Roman" panose="02020603050405020304" pitchFamily="18" charset="0"/>
            </a:endParaRPr>
          </a:p>
          <a:p>
            <a:r>
              <a:rPr lang="en-US" sz="2200" dirty="0">
                <a:latin typeface="Calibri" panose="020F0502020204030204" pitchFamily="34" charset="0"/>
              </a:rPr>
              <a:t>  </a:t>
            </a:r>
          </a:p>
          <a:p>
            <a:endParaRPr lang="en-US" sz="2200" dirty="0">
              <a:latin typeface="Calibri" panose="020F0502020204030204" pitchFamily="34" charset="0"/>
            </a:endParaRPr>
          </a:p>
          <a:p>
            <a:pPr lvl="0"/>
            <a:r>
              <a:rPr lang="en-US" sz="1800" dirty="0">
                <a:effectLst/>
                <a:latin typeface="Calibri" panose="020F0502020204030204" pitchFamily="34" charset="0"/>
                <a:ea typeface="Times New Roman" panose="02020603050405020304" pitchFamily="18" charset="0"/>
              </a:rPr>
              <a:t> </a:t>
            </a:r>
            <a:endParaRPr lang="en-US" dirty="0">
              <a:latin typeface="Calibri" panose="020F0502020204030204" pitchFamily="34" charset="0"/>
              <a:ea typeface="Times New Roman" panose="02020603050405020304" pitchFamily="18" charset="0"/>
            </a:endParaRPr>
          </a:p>
          <a:p>
            <a:pPr marL="285750" indent="-285750">
              <a:buFont typeface="Arial" panose="020B0604020202020204" pitchFamily="34" charset="0"/>
              <a:buChar char="•"/>
            </a:pPr>
            <a:endParaRPr lang="en-US" sz="2000" dirty="0">
              <a:latin typeface="Century Gothic" panose="020B0502020202020204" pitchFamily="34" charset="0"/>
            </a:endParaRPr>
          </a:p>
          <a:p>
            <a:pPr marL="285750" indent="-285750">
              <a:buFont typeface="Arial" panose="020B0604020202020204" pitchFamily="34" charset="0"/>
              <a:buChar char="•"/>
            </a:pPr>
            <a:endParaRPr lang="en-US" sz="2000" dirty="0">
              <a:latin typeface="Century Gothic" panose="020B0502020202020204" pitchFamily="34" charset="0"/>
            </a:endParaRPr>
          </a:p>
          <a:p>
            <a:pPr marL="285750" indent="-285750">
              <a:buFont typeface="Arial" panose="020B0604020202020204" pitchFamily="34" charset="0"/>
              <a:buChar char="•"/>
            </a:pPr>
            <a:endParaRPr lang="en-US" sz="2000" dirty="0">
              <a:latin typeface="Century Gothic" panose="020B0502020202020204" pitchFamily="34" charset="0"/>
            </a:endParaRPr>
          </a:p>
          <a:p>
            <a:endParaRPr lang="en-US" sz="2000" dirty="0">
              <a:latin typeface="Century Gothic" panose="020B0502020202020204" pitchFamily="34" charset="0"/>
            </a:endParaRPr>
          </a:p>
        </p:txBody>
      </p:sp>
      <p:pic>
        <p:nvPicPr>
          <p:cNvPr id="7" name="Image 6">
            <a:extLst>
              <a:ext uri="{FF2B5EF4-FFF2-40B4-BE49-F238E27FC236}">
                <a16:creationId xmlns:a16="http://schemas.microsoft.com/office/drawing/2014/main" id="{981A2E97-8E62-D7A3-0C8A-50D2519B9F66}"/>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475529" y="1260082"/>
            <a:ext cx="6137497" cy="2693051"/>
          </a:xfrm>
          <a:prstGeom prst="rect">
            <a:avLst/>
          </a:prstGeom>
        </p:spPr>
      </p:pic>
      <p:sp>
        <p:nvSpPr>
          <p:cNvPr id="8" name="ZoneTexte 4">
            <a:extLst>
              <a:ext uri="{FF2B5EF4-FFF2-40B4-BE49-F238E27FC236}">
                <a16:creationId xmlns:a16="http://schemas.microsoft.com/office/drawing/2014/main" id="{F6A893D4-FFBA-A7B7-4631-0AA4674AA20A}"/>
              </a:ext>
            </a:extLst>
          </p:cNvPr>
          <p:cNvSpPr txBox="1"/>
          <p:nvPr/>
        </p:nvSpPr>
        <p:spPr>
          <a:xfrm>
            <a:off x="6902262" y="1305170"/>
            <a:ext cx="4984986" cy="5478423"/>
          </a:xfrm>
          <a:prstGeom prst="rect">
            <a:avLst/>
          </a:prstGeom>
          <a:noFill/>
        </p:spPr>
        <p:txBody>
          <a:bodyPr wrap="square" lIns="0" tIns="0" rIns="0" bIns="0" rtlCol="0">
            <a:spAutoFit/>
          </a:bodyPr>
          <a:lstStyle/>
          <a:p>
            <a:pPr algn="l"/>
            <a:endParaRPr lang="en-US" sz="1600" dirty="0">
              <a:latin typeface="Century Gothic" panose="020B0502020202020204" pitchFamily="34" charset="0"/>
            </a:endParaRPr>
          </a:p>
          <a:p>
            <a:pPr marL="285750" indent="-285750">
              <a:buFont typeface="Arial" panose="020B0604020202020204" pitchFamily="34" charset="0"/>
              <a:buChar char="•"/>
            </a:pPr>
            <a:r>
              <a:rPr lang="en-GB" dirty="0">
                <a:latin typeface="Verdana" panose="020B0604030504040204" pitchFamily="34" charset="0"/>
                <a:cs typeface="Times New Roman" panose="02020603050405020304" pitchFamily="18" charset="0"/>
              </a:rPr>
              <a:t>Optical sets are adapted to different type of gases and physic regimes</a:t>
            </a:r>
          </a:p>
          <a:p>
            <a:pPr marL="285750" indent="-285750">
              <a:buFont typeface="Arial" panose="020B0604020202020204" pitchFamily="34" charset="0"/>
              <a:buChar char="•"/>
            </a:pPr>
            <a:r>
              <a:rPr lang="en-GB" dirty="0">
                <a:latin typeface="Verdana" panose="020B0604030504040204" pitchFamily="34" charset="0"/>
                <a:cs typeface="Times New Roman" panose="02020603050405020304" pitchFamily="18" charset="0"/>
              </a:rPr>
              <a:t>They were made from high quality quartz blanks, polished to a PV SFE 80 nm and coated with MgF2 to minimise reflection at 300nm</a:t>
            </a:r>
          </a:p>
          <a:p>
            <a:pPr marL="285750" indent="-285750">
              <a:buFont typeface="Arial" panose="020B0604020202020204" pitchFamily="34" charset="0"/>
              <a:buChar char="•"/>
            </a:pPr>
            <a:r>
              <a:rPr lang="en-GB" dirty="0">
                <a:latin typeface="Verdana" panose="020B0604030504040204" pitchFamily="34" charset="0"/>
                <a:cs typeface="Times New Roman" panose="02020603050405020304" pitchFamily="18" charset="0"/>
              </a:rPr>
              <a:t>New sets will be produced based on a newly developed specification and its performance compared with the original ones</a:t>
            </a:r>
          </a:p>
          <a:p>
            <a:pPr marL="285750" indent="-285750">
              <a:buFont typeface="Arial" panose="020B0604020202020204" pitchFamily="34" charset="0"/>
              <a:buChar char="•"/>
            </a:pPr>
            <a:endParaRPr lang="en-GB" dirty="0">
              <a:latin typeface="Verdana" panose="020B0604030504040204" pitchFamily="34" charset="0"/>
              <a:cs typeface="Times New Roman" panose="02020603050405020304" pitchFamily="18" charset="0"/>
            </a:endParaRPr>
          </a:p>
          <a:p>
            <a:endParaRPr lang="en-US" sz="2200" dirty="0">
              <a:latin typeface="Calibri" panose="020F0502020204030204" pitchFamily="34" charset="0"/>
            </a:endParaRPr>
          </a:p>
          <a:p>
            <a:endParaRPr lang="en-US" sz="2200" dirty="0">
              <a:latin typeface="Calibri" panose="020F0502020204030204" pitchFamily="34" charset="0"/>
            </a:endParaRPr>
          </a:p>
          <a:p>
            <a:pPr lvl="0"/>
            <a:r>
              <a:rPr lang="en-US" sz="1800" dirty="0">
                <a:effectLst/>
                <a:latin typeface="Calibri" panose="020F0502020204030204" pitchFamily="34" charset="0"/>
                <a:ea typeface="Times New Roman" panose="02020603050405020304" pitchFamily="18" charset="0"/>
              </a:rPr>
              <a:t> </a:t>
            </a:r>
            <a:endParaRPr lang="en-US" dirty="0">
              <a:latin typeface="Calibri" panose="020F0502020204030204" pitchFamily="34" charset="0"/>
              <a:ea typeface="Times New Roman" panose="02020603050405020304" pitchFamily="18" charset="0"/>
            </a:endParaRPr>
          </a:p>
          <a:p>
            <a:pPr marL="285750" indent="-285750">
              <a:buFont typeface="Arial" panose="020B0604020202020204" pitchFamily="34" charset="0"/>
              <a:buChar char="•"/>
            </a:pPr>
            <a:endParaRPr lang="en-US" sz="2000" dirty="0">
              <a:latin typeface="Century Gothic" panose="020B0502020202020204" pitchFamily="34" charset="0"/>
            </a:endParaRPr>
          </a:p>
          <a:p>
            <a:pPr marL="285750" indent="-285750">
              <a:buFont typeface="Arial" panose="020B0604020202020204" pitchFamily="34" charset="0"/>
              <a:buChar char="•"/>
            </a:pPr>
            <a:endParaRPr lang="en-US" sz="2000" dirty="0">
              <a:latin typeface="Century Gothic" panose="020B0502020202020204" pitchFamily="34" charset="0"/>
            </a:endParaRPr>
          </a:p>
          <a:p>
            <a:pPr marL="285750" indent="-285750">
              <a:buFont typeface="Arial" panose="020B0604020202020204" pitchFamily="34" charset="0"/>
              <a:buChar char="•"/>
            </a:pPr>
            <a:endParaRPr lang="en-US" sz="2000" dirty="0">
              <a:latin typeface="Century Gothic" panose="020B0502020202020204" pitchFamily="34" charset="0"/>
            </a:endParaRPr>
          </a:p>
          <a:p>
            <a:endParaRPr lang="en-US" sz="2000" dirty="0">
              <a:latin typeface="Century Gothic" panose="020B0502020202020204" pitchFamily="34" charset="0"/>
            </a:endParaRPr>
          </a:p>
        </p:txBody>
      </p:sp>
      <p:cxnSp>
        <p:nvCxnSpPr>
          <p:cNvPr id="10" name="Straight Arrow Connector 9">
            <a:extLst>
              <a:ext uri="{FF2B5EF4-FFF2-40B4-BE49-F238E27FC236}">
                <a16:creationId xmlns:a16="http://schemas.microsoft.com/office/drawing/2014/main" id="{B85CACB4-DA10-99BE-E456-7D38489F2518}"/>
              </a:ext>
            </a:extLst>
          </p:cNvPr>
          <p:cNvCxnSpPr>
            <a:cxnSpLocks/>
          </p:cNvCxnSpPr>
          <p:nvPr/>
        </p:nvCxnSpPr>
        <p:spPr>
          <a:xfrm flipH="1" flipV="1">
            <a:off x="900853" y="2153920"/>
            <a:ext cx="778934" cy="72474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114D1384-B168-F50E-DA4C-25B0BBD92118}"/>
              </a:ext>
            </a:extLst>
          </p:cNvPr>
          <p:cNvSpPr txBox="1"/>
          <p:nvPr/>
        </p:nvSpPr>
        <p:spPr>
          <a:xfrm>
            <a:off x="1753453" y="2866405"/>
            <a:ext cx="711733" cy="138499"/>
          </a:xfrm>
          <a:prstGeom prst="rect">
            <a:avLst/>
          </a:prstGeom>
          <a:noFill/>
        </p:spPr>
        <p:txBody>
          <a:bodyPr wrap="none" lIns="0" tIns="0" rIns="0" bIns="0" rtlCol="0">
            <a:spAutoFit/>
          </a:bodyPr>
          <a:lstStyle/>
          <a:p>
            <a:pPr algn="l"/>
            <a:r>
              <a:rPr lang="en-US" sz="900" dirty="0"/>
              <a:t>Magnin mirror</a:t>
            </a:r>
            <a:endParaRPr lang="en-GB" sz="900" dirty="0"/>
          </a:p>
        </p:txBody>
      </p:sp>
      <p:cxnSp>
        <p:nvCxnSpPr>
          <p:cNvPr id="13" name="Straight Arrow Connector 12">
            <a:extLst>
              <a:ext uri="{FF2B5EF4-FFF2-40B4-BE49-F238E27FC236}">
                <a16:creationId xmlns:a16="http://schemas.microsoft.com/office/drawing/2014/main" id="{875C791D-8BC3-356A-20F2-89E8146A57BE}"/>
              </a:ext>
            </a:extLst>
          </p:cNvPr>
          <p:cNvCxnSpPr>
            <a:cxnSpLocks/>
          </p:cNvCxnSpPr>
          <p:nvPr/>
        </p:nvCxnSpPr>
        <p:spPr>
          <a:xfrm flipV="1">
            <a:off x="2853849" y="2516293"/>
            <a:ext cx="1204258" cy="64008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5682FCF5-3F60-A41C-DD98-FC2066ADC6D9}"/>
              </a:ext>
            </a:extLst>
          </p:cNvPr>
          <p:cNvSpPr txBox="1"/>
          <p:nvPr/>
        </p:nvSpPr>
        <p:spPr>
          <a:xfrm>
            <a:off x="1785491" y="3076588"/>
            <a:ext cx="1013098" cy="138499"/>
          </a:xfrm>
          <a:prstGeom prst="rect">
            <a:avLst/>
          </a:prstGeom>
          <a:noFill/>
        </p:spPr>
        <p:txBody>
          <a:bodyPr wrap="none" lIns="0" tIns="0" rIns="0" bIns="0" rtlCol="0">
            <a:spAutoFit/>
          </a:bodyPr>
          <a:lstStyle/>
          <a:p>
            <a:pPr algn="l"/>
            <a:r>
              <a:rPr lang="en-US" sz="900" dirty="0"/>
              <a:t>Chromatic corrector</a:t>
            </a:r>
            <a:endParaRPr lang="en-GB" sz="900" dirty="0"/>
          </a:p>
        </p:txBody>
      </p:sp>
      <p:cxnSp>
        <p:nvCxnSpPr>
          <p:cNvPr id="16" name="Straight Arrow Connector 15">
            <a:extLst>
              <a:ext uri="{FF2B5EF4-FFF2-40B4-BE49-F238E27FC236}">
                <a16:creationId xmlns:a16="http://schemas.microsoft.com/office/drawing/2014/main" id="{423FF504-5F6C-888F-788C-62FC06463AB6}"/>
              </a:ext>
            </a:extLst>
          </p:cNvPr>
          <p:cNvCxnSpPr>
            <a:cxnSpLocks/>
          </p:cNvCxnSpPr>
          <p:nvPr/>
        </p:nvCxnSpPr>
        <p:spPr>
          <a:xfrm flipV="1">
            <a:off x="2996075" y="2561213"/>
            <a:ext cx="1910988" cy="76449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801D2FCF-AC3F-0E23-5ED9-CB507016E086}"/>
              </a:ext>
            </a:extLst>
          </p:cNvPr>
          <p:cNvSpPr txBox="1"/>
          <p:nvPr/>
        </p:nvSpPr>
        <p:spPr>
          <a:xfrm>
            <a:off x="2326034" y="3236937"/>
            <a:ext cx="564257" cy="138499"/>
          </a:xfrm>
          <a:prstGeom prst="rect">
            <a:avLst/>
          </a:prstGeom>
          <a:noFill/>
        </p:spPr>
        <p:txBody>
          <a:bodyPr wrap="none" lIns="0" tIns="0" rIns="0" bIns="0" rtlCol="0">
            <a:spAutoFit/>
          </a:bodyPr>
          <a:lstStyle/>
          <a:p>
            <a:pPr algn="l"/>
            <a:r>
              <a:rPr lang="en-US" sz="900" dirty="0"/>
              <a:t>Diaphragm</a:t>
            </a:r>
            <a:endParaRPr lang="en-GB" sz="900" dirty="0"/>
          </a:p>
        </p:txBody>
      </p:sp>
      <p:cxnSp>
        <p:nvCxnSpPr>
          <p:cNvPr id="19" name="Straight Arrow Connector 18">
            <a:extLst>
              <a:ext uri="{FF2B5EF4-FFF2-40B4-BE49-F238E27FC236}">
                <a16:creationId xmlns:a16="http://schemas.microsoft.com/office/drawing/2014/main" id="{ED378936-711A-EA2B-13FF-8D7BFD1D77B5}"/>
              </a:ext>
            </a:extLst>
          </p:cNvPr>
          <p:cNvCxnSpPr>
            <a:cxnSpLocks/>
          </p:cNvCxnSpPr>
          <p:nvPr/>
        </p:nvCxnSpPr>
        <p:spPr>
          <a:xfrm flipV="1">
            <a:off x="3061669" y="2681086"/>
            <a:ext cx="1910988" cy="76449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EA2E90FA-7B8E-E75F-2205-DB649AA6E4FA}"/>
              </a:ext>
            </a:extLst>
          </p:cNvPr>
          <p:cNvSpPr txBox="1"/>
          <p:nvPr/>
        </p:nvSpPr>
        <p:spPr>
          <a:xfrm>
            <a:off x="2088358" y="3388824"/>
            <a:ext cx="929742" cy="138499"/>
          </a:xfrm>
          <a:prstGeom prst="rect">
            <a:avLst/>
          </a:prstGeom>
          <a:noFill/>
        </p:spPr>
        <p:txBody>
          <a:bodyPr wrap="none" lIns="0" tIns="0" rIns="0" bIns="0" rtlCol="0">
            <a:spAutoFit/>
          </a:bodyPr>
          <a:lstStyle/>
          <a:p>
            <a:pPr algn="l"/>
            <a:r>
              <a:rPr lang="en-US" sz="900" dirty="0"/>
              <a:t>Condenser lenses</a:t>
            </a:r>
            <a:endParaRPr lang="en-GB" sz="900" dirty="0"/>
          </a:p>
        </p:txBody>
      </p:sp>
      <p:cxnSp>
        <p:nvCxnSpPr>
          <p:cNvPr id="21" name="Straight Arrow Connector 20">
            <a:extLst>
              <a:ext uri="{FF2B5EF4-FFF2-40B4-BE49-F238E27FC236}">
                <a16:creationId xmlns:a16="http://schemas.microsoft.com/office/drawing/2014/main" id="{6D56845A-45E2-D738-A984-1708F5AB5880}"/>
              </a:ext>
            </a:extLst>
          </p:cNvPr>
          <p:cNvCxnSpPr>
            <a:cxnSpLocks/>
          </p:cNvCxnSpPr>
          <p:nvPr/>
        </p:nvCxnSpPr>
        <p:spPr>
          <a:xfrm flipV="1">
            <a:off x="3771900" y="2681086"/>
            <a:ext cx="1867815" cy="87964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F57A5910-2A2B-313A-3670-35076F7CE183}"/>
              </a:ext>
            </a:extLst>
          </p:cNvPr>
          <p:cNvSpPr txBox="1"/>
          <p:nvPr/>
        </p:nvSpPr>
        <p:spPr>
          <a:xfrm>
            <a:off x="2907593" y="3508184"/>
            <a:ext cx="820738" cy="138499"/>
          </a:xfrm>
          <a:prstGeom prst="rect">
            <a:avLst/>
          </a:prstGeom>
          <a:noFill/>
        </p:spPr>
        <p:txBody>
          <a:bodyPr wrap="none" lIns="0" tIns="0" rIns="0" bIns="0" rtlCol="0">
            <a:spAutoFit/>
          </a:bodyPr>
          <a:lstStyle/>
          <a:p>
            <a:pPr algn="l"/>
            <a:r>
              <a:rPr lang="en-US" sz="900" dirty="0"/>
              <a:t>Quartz windows</a:t>
            </a:r>
            <a:endParaRPr lang="en-GB" sz="900" dirty="0"/>
          </a:p>
        </p:txBody>
      </p:sp>
      <p:graphicFrame>
        <p:nvGraphicFramePr>
          <p:cNvPr id="24" name="Table 23">
            <a:extLst>
              <a:ext uri="{FF2B5EF4-FFF2-40B4-BE49-F238E27FC236}">
                <a16:creationId xmlns:a16="http://schemas.microsoft.com/office/drawing/2014/main" id="{F6701BE8-314F-A559-4BFF-2AD5F07C8841}"/>
              </a:ext>
            </a:extLst>
          </p:cNvPr>
          <p:cNvGraphicFramePr>
            <a:graphicFrameLocks noGrp="1"/>
          </p:cNvGraphicFramePr>
          <p:nvPr>
            <p:extLst>
              <p:ext uri="{D42A27DB-BD31-4B8C-83A1-F6EECF244321}">
                <p14:modId xmlns:p14="http://schemas.microsoft.com/office/powerpoint/2010/main" val="3361308088"/>
              </p:ext>
            </p:extLst>
          </p:nvPr>
        </p:nvGraphicFramePr>
        <p:xfrm>
          <a:off x="2907593" y="5444095"/>
          <a:ext cx="5006342" cy="822960"/>
        </p:xfrm>
        <a:graphic>
          <a:graphicData uri="http://schemas.openxmlformats.org/drawingml/2006/table">
            <a:tbl>
              <a:tblPr firstRow="1" firstCol="1" lastRow="1" lastCol="1" bandRow="1" bandCol="1"/>
              <a:tblGrid>
                <a:gridCol w="1001268">
                  <a:extLst>
                    <a:ext uri="{9D8B030D-6E8A-4147-A177-3AD203B41FA5}">
                      <a16:colId xmlns:a16="http://schemas.microsoft.com/office/drawing/2014/main" val="4002436532"/>
                    </a:ext>
                  </a:extLst>
                </a:gridCol>
                <a:gridCol w="400101">
                  <a:extLst>
                    <a:ext uri="{9D8B030D-6E8A-4147-A177-3AD203B41FA5}">
                      <a16:colId xmlns:a16="http://schemas.microsoft.com/office/drawing/2014/main" val="2366136432"/>
                    </a:ext>
                  </a:extLst>
                </a:gridCol>
                <a:gridCol w="400101">
                  <a:extLst>
                    <a:ext uri="{9D8B030D-6E8A-4147-A177-3AD203B41FA5}">
                      <a16:colId xmlns:a16="http://schemas.microsoft.com/office/drawing/2014/main" val="1343867406"/>
                    </a:ext>
                  </a:extLst>
                </a:gridCol>
                <a:gridCol w="400609">
                  <a:extLst>
                    <a:ext uri="{9D8B030D-6E8A-4147-A177-3AD203B41FA5}">
                      <a16:colId xmlns:a16="http://schemas.microsoft.com/office/drawing/2014/main" val="4009657615"/>
                    </a:ext>
                  </a:extLst>
                </a:gridCol>
                <a:gridCol w="400609">
                  <a:extLst>
                    <a:ext uri="{9D8B030D-6E8A-4147-A177-3AD203B41FA5}">
                      <a16:colId xmlns:a16="http://schemas.microsoft.com/office/drawing/2014/main" val="3799629367"/>
                    </a:ext>
                  </a:extLst>
                </a:gridCol>
                <a:gridCol w="400609">
                  <a:extLst>
                    <a:ext uri="{9D8B030D-6E8A-4147-A177-3AD203B41FA5}">
                      <a16:colId xmlns:a16="http://schemas.microsoft.com/office/drawing/2014/main" val="7132063"/>
                    </a:ext>
                  </a:extLst>
                </a:gridCol>
                <a:gridCol w="400609">
                  <a:extLst>
                    <a:ext uri="{9D8B030D-6E8A-4147-A177-3AD203B41FA5}">
                      <a16:colId xmlns:a16="http://schemas.microsoft.com/office/drawing/2014/main" val="2329520323"/>
                    </a:ext>
                  </a:extLst>
                </a:gridCol>
                <a:gridCol w="400609">
                  <a:extLst>
                    <a:ext uri="{9D8B030D-6E8A-4147-A177-3AD203B41FA5}">
                      <a16:colId xmlns:a16="http://schemas.microsoft.com/office/drawing/2014/main" val="4035615854"/>
                    </a:ext>
                  </a:extLst>
                </a:gridCol>
                <a:gridCol w="400609">
                  <a:extLst>
                    <a:ext uri="{9D8B030D-6E8A-4147-A177-3AD203B41FA5}">
                      <a16:colId xmlns:a16="http://schemas.microsoft.com/office/drawing/2014/main" val="3714723702"/>
                    </a:ext>
                  </a:extLst>
                </a:gridCol>
                <a:gridCol w="400609">
                  <a:extLst>
                    <a:ext uri="{9D8B030D-6E8A-4147-A177-3AD203B41FA5}">
                      <a16:colId xmlns:a16="http://schemas.microsoft.com/office/drawing/2014/main" val="423019066"/>
                    </a:ext>
                  </a:extLst>
                </a:gridCol>
                <a:gridCol w="400609">
                  <a:extLst>
                    <a:ext uri="{9D8B030D-6E8A-4147-A177-3AD203B41FA5}">
                      <a16:colId xmlns:a16="http://schemas.microsoft.com/office/drawing/2014/main" val="270057553"/>
                    </a:ext>
                  </a:extLst>
                </a:gridCol>
              </a:tblGrid>
              <a:tr h="0">
                <a:tc>
                  <a:txBody>
                    <a:bodyPr/>
                    <a:lstStyle/>
                    <a:p>
                      <a:pPr>
                        <a:spcBef>
                          <a:spcPts val="250"/>
                        </a:spcBef>
                        <a:spcAft>
                          <a:spcPts val="250"/>
                        </a:spcAft>
                      </a:pPr>
                      <a:r>
                        <a:rPr lang="en-GB" sz="9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Resources request</a:t>
                      </a:r>
                      <a:endParaRPr lang="en-GB" sz="9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8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2021</a:t>
                      </a:r>
                      <a:endParaRPr lang="en-GB" sz="9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8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2022</a:t>
                      </a:r>
                      <a:endParaRPr lang="en-GB" sz="9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8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2023</a:t>
                      </a:r>
                      <a:endParaRPr lang="en-GB" sz="9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8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2024</a:t>
                      </a:r>
                      <a:endParaRPr lang="en-GB" sz="9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8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2025</a:t>
                      </a:r>
                      <a:endParaRPr lang="en-GB" sz="9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8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2026</a:t>
                      </a:r>
                      <a:endParaRPr lang="en-GB" sz="9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8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2027</a:t>
                      </a:r>
                      <a:endParaRPr lang="en-GB" sz="9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8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2028</a:t>
                      </a:r>
                      <a:endParaRPr lang="en-GB" sz="9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8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2029</a:t>
                      </a:r>
                      <a:endParaRPr lang="en-GB" sz="9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8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2030</a:t>
                      </a:r>
                      <a:endParaRPr lang="en-GB" sz="9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extLst>
                  <a:ext uri="{0D108BD9-81ED-4DB2-BD59-A6C34878D82A}">
                    <a16:rowId xmlns:a16="http://schemas.microsoft.com/office/drawing/2014/main" val="4005025890"/>
                  </a:ext>
                </a:extLst>
              </a:tr>
              <a:tr h="0">
                <a:tc>
                  <a:txBody>
                    <a:bodyPr/>
                    <a:lstStyle/>
                    <a:p>
                      <a:pPr marL="0" algn="l" defTabSz="914400" rtl="0" eaLnBrk="1" latinLnBrk="0" hangingPunct="1">
                        <a:spcBef>
                          <a:spcPts val="250"/>
                        </a:spcBef>
                        <a:spcAft>
                          <a:spcPts val="250"/>
                        </a:spcAft>
                      </a:pPr>
                      <a:r>
                        <a:rPr lang="en-GB" sz="900" kern="12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Material optical elements [</a:t>
                      </a:r>
                      <a:r>
                        <a:rPr lang="en-GB" sz="900" kern="1200" dirty="0" err="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kCHF</a:t>
                      </a:r>
                      <a:r>
                        <a:rPr lang="en-GB" sz="900" kern="12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Bef>
                          <a:spcPts val="250"/>
                        </a:spcBef>
                        <a:spcAft>
                          <a:spcPts val="250"/>
                        </a:spcAft>
                      </a:pPr>
                      <a:r>
                        <a:rPr lang="en-GB" sz="900" kern="12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Bef>
                          <a:spcPts val="250"/>
                        </a:spcBef>
                        <a:spcAft>
                          <a:spcPts val="250"/>
                        </a:spcAft>
                      </a:pPr>
                      <a:r>
                        <a:rPr lang="en-GB" sz="900" kern="12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50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Bef>
                          <a:spcPts val="250"/>
                        </a:spcBef>
                        <a:spcAft>
                          <a:spcPts val="250"/>
                        </a:spcAft>
                      </a:pPr>
                      <a:r>
                        <a:rPr lang="en-GB" sz="900" kern="12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80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Bef>
                          <a:spcPts val="250"/>
                        </a:spcBef>
                        <a:spcAft>
                          <a:spcPts val="250"/>
                        </a:spcAft>
                      </a:pPr>
                      <a:r>
                        <a:rPr lang="en-GB" sz="900" kern="12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Bef>
                          <a:spcPts val="250"/>
                        </a:spcBef>
                        <a:spcAft>
                          <a:spcPts val="250"/>
                        </a:spcAft>
                      </a:pPr>
                      <a:r>
                        <a:rPr lang="en-GB" sz="900" kern="12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Bef>
                          <a:spcPts val="250"/>
                        </a:spcBef>
                        <a:spcAft>
                          <a:spcPts val="250"/>
                        </a:spcAft>
                      </a:pPr>
                      <a:r>
                        <a:rPr lang="en-GB" sz="900" kern="12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Bef>
                          <a:spcPts val="250"/>
                        </a:spcBef>
                        <a:spcAft>
                          <a:spcPts val="250"/>
                        </a:spcAft>
                      </a:pPr>
                      <a:r>
                        <a:rPr lang="en-GB" sz="900" kern="12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Bef>
                          <a:spcPts val="250"/>
                        </a:spcBef>
                        <a:spcAft>
                          <a:spcPts val="250"/>
                        </a:spcAft>
                      </a:pPr>
                      <a:r>
                        <a:rPr lang="en-GB" sz="900" kern="12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140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Bef>
                          <a:spcPts val="250"/>
                        </a:spcBef>
                        <a:spcAft>
                          <a:spcPts val="250"/>
                        </a:spcAft>
                      </a:pPr>
                      <a:r>
                        <a:rPr lang="en-GB" sz="900" kern="12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250"/>
                        </a:spcBef>
                        <a:spcAft>
                          <a:spcPts val="250"/>
                        </a:spcAft>
                      </a:pPr>
                      <a:r>
                        <a:rPr lang="en-GB" sz="900" dirty="0">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47696496"/>
                  </a:ext>
                </a:extLst>
              </a:tr>
            </a:tbl>
          </a:graphicData>
        </a:graphic>
      </p:graphicFrame>
    </p:spTree>
    <p:extLst>
      <p:ext uri="{BB962C8B-B14F-4D97-AF65-F5344CB8AC3E}">
        <p14:creationId xmlns:p14="http://schemas.microsoft.com/office/powerpoint/2010/main" val="36601988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FD99455-4EE9-CD19-561A-8F91F7093F9C}"/>
              </a:ext>
            </a:extLst>
          </p:cNvPr>
          <p:cNvSpPr>
            <a:spLocks noGrp="1"/>
          </p:cNvSpPr>
          <p:nvPr>
            <p:ph type="sldNum" sz="quarter" idx="12"/>
          </p:nvPr>
        </p:nvSpPr>
        <p:spPr/>
        <p:txBody>
          <a:bodyPr/>
          <a:lstStyle/>
          <a:p>
            <a:fld id="{36B5EA5A-BC32-A742-B11B-8E7414D5B535}" type="slidenum">
              <a:rPr lang="en-US" smtClean="0"/>
              <a:pPr/>
              <a:t>8</a:t>
            </a:fld>
            <a:endParaRPr lang="en-US" dirty="0"/>
          </a:p>
        </p:txBody>
      </p:sp>
      <p:sp>
        <p:nvSpPr>
          <p:cNvPr id="3" name="Title 2">
            <a:extLst>
              <a:ext uri="{FF2B5EF4-FFF2-40B4-BE49-F238E27FC236}">
                <a16:creationId xmlns:a16="http://schemas.microsoft.com/office/drawing/2014/main" id="{22C975EE-A191-F569-9FA3-C79E1A837870}"/>
              </a:ext>
            </a:extLst>
          </p:cNvPr>
          <p:cNvSpPr txBox="1">
            <a:spLocks/>
          </p:cNvSpPr>
          <p:nvPr/>
        </p:nvSpPr>
        <p:spPr>
          <a:xfrm>
            <a:off x="72148" y="92557"/>
            <a:ext cx="11376025" cy="700825"/>
          </a:xfrm>
          <a:prstGeom prst="rect">
            <a:avLst/>
          </a:prstGeom>
        </p:spPr>
        <p:txBody>
          <a:bodyPr/>
          <a:lstStyle>
            <a:lvl1pPr algn="l" defTabSz="914400" rtl="0" eaLnBrk="1" latinLnBrk="0" hangingPunct="1">
              <a:lnSpc>
                <a:spcPct val="90000"/>
              </a:lnSpc>
              <a:spcBef>
                <a:spcPct val="0"/>
              </a:spcBef>
              <a:buNone/>
              <a:defRPr sz="3600" b="1" kern="1200">
                <a:solidFill>
                  <a:schemeClr val="tx1"/>
                </a:solidFill>
                <a:effectLst>
                  <a:outerShdw blurRad="38100" dist="38100" dir="2700000" algn="tl">
                    <a:srgbClr val="000000">
                      <a:alpha val="43137"/>
                    </a:srgbClr>
                  </a:outerShdw>
                </a:effectLst>
                <a:latin typeface="+mj-lt"/>
                <a:ea typeface="+mj-ea"/>
                <a:cs typeface="+mj-cs"/>
              </a:defRPr>
            </a:lvl1pPr>
          </a:lstStyle>
          <a:p>
            <a:r>
              <a:rPr lang="en-US" sz="3000" dirty="0"/>
              <a:t>New optics will be validated in a testing campaign</a:t>
            </a:r>
            <a:endParaRPr lang="en-GB" sz="3000" dirty="0"/>
          </a:p>
        </p:txBody>
      </p:sp>
      <p:sp>
        <p:nvSpPr>
          <p:cNvPr id="4" name="ZoneTexte 4">
            <a:extLst>
              <a:ext uri="{FF2B5EF4-FFF2-40B4-BE49-F238E27FC236}">
                <a16:creationId xmlns:a16="http://schemas.microsoft.com/office/drawing/2014/main" id="{321CA338-71DF-1E67-AD83-DAB0B6D151D7}"/>
              </a:ext>
            </a:extLst>
          </p:cNvPr>
          <p:cNvSpPr txBox="1"/>
          <p:nvPr/>
        </p:nvSpPr>
        <p:spPr>
          <a:xfrm>
            <a:off x="361384" y="575297"/>
            <a:ext cx="11603522" cy="4154984"/>
          </a:xfrm>
          <a:prstGeom prst="rect">
            <a:avLst/>
          </a:prstGeom>
          <a:noFill/>
        </p:spPr>
        <p:txBody>
          <a:bodyPr wrap="square" lIns="0" tIns="0" rIns="0" bIns="0" rtlCol="0">
            <a:spAutoFit/>
          </a:bodyPr>
          <a:lstStyle/>
          <a:p>
            <a:pPr algn="l"/>
            <a:endParaRPr lang="en-US" sz="1600" dirty="0">
              <a:latin typeface="Century Gothic" panose="020B0502020202020204" pitchFamily="34" charset="0"/>
            </a:endParaRPr>
          </a:p>
          <a:p>
            <a:pPr marL="285750" lvl="0" indent="-285750">
              <a:buFont typeface="Arial" panose="020B0604020202020204" pitchFamily="34" charset="0"/>
              <a:buChar char="•"/>
            </a:pPr>
            <a:r>
              <a:rPr lang="en-GB" sz="1800" dirty="0">
                <a:effectLst/>
                <a:latin typeface="Verdana" panose="020B0604030504040204" pitchFamily="34" charset="0"/>
                <a:ea typeface="Times New Roman" panose="02020603050405020304" pitchFamily="18" charset="0"/>
                <a:cs typeface="Times New Roman" panose="02020603050405020304" pitchFamily="18" charset="0"/>
              </a:rPr>
              <a:t>The new optics will have to be tested in H6 and compared with the original set</a:t>
            </a:r>
            <a:r>
              <a:rPr lang="en-US" sz="2200" dirty="0">
                <a:latin typeface="Calibri" panose="020F0502020204030204" pitchFamily="34" charset="0"/>
              </a:rPr>
              <a:t>  </a:t>
            </a:r>
          </a:p>
          <a:p>
            <a:pPr marL="285750" indent="-285750">
              <a:buFont typeface="Arial" panose="020B0604020202020204" pitchFamily="34" charset="0"/>
              <a:buChar char="•"/>
            </a:pPr>
            <a:r>
              <a:rPr lang="en-GB" sz="1800" dirty="0">
                <a:effectLst/>
                <a:latin typeface="Verdana" panose="020B0604030504040204" pitchFamily="34" charset="0"/>
                <a:ea typeface="Times New Roman" panose="02020603050405020304" pitchFamily="18" charset="0"/>
                <a:cs typeface="Times New Roman" panose="02020603050405020304" pitchFamily="18" charset="0"/>
              </a:rPr>
              <a:t>The campaign will involve: taking two sets of optics for a CEDAR (an old one and a new one), mounting one of them in the counter, aligning them, and installing the detector in H6 beamline in EHN1 during a test beam period to finally run some </a:t>
            </a:r>
            <a:r>
              <a:rPr lang="en-GB" dirty="0">
                <a:latin typeface="Verdana" panose="020B0604030504040204" pitchFamily="34" charset="0"/>
                <a:ea typeface="Times New Roman" panose="02020603050405020304" pitchFamily="18" charset="0"/>
                <a:cs typeface="Times New Roman" panose="02020603050405020304" pitchFamily="18" charset="0"/>
              </a:rPr>
              <a:t>alignment and pressures </a:t>
            </a:r>
            <a:r>
              <a:rPr lang="en-GB" sz="1800" dirty="0">
                <a:effectLst/>
                <a:latin typeface="Verdana" panose="020B0604030504040204" pitchFamily="34" charset="0"/>
                <a:ea typeface="Times New Roman" panose="02020603050405020304" pitchFamily="18" charset="0"/>
                <a:cs typeface="Times New Roman" panose="02020603050405020304" pitchFamily="18" charset="0"/>
              </a:rPr>
              <a:t>scans as well as detection efficiencies versus diaphragm slit apertures. They could then be compared after the procedure is repeated with the second set. FSU resources will be required for these campaigns.</a:t>
            </a:r>
          </a:p>
          <a:p>
            <a:pPr marL="285750" lvl="0" indent="-285750">
              <a:buFont typeface="Arial" panose="020B0604020202020204" pitchFamily="34" charset="0"/>
              <a:buChar char="•"/>
            </a:pPr>
            <a:endParaRPr lang="en-US" sz="2200" dirty="0">
              <a:latin typeface="Calibri" panose="020F0502020204030204" pitchFamily="34" charset="0"/>
            </a:endParaRPr>
          </a:p>
          <a:p>
            <a:endParaRPr lang="en-US" sz="2200" dirty="0">
              <a:latin typeface="Calibri" panose="020F0502020204030204" pitchFamily="34" charset="0"/>
            </a:endParaRPr>
          </a:p>
          <a:p>
            <a:pPr lvl="0"/>
            <a:r>
              <a:rPr lang="en-US" sz="1800" dirty="0">
                <a:effectLst/>
                <a:latin typeface="Calibri" panose="020F0502020204030204" pitchFamily="34" charset="0"/>
                <a:ea typeface="Times New Roman" panose="02020603050405020304" pitchFamily="18" charset="0"/>
              </a:rPr>
              <a:t> </a:t>
            </a:r>
            <a:endParaRPr lang="en-US" dirty="0">
              <a:latin typeface="Calibri" panose="020F0502020204030204" pitchFamily="34" charset="0"/>
              <a:ea typeface="Times New Roman" panose="02020603050405020304" pitchFamily="18" charset="0"/>
            </a:endParaRPr>
          </a:p>
          <a:p>
            <a:pPr marL="285750" indent="-285750">
              <a:buFont typeface="Arial" panose="020B0604020202020204" pitchFamily="34" charset="0"/>
              <a:buChar char="•"/>
            </a:pPr>
            <a:endParaRPr lang="en-US" sz="2000" dirty="0">
              <a:latin typeface="Century Gothic" panose="020B0502020202020204" pitchFamily="34" charset="0"/>
            </a:endParaRPr>
          </a:p>
          <a:p>
            <a:pPr marL="285750" indent="-285750">
              <a:buFont typeface="Arial" panose="020B0604020202020204" pitchFamily="34" charset="0"/>
              <a:buChar char="•"/>
            </a:pPr>
            <a:endParaRPr lang="en-US" sz="2000" dirty="0">
              <a:latin typeface="Century Gothic" panose="020B0502020202020204" pitchFamily="34" charset="0"/>
            </a:endParaRPr>
          </a:p>
          <a:p>
            <a:pPr marL="285750" indent="-285750">
              <a:buFont typeface="Arial" panose="020B0604020202020204" pitchFamily="34" charset="0"/>
              <a:buChar char="•"/>
            </a:pPr>
            <a:endParaRPr lang="en-US" sz="2000" dirty="0">
              <a:latin typeface="Century Gothic" panose="020B0502020202020204" pitchFamily="34" charset="0"/>
            </a:endParaRPr>
          </a:p>
          <a:p>
            <a:endParaRPr lang="en-US" sz="2000" dirty="0">
              <a:latin typeface="Century Gothic" panose="020B0502020202020204" pitchFamily="34" charset="0"/>
            </a:endParaRPr>
          </a:p>
        </p:txBody>
      </p:sp>
      <p:pic>
        <p:nvPicPr>
          <p:cNvPr id="9" name="Picture Placeholder 9">
            <a:extLst>
              <a:ext uri="{FF2B5EF4-FFF2-40B4-BE49-F238E27FC236}">
                <a16:creationId xmlns:a16="http://schemas.microsoft.com/office/drawing/2014/main" id="{1AED6155-A9B7-0425-8C00-78DE7995D948}"/>
              </a:ext>
            </a:extLst>
          </p:cNvPr>
          <p:cNvPicPr>
            <a:picLocks noChangeAspect="1"/>
          </p:cNvPicPr>
          <p:nvPr/>
        </p:nvPicPr>
        <p:blipFill>
          <a:blip r:embed="rId2" cstate="print">
            <a:extLst>
              <a:ext uri="{28A0092B-C50C-407E-A947-70E740481C1C}">
                <a14:useLocalDpi xmlns:a14="http://schemas.microsoft.com/office/drawing/2010/main" val="0"/>
              </a:ext>
            </a:extLst>
          </a:blip>
          <a:srcRect l="10520" r="10520"/>
          <a:stretch>
            <a:fillRect/>
          </a:stretch>
        </p:blipFill>
        <p:spPr>
          <a:xfrm rot="5400000">
            <a:off x="951427" y="2272258"/>
            <a:ext cx="2954532" cy="3741766"/>
          </a:xfrm>
          <a:prstGeom prst="rect">
            <a:avLst/>
          </a:prstGeom>
        </p:spPr>
      </p:pic>
      <p:pic>
        <p:nvPicPr>
          <p:cNvPr id="6" name="Picture 5">
            <a:extLst>
              <a:ext uri="{FF2B5EF4-FFF2-40B4-BE49-F238E27FC236}">
                <a16:creationId xmlns:a16="http://schemas.microsoft.com/office/drawing/2014/main" id="{D086C64C-279D-BB4A-B962-19B2FA2CE728}"/>
              </a:ext>
            </a:extLst>
          </p:cNvPr>
          <p:cNvPicPr>
            <a:picLocks noChangeAspect="1"/>
          </p:cNvPicPr>
          <p:nvPr/>
        </p:nvPicPr>
        <p:blipFill>
          <a:blip r:embed="rId3"/>
          <a:stretch>
            <a:fillRect/>
          </a:stretch>
        </p:blipFill>
        <p:spPr>
          <a:xfrm>
            <a:off x="4193958" y="3113375"/>
            <a:ext cx="2314142" cy="2954533"/>
          </a:xfrm>
          <a:prstGeom prst="rect">
            <a:avLst/>
          </a:prstGeom>
        </p:spPr>
      </p:pic>
      <p:sp>
        <p:nvSpPr>
          <p:cNvPr id="10" name="ZoneTexte 4">
            <a:extLst>
              <a:ext uri="{FF2B5EF4-FFF2-40B4-BE49-F238E27FC236}">
                <a16:creationId xmlns:a16="http://schemas.microsoft.com/office/drawing/2014/main" id="{C89C0DD7-2987-0E34-3A17-1A1F5C4E6457}"/>
              </a:ext>
            </a:extLst>
          </p:cNvPr>
          <p:cNvSpPr txBox="1"/>
          <p:nvPr/>
        </p:nvSpPr>
        <p:spPr>
          <a:xfrm>
            <a:off x="6845630" y="2406568"/>
            <a:ext cx="4984986" cy="4308872"/>
          </a:xfrm>
          <a:prstGeom prst="rect">
            <a:avLst/>
          </a:prstGeom>
          <a:noFill/>
        </p:spPr>
        <p:txBody>
          <a:bodyPr wrap="square" lIns="0" tIns="0" rIns="0" bIns="0" rtlCol="0">
            <a:spAutoFit/>
          </a:bodyPr>
          <a:lstStyle/>
          <a:p>
            <a:pPr algn="l"/>
            <a:endParaRPr lang="en-US" sz="1600" dirty="0">
              <a:latin typeface="Century Gothic" panose="020B0502020202020204" pitchFamily="34" charset="0"/>
            </a:endParaRPr>
          </a:p>
          <a:p>
            <a:pPr marL="285750" indent="-285750">
              <a:buFont typeface="Arial" panose="020B0604020202020204" pitchFamily="34" charset="0"/>
              <a:buChar char="•"/>
            </a:pPr>
            <a:r>
              <a:rPr lang="en-GB" dirty="0">
                <a:latin typeface="Verdana" panose="020B0604030504040204" pitchFamily="34" charset="0"/>
                <a:cs typeface="Times New Roman" panose="02020603050405020304" pitchFamily="18" charset="0"/>
              </a:rPr>
              <a:t>Beam </a:t>
            </a:r>
            <a:r>
              <a:rPr lang="en-GB" sz="1800" dirty="0">
                <a:effectLst/>
                <a:latin typeface="Verdana" panose="020B0604030504040204" pitchFamily="34" charset="0"/>
                <a:ea typeface="Times New Roman" panose="02020603050405020304" pitchFamily="18" charset="0"/>
                <a:cs typeface="Times New Roman" panose="02020603050405020304" pitchFamily="18" charset="0"/>
              </a:rPr>
              <a:t>instrumentation, PMTs and data acquisition system from the BI group that will also provide some technical support</a:t>
            </a:r>
          </a:p>
          <a:p>
            <a:pPr marL="285750" indent="-285750">
              <a:buFont typeface="Arial" panose="020B0604020202020204" pitchFamily="34" charset="0"/>
              <a:buChar char="•"/>
            </a:pPr>
            <a:r>
              <a:rPr lang="en-GB" sz="1800" dirty="0">
                <a:effectLst/>
                <a:latin typeface="Verdana" panose="020B0604030504040204" pitchFamily="34" charset="0"/>
                <a:ea typeface="Times New Roman" panose="02020603050405020304" pitchFamily="18" charset="0"/>
                <a:cs typeface="Times New Roman" panose="02020603050405020304" pitchFamily="18" charset="0"/>
              </a:rPr>
              <a:t>Support feet for the installation and alignment, gas supply and control infrastructure are already in place in PPE136</a:t>
            </a:r>
            <a:endParaRPr lang="en-US" sz="2200" dirty="0">
              <a:latin typeface="Calibri" panose="020F0502020204030204" pitchFamily="34" charset="0"/>
            </a:endParaRPr>
          </a:p>
          <a:p>
            <a:endParaRPr lang="en-US" sz="2200" dirty="0">
              <a:latin typeface="Calibri" panose="020F0502020204030204" pitchFamily="34" charset="0"/>
            </a:endParaRPr>
          </a:p>
          <a:p>
            <a:pPr lvl="0"/>
            <a:r>
              <a:rPr lang="en-US" sz="1800" dirty="0">
                <a:effectLst/>
                <a:latin typeface="Calibri" panose="020F0502020204030204" pitchFamily="34" charset="0"/>
                <a:ea typeface="Times New Roman" panose="02020603050405020304" pitchFamily="18" charset="0"/>
              </a:rPr>
              <a:t> </a:t>
            </a:r>
            <a:endParaRPr lang="en-US" dirty="0">
              <a:latin typeface="Calibri" panose="020F0502020204030204" pitchFamily="34" charset="0"/>
              <a:ea typeface="Times New Roman" panose="02020603050405020304" pitchFamily="18" charset="0"/>
            </a:endParaRPr>
          </a:p>
          <a:p>
            <a:pPr marL="285750" indent="-285750">
              <a:buFont typeface="Arial" panose="020B0604020202020204" pitchFamily="34" charset="0"/>
              <a:buChar char="•"/>
            </a:pPr>
            <a:endParaRPr lang="en-US" sz="2000" dirty="0">
              <a:latin typeface="Century Gothic" panose="020B0502020202020204" pitchFamily="34" charset="0"/>
            </a:endParaRPr>
          </a:p>
          <a:p>
            <a:pPr marL="285750" indent="-285750">
              <a:buFont typeface="Arial" panose="020B0604020202020204" pitchFamily="34" charset="0"/>
              <a:buChar char="•"/>
            </a:pPr>
            <a:endParaRPr lang="en-US" sz="2000" dirty="0">
              <a:latin typeface="Century Gothic" panose="020B0502020202020204" pitchFamily="34" charset="0"/>
            </a:endParaRPr>
          </a:p>
          <a:p>
            <a:pPr marL="285750" indent="-285750">
              <a:buFont typeface="Arial" panose="020B0604020202020204" pitchFamily="34" charset="0"/>
              <a:buChar char="•"/>
            </a:pPr>
            <a:endParaRPr lang="en-US" sz="2000" dirty="0">
              <a:latin typeface="Century Gothic" panose="020B0502020202020204" pitchFamily="34" charset="0"/>
            </a:endParaRPr>
          </a:p>
          <a:p>
            <a:endParaRPr lang="en-US" sz="2000" dirty="0">
              <a:latin typeface="Century Gothic" panose="020B0502020202020204" pitchFamily="34" charset="0"/>
            </a:endParaRPr>
          </a:p>
        </p:txBody>
      </p:sp>
      <p:graphicFrame>
        <p:nvGraphicFramePr>
          <p:cNvPr id="11" name="Table 10">
            <a:extLst>
              <a:ext uri="{FF2B5EF4-FFF2-40B4-BE49-F238E27FC236}">
                <a16:creationId xmlns:a16="http://schemas.microsoft.com/office/drawing/2014/main" id="{95CB30B8-3B4E-DBF7-95C3-F5CBB5C188B9}"/>
              </a:ext>
            </a:extLst>
          </p:cNvPr>
          <p:cNvGraphicFramePr>
            <a:graphicFrameLocks noGrp="1"/>
          </p:cNvGraphicFramePr>
          <p:nvPr>
            <p:extLst>
              <p:ext uri="{D42A27DB-BD31-4B8C-83A1-F6EECF244321}">
                <p14:modId xmlns:p14="http://schemas.microsoft.com/office/powerpoint/2010/main" val="2568621425"/>
              </p:ext>
            </p:extLst>
          </p:nvPr>
        </p:nvGraphicFramePr>
        <p:xfrm>
          <a:off x="6958564" y="5167179"/>
          <a:ext cx="5006342" cy="822960"/>
        </p:xfrm>
        <a:graphic>
          <a:graphicData uri="http://schemas.openxmlformats.org/drawingml/2006/table">
            <a:tbl>
              <a:tblPr firstRow="1" firstCol="1" lastRow="1" lastCol="1" bandRow="1" bandCol="1"/>
              <a:tblGrid>
                <a:gridCol w="1001268">
                  <a:extLst>
                    <a:ext uri="{9D8B030D-6E8A-4147-A177-3AD203B41FA5}">
                      <a16:colId xmlns:a16="http://schemas.microsoft.com/office/drawing/2014/main" val="1372734345"/>
                    </a:ext>
                  </a:extLst>
                </a:gridCol>
                <a:gridCol w="400101">
                  <a:extLst>
                    <a:ext uri="{9D8B030D-6E8A-4147-A177-3AD203B41FA5}">
                      <a16:colId xmlns:a16="http://schemas.microsoft.com/office/drawing/2014/main" val="3559997078"/>
                    </a:ext>
                  </a:extLst>
                </a:gridCol>
                <a:gridCol w="400101">
                  <a:extLst>
                    <a:ext uri="{9D8B030D-6E8A-4147-A177-3AD203B41FA5}">
                      <a16:colId xmlns:a16="http://schemas.microsoft.com/office/drawing/2014/main" val="779836656"/>
                    </a:ext>
                  </a:extLst>
                </a:gridCol>
                <a:gridCol w="400609">
                  <a:extLst>
                    <a:ext uri="{9D8B030D-6E8A-4147-A177-3AD203B41FA5}">
                      <a16:colId xmlns:a16="http://schemas.microsoft.com/office/drawing/2014/main" val="3782488038"/>
                    </a:ext>
                  </a:extLst>
                </a:gridCol>
                <a:gridCol w="400609">
                  <a:extLst>
                    <a:ext uri="{9D8B030D-6E8A-4147-A177-3AD203B41FA5}">
                      <a16:colId xmlns:a16="http://schemas.microsoft.com/office/drawing/2014/main" val="1068563483"/>
                    </a:ext>
                  </a:extLst>
                </a:gridCol>
                <a:gridCol w="400609">
                  <a:extLst>
                    <a:ext uri="{9D8B030D-6E8A-4147-A177-3AD203B41FA5}">
                      <a16:colId xmlns:a16="http://schemas.microsoft.com/office/drawing/2014/main" val="208181061"/>
                    </a:ext>
                  </a:extLst>
                </a:gridCol>
                <a:gridCol w="400609">
                  <a:extLst>
                    <a:ext uri="{9D8B030D-6E8A-4147-A177-3AD203B41FA5}">
                      <a16:colId xmlns:a16="http://schemas.microsoft.com/office/drawing/2014/main" val="1769841587"/>
                    </a:ext>
                  </a:extLst>
                </a:gridCol>
                <a:gridCol w="400609">
                  <a:extLst>
                    <a:ext uri="{9D8B030D-6E8A-4147-A177-3AD203B41FA5}">
                      <a16:colId xmlns:a16="http://schemas.microsoft.com/office/drawing/2014/main" val="532439875"/>
                    </a:ext>
                  </a:extLst>
                </a:gridCol>
                <a:gridCol w="400609">
                  <a:extLst>
                    <a:ext uri="{9D8B030D-6E8A-4147-A177-3AD203B41FA5}">
                      <a16:colId xmlns:a16="http://schemas.microsoft.com/office/drawing/2014/main" val="2175399953"/>
                    </a:ext>
                  </a:extLst>
                </a:gridCol>
                <a:gridCol w="400609">
                  <a:extLst>
                    <a:ext uri="{9D8B030D-6E8A-4147-A177-3AD203B41FA5}">
                      <a16:colId xmlns:a16="http://schemas.microsoft.com/office/drawing/2014/main" val="1032210868"/>
                    </a:ext>
                  </a:extLst>
                </a:gridCol>
                <a:gridCol w="400609">
                  <a:extLst>
                    <a:ext uri="{9D8B030D-6E8A-4147-A177-3AD203B41FA5}">
                      <a16:colId xmlns:a16="http://schemas.microsoft.com/office/drawing/2014/main" val="547663666"/>
                    </a:ext>
                  </a:extLst>
                </a:gridCol>
              </a:tblGrid>
              <a:tr h="0">
                <a:tc>
                  <a:txBody>
                    <a:bodyPr/>
                    <a:lstStyle/>
                    <a:p>
                      <a:pPr>
                        <a:spcBef>
                          <a:spcPts val="250"/>
                        </a:spcBef>
                        <a:spcAft>
                          <a:spcPts val="250"/>
                        </a:spcAft>
                      </a:pPr>
                      <a:r>
                        <a:rPr lang="en-GB" sz="9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Resources request</a:t>
                      </a:r>
                      <a:endParaRPr lang="en-GB" sz="9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800" b="1"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2021</a:t>
                      </a:r>
                      <a:endParaRPr lang="en-GB" sz="9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8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2022</a:t>
                      </a:r>
                      <a:endParaRPr lang="en-GB" sz="9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8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2023</a:t>
                      </a:r>
                      <a:endParaRPr lang="en-GB" sz="9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8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2024</a:t>
                      </a:r>
                      <a:endParaRPr lang="en-GB" sz="9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8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2025</a:t>
                      </a:r>
                      <a:endParaRPr lang="en-GB" sz="9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8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2026</a:t>
                      </a:r>
                      <a:endParaRPr lang="en-GB" sz="9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8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2027</a:t>
                      </a:r>
                      <a:endParaRPr lang="en-GB" sz="9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8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2028</a:t>
                      </a:r>
                      <a:endParaRPr lang="en-GB" sz="9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8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2029</a:t>
                      </a:r>
                      <a:endParaRPr lang="en-GB" sz="9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8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2030</a:t>
                      </a:r>
                      <a:endParaRPr lang="en-GB" sz="9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extLst>
                  <a:ext uri="{0D108BD9-81ED-4DB2-BD59-A6C34878D82A}">
                    <a16:rowId xmlns:a16="http://schemas.microsoft.com/office/drawing/2014/main" val="1208288352"/>
                  </a:ext>
                </a:extLst>
              </a:tr>
              <a:tr h="0">
                <a:tc>
                  <a:txBody>
                    <a:bodyPr/>
                    <a:lstStyle/>
                    <a:p>
                      <a:pPr marL="0" algn="l" defTabSz="914400" rtl="0" eaLnBrk="1" latinLnBrk="0" hangingPunct="1">
                        <a:spcBef>
                          <a:spcPts val="250"/>
                        </a:spcBef>
                        <a:spcAft>
                          <a:spcPts val="250"/>
                        </a:spcAft>
                      </a:pPr>
                      <a:r>
                        <a:rPr lang="en-GB" sz="900" kern="12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FSU CEDAR testing campaigns [kCHF]</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Bef>
                          <a:spcPts val="250"/>
                        </a:spcBef>
                        <a:spcAft>
                          <a:spcPts val="250"/>
                        </a:spcAft>
                      </a:pPr>
                      <a:r>
                        <a:rPr lang="en-GB" sz="900" kern="12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Bef>
                          <a:spcPts val="250"/>
                        </a:spcBef>
                        <a:spcAft>
                          <a:spcPts val="250"/>
                        </a:spcAft>
                      </a:pPr>
                      <a:r>
                        <a:rPr lang="en-GB" sz="900" kern="12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Bef>
                          <a:spcPts val="250"/>
                        </a:spcBef>
                        <a:spcAft>
                          <a:spcPts val="250"/>
                        </a:spcAft>
                      </a:pPr>
                      <a:r>
                        <a:rPr lang="en-GB" sz="900" kern="12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Bef>
                          <a:spcPts val="250"/>
                        </a:spcBef>
                        <a:spcAft>
                          <a:spcPts val="250"/>
                        </a:spcAft>
                      </a:pPr>
                      <a:r>
                        <a:rPr lang="en-GB" sz="900" kern="12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Bef>
                          <a:spcPts val="250"/>
                        </a:spcBef>
                        <a:spcAft>
                          <a:spcPts val="250"/>
                        </a:spcAft>
                      </a:pPr>
                      <a:r>
                        <a:rPr lang="en-GB" sz="900" kern="12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Bef>
                          <a:spcPts val="250"/>
                        </a:spcBef>
                        <a:spcAft>
                          <a:spcPts val="250"/>
                        </a:spcAft>
                      </a:pPr>
                      <a:r>
                        <a:rPr lang="en-GB" sz="900" kern="12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Bef>
                          <a:spcPts val="250"/>
                        </a:spcBef>
                        <a:spcAft>
                          <a:spcPts val="250"/>
                        </a:spcAft>
                      </a:pPr>
                      <a:r>
                        <a:rPr lang="en-GB" sz="900" kern="12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Bef>
                          <a:spcPts val="250"/>
                        </a:spcBef>
                        <a:spcAft>
                          <a:spcPts val="250"/>
                        </a:spcAft>
                      </a:pPr>
                      <a:r>
                        <a:rPr lang="en-GB" sz="900" kern="12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Bef>
                          <a:spcPts val="250"/>
                        </a:spcBef>
                        <a:spcAft>
                          <a:spcPts val="250"/>
                        </a:spcAft>
                      </a:pPr>
                      <a:r>
                        <a:rPr lang="en-GB" sz="900" kern="12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Bef>
                          <a:spcPts val="250"/>
                        </a:spcBef>
                        <a:spcAft>
                          <a:spcPts val="250"/>
                        </a:spcAft>
                      </a:pPr>
                      <a:r>
                        <a:rPr lang="en-GB" sz="900" kern="12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87588914"/>
                  </a:ext>
                </a:extLst>
              </a:tr>
            </a:tbl>
          </a:graphicData>
        </a:graphic>
      </p:graphicFrame>
    </p:spTree>
    <p:extLst>
      <p:ext uri="{BB962C8B-B14F-4D97-AF65-F5344CB8AC3E}">
        <p14:creationId xmlns:p14="http://schemas.microsoft.com/office/powerpoint/2010/main" val="41045448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FD99455-4EE9-CD19-561A-8F91F7093F9C}"/>
              </a:ext>
            </a:extLst>
          </p:cNvPr>
          <p:cNvSpPr>
            <a:spLocks noGrp="1"/>
          </p:cNvSpPr>
          <p:nvPr>
            <p:ph type="sldNum" sz="quarter" idx="12"/>
          </p:nvPr>
        </p:nvSpPr>
        <p:spPr/>
        <p:txBody>
          <a:bodyPr/>
          <a:lstStyle/>
          <a:p>
            <a:fld id="{36B5EA5A-BC32-A742-B11B-8E7414D5B535}" type="slidenum">
              <a:rPr lang="en-US" smtClean="0"/>
              <a:pPr/>
              <a:t>9</a:t>
            </a:fld>
            <a:endParaRPr lang="en-US" dirty="0"/>
          </a:p>
        </p:txBody>
      </p:sp>
      <p:sp>
        <p:nvSpPr>
          <p:cNvPr id="3" name="Title 2">
            <a:extLst>
              <a:ext uri="{FF2B5EF4-FFF2-40B4-BE49-F238E27FC236}">
                <a16:creationId xmlns:a16="http://schemas.microsoft.com/office/drawing/2014/main" id="{22C975EE-A191-F569-9FA3-C79E1A837870}"/>
              </a:ext>
            </a:extLst>
          </p:cNvPr>
          <p:cNvSpPr txBox="1">
            <a:spLocks/>
          </p:cNvSpPr>
          <p:nvPr/>
        </p:nvSpPr>
        <p:spPr>
          <a:xfrm>
            <a:off x="72148" y="92557"/>
            <a:ext cx="11716652" cy="700825"/>
          </a:xfrm>
          <a:prstGeom prst="rect">
            <a:avLst/>
          </a:prstGeom>
        </p:spPr>
        <p:txBody>
          <a:bodyPr/>
          <a:lstStyle>
            <a:lvl1pPr algn="l" defTabSz="914400" rtl="0" eaLnBrk="1" latinLnBrk="0" hangingPunct="1">
              <a:lnSpc>
                <a:spcPct val="90000"/>
              </a:lnSpc>
              <a:spcBef>
                <a:spcPct val="0"/>
              </a:spcBef>
              <a:buNone/>
              <a:defRPr sz="3600" b="1" kern="1200">
                <a:solidFill>
                  <a:schemeClr val="tx1"/>
                </a:solidFill>
                <a:effectLst>
                  <a:outerShdw blurRad="38100" dist="38100" dir="2700000" algn="tl">
                    <a:srgbClr val="000000">
                      <a:alpha val="43137"/>
                    </a:srgbClr>
                  </a:outerShdw>
                </a:effectLst>
                <a:latin typeface="+mj-lt"/>
                <a:ea typeface="+mj-ea"/>
                <a:cs typeface="+mj-cs"/>
              </a:defRPr>
            </a:lvl1pPr>
          </a:lstStyle>
          <a:p>
            <a:r>
              <a:rPr lang="en-US" sz="3000" dirty="0"/>
              <a:t>Diaphragm controls, motorization and sensors will be renewed</a:t>
            </a:r>
            <a:endParaRPr lang="en-GB" sz="3000" dirty="0"/>
          </a:p>
        </p:txBody>
      </p:sp>
      <p:sp>
        <p:nvSpPr>
          <p:cNvPr id="4" name="ZoneTexte 4">
            <a:extLst>
              <a:ext uri="{FF2B5EF4-FFF2-40B4-BE49-F238E27FC236}">
                <a16:creationId xmlns:a16="http://schemas.microsoft.com/office/drawing/2014/main" id="{321CA338-71DF-1E67-AD83-DAB0B6D151D7}"/>
              </a:ext>
            </a:extLst>
          </p:cNvPr>
          <p:cNvSpPr txBox="1"/>
          <p:nvPr/>
        </p:nvSpPr>
        <p:spPr>
          <a:xfrm>
            <a:off x="361384" y="575297"/>
            <a:ext cx="11603522" cy="3816429"/>
          </a:xfrm>
          <a:prstGeom prst="rect">
            <a:avLst/>
          </a:prstGeom>
          <a:noFill/>
        </p:spPr>
        <p:txBody>
          <a:bodyPr wrap="square" lIns="0" tIns="0" rIns="0" bIns="0" rtlCol="0">
            <a:spAutoFit/>
          </a:bodyPr>
          <a:lstStyle/>
          <a:p>
            <a:pPr algn="l"/>
            <a:endParaRPr lang="en-US" sz="1600" dirty="0">
              <a:latin typeface="Century Gothic" panose="020B0502020202020204" pitchFamily="34" charset="0"/>
            </a:endParaRPr>
          </a:p>
          <a:p>
            <a:pPr marL="285750" lvl="0" indent="-285750">
              <a:buFont typeface="Arial" panose="020B0604020202020204" pitchFamily="34" charset="0"/>
              <a:buChar char="•"/>
            </a:pPr>
            <a:r>
              <a:rPr lang="en-GB" sz="1800" dirty="0">
                <a:effectLst/>
                <a:latin typeface="Verdana" panose="020B0604030504040204" pitchFamily="34" charset="0"/>
                <a:ea typeface="Times New Roman" panose="02020603050405020304" pitchFamily="18" charset="0"/>
                <a:cs typeface="Times New Roman" panose="02020603050405020304" pitchFamily="18" charset="0"/>
              </a:rPr>
              <a:t>All the Cerenkov light is reflected by the mirror onto a ring-shaped diaphragm of 100 mm radius with adjustable aperture width that allows to filter light from unwanted particles</a:t>
            </a:r>
            <a:endParaRPr lang="en-GB" dirty="0">
              <a:latin typeface="Verdana" panose="020B0604030504040204" pitchFamily="34" charset="0"/>
              <a:ea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GB" sz="1800" dirty="0">
                <a:effectLst/>
                <a:latin typeface="Verdana" panose="020B0604030504040204" pitchFamily="34" charset="0"/>
                <a:ea typeface="Times New Roman" panose="02020603050405020304" pitchFamily="18" charset="0"/>
                <a:cs typeface="Times New Roman" panose="02020603050405020304" pitchFamily="18" charset="0"/>
              </a:rPr>
              <a:t>Recent problems with the aperture diaphragm control experienced in some of the CEDARs have evidenced the need to consolidate the all motorizations and sensors – of which some of the original ones have been now discontinued - by equivalent standard ones.</a:t>
            </a:r>
          </a:p>
          <a:p>
            <a:pPr marL="285750" lvl="0" indent="-285750">
              <a:buFont typeface="Arial" panose="020B0604020202020204" pitchFamily="34" charset="0"/>
              <a:buChar char="•"/>
            </a:pPr>
            <a:endParaRPr lang="en-US" sz="2200" dirty="0">
              <a:latin typeface="Calibri" panose="020F0502020204030204" pitchFamily="34" charset="0"/>
            </a:endParaRPr>
          </a:p>
          <a:p>
            <a:endParaRPr lang="en-US" sz="2200" dirty="0">
              <a:latin typeface="Calibri" panose="020F0502020204030204" pitchFamily="34" charset="0"/>
            </a:endParaRPr>
          </a:p>
          <a:p>
            <a:pPr lvl="0"/>
            <a:r>
              <a:rPr lang="en-US" sz="1800" dirty="0">
                <a:effectLst/>
                <a:latin typeface="Calibri" panose="020F0502020204030204" pitchFamily="34" charset="0"/>
                <a:ea typeface="Times New Roman" panose="02020603050405020304" pitchFamily="18" charset="0"/>
              </a:rPr>
              <a:t> </a:t>
            </a:r>
            <a:endParaRPr lang="en-US" dirty="0">
              <a:latin typeface="Calibri" panose="020F0502020204030204" pitchFamily="34" charset="0"/>
              <a:ea typeface="Times New Roman" panose="02020603050405020304" pitchFamily="18" charset="0"/>
            </a:endParaRPr>
          </a:p>
          <a:p>
            <a:pPr marL="285750" indent="-285750">
              <a:buFont typeface="Arial" panose="020B0604020202020204" pitchFamily="34" charset="0"/>
              <a:buChar char="•"/>
            </a:pPr>
            <a:endParaRPr lang="en-US" sz="2000" dirty="0">
              <a:latin typeface="Century Gothic" panose="020B0502020202020204" pitchFamily="34" charset="0"/>
            </a:endParaRPr>
          </a:p>
          <a:p>
            <a:pPr marL="285750" indent="-285750">
              <a:buFont typeface="Arial" panose="020B0604020202020204" pitchFamily="34" charset="0"/>
              <a:buChar char="•"/>
            </a:pPr>
            <a:endParaRPr lang="en-US" sz="2000" dirty="0">
              <a:latin typeface="Century Gothic" panose="020B0502020202020204" pitchFamily="34" charset="0"/>
            </a:endParaRPr>
          </a:p>
          <a:p>
            <a:pPr marL="285750" indent="-285750">
              <a:buFont typeface="Arial" panose="020B0604020202020204" pitchFamily="34" charset="0"/>
              <a:buChar char="•"/>
            </a:pPr>
            <a:endParaRPr lang="en-US" sz="2000" dirty="0">
              <a:latin typeface="Century Gothic" panose="020B0502020202020204" pitchFamily="34" charset="0"/>
            </a:endParaRPr>
          </a:p>
          <a:p>
            <a:endParaRPr lang="en-US" sz="2000" dirty="0">
              <a:latin typeface="Century Gothic" panose="020B0502020202020204" pitchFamily="34" charset="0"/>
            </a:endParaRPr>
          </a:p>
        </p:txBody>
      </p:sp>
      <p:pic>
        <p:nvPicPr>
          <p:cNvPr id="5" name="Image 4">
            <a:extLst>
              <a:ext uri="{FF2B5EF4-FFF2-40B4-BE49-F238E27FC236}">
                <a16:creationId xmlns:a16="http://schemas.microsoft.com/office/drawing/2014/main" id="{16FAEB12-2D11-F64A-49B1-48E68F78CAC6}"/>
              </a:ext>
            </a:extLst>
          </p:cNvPr>
          <p:cNvPicPr>
            <a:picLocks noChangeAspect="1"/>
          </p:cNvPicPr>
          <p:nvPr/>
        </p:nvPicPr>
        <p:blipFill>
          <a:blip r:embed="rId2"/>
          <a:stretch>
            <a:fillRect/>
          </a:stretch>
        </p:blipFill>
        <p:spPr>
          <a:xfrm>
            <a:off x="543411" y="2840522"/>
            <a:ext cx="1315851" cy="1706103"/>
          </a:xfrm>
          <a:prstGeom prst="ellipse">
            <a:avLst/>
          </a:prstGeom>
          <a:ln w="12700" cap="rnd">
            <a:solidFill>
              <a:srgbClr val="FF0000"/>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cxnSp>
        <p:nvCxnSpPr>
          <p:cNvPr id="11" name="Connecteur droit avec flèche 16">
            <a:extLst>
              <a:ext uri="{FF2B5EF4-FFF2-40B4-BE49-F238E27FC236}">
                <a16:creationId xmlns:a16="http://schemas.microsoft.com/office/drawing/2014/main" id="{F4A4625F-27BD-25BB-595C-F91465DC99CC}"/>
              </a:ext>
            </a:extLst>
          </p:cNvPr>
          <p:cNvCxnSpPr>
            <a:cxnSpLocks/>
          </p:cNvCxnSpPr>
          <p:nvPr/>
        </p:nvCxnSpPr>
        <p:spPr>
          <a:xfrm flipH="1" flipV="1">
            <a:off x="1269764" y="3562244"/>
            <a:ext cx="361094" cy="1312222"/>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pic>
        <p:nvPicPr>
          <p:cNvPr id="12" name="Picture 11">
            <a:extLst>
              <a:ext uri="{FF2B5EF4-FFF2-40B4-BE49-F238E27FC236}">
                <a16:creationId xmlns:a16="http://schemas.microsoft.com/office/drawing/2014/main" id="{E4167AEE-13B9-35E3-5769-FF3BD5BE54D9}"/>
              </a:ext>
            </a:extLst>
          </p:cNvPr>
          <p:cNvPicPr>
            <a:picLocks noChangeAspect="1"/>
          </p:cNvPicPr>
          <p:nvPr/>
        </p:nvPicPr>
        <p:blipFill rotWithShape="1">
          <a:blip r:embed="rId3"/>
          <a:srcRect l="-4284" t="-2375" r="36763" b="2375"/>
          <a:stretch/>
        </p:blipFill>
        <p:spPr>
          <a:xfrm>
            <a:off x="1896961" y="2492890"/>
            <a:ext cx="2997482" cy="3742686"/>
          </a:xfrm>
          <a:prstGeom prst="rect">
            <a:avLst/>
          </a:prstGeom>
        </p:spPr>
      </p:pic>
      <p:pic>
        <p:nvPicPr>
          <p:cNvPr id="6" name="Image 6" descr="Une image contenant métal&#10;&#10;Description générée automatiquement">
            <a:extLst>
              <a:ext uri="{FF2B5EF4-FFF2-40B4-BE49-F238E27FC236}">
                <a16:creationId xmlns:a16="http://schemas.microsoft.com/office/drawing/2014/main" id="{FC7C1082-AEA6-49C8-8F14-2612263C7EB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a:off x="3612511" y="2930083"/>
            <a:ext cx="2024504" cy="1518378"/>
          </a:xfrm>
          <a:prstGeom prst="rect">
            <a:avLst/>
          </a:prstGeom>
        </p:spPr>
      </p:pic>
      <p:sp>
        <p:nvSpPr>
          <p:cNvPr id="13" name="Oval 12">
            <a:extLst>
              <a:ext uri="{FF2B5EF4-FFF2-40B4-BE49-F238E27FC236}">
                <a16:creationId xmlns:a16="http://schemas.microsoft.com/office/drawing/2014/main" id="{383E292A-E7F0-9A5B-1001-13DABCC29E53}"/>
              </a:ext>
            </a:extLst>
          </p:cNvPr>
          <p:cNvSpPr/>
          <p:nvPr/>
        </p:nvSpPr>
        <p:spPr>
          <a:xfrm>
            <a:off x="2288701" y="2912533"/>
            <a:ext cx="582506" cy="75184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5" name="ZoneTexte 19">
            <a:extLst>
              <a:ext uri="{FF2B5EF4-FFF2-40B4-BE49-F238E27FC236}">
                <a16:creationId xmlns:a16="http://schemas.microsoft.com/office/drawing/2014/main" id="{2673886D-7E74-83A4-217F-949C908C5013}"/>
              </a:ext>
            </a:extLst>
          </p:cNvPr>
          <p:cNvSpPr txBox="1"/>
          <p:nvPr/>
        </p:nvSpPr>
        <p:spPr>
          <a:xfrm>
            <a:off x="543411" y="2463000"/>
            <a:ext cx="2595810" cy="276999"/>
          </a:xfrm>
          <a:prstGeom prst="rect">
            <a:avLst/>
          </a:prstGeom>
          <a:noFill/>
        </p:spPr>
        <p:txBody>
          <a:bodyPr wrap="square" rtlCol="0">
            <a:spAutoFit/>
          </a:bodyPr>
          <a:lstStyle/>
          <a:p>
            <a:r>
              <a:rPr lang="en-US" sz="1200" dirty="0"/>
              <a:t>Diaphragm control</a:t>
            </a:r>
          </a:p>
        </p:txBody>
      </p:sp>
      <p:cxnSp>
        <p:nvCxnSpPr>
          <p:cNvPr id="17" name="Connecteur droit avec flèche 16">
            <a:extLst>
              <a:ext uri="{FF2B5EF4-FFF2-40B4-BE49-F238E27FC236}">
                <a16:creationId xmlns:a16="http://schemas.microsoft.com/office/drawing/2014/main" id="{BBF95131-1FF3-9CC5-6B55-62AC8799D6CC}"/>
              </a:ext>
            </a:extLst>
          </p:cNvPr>
          <p:cNvCxnSpPr>
            <a:cxnSpLocks/>
          </p:cNvCxnSpPr>
          <p:nvPr/>
        </p:nvCxnSpPr>
        <p:spPr>
          <a:xfrm flipV="1">
            <a:off x="910618" y="3770899"/>
            <a:ext cx="0" cy="1312222"/>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sp>
        <p:nvSpPr>
          <p:cNvPr id="19" name="ZoneTexte 19">
            <a:extLst>
              <a:ext uri="{FF2B5EF4-FFF2-40B4-BE49-F238E27FC236}">
                <a16:creationId xmlns:a16="http://schemas.microsoft.com/office/drawing/2014/main" id="{B6A5C0FF-B926-ADDA-1025-67616DF451D2}"/>
              </a:ext>
            </a:extLst>
          </p:cNvPr>
          <p:cNvSpPr txBox="1"/>
          <p:nvPr/>
        </p:nvSpPr>
        <p:spPr>
          <a:xfrm>
            <a:off x="186299" y="5200003"/>
            <a:ext cx="2595810" cy="276999"/>
          </a:xfrm>
          <a:prstGeom prst="rect">
            <a:avLst/>
          </a:prstGeom>
          <a:noFill/>
        </p:spPr>
        <p:txBody>
          <a:bodyPr wrap="square" rtlCol="0">
            <a:spAutoFit/>
          </a:bodyPr>
          <a:lstStyle/>
          <a:p>
            <a:r>
              <a:rPr lang="en-US" sz="1200" dirty="0"/>
              <a:t>Potentiometer</a:t>
            </a:r>
          </a:p>
        </p:txBody>
      </p:sp>
      <p:sp>
        <p:nvSpPr>
          <p:cNvPr id="20" name="ZoneTexte 19">
            <a:extLst>
              <a:ext uri="{FF2B5EF4-FFF2-40B4-BE49-F238E27FC236}">
                <a16:creationId xmlns:a16="http://schemas.microsoft.com/office/drawing/2014/main" id="{86D9C9D3-9259-316A-34FB-5C300CB3B91F}"/>
              </a:ext>
            </a:extLst>
          </p:cNvPr>
          <p:cNvSpPr txBox="1"/>
          <p:nvPr/>
        </p:nvSpPr>
        <p:spPr>
          <a:xfrm>
            <a:off x="1282049" y="4898152"/>
            <a:ext cx="2595810" cy="276999"/>
          </a:xfrm>
          <a:prstGeom prst="rect">
            <a:avLst/>
          </a:prstGeom>
          <a:noFill/>
        </p:spPr>
        <p:txBody>
          <a:bodyPr wrap="square" rtlCol="0">
            <a:spAutoFit/>
          </a:bodyPr>
          <a:lstStyle/>
          <a:p>
            <a:r>
              <a:rPr lang="en-US" sz="1200" dirty="0"/>
              <a:t>Motor</a:t>
            </a:r>
          </a:p>
        </p:txBody>
      </p:sp>
      <p:sp>
        <p:nvSpPr>
          <p:cNvPr id="21" name="ZoneTexte 19">
            <a:extLst>
              <a:ext uri="{FF2B5EF4-FFF2-40B4-BE49-F238E27FC236}">
                <a16:creationId xmlns:a16="http://schemas.microsoft.com/office/drawing/2014/main" id="{83670611-B5FF-75E2-3912-58D4DF8BEFE2}"/>
              </a:ext>
            </a:extLst>
          </p:cNvPr>
          <p:cNvSpPr txBox="1"/>
          <p:nvPr/>
        </p:nvSpPr>
        <p:spPr>
          <a:xfrm>
            <a:off x="4151233" y="2394250"/>
            <a:ext cx="2595810" cy="276999"/>
          </a:xfrm>
          <a:prstGeom prst="rect">
            <a:avLst/>
          </a:prstGeom>
          <a:noFill/>
        </p:spPr>
        <p:txBody>
          <a:bodyPr wrap="square" rtlCol="0">
            <a:spAutoFit/>
          </a:bodyPr>
          <a:lstStyle/>
          <a:p>
            <a:r>
              <a:rPr lang="en-US" sz="1200" dirty="0"/>
              <a:t>Diaphragm</a:t>
            </a:r>
          </a:p>
        </p:txBody>
      </p:sp>
      <p:cxnSp>
        <p:nvCxnSpPr>
          <p:cNvPr id="22" name="Connecteur droit avec flèche 16">
            <a:extLst>
              <a:ext uri="{FF2B5EF4-FFF2-40B4-BE49-F238E27FC236}">
                <a16:creationId xmlns:a16="http://schemas.microsoft.com/office/drawing/2014/main" id="{099D04DE-81F4-E130-B710-08371DB06CD5}"/>
              </a:ext>
            </a:extLst>
          </p:cNvPr>
          <p:cNvCxnSpPr>
            <a:cxnSpLocks/>
          </p:cNvCxnSpPr>
          <p:nvPr/>
        </p:nvCxnSpPr>
        <p:spPr>
          <a:xfrm flipV="1">
            <a:off x="4985542" y="4164780"/>
            <a:ext cx="37316" cy="1610090"/>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sp>
        <p:nvSpPr>
          <p:cNvPr id="10" name="ZoneTexte 15">
            <a:extLst>
              <a:ext uri="{FF2B5EF4-FFF2-40B4-BE49-F238E27FC236}">
                <a16:creationId xmlns:a16="http://schemas.microsoft.com/office/drawing/2014/main" id="{3AE8B26B-2CF3-B747-518F-F13D541DF8ED}"/>
              </a:ext>
            </a:extLst>
          </p:cNvPr>
          <p:cNvSpPr txBox="1"/>
          <p:nvPr/>
        </p:nvSpPr>
        <p:spPr>
          <a:xfrm>
            <a:off x="4462255" y="5788430"/>
            <a:ext cx="2595810" cy="276999"/>
          </a:xfrm>
          <a:prstGeom prst="rect">
            <a:avLst/>
          </a:prstGeom>
          <a:noFill/>
        </p:spPr>
        <p:txBody>
          <a:bodyPr wrap="square" rtlCol="0">
            <a:spAutoFit/>
          </a:bodyPr>
          <a:lstStyle/>
          <a:p>
            <a:r>
              <a:rPr lang="en-US" sz="1200" dirty="0"/>
              <a:t>End Switches</a:t>
            </a:r>
          </a:p>
        </p:txBody>
      </p:sp>
      <p:sp>
        <p:nvSpPr>
          <p:cNvPr id="24" name="ZoneTexte 4">
            <a:extLst>
              <a:ext uri="{FF2B5EF4-FFF2-40B4-BE49-F238E27FC236}">
                <a16:creationId xmlns:a16="http://schemas.microsoft.com/office/drawing/2014/main" id="{A798F67E-316E-0339-9869-A490F3FA82B4}"/>
              </a:ext>
            </a:extLst>
          </p:cNvPr>
          <p:cNvSpPr txBox="1"/>
          <p:nvPr/>
        </p:nvSpPr>
        <p:spPr>
          <a:xfrm>
            <a:off x="6245783" y="2201661"/>
            <a:ext cx="4984986" cy="3200876"/>
          </a:xfrm>
          <a:prstGeom prst="rect">
            <a:avLst/>
          </a:prstGeom>
          <a:noFill/>
        </p:spPr>
        <p:txBody>
          <a:bodyPr wrap="square" lIns="0" tIns="0" rIns="0" bIns="0" rtlCol="0">
            <a:spAutoFit/>
          </a:bodyPr>
          <a:lstStyle/>
          <a:p>
            <a:pPr algn="l"/>
            <a:endParaRPr lang="en-US" sz="1600" dirty="0">
              <a:latin typeface="Century Gothic" panose="020B0502020202020204" pitchFamily="34" charset="0"/>
            </a:endParaRPr>
          </a:p>
          <a:p>
            <a:pPr marL="285750" indent="-285750">
              <a:buFont typeface="Arial" panose="020B0604020202020204" pitchFamily="34" charset="0"/>
              <a:buChar char="•"/>
            </a:pPr>
            <a:r>
              <a:rPr lang="en-GB" dirty="0">
                <a:latin typeface="Verdana" panose="020B0604030504040204" pitchFamily="34" charset="0"/>
                <a:cs typeface="Times New Roman" panose="02020603050405020304" pitchFamily="18" charset="0"/>
              </a:rPr>
              <a:t>DC </a:t>
            </a:r>
            <a:r>
              <a:rPr lang="en-GB" sz="1800" dirty="0">
                <a:effectLst/>
                <a:latin typeface="Verdana" panose="020B0604030504040204" pitchFamily="34" charset="0"/>
                <a:ea typeface="Times New Roman" panose="02020603050405020304" pitchFamily="18" charset="0"/>
                <a:cs typeface="Times New Roman" panose="02020603050405020304" pitchFamily="18" charset="0"/>
              </a:rPr>
              <a:t>motor, potentiometer and end-switches will be replaced  </a:t>
            </a:r>
          </a:p>
          <a:p>
            <a:pPr marL="285750" indent="-285750">
              <a:buFont typeface="Arial" panose="020B0604020202020204" pitchFamily="34" charset="0"/>
              <a:buChar char="•"/>
            </a:pPr>
            <a:r>
              <a:rPr lang="en-US" sz="1800" dirty="0">
                <a:effectLst/>
                <a:latin typeface="Verdana" panose="020B0604030504040204" pitchFamily="34" charset="0"/>
                <a:ea typeface="Times New Roman" panose="02020603050405020304" pitchFamily="18" charset="0"/>
                <a:cs typeface="Times New Roman" panose="02020603050405020304" pitchFamily="18" charset="0"/>
              </a:rPr>
              <a:t>Only the first spare would be completed during Phase I</a:t>
            </a:r>
            <a:endParaRPr lang="en-US" sz="2200" dirty="0">
              <a:latin typeface="Calibri" panose="020F0502020204030204" pitchFamily="34" charset="0"/>
            </a:endParaRPr>
          </a:p>
          <a:p>
            <a:endParaRPr lang="en-US" sz="2200" dirty="0">
              <a:latin typeface="Calibri" panose="020F0502020204030204" pitchFamily="34" charset="0"/>
            </a:endParaRPr>
          </a:p>
          <a:p>
            <a:pPr lvl="0"/>
            <a:r>
              <a:rPr lang="en-US" sz="1800" dirty="0">
                <a:effectLst/>
                <a:latin typeface="Calibri" panose="020F0502020204030204" pitchFamily="34" charset="0"/>
                <a:ea typeface="Times New Roman" panose="02020603050405020304" pitchFamily="18" charset="0"/>
              </a:rPr>
              <a:t> </a:t>
            </a:r>
            <a:endParaRPr lang="en-US" dirty="0">
              <a:latin typeface="Calibri" panose="020F0502020204030204" pitchFamily="34" charset="0"/>
              <a:ea typeface="Times New Roman" panose="02020603050405020304" pitchFamily="18" charset="0"/>
            </a:endParaRPr>
          </a:p>
          <a:p>
            <a:pPr marL="285750" indent="-285750">
              <a:buFont typeface="Arial" panose="020B0604020202020204" pitchFamily="34" charset="0"/>
              <a:buChar char="•"/>
            </a:pPr>
            <a:endParaRPr lang="en-US" sz="2000" dirty="0">
              <a:latin typeface="Century Gothic" panose="020B0502020202020204" pitchFamily="34" charset="0"/>
            </a:endParaRPr>
          </a:p>
          <a:p>
            <a:pPr marL="285750" indent="-285750">
              <a:buFont typeface="Arial" panose="020B0604020202020204" pitchFamily="34" charset="0"/>
              <a:buChar char="•"/>
            </a:pPr>
            <a:endParaRPr lang="en-US" sz="2000" dirty="0">
              <a:latin typeface="Century Gothic" panose="020B0502020202020204" pitchFamily="34" charset="0"/>
            </a:endParaRPr>
          </a:p>
          <a:p>
            <a:pPr marL="285750" indent="-285750">
              <a:buFont typeface="Arial" panose="020B0604020202020204" pitchFamily="34" charset="0"/>
              <a:buChar char="•"/>
            </a:pPr>
            <a:endParaRPr lang="en-US" sz="2000" dirty="0">
              <a:latin typeface="Century Gothic" panose="020B0502020202020204" pitchFamily="34" charset="0"/>
            </a:endParaRPr>
          </a:p>
          <a:p>
            <a:endParaRPr lang="en-US" sz="2000" dirty="0">
              <a:latin typeface="Century Gothic" panose="020B0502020202020204" pitchFamily="34" charset="0"/>
            </a:endParaRPr>
          </a:p>
        </p:txBody>
      </p:sp>
      <p:graphicFrame>
        <p:nvGraphicFramePr>
          <p:cNvPr id="25" name="Table 24">
            <a:extLst>
              <a:ext uri="{FF2B5EF4-FFF2-40B4-BE49-F238E27FC236}">
                <a16:creationId xmlns:a16="http://schemas.microsoft.com/office/drawing/2014/main" id="{5F19D0C6-2EE9-ED97-D081-9C4EEBD8CE88}"/>
              </a:ext>
            </a:extLst>
          </p:cNvPr>
          <p:cNvGraphicFramePr>
            <a:graphicFrameLocks noGrp="1"/>
          </p:cNvGraphicFramePr>
          <p:nvPr>
            <p:extLst>
              <p:ext uri="{D42A27DB-BD31-4B8C-83A1-F6EECF244321}">
                <p14:modId xmlns:p14="http://schemas.microsoft.com/office/powerpoint/2010/main" val="2723188911"/>
              </p:ext>
            </p:extLst>
          </p:nvPr>
        </p:nvGraphicFramePr>
        <p:xfrm>
          <a:off x="6245783" y="4074171"/>
          <a:ext cx="5006342" cy="822960"/>
        </p:xfrm>
        <a:graphic>
          <a:graphicData uri="http://schemas.openxmlformats.org/drawingml/2006/table">
            <a:tbl>
              <a:tblPr firstRow="1" firstCol="1" lastRow="1" lastCol="1" bandRow="1" bandCol="1"/>
              <a:tblGrid>
                <a:gridCol w="1001268">
                  <a:extLst>
                    <a:ext uri="{9D8B030D-6E8A-4147-A177-3AD203B41FA5}">
                      <a16:colId xmlns:a16="http://schemas.microsoft.com/office/drawing/2014/main" val="3921099779"/>
                    </a:ext>
                  </a:extLst>
                </a:gridCol>
                <a:gridCol w="400101">
                  <a:extLst>
                    <a:ext uri="{9D8B030D-6E8A-4147-A177-3AD203B41FA5}">
                      <a16:colId xmlns:a16="http://schemas.microsoft.com/office/drawing/2014/main" val="3960940226"/>
                    </a:ext>
                  </a:extLst>
                </a:gridCol>
                <a:gridCol w="400101">
                  <a:extLst>
                    <a:ext uri="{9D8B030D-6E8A-4147-A177-3AD203B41FA5}">
                      <a16:colId xmlns:a16="http://schemas.microsoft.com/office/drawing/2014/main" val="22664590"/>
                    </a:ext>
                  </a:extLst>
                </a:gridCol>
                <a:gridCol w="400609">
                  <a:extLst>
                    <a:ext uri="{9D8B030D-6E8A-4147-A177-3AD203B41FA5}">
                      <a16:colId xmlns:a16="http://schemas.microsoft.com/office/drawing/2014/main" val="2133268602"/>
                    </a:ext>
                  </a:extLst>
                </a:gridCol>
                <a:gridCol w="400609">
                  <a:extLst>
                    <a:ext uri="{9D8B030D-6E8A-4147-A177-3AD203B41FA5}">
                      <a16:colId xmlns:a16="http://schemas.microsoft.com/office/drawing/2014/main" val="3544951454"/>
                    </a:ext>
                  </a:extLst>
                </a:gridCol>
                <a:gridCol w="400609">
                  <a:extLst>
                    <a:ext uri="{9D8B030D-6E8A-4147-A177-3AD203B41FA5}">
                      <a16:colId xmlns:a16="http://schemas.microsoft.com/office/drawing/2014/main" val="1338529463"/>
                    </a:ext>
                  </a:extLst>
                </a:gridCol>
                <a:gridCol w="400609">
                  <a:extLst>
                    <a:ext uri="{9D8B030D-6E8A-4147-A177-3AD203B41FA5}">
                      <a16:colId xmlns:a16="http://schemas.microsoft.com/office/drawing/2014/main" val="1170788907"/>
                    </a:ext>
                  </a:extLst>
                </a:gridCol>
                <a:gridCol w="400609">
                  <a:extLst>
                    <a:ext uri="{9D8B030D-6E8A-4147-A177-3AD203B41FA5}">
                      <a16:colId xmlns:a16="http://schemas.microsoft.com/office/drawing/2014/main" val="3711939622"/>
                    </a:ext>
                  </a:extLst>
                </a:gridCol>
                <a:gridCol w="400609">
                  <a:extLst>
                    <a:ext uri="{9D8B030D-6E8A-4147-A177-3AD203B41FA5}">
                      <a16:colId xmlns:a16="http://schemas.microsoft.com/office/drawing/2014/main" val="1869626470"/>
                    </a:ext>
                  </a:extLst>
                </a:gridCol>
                <a:gridCol w="400609">
                  <a:extLst>
                    <a:ext uri="{9D8B030D-6E8A-4147-A177-3AD203B41FA5}">
                      <a16:colId xmlns:a16="http://schemas.microsoft.com/office/drawing/2014/main" val="1158987264"/>
                    </a:ext>
                  </a:extLst>
                </a:gridCol>
                <a:gridCol w="400609">
                  <a:extLst>
                    <a:ext uri="{9D8B030D-6E8A-4147-A177-3AD203B41FA5}">
                      <a16:colId xmlns:a16="http://schemas.microsoft.com/office/drawing/2014/main" val="1898331663"/>
                    </a:ext>
                  </a:extLst>
                </a:gridCol>
              </a:tblGrid>
              <a:tr h="0">
                <a:tc>
                  <a:txBody>
                    <a:bodyPr/>
                    <a:lstStyle/>
                    <a:p>
                      <a:pPr>
                        <a:spcBef>
                          <a:spcPts val="250"/>
                        </a:spcBef>
                        <a:spcAft>
                          <a:spcPts val="250"/>
                        </a:spcAft>
                      </a:pPr>
                      <a:r>
                        <a:rPr lang="en-GB" sz="9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Resources request</a:t>
                      </a:r>
                      <a:endParaRPr lang="en-GB" sz="9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8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2021</a:t>
                      </a:r>
                      <a:endParaRPr lang="en-GB" sz="9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8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2022</a:t>
                      </a:r>
                      <a:endParaRPr lang="en-GB" sz="9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8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2023</a:t>
                      </a:r>
                      <a:endParaRPr lang="en-GB" sz="9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8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2024</a:t>
                      </a:r>
                      <a:endParaRPr lang="en-GB" sz="9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8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2025</a:t>
                      </a:r>
                      <a:endParaRPr lang="en-GB" sz="9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8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2026</a:t>
                      </a:r>
                      <a:endParaRPr lang="en-GB" sz="9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8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2027</a:t>
                      </a:r>
                      <a:endParaRPr lang="en-GB" sz="9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8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2028</a:t>
                      </a:r>
                      <a:endParaRPr lang="en-GB" sz="9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8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2029</a:t>
                      </a:r>
                      <a:endParaRPr lang="en-GB" sz="9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Bef>
                          <a:spcPts val="250"/>
                        </a:spcBef>
                        <a:spcAft>
                          <a:spcPts val="250"/>
                        </a:spcAft>
                      </a:pPr>
                      <a:r>
                        <a:rPr lang="en-GB" sz="800" b="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2030</a:t>
                      </a:r>
                      <a:endParaRPr lang="en-GB" sz="9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extLst>
                  <a:ext uri="{0D108BD9-81ED-4DB2-BD59-A6C34878D82A}">
                    <a16:rowId xmlns:a16="http://schemas.microsoft.com/office/drawing/2014/main" val="3126958931"/>
                  </a:ext>
                </a:extLst>
              </a:tr>
              <a:tr h="0">
                <a:tc>
                  <a:txBody>
                    <a:bodyPr/>
                    <a:lstStyle/>
                    <a:p>
                      <a:pPr marL="0" algn="l" defTabSz="914400" rtl="0" eaLnBrk="1" latinLnBrk="0" hangingPunct="1">
                        <a:spcBef>
                          <a:spcPts val="250"/>
                        </a:spcBef>
                        <a:spcAft>
                          <a:spcPts val="250"/>
                        </a:spcAft>
                      </a:pPr>
                      <a:r>
                        <a:rPr lang="en-GB" sz="900" kern="12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Material diaphragm controls [</a:t>
                      </a:r>
                      <a:r>
                        <a:rPr lang="en-GB" sz="900" kern="1200" dirty="0" err="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kCHF</a:t>
                      </a:r>
                      <a:r>
                        <a:rPr lang="en-GB" sz="900" kern="12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Bef>
                          <a:spcPts val="250"/>
                        </a:spcBef>
                        <a:spcAft>
                          <a:spcPts val="250"/>
                        </a:spcAft>
                      </a:pPr>
                      <a:r>
                        <a:rPr lang="en-GB" sz="900" kern="12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Bef>
                          <a:spcPts val="250"/>
                        </a:spcBef>
                        <a:spcAft>
                          <a:spcPts val="250"/>
                        </a:spcAft>
                      </a:pPr>
                      <a:r>
                        <a:rPr lang="en-GB" sz="900" kern="12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Bef>
                          <a:spcPts val="250"/>
                        </a:spcBef>
                        <a:spcAft>
                          <a:spcPts val="250"/>
                        </a:spcAft>
                      </a:pPr>
                      <a:r>
                        <a:rPr lang="en-GB" sz="900" kern="12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Bef>
                          <a:spcPts val="250"/>
                        </a:spcBef>
                        <a:spcAft>
                          <a:spcPts val="250"/>
                        </a:spcAft>
                      </a:pPr>
                      <a:r>
                        <a:rPr lang="en-GB" sz="900" kern="12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Bef>
                          <a:spcPts val="250"/>
                        </a:spcBef>
                        <a:spcAft>
                          <a:spcPts val="250"/>
                        </a:spcAft>
                      </a:pPr>
                      <a:r>
                        <a:rPr lang="en-GB" sz="900" kern="12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Bef>
                          <a:spcPts val="250"/>
                        </a:spcBef>
                        <a:spcAft>
                          <a:spcPts val="250"/>
                        </a:spcAft>
                      </a:pPr>
                      <a:r>
                        <a:rPr lang="en-GB" sz="900" kern="12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Bef>
                          <a:spcPts val="250"/>
                        </a:spcBef>
                        <a:spcAft>
                          <a:spcPts val="250"/>
                        </a:spcAft>
                      </a:pPr>
                      <a:r>
                        <a:rPr lang="en-GB" sz="900" kern="12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Bef>
                          <a:spcPts val="250"/>
                        </a:spcBef>
                        <a:spcAft>
                          <a:spcPts val="250"/>
                        </a:spcAft>
                      </a:pPr>
                      <a:r>
                        <a:rPr lang="en-GB" sz="900" kern="12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Bef>
                          <a:spcPts val="250"/>
                        </a:spcBef>
                        <a:spcAft>
                          <a:spcPts val="250"/>
                        </a:spcAft>
                      </a:pPr>
                      <a:r>
                        <a:rPr lang="en-GB" sz="900" kern="12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Bef>
                          <a:spcPts val="250"/>
                        </a:spcBef>
                        <a:spcAft>
                          <a:spcPts val="250"/>
                        </a:spcAft>
                      </a:pPr>
                      <a:r>
                        <a:rPr lang="en-GB" sz="900" kern="12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5</a:t>
                      </a:r>
                    </a:p>
                    <a:p>
                      <a:pPr marL="0" algn="l" defTabSz="914400" rtl="0" eaLnBrk="1" latinLnBrk="0" hangingPunct="1">
                        <a:spcBef>
                          <a:spcPts val="250"/>
                        </a:spcBef>
                        <a:spcAft>
                          <a:spcPts val="250"/>
                        </a:spcAft>
                      </a:pPr>
                      <a:r>
                        <a:rPr lang="en-GB" sz="900" kern="12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56441755"/>
                  </a:ext>
                </a:extLst>
              </a:tr>
            </a:tbl>
          </a:graphicData>
        </a:graphic>
      </p:graphicFrame>
    </p:spTree>
    <p:extLst>
      <p:ext uri="{BB962C8B-B14F-4D97-AF65-F5344CB8AC3E}">
        <p14:creationId xmlns:p14="http://schemas.microsoft.com/office/powerpoint/2010/main" val="1658343577"/>
      </p:ext>
    </p:extLst>
  </p:cSld>
  <p:clrMapOvr>
    <a:masterClrMapping/>
  </p:clrMapOvr>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Welcome to BE - Jan 2021 - template" id="{D7F86FE6-13B5-1742-902D-E033CFAF905E}" vid="{4FADA346-18AE-D546-9D9D-50DAEB746708}"/>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BE_Dep_Meeting_21_Jan20</Template>
  <TotalTime>41293</TotalTime>
  <Words>2130</Words>
  <Application>Microsoft Office PowerPoint</Application>
  <PresentationFormat>Widescreen</PresentationFormat>
  <Paragraphs>536</Paragraphs>
  <Slides>15</Slides>
  <Notes>0</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15</vt:i4>
      </vt:variant>
    </vt:vector>
  </HeadingPairs>
  <TitlesOfParts>
    <vt:vector size="23" baseType="lpstr">
      <vt:lpstr>Arial</vt:lpstr>
      <vt:lpstr>Calibri</vt:lpstr>
      <vt:lpstr>Calibri Light</vt:lpstr>
      <vt:lpstr>Century Gothic</vt:lpstr>
      <vt:lpstr>Verdana</vt:lpstr>
      <vt:lpstr>Wingdings</vt:lpstr>
      <vt:lpstr>Office Theme</vt:lpstr>
      <vt:lpstr>Custom Design</vt:lpstr>
      <vt:lpstr>CEDAR consolidation proposal  18th EABI-WG meeting  25th July, 2022 A. Lafuente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 to the new-look BEAMS (BE) Department</dc:title>
  <dc:creator>Markus Brugger</dc:creator>
  <cp:lastModifiedBy>Antonio Lafuente Mazuecos</cp:lastModifiedBy>
  <cp:revision>885</cp:revision>
  <cp:lastPrinted>2021-05-26T08:10:00Z</cp:lastPrinted>
  <dcterms:created xsi:type="dcterms:W3CDTF">2021-01-11T13:55:30Z</dcterms:created>
  <dcterms:modified xsi:type="dcterms:W3CDTF">2022-07-25T11:53:26Z</dcterms:modified>
</cp:coreProperties>
</file>