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notesSlides/notesSlide6.xml" ContentType="application/vnd.openxmlformats-officedocument.presentationml.notesSlide+xml"/>
  <Override PartName="/ppt/tags/tag2.xml" ContentType="application/vnd.openxmlformats-officedocument.presentationml.tags+xml"/>
  <Override PartName="/ppt/notesSlides/notesSlide7.xml" ContentType="application/vnd.openxmlformats-officedocument.presentationml.notesSlide+xml"/>
  <Override PartName="/ppt/tags/tag3.xml" ContentType="application/vnd.openxmlformats-officedocument.presentationml.tags+xml"/>
  <Override PartName="/ppt/notesSlides/notesSlide8.xml" ContentType="application/vnd.openxmlformats-officedocument.presentationml.notesSlide+xml"/>
  <Override PartName="/ppt/tags/tag4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708" r:id="rId4"/>
    <p:sldMasterId id="2147483721" r:id="rId5"/>
    <p:sldMasterId id="2147483733" r:id="rId6"/>
    <p:sldMasterId id="2147483798" r:id="rId7"/>
    <p:sldMasterId id="2147483810" r:id="rId8"/>
  </p:sldMasterIdLst>
  <p:notesMasterIdLst>
    <p:notesMasterId r:id="rId28"/>
  </p:notesMasterIdLst>
  <p:sldIdLst>
    <p:sldId id="442" r:id="rId9"/>
    <p:sldId id="457" r:id="rId10"/>
    <p:sldId id="458" r:id="rId11"/>
    <p:sldId id="269" r:id="rId12"/>
    <p:sldId id="526" r:id="rId13"/>
    <p:sldId id="519" r:id="rId14"/>
    <p:sldId id="520" r:id="rId15"/>
    <p:sldId id="258" r:id="rId16"/>
    <p:sldId id="259" r:id="rId17"/>
    <p:sldId id="261" r:id="rId18"/>
    <p:sldId id="522" r:id="rId19"/>
    <p:sldId id="523" r:id="rId20"/>
    <p:sldId id="525" r:id="rId21"/>
    <p:sldId id="271" r:id="rId22"/>
    <p:sldId id="448" r:id="rId23"/>
    <p:sldId id="274" r:id="rId24"/>
    <p:sldId id="527" r:id="rId25"/>
    <p:sldId id="454" r:id="rId26"/>
    <p:sldId id="45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AAE4"/>
    <a:srgbClr val="FFA8AE"/>
    <a:srgbClr val="FF6973"/>
    <a:srgbClr val="FFCFDB"/>
    <a:srgbClr val="FFE1E7"/>
    <a:srgbClr val="D9A8B0"/>
    <a:srgbClr val="FD6167"/>
    <a:srgbClr val="DF00D8"/>
    <a:srgbClr val="CD1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67"/>
    <p:restoredTop sz="89296"/>
  </p:normalViewPr>
  <p:slideViewPr>
    <p:cSldViewPr>
      <p:cViewPr>
        <p:scale>
          <a:sx n="107" d="100"/>
          <a:sy n="107" d="100"/>
        </p:scale>
        <p:origin x="600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642CB-A4DC-344D-9A66-A363B47E0854}" type="datetimeFigureOut">
              <a:rPr lang="en-US" smtClean="0"/>
              <a:t>10/25/22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2B4449-4850-E641-A10D-955D932DEE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228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6820" y="8832063"/>
            <a:ext cx="2971181" cy="465945"/>
          </a:xfrm>
          <a:prstGeom prst="rect">
            <a:avLst/>
          </a:prstGeom>
          <a:ln/>
        </p:spPr>
        <p:txBody>
          <a:bodyPr/>
          <a:lstStyle/>
          <a:p>
            <a:fld id="{91DDA825-64DB-4590-9344-06C1AB1E7F1A}" type="slidenum">
              <a:rPr lang="en-US">
                <a:solidFill>
                  <a:srgbClr val="000000"/>
                </a:solidFill>
              </a:rPr>
              <a:pPr/>
              <a:t>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12838" y="701675"/>
            <a:ext cx="4632325" cy="34750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8789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Shape 61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619" name="Shape 61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2483503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One of the most striking aspects of a academic career is the feeling</a:t>
            </a:r>
            <a:r>
              <a:rPr lang="en-US" baseline="0" dirty="0"/>
              <a:t> that “I can’t believe people actually pay me to do this”. So here are a few organizations that support my research.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4128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is responsible computing? Easiest to think in terms of failures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2B4449-4850-E641-A10D-955D932DEEA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4287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talk is about mostly about privacy. Privacy can mean many things. </a:t>
            </a:r>
          </a:p>
          <a:p>
            <a:endParaRPr lang="en-US" dirty="0"/>
          </a:p>
          <a:p>
            <a:r>
              <a:rPr lang="en-US" dirty="0"/>
              <a:t>I’ll talk about privacy in</a:t>
            </a:r>
            <a:r>
              <a:rPr lang="en-US" baseline="0" dirty="0"/>
              <a:t> statistical databases. A good example to have in mind is the problem faced by the Census.</a:t>
            </a:r>
          </a:p>
          <a:p>
            <a:endParaRPr lang="en-US" baseline="0" dirty="0"/>
          </a:p>
          <a:p>
            <a:r>
              <a:rPr lang="en-US" baseline="0" dirty="0"/>
              <a:t>Imagine you have a server or agency---say the US Census bureau---that collects data from many individuals, and would like to make that data available, to the extent possible, for analysis by researchers. </a:t>
            </a:r>
            <a:endParaRPr lang="en-US" dirty="0"/>
          </a:p>
          <a:p>
            <a:endParaRPr lang="en-US" dirty="0"/>
          </a:p>
          <a:p>
            <a:r>
              <a:rPr lang="en-US" dirty="0"/>
              <a:t>The census</a:t>
            </a:r>
            <a:r>
              <a:rPr lang="en-US" baseline="0" dirty="0"/>
              <a:t> can’t just publish its data </a:t>
            </a:r>
            <a:r>
              <a:rPr lang="mr-IN" baseline="0" dirty="0"/>
              <a:t>–</a:t>
            </a:r>
            <a:r>
              <a:rPr lang="en-US" baseline="0" dirty="0"/>
              <a:t> it is bound to keep responses confidential.</a:t>
            </a:r>
          </a:p>
          <a:p>
            <a:endParaRPr lang="en-US" dirty="0"/>
          </a:p>
          <a:p>
            <a:r>
              <a:rPr lang="en-US" dirty="0"/>
              <a:t>Collections of personal information</a:t>
            </a:r>
            <a:r>
              <a:rPr lang="en-US" baseline="0" dirty="0"/>
              <a:t> are now ubiquitous. </a:t>
            </a:r>
            <a:endParaRPr lang="en-US" dirty="0"/>
          </a:p>
          <a:p>
            <a:r>
              <a:rPr lang="en-US" dirty="0"/>
              <a:t>Benefits to society to mining and having access to this data,</a:t>
            </a:r>
            <a:br>
              <a:rPr lang="en-US" dirty="0"/>
            </a:br>
            <a:r>
              <a:rPr lang="en-US" dirty="0"/>
              <a:t>especially</a:t>
            </a:r>
            <a:r>
              <a:rPr lang="en-US" baseline="0" dirty="0"/>
              <a:t> in *aggregate*. </a:t>
            </a:r>
          </a:p>
          <a:p>
            <a:endParaRPr lang="en-US" baseline="0" dirty="0"/>
          </a:p>
          <a:p>
            <a:r>
              <a:rPr lang="en-US" baseline="0" dirty="0"/>
              <a:t>But what makes these data valuable is exactly what makes them sensitive, namely that they reveal many details about our lives. </a:t>
            </a:r>
          </a:p>
          <a:p>
            <a:endParaRPr lang="en-US" baseline="0" dirty="0"/>
          </a:p>
          <a:p>
            <a:r>
              <a:rPr lang="en-US" baseline="0" dirty="0"/>
              <a:t>So we really have a tension between two fundamental goals. </a:t>
            </a:r>
          </a:p>
          <a:p>
            <a:endParaRPr lang="en-US" baseline="0" dirty="0"/>
          </a:p>
          <a:p>
            <a:endParaRPr lang="en-US" baseline="0" dirty="0"/>
          </a:p>
        </p:txBody>
      </p:sp>
    </p:spTree>
    <p:extLst>
      <p:ext uri="{BB962C8B-B14F-4D97-AF65-F5344CB8AC3E}">
        <p14:creationId xmlns:p14="http://schemas.microsoft.com/office/powerpoint/2010/main" val="16188699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781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2533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en-US" dirty="0"/>
              <a:t>Now, memorization of training examples is often explicit and done </a:t>
            </a:r>
            <a:r>
              <a:rPr lang="en-US" b="1" dirty="0"/>
              <a:t>by design</a:t>
            </a:r>
          </a:p>
          <a:p>
            <a:pPr marL="285750" indent="-285750">
              <a:buFontTx/>
              <a:buChar char="-"/>
            </a:pPr>
            <a:r>
              <a:rPr lang="en-US" dirty="0"/>
              <a:t>For instance, the natural description of a nearest-neighbor classifier is in fact the entire data set in the clear.</a:t>
            </a:r>
          </a:p>
          <a:p>
            <a:pPr marL="285750" indent="-285750">
              <a:buFontTx/>
              <a:buChar char="-"/>
            </a:pPr>
            <a:r>
              <a:rPr lang="en-US" dirty="0"/>
              <a:t>More complex models are also sometimes described in terms of data points. For example, the dual form of a support vector machine reveals several exact feature vectors, and its normal to present it in terms of those vectors.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975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en-US" dirty="0"/>
              <a:t>But research over the last few years has shown that memorization often happens unintentionally, as a side effect of specific strategies. </a:t>
            </a:r>
          </a:p>
          <a:p>
            <a:pPr marL="285750" indent="-285750">
              <a:buFontTx/>
              <a:buChar char="-"/>
            </a:pPr>
            <a:r>
              <a:rPr lang="en-US" dirty="0"/>
              <a:t>For example, </a:t>
            </a:r>
            <a:r>
              <a:rPr lang="en-US" dirty="0" err="1"/>
              <a:t>Carlini</a:t>
            </a:r>
            <a:r>
              <a:rPr lang="en-US" dirty="0"/>
              <a:t> et al. showed how current sentence completion models memorize exact phrases from their input texts, even when it’s a clear to a human—who has a little more context—that the phrases are irrelevant to general language understanding. </a:t>
            </a:r>
          </a:p>
          <a:p>
            <a:pPr marL="285750" indent="-285750">
              <a:buFontTx/>
              <a:buChar char="-"/>
            </a:pPr>
            <a:r>
              <a:rPr lang="en-US" dirty="0"/>
              <a:t>The phenomenon was illustrated by this well-known XKCD cartoon, in which a secret meeting of revolutionaries is discovered using Smart Compose. 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5458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Related question that is better understood has to do with overfitting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Classic theory tells us that we should avoid overfitting to training data, since that will lead to bad generalization error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But we now know lots of settings where perfect fitting—where our model predicts all the training labels exactly—appears to be beneficial.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In fact, my collaborator Vitaly Feldman recently showed natural settings where perfect fitting is necessary for good performance regardless of the training algorithm.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In contrast, we look at settings where entire examples are memorized, even irrelevant details.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68B9F8-76AE-8E43-92FC-A6AF84E9EA0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7623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en-US" sz="1600" dirty="0"/>
              <a:t>Now, to really specify the result, we need to talk about what the learning algorithm knows. 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If it knew a full description of the distribution P on labeled examples, then it could ignore the data entirely, and produce a classifier that reveals nothing about X. 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What we give is a meta-distribution on P, such that 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On one hand, S has lots of entropy even conditioned on a full description of P. That is, there is lots of irrelevant information in S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Every learning algorithm with low error must produce a classifier that reveals almost all of that information. This is true both for an uninformed attacker that doesn’t know P, and for one that already knows a complete description of P. 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In other words, M stores everything about S even when much of that is ultimately not relevant.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68B9F8-76AE-8E43-92FC-A6AF84E9EA0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995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2971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5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825" y="6019800"/>
            <a:ext cx="968375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2209800"/>
          </a:xfrm>
        </p:spPr>
        <p:txBody>
          <a:bodyPr anchor="ctr"/>
          <a:lstStyle>
            <a:lvl1pPr>
              <a:defRPr>
                <a:solidFill>
                  <a:srgbClr val="CC0000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200400"/>
            <a:ext cx="6400800" cy="1752600"/>
          </a:xfrm>
        </p:spPr>
        <p:txBody>
          <a:bodyPr/>
          <a:lstStyle>
            <a:lvl1pPr marL="0" indent="0">
              <a:buFont typeface="Wingdings" charset="0"/>
              <a:buNone/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8" name="Text Box 20"/>
          <p:cNvSpPr txBox="1">
            <a:spLocks noChangeArrowheads="1"/>
          </p:cNvSpPr>
          <p:nvPr userDrawn="1"/>
        </p:nvSpPr>
        <p:spPr bwMode="auto">
          <a:xfrm>
            <a:off x="646009" y="6119005"/>
            <a:ext cx="684381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 dirty="0">
                <a:latin typeface="Arial" charset="0"/>
              </a:rPr>
              <a:t>Boston University</a:t>
            </a:r>
            <a:r>
              <a:rPr lang="en-US" sz="1400" dirty="0">
                <a:latin typeface="Arial" charset="0"/>
              </a:rPr>
              <a:t> Office of the Vice President and Associate</a:t>
            </a:r>
            <a:r>
              <a:rPr lang="en-US" sz="1400" baseline="0" dirty="0">
                <a:latin typeface="Arial" charset="0"/>
              </a:rPr>
              <a:t> </a:t>
            </a:r>
            <a:r>
              <a:rPr lang="en-US" sz="1400" dirty="0">
                <a:latin typeface="Arial" charset="0"/>
              </a:rPr>
              <a:t>Provost for Research</a:t>
            </a: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Event, Date</a:t>
            </a:r>
          </a:p>
        </p:txBody>
      </p:sp>
    </p:spTree>
    <p:extLst>
      <p:ext uri="{BB962C8B-B14F-4D97-AF65-F5344CB8AC3E}">
        <p14:creationId xmlns:p14="http://schemas.microsoft.com/office/powerpoint/2010/main" val="575017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Event, Date</a:t>
            </a:r>
          </a:p>
        </p:txBody>
      </p:sp>
    </p:spTree>
    <p:extLst>
      <p:ext uri="{BB962C8B-B14F-4D97-AF65-F5344CB8AC3E}">
        <p14:creationId xmlns:p14="http://schemas.microsoft.com/office/powerpoint/2010/main" val="1318748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762000"/>
            <a:ext cx="19812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762000"/>
            <a:ext cx="5791200" cy="4953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Event, Date</a:t>
            </a:r>
          </a:p>
        </p:txBody>
      </p:sp>
    </p:spTree>
    <p:extLst>
      <p:ext uri="{BB962C8B-B14F-4D97-AF65-F5344CB8AC3E}">
        <p14:creationId xmlns:p14="http://schemas.microsoft.com/office/powerpoint/2010/main" val="3297815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2971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825" y="6019800"/>
            <a:ext cx="968375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2209800"/>
          </a:xfrm>
        </p:spPr>
        <p:txBody>
          <a:bodyPr anchor="ctr"/>
          <a:lstStyle>
            <a:lvl1pPr>
              <a:defRPr>
                <a:solidFill>
                  <a:srgbClr val="CC0000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200400"/>
            <a:ext cx="6400800" cy="1752600"/>
          </a:xfrm>
        </p:spPr>
        <p:txBody>
          <a:bodyPr/>
          <a:lstStyle>
            <a:lvl1pPr marL="0" indent="0">
              <a:buFont typeface="Wingdings" charset="0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8" name="Text Box 20"/>
          <p:cNvSpPr txBox="1">
            <a:spLocks noChangeArrowheads="1"/>
          </p:cNvSpPr>
          <p:nvPr/>
        </p:nvSpPr>
        <p:spPr bwMode="auto">
          <a:xfrm>
            <a:off x="646009" y="6119005"/>
            <a:ext cx="684381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 dirty="0">
                <a:latin typeface="Arial" charset="0"/>
              </a:rPr>
              <a:t>Boston University</a:t>
            </a:r>
            <a:r>
              <a:rPr lang="en-US" sz="1400" dirty="0">
                <a:latin typeface="Arial" charset="0"/>
              </a:rPr>
              <a:t> Office of the Vice President and Associate</a:t>
            </a:r>
            <a:r>
              <a:rPr lang="en-US" sz="1400" baseline="0" dirty="0">
                <a:latin typeface="Arial" charset="0"/>
              </a:rPr>
              <a:t> </a:t>
            </a:r>
            <a:r>
              <a:rPr lang="en-US" sz="1400" dirty="0">
                <a:latin typeface="Arial" charset="0"/>
              </a:rPr>
              <a:t>Provost for Research</a:t>
            </a: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2971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10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825" y="6019800"/>
            <a:ext cx="968375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1" name="Text Box 20"/>
          <p:cNvSpPr txBox="1">
            <a:spLocks noChangeArrowheads="1"/>
          </p:cNvSpPr>
          <p:nvPr userDrawn="1"/>
        </p:nvSpPr>
        <p:spPr bwMode="auto">
          <a:xfrm>
            <a:off x="646009" y="6119005"/>
            <a:ext cx="684381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 dirty="0">
                <a:latin typeface="Arial" charset="0"/>
              </a:rPr>
              <a:t>Boston University</a:t>
            </a:r>
            <a:r>
              <a:rPr lang="en-US" sz="1400" dirty="0">
                <a:latin typeface="Arial" charset="0"/>
              </a:rPr>
              <a:t> Office of the Vice President and Associate</a:t>
            </a:r>
            <a:r>
              <a:rPr lang="en-US" sz="1400" baseline="0" dirty="0">
                <a:latin typeface="Arial" charset="0"/>
              </a:rPr>
              <a:t> </a:t>
            </a:r>
            <a:r>
              <a:rPr lang="en-US" sz="1400" dirty="0">
                <a:latin typeface="Arial" charset="0"/>
              </a:rPr>
              <a:t>Provost for Research</a:t>
            </a:r>
          </a:p>
        </p:txBody>
      </p:sp>
    </p:spTree>
    <p:extLst>
      <p:ext uri="{BB962C8B-B14F-4D97-AF65-F5344CB8AC3E}">
        <p14:creationId xmlns:p14="http://schemas.microsoft.com/office/powerpoint/2010/main" val="2093594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0792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7688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0"/>
            <a:ext cx="38862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8862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7654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1387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7968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5505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230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Event, Date</a:t>
            </a:r>
          </a:p>
        </p:txBody>
      </p:sp>
    </p:spTree>
    <p:extLst>
      <p:ext uri="{BB962C8B-B14F-4D97-AF65-F5344CB8AC3E}">
        <p14:creationId xmlns:p14="http://schemas.microsoft.com/office/powerpoint/2010/main" val="22552075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0900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3991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762000"/>
            <a:ext cx="19812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762000"/>
            <a:ext cx="5791200" cy="4953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4431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2971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825" y="6019800"/>
            <a:ext cx="968375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2209800"/>
          </a:xfrm>
        </p:spPr>
        <p:txBody>
          <a:bodyPr anchor="ctr"/>
          <a:lstStyle>
            <a:lvl1pPr>
              <a:defRPr>
                <a:solidFill>
                  <a:srgbClr val="CC0000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200400"/>
            <a:ext cx="6400800" cy="1752600"/>
          </a:xfrm>
        </p:spPr>
        <p:txBody>
          <a:bodyPr/>
          <a:lstStyle>
            <a:lvl1pPr marL="0" indent="0">
              <a:buFont typeface="Wingdings" charset="0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8" name="Text Box 20"/>
          <p:cNvSpPr txBox="1">
            <a:spLocks noChangeArrowheads="1"/>
          </p:cNvSpPr>
          <p:nvPr/>
        </p:nvSpPr>
        <p:spPr bwMode="auto">
          <a:xfrm>
            <a:off x="646009" y="6119005"/>
            <a:ext cx="684381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 dirty="0">
                <a:latin typeface="Arial" charset="0"/>
              </a:rPr>
              <a:t>Boston University</a:t>
            </a:r>
            <a:r>
              <a:rPr lang="en-US" sz="1400" dirty="0">
                <a:latin typeface="Arial" charset="0"/>
              </a:rPr>
              <a:t> Office of the Vice President and Associate</a:t>
            </a:r>
            <a:r>
              <a:rPr lang="en-US" sz="1400" baseline="0" dirty="0">
                <a:latin typeface="Arial" charset="0"/>
              </a:rPr>
              <a:t> </a:t>
            </a:r>
            <a:r>
              <a:rPr lang="en-US" sz="1400" dirty="0">
                <a:latin typeface="Arial" charset="0"/>
              </a:rPr>
              <a:t>Provost for Research</a:t>
            </a: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2971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10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825" y="6019800"/>
            <a:ext cx="968375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1" name="Text Box 20"/>
          <p:cNvSpPr txBox="1">
            <a:spLocks noChangeArrowheads="1"/>
          </p:cNvSpPr>
          <p:nvPr userDrawn="1"/>
        </p:nvSpPr>
        <p:spPr bwMode="auto">
          <a:xfrm>
            <a:off x="646009" y="6119005"/>
            <a:ext cx="684381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 dirty="0">
                <a:latin typeface="Arial" charset="0"/>
              </a:rPr>
              <a:t>Boston University</a:t>
            </a:r>
            <a:r>
              <a:rPr lang="en-US" sz="1400" dirty="0">
                <a:latin typeface="Arial" charset="0"/>
              </a:rPr>
              <a:t> Office of the Vice President and Associate</a:t>
            </a:r>
            <a:r>
              <a:rPr lang="en-US" sz="1400" baseline="0" dirty="0">
                <a:latin typeface="Arial" charset="0"/>
              </a:rPr>
              <a:t> </a:t>
            </a:r>
            <a:r>
              <a:rPr lang="en-US" sz="1400" dirty="0">
                <a:latin typeface="Arial" charset="0"/>
              </a:rPr>
              <a:t>Provost for Research</a:t>
            </a:r>
          </a:p>
        </p:txBody>
      </p:sp>
    </p:spTree>
    <p:extLst>
      <p:ext uri="{BB962C8B-B14F-4D97-AF65-F5344CB8AC3E}">
        <p14:creationId xmlns:p14="http://schemas.microsoft.com/office/powerpoint/2010/main" val="20336690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5642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5909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0"/>
            <a:ext cx="38862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8862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7359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7945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973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651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Event, Date</a:t>
            </a:r>
          </a:p>
        </p:txBody>
      </p:sp>
    </p:spTree>
    <p:extLst>
      <p:ext uri="{BB962C8B-B14F-4D97-AF65-F5344CB8AC3E}">
        <p14:creationId xmlns:p14="http://schemas.microsoft.com/office/powerpoint/2010/main" val="4583684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7541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0958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6418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762000"/>
            <a:ext cx="19812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762000"/>
            <a:ext cx="5791200" cy="4953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0375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FB3CB363-EE86-40E9-8C4C-F6D02D71F0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10/25/22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A522EED8-90E7-472C-81AF-84D7A5E831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2971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8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825" y="6019800"/>
            <a:ext cx="968375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9" name="Text Box 20"/>
          <p:cNvSpPr txBox="1">
            <a:spLocks noChangeArrowheads="1"/>
          </p:cNvSpPr>
          <p:nvPr userDrawn="1"/>
        </p:nvSpPr>
        <p:spPr bwMode="auto">
          <a:xfrm>
            <a:off x="646009" y="6119005"/>
            <a:ext cx="684381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 dirty="0">
                <a:latin typeface="Arial" charset="0"/>
              </a:rPr>
              <a:t>Boston University</a:t>
            </a:r>
            <a:r>
              <a:rPr lang="en-US" sz="1400" dirty="0">
                <a:latin typeface="Arial" charset="0"/>
              </a:rPr>
              <a:t> Office of the Vice President and Associate</a:t>
            </a:r>
            <a:r>
              <a:rPr lang="en-US" sz="1400" baseline="0" dirty="0">
                <a:latin typeface="Arial" charset="0"/>
              </a:rPr>
              <a:t> </a:t>
            </a:r>
            <a:r>
              <a:rPr lang="en-US" sz="1400" dirty="0">
                <a:latin typeface="Arial" charset="0"/>
              </a:rPr>
              <a:t>Provost for Research</a:t>
            </a:r>
          </a:p>
        </p:txBody>
      </p:sp>
    </p:spTree>
    <p:extLst>
      <p:ext uri="{BB962C8B-B14F-4D97-AF65-F5344CB8AC3E}">
        <p14:creationId xmlns:p14="http://schemas.microsoft.com/office/powerpoint/2010/main" val="18495525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45080308"/>
      </p:ext>
    </p:extLst>
  </p:cSld>
  <p:clrMapOvr>
    <a:masterClrMapping/>
  </p:clrMapOvr>
  <p:hf sldNum="0" hd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FB3CB363-EE86-40E9-8C4C-F6D02D71F0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10/25/22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A522EED8-90E7-472C-81AF-84D7A5E831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0195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5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0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FB3CB363-EE86-40E9-8C4C-F6D02D71F0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10/25/22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A522EED8-90E7-472C-81AF-84D7A5E831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2972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FB3CB363-EE86-40E9-8C4C-F6D02D71F0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10/25/22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A522EED8-90E7-472C-81AF-84D7A5E831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32219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FB3CB363-EE86-40E9-8C4C-F6D02D71F0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10/25/22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A522EED8-90E7-472C-81AF-84D7A5E831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372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0"/>
            <a:ext cx="38862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8862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Event, Date</a:t>
            </a:r>
          </a:p>
        </p:txBody>
      </p:sp>
    </p:spTree>
    <p:extLst>
      <p:ext uri="{BB962C8B-B14F-4D97-AF65-F5344CB8AC3E}">
        <p14:creationId xmlns:p14="http://schemas.microsoft.com/office/powerpoint/2010/main" val="198161167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FB3CB363-EE86-40E9-8C4C-F6D02D71F0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10/25/22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A522EED8-90E7-472C-81AF-84D7A5E831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2896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FB3CB363-EE86-40E9-8C4C-F6D02D71F0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10/25/22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A522EED8-90E7-472C-81AF-84D7A5E831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25077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2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FB3CB363-EE86-40E9-8C4C-F6D02D71F0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10/25/22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A522EED8-90E7-472C-81AF-84D7A5E831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80644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32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FB3CB363-EE86-40E9-8C4C-F6D02D71F0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10/25/22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A522EED8-90E7-472C-81AF-84D7A5E831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30500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FB3CB363-EE86-40E9-8C4C-F6D02D71F0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10/25/22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A522EED8-90E7-472C-81AF-84D7A5E831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2232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FB3CB363-EE86-40E9-8C4C-F6D02D71F0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10/25/22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A522EED8-90E7-472C-81AF-84D7A5E831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56099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10/25/22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64841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10/25/22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46612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t>10/25/22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59838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10/25/22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565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Event, Date</a:t>
            </a:r>
          </a:p>
        </p:txBody>
      </p:sp>
    </p:spTree>
    <p:extLst>
      <p:ext uri="{BB962C8B-B14F-4D97-AF65-F5344CB8AC3E}">
        <p14:creationId xmlns:p14="http://schemas.microsoft.com/office/powerpoint/2010/main" val="248669420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smtClean="0"/>
              <a:t>10/25/22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91469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10/25/22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17933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t>10/25/22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94243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BEA6-7C60-4B02-AE87-00D78D8422AF}" type="datetimeFigureOut">
              <a:rPr lang="en-US" smtClean="0"/>
              <a:t>10/25/22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98733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smtClean="0"/>
              <a:t>10/25/22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08842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10/25/22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815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smtClean="0"/>
              <a:t>10/25/22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99498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2971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350" dirty="0"/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826" y="6019802"/>
            <a:ext cx="968375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2209800"/>
          </a:xfrm>
        </p:spPr>
        <p:txBody>
          <a:bodyPr anchor="ctr"/>
          <a:lstStyle>
            <a:lvl1pPr>
              <a:defRPr>
                <a:solidFill>
                  <a:srgbClr val="CC0000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200400"/>
            <a:ext cx="6400800" cy="1752600"/>
          </a:xfrm>
        </p:spPr>
        <p:txBody>
          <a:bodyPr/>
          <a:lstStyle>
            <a:lvl1pPr marL="0" indent="0">
              <a:buFont typeface="Wingdings" charset="0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8" name="Text Box 20"/>
          <p:cNvSpPr txBox="1">
            <a:spLocks noChangeArrowheads="1"/>
          </p:cNvSpPr>
          <p:nvPr/>
        </p:nvSpPr>
        <p:spPr bwMode="auto">
          <a:xfrm>
            <a:off x="646009" y="6119006"/>
            <a:ext cx="519405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b="1" dirty="0">
                <a:latin typeface="Arial" charset="0"/>
              </a:rPr>
              <a:t>Boston University</a:t>
            </a:r>
            <a:r>
              <a:rPr lang="en-US" sz="1050" dirty="0">
                <a:latin typeface="Arial" charset="0"/>
              </a:rPr>
              <a:t> Office of the Vice President and Associate</a:t>
            </a:r>
            <a:r>
              <a:rPr lang="en-US" sz="1050" baseline="0" dirty="0">
                <a:latin typeface="Arial" charset="0"/>
              </a:rPr>
              <a:t> </a:t>
            </a:r>
            <a:r>
              <a:rPr lang="en-US" sz="1050" dirty="0">
                <a:latin typeface="Arial" charset="0"/>
              </a:rPr>
              <a:t>Provost for Research</a:t>
            </a: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00135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69176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578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Event, Date</a:t>
            </a:r>
          </a:p>
        </p:txBody>
      </p:sp>
    </p:spTree>
    <p:extLst>
      <p:ext uri="{BB962C8B-B14F-4D97-AF65-F5344CB8AC3E}">
        <p14:creationId xmlns:p14="http://schemas.microsoft.com/office/powerpoint/2010/main" val="150099635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0"/>
            <a:ext cx="3886200" cy="38862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886200" cy="38862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49297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63154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16771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56185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71185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70366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7548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762000"/>
            <a:ext cx="19812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762000"/>
            <a:ext cx="5791200" cy="4953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5039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3807621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2971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350" dirty="0"/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826" y="6019802"/>
            <a:ext cx="968375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2209800"/>
          </a:xfrm>
        </p:spPr>
        <p:txBody>
          <a:bodyPr anchor="ctr"/>
          <a:lstStyle>
            <a:lvl1pPr>
              <a:defRPr>
                <a:solidFill>
                  <a:srgbClr val="CC0000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200400"/>
            <a:ext cx="6400800" cy="1752600"/>
          </a:xfrm>
        </p:spPr>
        <p:txBody>
          <a:bodyPr/>
          <a:lstStyle>
            <a:lvl1pPr marL="0" indent="0">
              <a:buFont typeface="Wingdings" charset="0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8" name="Text Box 20"/>
          <p:cNvSpPr txBox="1">
            <a:spLocks noChangeArrowheads="1"/>
          </p:cNvSpPr>
          <p:nvPr/>
        </p:nvSpPr>
        <p:spPr bwMode="auto">
          <a:xfrm>
            <a:off x="646009" y="6119006"/>
            <a:ext cx="519405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b="1" dirty="0">
                <a:latin typeface="Arial" charset="0"/>
              </a:rPr>
              <a:t>Boston University</a:t>
            </a:r>
            <a:r>
              <a:rPr lang="en-US" sz="1050" dirty="0">
                <a:latin typeface="Arial" charset="0"/>
              </a:rPr>
              <a:t> Office of the Vice President and Associate</a:t>
            </a:r>
            <a:r>
              <a:rPr lang="en-US" sz="1050" baseline="0" dirty="0">
                <a:latin typeface="Arial" charset="0"/>
              </a:rPr>
              <a:t> </a:t>
            </a:r>
            <a:r>
              <a:rPr lang="en-US" sz="1050" dirty="0">
                <a:latin typeface="Arial" charset="0"/>
              </a:rPr>
              <a:t>Provost for Research</a:t>
            </a: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994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Event, Date</a:t>
            </a:r>
          </a:p>
        </p:txBody>
      </p:sp>
    </p:spTree>
    <p:extLst>
      <p:ext uri="{BB962C8B-B14F-4D97-AF65-F5344CB8AC3E}">
        <p14:creationId xmlns:p14="http://schemas.microsoft.com/office/powerpoint/2010/main" val="6045925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92232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1388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0"/>
            <a:ext cx="3886200" cy="38862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886200" cy="38862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66018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34603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2696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70153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32015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3262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92439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762000"/>
            <a:ext cx="19812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762000"/>
            <a:ext cx="5791200" cy="4953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611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Event, Date</a:t>
            </a:r>
          </a:p>
        </p:txBody>
      </p:sp>
    </p:spTree>
    <p:extLst>
      <p:ext uri="{BB962C8B-B14F-4D97-AF65-F5344CB8AC3E}">
        <p14:creationId xmlns:p14="http://schemas.microsoft.com/office/powerpoint/2010/main" val="98570678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ECDFA26-EE40-4E23-91C0-5D38B2ACBDF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356" y="897467"/>
            <a:ext cx="8575288" cy="5674021"/>
          </a:xfrm>
        </p:spPr>
        <p:txBody>
          <a:bodyPr/>
          <a:lstStyle>
            <a:lvl1pPr>
              <a:defRPr sz="2800">
                <a:latin typeface="Gill Sans MT" panose="020B0502020104020203" pitchFamily="34" charset="0"/>
              </a:defRPr>
            </a:lvl1pPr>
            <a:lvl2pPr>
              <a:defRPr sz="2400">
                <a:solidFill>
                  <a:schemeClr val="bg2">
                    <a:lumMod val="50000"/>
                  </a:schemeClr>
                </a:solidFill>
                <a:latin typeface="Gill Sans MT" panose="020B0502020104020203" pitchFamily="34" charset="0"/>
              </a:defRPr>
            </a:lvl2pPr>
            <a:lvl3pPr>
              <a:defRPr sz="2000">
                <a:solidFill>
                  <a:schemeClr val="bg2">
                    <a:lumMod val="50000"/>
                  </a:schemeClr>
                </a:solidFill>
                <a:latin typeface="Gill Sans MT" panose="020B0502020104020203" pitchFamily="34" charset="0"/>
              </a:defRPr>
            </a:lvl3pPr>
            <a:lvl4pPr>
              <a:defRPr sz="1800">
                <a:solidFill>
                  <a:schemeClr val="bg2">
                    <a:lumMod val="50000"/>
                  </a:schemeClr>
                </a:solidFill>
                <a:latin typeface="Gill Sans MT" panose="020B0502020104020203" pitchFamily="34" charset="0"/>
              </a:defRPr>
            </a:lvl4pPr>
            <a:lvl5pPr>
              <a:defRPr sz="1800">
                <a:solidFill>
                  <a:schemeClr val="bg2">
                    <a:lumMod val="50000"/>
                  </a:schemeClr>
                </a:solidFill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71488"/>
            <a:ext cx="1905000" cy="286512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308B7C-4F2A-4ED2-93F3-224C3EC9CBD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2401824" y="6571488"/>
            <a:ext cx="4645152" cy="286512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gradFill>
          <a:gsLst>
            <a:gs pos="0">
              <a:srgbClr val="FFFFFF"/>
            </a:gs>
            <a:gs pos="100000">
              <a:srgbClr val="5DBDFF"/>
            </a:gs>
          </a:gsLst>
          <a:lin ang="2339999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356" y="897467"/>
            <a:ext cx="8575288" cy="5674021"/>
          </a:xfrm>
        </p:spPr>
        <p:txBody>
          <a:bodyPr/>
          <a:lstStyle>
            <a:lvl1pPr>
              <a:defRPr sz="2800">
                <a:latin typeface="Gill Sans MT" panose="020B0502020104020203" pitchFamily="34" charset="0"/>
              </a:defRPr>
            </a:lvl1pPr>
            <a:lvl2pPr>
              <a:defRPr sz="2400">
                <a:solidFill>
                  <a:schemeClr val="bg2">
                    <a:lumMod val="50000"/>
                  </a:schemeClr>
                </a:solidFill>
                <a:latin typeface="Gill Sans MT" panose="020B0502020104020203" pitchFamily="34" charset="0"/>
              </a:defRPr>
            </a:lvl2pPr>
            <a:lvl3pPr>
              <a:defRPr sz="2000">
                <a:solidFill>
                  <a:schemeClr val="bg2">
                    <a:lumMod val="50000"/>
                  </a:schemeClr>
                </a:solidFill>
                <a:latin typeface="Gill Sans MT" panose="020B0502020104020203" pitchFamily="34" charset="0"/>
              </a:defRPr>
            </a:lvl3pPr>
            <a:lvl4pPr>
              <a:defRPr sz="1800">
                <a:solidFill>
                  <a:schemeClr val="bg2">
                    <a:lumMod val="50000"/>
                  </a:schemeClr>
                </a:solidFill>
                <a:latin typeface="Gill Sans MT" panose="020B0502020104020203" pitchFamily="34" charset="0"/>
              </a:defRPr>
            </a:lvl4pPr>
            <a:lvl5pPr>
              <a:defRPr sz="1800">
                <a:solidFill>
                  <a:schemeClr val="bg2">
                    <a:lumMod val="50000"/>
                  </a:schemeClr>
                </a:solidFill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71488"/>
            <a:ext cx="1905000" cy="286512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308B7C-4F2A-4ED2-93F3-224C3EC9CBD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2401824" y="6571488"/>
            <a:ext cx="4645152" cy="286512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4356" y="1143000"/>
            <a:ext cx="4214266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223" y="1143000"/>
            <a:ext cx="4315178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1085B76-922F-4163-8F7D-8729CEB91BE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2BF35D-5C64-4545-8062-7EEE0D4ACC2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0B8B402-388F-4A69-B2D4-383B00E3112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E61F6B-F0D5-49F2-81F7-25DAD020681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sz="4000">
                <a:uFill>
                  <a:solidFill/>
                </a:uFill>
              </a:rPr>
              <a:t>Title Text</a:t>
            </a:r>
          </a:p>
        </p:txBody>
      </p:sp>
      <p:sp>
        <p:nvSpPr>
          <p:cNvPr id="8" name="Shape 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783590" indent="-285750">
              <a:spcBef>
                <a:spcPts val="500"/>
              </a:spcBef>
              <a:buClr>
                <a:srgbClr val="000000"/>
              </a:buClr>
              <a:buFont typeface="Wingdings"/>
              <a:buChar char=""/>
              <a:defRPr sz="2400"/>
            </a:lvl2pPr>
            <a:lvl3pPr marL="1183639" indent="-228600">
              <a:spcBef>
                <a:spcPts val="400"/>
              </a:spcBef>
              <a:buClrTx/>
              <a:buFontTx/>
              <a:defRPr sz="2000"/>
            </a:lvl3pPr>
            <a:lvl4pPr marL="1640839" indent="-228600">
              <a:spcBef>
                <a:spcPts val="400"/>
              </a:spcBef>
              <a:buClrTx/>
              <a:buFontTx/>
              <a:buChar char="–"/>
              <a:defRPr sz="1800"/>
            </a:lvl4pPr>
            <a:lvl5pPr marL="2098039" indent="-228600">
              <a:spcBef>
                <a:spcPts val="400"/>
              </a:spcBef>
              <a:buClrTx/>
              <a:buFontTx/>
              <a:buChar char="»"/>
              <a:defRPr sz="1800"/>
            </a:lvl5pPr>
          </a:lstStyle>
          <a:p>
            <a:pPr lvl="0">
              <a:defRPr sz="1800">
                <a:uFillTx/>
              </a:defRPr>
            </a:pPr>
            <a:r>
              <a:rPr sz="2800">
                <a:uFill>
                  <a:solidFill/>
                </a:uFill>
              </a:rPr>
              <a:t>Body Level One</a:t>
            </a:r>
          </a:p>
          <a:p>
            <a:pPr lvl="1">
              <a:defRPr sz="1800">
                <a:uFillTx/>
              </a:defRPr>
            </a:pPr>
            <a:r>
              <a:rPr sz="2400">
                <a:uFill>
                  <a:solidFill/>
                </a:uFill>
              </a:rPr>
              <a:t>Body Level Two</a:t>
            </a: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</a:p>
          <a:p>
            <a:pPr lvl="3">
              <a:defRPr>
                <a:uFillTx/>
              </a:defRPr>
            </a:pPr>
            <a:r>
              <a:rPr>
                <a:uFill>
                  <a:solidFill/>
                </a:uFill>
              </a:rPr>
              <a:t>Body Level Four</a:t>
            </a:r>
          </a:p>
          <a:p>
            <a:pPr lvl="4">
              <a:defRPr>
                <a:uFillTx/>
              </a:defRPr>
            </a:pPr>
            <a:r>
              <a:rPr>
                <a:uFill>
                  <a:solidFill/>
                </a:uFill>
              </a:rPr>
              <a:t>Body Level Five</a:t>
            </a:r>
          </a:p>
        </p:txBody>
      </p:sp>
      <p:sp>
        <p:nvSpPr>
          <p:cNvPr id="9" name="Shape 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Event, Date</a:t>
            </a:r>
          </a:p>
        </p:txBody>
      </p:sp>
    </p:spTree>
    <p:extLst>
      <p:ext uri="{BB962C8B-B14F-4D97-AF65-F5344CB8AC3E}">
        <p14:creationId xmlns:p14="http://schemas.microsoft.com/office/powerpoint/2010/main" val="3866481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gi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image" Target="../media/image2.gif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4.xml"/><Relationship Id="rId4" Type="http://schemas.openxmlformats.org/officeDocument/2006/relationships/slideLayout" Target="../slideLayouts/slideLayout83.xml"/><Relationship Id="rId9" Type="http://schemas.openxmlformats.org/officeDocument/2006/relationships/theme" Target="../theme/them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0" y="-42863"/>
            <a:ext cx="9144000" cy="347663"/>
          </a:xfrm>
          <a:prstGeom prst="rect">
            <a:avLst/>
          </a:prstGeom>
          <a:gradFill rotWithShape="0">
            <a:gsLst>
              <a:gs pos="0">
                <a:srgbClr val="333333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762000"/>
            <a:ext cx="7924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This is the title of this slide.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0"/>
            <a:ext cx="79248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6" name="Text Box 12"/>
          <p:cNvSpPr txBox="1">
            <a:spLocks noChangeArrowheads="1"/>
          </p:cNvSpPr>
          <p:nvPr userDrawn="1"/>
        </p:nvSpPr>
        <p:spPr bwMode="auto">
          <a:xfrm>
            <a:off x="609600" y="1524000"/>
            <a:ext cx="7924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Boston University</a:t>
            </a:r>
            <a:r>
              <a:rPr lang="en-US" sz="1200" dirty="0">
                <a:solidFill>
                  <a:schemeClr val="bg1"/>
                </a:solidFill>
                <a:latin typeface="Arial" charset="0"/>
              </a:rPr>
              <a:t> Slideshow Title Goes Here</a:t>
            </a:r>
          </a:p>
        </p:txBody>
      </p:sp>
      <p:pic>
        <p:nvPicPr>
          <p:cNvPr id="1043" name="Picture 19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025" y="6172200"/>
            <a:ext cx="968375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44" name="Text Box 20"/>
          <p:cNvSpPr txBox="1">
            <a:spLocks noChangeArrowheads="1"/>
          </p:cNvSpPr>
          <p:nvPr userDrawn="1"/>
        </p:nvSpPr>
        <p:spPr bwMode="auto">
          <a:xfrm>
            <a:off x="682625" y="6248400"/>
            <a:ext cx="684381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 dirty="0">
                <a:latin typeface="Arial" charset="0"/>
              </a:rPr>
              <a:t>Boston University</a:t>
            </a:r>
            <a:r>
              <a:rPr lang="en-US" sz="1400" dirty="0">
                <a:latin typeface="Arial" charset="0"/>
              </a:rPr>
              <a:t> Office of the Vice President and Associate</a:t>
            </a:r>
            <a:r>
              <a:rPr lang="en-US" sz="1400" baseline="0" dirty="0">
                <a:latin typeface="Arial" charset="0"/>
              </a:rPr>
              <a:t> </a:t>
            </a:r>
            <a:r>
              <a:rPr lang="en-US" sz="1400" dirty="0">
                <a:latin typeface="Arial" charset="0"/>
              </a:rPr>
              <a:t>Provost for Research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Event, Date</a:t>
            </a:r>
          </a:p>
        </p:txBody>
      </p:sp>
    </p:spTree>
    <p:extLst>
      <p:ext uri="{BB962C8B-B14F-4D97-AF65-F5344CB8AC3E}">
        <p14:creationId xmlns:p14="http://schemas.microsoft.com/office/powerpoint/2010/main" val="196187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charset="0"/>
          <a:cs typeface="Osak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charset="0"/>
          <a:cs typeface="Osak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charset="0"/>
          <a:cs typeface="Osak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charset="0"/>
          <a:cs typeface="Osak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charset="0"/>
          <a:cs typeface="Osak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charset="0"/>
          <a:cs typeface="Osak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charset="0"/>
          <a:cs typeface="Osak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charset="0"/>
          <a:cs typeface="Osak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-42863"/>
            <a:ext cx="9144000" cy="347663"/>
          </a:xfrm>
          <a:prstGeom prst="rect">
            <a:avLst/>
          </a:prstGeom>
          <a:gradFill rotWithShape="0">
            <a:gsLst>
              <a:gs pos="0">
                <a:srgbClr val="333333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762000"/>
            <a:ext cx="7924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This is the title of this slide.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0"/>
            <a:ext cx="79248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609600" y="1524000"/>
            <a:ext cx="7924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Boston University</a:t>
            </a:r>
            <a:r>
              <a:rPr lang="en-US" sz="1200" dirty="0">
                <a:solidFill>
                  <a:schemeClr val="bg1"/>
                </a:solidFill>
                <a:latin typeface="Arial" charset="0"/>
              </a:rPr>
              <a:t> Slideshow Title Goes Here</a:t>
            </a:r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025" y="6172200"/>
            <a:ext cx="968375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44" name="Text Box 20"/>
          <p:cNvSpPr txBox="1">
            <a:spLocks noChangeArrowheads="1"/>
          </p:cNvSpPr>
          <p:nvPr/>
        </p:nvSpPr>
        <p:spPr bwMode="auto">
          <a:xfrm>
            <a:off x="682625" y="6248400"/>
            <a:ext cx="684381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 dirty="0">
                <a:latin typeface="Arial" charset="0"/>
              </a:rPr>
              <a:t>Boston University</a:t>
            </a:r>
            <a:r>
              <a:rPr lang="en-US" sz="1400" dirty="0">
                <a:latin typeface="Arial" charset="0"/>
              </a:rPr>
              <a:t> Office of the Vice President and Associate</a:t>
            </a:r>
            <a:r>
              <a:rPr lang="en-US" sz="1400" baseline="0" dirty="0">
                <a:latin typeface="Arial" charset="0"/>
              </a:rPr>
              <a:t> </a:t>
            </a:r>
            <a:r>
              <a:rPr lang="en-US" sz="1400" dirty="0">
                <a:latin typeface="Arial" charset="0"/>
              </a:rPr>
              <a:t>Provost for Research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  <p:sp>
        <p:nvSpPr>
          <p:cNvPr id="9" name="Rectangle 10"/>
          <p:cNvSpPr>
            <a:spLocks noChangeArrowheads="1"/>
          </p:cNvSpPr>
          <p:nvPr userDrawn="1"/>
        </p:nvSpPr>
        <p:spPr bwMode="auto">
          <a:xfrm>
            <a:off x="0" y="-42863"/>
            <a:ext cx="9144000" cy="347663"/>
          </a:xfrm>
          <a:prstGeom prst="rect">
            <a:avLst/>
          </a:prstGeom>
          <a:gradFill rotWithShape="0">
            <a:gsLst>
              <a:gs pos="0">
                <a:srgbClr val="333333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1" name="Text Box 12"/>
          <p:cNvSpPr txBox="1">
            <a:spLocks noChangeArrowheads="1"/>
          </p:cNvSpPr>
          <p:nvPr userDrawn="1"/>
        </p:nvSpPr>
        <p:spPr bwMode="auto">
          <a:xfrm>
            <a:off x="609600" y="1524000"/>
            <a:ext cx="7924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Boston University</a:t>
            </a:r>
            <a:r>
              <a:rPr lang="en-US" sz="1200" dirty="0">
                <a:solidFill>
                  <a:schemeClr val="bg1"/>
                </a:solidFill>
                <a:latin typeface="Arial" charset="0"/>
              </a:rPr>
              <a:t> Slideshow Title Goes Here</a:t>
            </a:r>
          </a:p>
        </p:txBody>
      </p:sp>
      <p:pic>
        <p:nvPicPr>
          <p:cNvPr id="12" name="Picture 19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025" y="6172200"/>
            <a:ext cx="968375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3" name="Text Box 20"/>
          <p:cNvSpPr txBox="1">
            <a:spLocks noChangeArrowheads="1"/>
          </p:cNvSpPr>
          <p:nvPr userDrawn="1"/>
        </p:nvSpPr>
        <p:spPr bwMode="auto">
          <a:xfrm>
            <a:off x="682625" y="6248400"/>
            <a:ext cx="684381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 dirty="0">
                <a:latin typeface="Arial" charset="0"/>
              </a:rPr>
              <a:t>Boston University</a:t>
            </a:r>
            <a:r>
              <a:rPr lang="en-US" sz="1400" dirty="0">
                <a:latin typeface="Arial" charset="0"/>
              </a:rPr>
              <a:t> Office of the Vice President and Associate</a:t>
            </a:r>
            <a:r>
              <a:rPr lang="en-US" sz="1400" baseline="0" dirty="0">
                <a:latin typeface="Arial" charset="0"/>
              </a:rPr>
              <a:t> </a:t>
            </a:r>
            <a:r>
              <a:rPr lang="en-US" sz="1400" dirty="0">
                <a:latin typeface="Arial" charset="0"/>
              </a:rPr>
              <a:t>Provost for Research</a:t>
            </a:r>
          </a:p>
        </p:txBody>
      </p:sp>
    </p:spTree>
    <p:extLst>
      <p:ext uri="{BB962C8B-B14F-4D97-AF65-F5344CB8AC3E}">
        <p14:creationId xmlns:p14="http://schemas.microsoft.com/office/powerpoint/2010/main" val="820097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charset="0"/>
          <a:cs typeface="Osak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charset="0"/>
          <a:cs typeface="Osak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charset="0"/>
          <a:cs typeface="Osak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charset="0"/>
          <a:cs typeface="Osak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charset="0"/>
          <a:cs typeface="Osak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charset="0"/>
          <a:cs typeface="Osak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charset="0"/>
          <a:cs typeface="Osak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charset="0"/>
          <a:cs typeface="Osak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-42863"/>
            <a:ext cx="9144000" cy="347663"/>
          </a:xfrm>
          <a:prstGeom prst="rect">
            <a:avLst/>
          </a:prstGeom>
          <a:gradFill rotWithShape="0">
            <a:gsLst>
              <a:gs pos="0">
                <a:srgbClr val="333333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762000"/>
            <a:ext cx="7924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This is the title of this slide.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0"/>
            <a:ext cx="79248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609600" y="1524000"/>
            <a:ext cx="7924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Boston University</a:t>
            </a:r>
            <a:r>
              <a:rPr lang="en-US" sz="1200" dirty="0">
                <a:solidFill>
                  <a:schemeClr val="bg1"/>
                </a:solidFill>
                <a:latin typeface="Arial" charset="0"/>
              </a:rPr>
              <a:t> Slideshow Title Goes Here</a:t>
            </a:r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025" y="6172200"/>
            <a:ext cx="968375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44" name="Text Box 20"/>
          <p:cNvSpPr txBox="1">
            <a:spLocks noChangeArrowheads="1"/>
          </p:cNvSpPr>
          <p:nvPr/>
        </p:nvSpPr>
        <p:spPr bwMode="auto">
          <a:xfrm>
            <a:off x="682625" y="6248400"/>
            <a:ext cx="684381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 dirty="0">
                <a:latin typeface="Arial" charset="0"/>
              </a:rPr>
              <a:t>Boston University</a:t>
            </a:r>
            <a:r>
              <a:rPr lang="en-US" sz="1400" dirty="0">
                <a:latin typeface="Arial" charset="0"/>
              </a:rPr>
              <a:t> Office of the Vice President and Associate</a:t>
            </a:r>
            <a:r>
              <a:rPr lang="en-US" sz="1400" baseline="0" dirty="0">
                <a:latin typeface="Arial" charset="0"/>
              </a:rPr>
              <a:t> </a:t>
            </a:r>
            <a:r>
              <a:rPr lang="en-US" sz="1400" dirty="0">
                <a:latin typeface="Arial" charset="0"/>
              </a:rPr>
              <a:t>Provost for Research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Event, Date</a:t>
            </a:r>
            <a:endParaRPr lang="en-US" dirty="0"/>
          </a:p>
        </p:txBody>
      </p:sp>
      <p:sp>
        <p:nvSpPr>
          <p:cNvPr id="9" name="Rectangle 10"/>
          <p:cNvSpPr>
            <a:spLocks noChangeArrowheads="1"/>
          </p:cNvSpPr>
          <p:nvPr userDrawn="1"/>
        </p:nvSpPr>
        <p:spPr bwMode="auto">
          <a:xfrm>
            <a:off x="0" y="-42863"/>
            <a:ext cx="9144000" cy="347663"/>
          </a:xfrm>
          <a:prstGeom prst="rect">
            <a:avLst/>
          </a:prstGeom>
          <a:gradFill rotWithShape="0">
            <a:gsLst>
              <a:gs pos="0">
                <a:srgbClr val="333333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1" name="Text Box 12"/>
          <p:cNvSpPr txBox="1">
            <a:spLocks noChangeArrowheads="1"/>
          </p:cNvSpPr>
          <p:nvPr userDrawn="1"/>
        </p:nvSpPr>
        <p:spPr bwMode="auto">
          <a:xfrm>
            <a:off x="609600" y="1524000"/>
            <a:ext cx="7924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Boston University</a:t>
            </a:r>
            <a:r>
              <a:rPr lang="en-US" sz="1200" dirty="0">
                <a:solidFill>
                  <a:schemeClr val="bg1"/>
                </a:solidFill>
                <a:latin typeface="Arial" charset="0"/>
              </a:rPr>
              <a:t> Slideshow Title Goes Here</a:t>
            </a:r>
          </a:p>
        </p:txBody>
      </p:sp>
      <p:pic>
        <p:nvPicPr>
          <p:cNvPr id="12" name="Picture 19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025" y="6172200"/>
            <a:ext cx="968375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3" name="Text Box 20"/>
          <p:cNvSpPr txBox="1">
            <a:spLocks noChangeArrowheads="1"/>
          </p:cNvSpPr>
          <p:nvPr userDrawn="1"/>
        </p:nvSpPr>
        <p:spPr bwMode="auto">
          <a:xfrm>
            <a:off x="682625" y="6248400"/>
            <a:ext cx="684381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 dirty="0">
                <a:latin typeface="Arial" charset="0"/>
              </a:rPr>
              <a:t>Boston University</a:t>
            </a:r>
            <a:r>
              <a:rPr lang="en-US" sz="1400" dirty="0">
                <a:latin typeface="Arial" charset="0"/>
              </a:rPr>
              <a:t> Office of the Vice President and Associate</a:t>
            </a:r>
            <a:r>
              <a:rPr lang="en-US" sz="1400" baseline="0" dirty="0">
                <a:latin typeface="Arial" charset="0"/>
              </a:rPr>
              <a:t> </a:t>
            </a:r>
            <a:r>
              <a:rPr lang="en-US" sz="1400" dirty="0">
                <a:latin typeface="Arial" charset="0"/>
              </a:rPr>
              <a:t>Provost for Research</a:t>
            </a:r>
          </a:p>
        </p:txBody>
      </p:sp>
    </p:spTree>
    <p:extLst>
      <p:ext uri="{BB962C8B-B14F-4D97-AF65-F5344CB8AC3E}">
        <p14:creationId xmlns:p14="http://schemas.microsoft.com/office/powerpoint/2010/main" val="1412277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charset="0"/>
          <a:cs typeface="Osak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charset="0"/>
          <a:cs typeface="Osak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charset="0"/>
          <a:cs typeface="Osak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charset="0"/>
          <a:cs typeface="Osak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charset="0"/>
          <a:cs typeface="Osak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charset="0"/>
          <a:cs typeface="Osak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charset="0"/>
          <a:cs typeface="Osak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charset="0"/>
          <a:cs typeface="Osak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0" y="6042063"/>
            <a:ext cx="9144000" cy="825209"/>
          </a:xfrm>
          <a:prstGeom prst="rect">
            <a:avLst/>
          </a:prstGeom>
          <a:solidFill>
            <a:srgbClr val="201B1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3" name="Picture 12" descr="bu_logo.gif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961" y="6189148"/>
            <a:ext cx="881653" cy="5247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8897" y="6075421"/>
            <a:ext cx="337288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50" b="1" dirty="0">
                <a:solidFill>
                  <a:schemeClr val="bg1"/>
                </a:solidFill>
                <a:latin typeface="Arial"/>
                <a:cs typeface="Arial"/>
              </a:rPr>
              <a:t>Boston University </a:t>
            </a:r>
            <a:r>
              <a:rPr lang="en-US" sz="750" dirty="0">
                <a:solidFill>
                  <a:schemeClr val="bg1"/>
                </a:solidFill>
                <a:latin typeface="Arial"/>
                <a:cs typeface="Arial"/>
              </a:rPr>
              <a:t>Professional Development &amp; Postdoctoral Affairs</a:t>
            </a:r>
          </a:p>
          <a:p>
            <a:endParaRPr lang="en-US" sz="750" b="1" dirty="0">
              <a:solidFill>
                <a:schemeClr val="bg1"/>
              </a:solidFill>
              <a:latin typeface="Arial"/>
              <a:cs typeface="Arial"/>
            </a:endParaRPr>
          </a:p>
          <a:p>
            <a:r>
              <a:rPr lang="en-US" sz="750" b="1" dirty="0">
                <a:solidFill>
                  <a:schemeClr val="bg1"/>
                </a:solidFill>
                <a:latin typeface="Arial"/>
                <a:cs typeface="Arial"/>
              </a:rPr>
              <a:t>Boston University </a:t>
            </a:r>
            <a:r>
              <a:rPr lang="en-US" sz="750" dirty="0">
                <a:solidFill>
                  <a:schemeClr val="bg1"/>
                </a:solidFill>
                <a:latin typeface="Arial"/>
                <a:cs typeface="Arial"/>
              </a:rPr>
              <a:t>Office of the Provost</a:t>
            </a:r>
          </a:p>
          <a:p>
            <a:r>
              <a:rPr lang="en-US" sz="750" dirty="0">
                <a:solidFill>
                  <a:schemeClr val="bg1"/>
                </a:solidFill>
                <a:latin typeface="Arial"/>
                <a:cs typeface="Arial"/>
              </a:rPr>
              <a:t>STEM</a:t>
            </a:r>
            <a:r>
              <a:rPr lang="en-US" sz="750" baseline="0" dirty="0">
                <a:solidFill>
                  <a:schemeClr val="bg1"/>
                </a:solidFill>
                <a:latin typeface="Arial"/>
                <a:cs typeface="Arial"/>
              </a:rPr>
              <a:t> Education Initiatives</a:t>
            </a:r>
            <a:endParaRPr lang="en-US" sz="75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7" name="Rectangle 10"/>
          <p:cNvSpPr>
            <a:spLocks noChangeArrowheads="1"/>
          </p:cNvSpPr>
          <p:nvPr userDrawn="1"/>
        </p:nvSpPr>
        <p:spPr bwMode="auto">
          <a:xfrm>
            <a:off x="0" y="-42863"/>
            <a:ext cx="9144000" cy="347663"/>
          </a:xfrm>
          <a:prstGeom prst="rect">
            <a:avLst/>
          </a:prstGeom>
          <a:gradFill rotWithShape="0">
            <a:gsLst>
              <a:gs pos="0">
                <a:srgbClr val="333333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Text Box 12"/>
          <p:cNvSpPr txBox="1">
            <a:spLocks noChangeArrowheads="1"/>
          </p:cNvSpPr>
          <p:nvPr userDrawn="1"/>
        </p:nvSpPr>
        <p:spPr bwMode="auto">
          <a:xfrm>
            <a:off x="609600" y="1524000"/>
            <a:ext cx="7924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Boston University</a:t>
            </a:r>
            <a:r>
              <a:rPr lang="en-US" sz="1200" dirty="0">
                <a:solidFill>
                  <a:schemeClr val="bg1"/>
                </a:solidFill>
                <a:latin typeface="Arial" charset="0"/>
              </a:rPr>
              <a:t> Slideshow Title Goes Here</a:t>
            </a:r>
          </a:p>
        </p:txBody>
      </p:sp>
      <p:pic>
        <p:nvPicPr>
          <p:cNvPr id="9" name="Picture 19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025" y="6172200"/>
            <a:ext cx="968375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" name="Text Box 20"/>
          <p:cNvSpPr txBox="1">
            <a:spLocks noChangeArrowheads="1"/>
          </p:cNvSpPr>
          <p:nvPr userDrawn="1"/>
        </p:nvSpPr>
        <p:spPr bwMode="auto">
          <a:xfrm>
            <a:off x="682625" y="6248400"/>
            <a:ext cx="684381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 dirty="0">
                <a:latin typeface="Arial" charset="0"/>
              </a:rPr>
              <a:t>Boston University</a:t>
            </a:r>
            <a:r>
              <a:rPr lang="en-US" sz="1400" dirty="0">
                <a:latin typeface="Arial" charset="0"/>
              </a:rPr>
              <a:t> Office of the Vice President and Associate</a:t>
            </a:r>
            <a:r>
              <a:rPr lang="en-US" sz="1400" baseline="0" dirty="0">
                <a:latin typeface="Arial" charset="0"/>
              </a:rPr>
              <a:t> </a:t>
            </a:r>
            <a:r>
              <a:rPr lang="en-US" sz="1400" dirty="0">
                <a:latin typeface="Arial" charset="0"/>
              </a:rPr>
              <a:t>Provost for Research</a:t>
            </a:r>
          </a:p>
        </p:txBody>
      </p:sp>
    </p:spTree>
    <p:extLst>
      <p:ext uri="{BB962C8B-B14F-4D97-AF65-F5344CB8AC3E}">
        <p14:creationId xmlns:p14="http://schemas.microsoft.com/office/powerpoint/2010/main" val="242588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24D31-43A5-475A-80CF-332C9F6DCF35}" type="datetimeFigureOut">
              <a:rPr lang="en-US" smtClean="0"/>
              <a:t>10/25/22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38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hf sldNum="0" hdr="0" ftr="0" dt="0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-42863"/>
            <a:ext cx="9144000" cy="347663"/>
          </a:xfrm>
          <a:prstGeom prst="rect">
            <a:avLst/>
          </a:prstGeom>
          <a:gradFill rotWithShape="0">
            <a:gsLst>
              <a:gs pos="0">
                <a:srgbClr val="333333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350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762000"/>
            <a:ext cx="7924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This is the title of this slide.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0"/>
            <a:ext cx="79248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609600" y="1524000"/>
            <a:ext cx="79248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 dirty="0">
                <a:solidFill>
                  <a:schemeClr val="bg1"/>
                </a:solidFill>
                <a:latin typeface="Arial" charset="0"/>
              </a:rPr>
              <a:t>Boston University</a:t>
            </a:r>
            <a:r>
              <a:rPr lang="en-US" sz="900" dirty="0">
                <a:solidFill>
                  <a:schemeClr val="bg1"/>
                </a:solidFill>
                <a:latin typeface="Arial" charset="0"/>
              </a:rPr>
              <a:t> Slideshow Title Goes Here</a:t>
            </a:r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026" y="6172202"/>
            <a:ext cx="968375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44" name="Text Box 20"/>
          <p:cNvSpPr txBox="1">
            <a:spLocks noChangeArrowheads="1"/>
          </p:cNvSpPr>
          <p:nvPr/>
        </p:nvSpPr>
        <p:spPr bwMode="auto">
          <a:xfrm>
            <a:off x="682626" y="6248401"/>
            <a:ext cx="519405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b="1" dirty="0">
                <a:latin typeface="Arial" charset="0"/>
              </a:rPr>
              <a:t>Boston University</a:t>
            </a:r>
            <a:r>
              <a:rPr lang="en-US" sz="1050" dirty="0">
                <a:latin typeface="Arial" charset="0"/>
              </a:rPr>
              <a:t> Office of the Vice President and Associate</a:t>
            </a:r>
            <a:r>
              <a:rPr lang="en-US" sz="1050" baseline="0" dirty="0">
                <a:latin typeface="Arial" charset="0"/>
              </a:rPr>
              <a:t> </a:t>
            </a:r>
            <a:r>
              <a:rPr lang="en-US" sz="1050" dirty="0">
                <a:latin typeface="Arial" charset="0"/>
              </a:rPr>
              <a:t>Provost for Research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Event, Date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6042063"/>
            <a:ext cx="9144000" cy="825209"/>
          </a:xfrm>
          <a:prstGeom prst="rect">
            <a:avLst/>
          </a:prstGeom>
          <a:solidFill>
            <a:srgbClr val="201B1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1" name="Picture 10" descr="bu_logo.gi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961" y="6189148"/>
            <a:ext cx="881653" cy="52479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8897" y="6075421"/>
            <a:ext cx="337288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50" b="1" dirty="0">
                <a:solidFill>
                  <a:schemeClr val="bg1"/>
                </a:solidFill>
                <a:latin typeface="Arial"/>
                <a:cs typeface="Arial"/>
              </a:rPr>
              <a:t>Boston University </a:t>
            </a:r>
            <a:r>
              <a:rPr lang="en-US" sz="750" dirty="0">
                <a:solidFill>
                  <a:schemeClr val="bg1"/>
                </a:solidFill>
                <a:latin typeface="Arial"/>
                <a:cs typeface="Arial"/>
              </a:rPr>
              <a:t>Professional Development &amp; Postdoctoral Affairs</a:t>
            </a:r>
          </a:p>
          <a:p>
            <a:endParaRPr lang="en-US" sz="750" b="1" dirty="0">
              <a:solidFill>
                <a:schemeClr val="bg1"/>
              </a:solidFill>
              <a:latin typeface="Arial"/>
              <a:cs typeface="Arial"/>
            </a:endParaRPr>
          </a:p>
          <a:p>
            <a:r>
              <a:rPr lang="en-US" sz="750" b="1" dirty="0">
                <a:solidFill>
                  <a:schemeClr val="bg1"/>
                </a:solidFill>
                <a:latin typeface="Arial"/>
                <a:cs typeface="Arial"/>
              </a:rPr>
              <a:t>Boston University </a:t>
            </a:r>
            <a:r>
              <a:rPr lang="en-US" sz="750" dirty="0">
                <a:solidFill>
                  <a:schemeClr val="bg1"/>
                </a:solidFill>
                <a:latin typeface="Arial"/>
                <a:cs typeface="Arial"/>
              </a:rPr>
              <a:t>Office of the Provost</a:t>
            </a:r>
          </a:p>
          <a:p>
            <a:r>
              <a:rPr lang="en-US" sz="750" dirty="0">
                <a:solidFill>
                  <a:schemeClr val="bg1"/>
                </a:solidFill>
                <a:latin typeface="Arial"/>
                <a:cs typeface="Arial"/>
              </a:rPr>
              <a:t>STEM</a:t>
            </a:r>
            <a:r>
              <a:rPr lang="en-US" sz="750" baseline="0" dirty="0">
                <a:solidFill>
                  <a:schemeClr val="bg1"/>
                </a:solidFill>
                <a:latin typeface="Arial"/>
                <a:cs typeface="Arial"/>
              </a:rPr>
              <a:t> Education Initiatives</a:t>
            </a:r>
            <a:endParaRPr lang="en-US" sz="75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1522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Arial" charset="0"/>
          <a:ea typeface="Osaka" charset="0"/>
          <a:cs typeface="Osak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Arial" charset="0"/>
          <a:ea typeface="Osaka" charset="0"/>
          <a:cs typeface="Osak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Arial" charset="0"/>
          <a:ea typeface="Osaka" charset="0"/>
          <a:cs typeface="Osak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Arial" charset="0"/>
          <a:ea typeface="Osaka" charset="0"/>
          <a:cs typeface="Osaka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Arial" charset="0"/>
          <a:ea typeface="Osaka" charset="0"/>
          <a:cs typeface="Osaka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Arial" charset="0"/>
          <a:ea typeface="Osaka" charset="0"/>
          <a:cs typeface="Osaka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Arial" charset="0"/>
          <a:ea typeface="Osaka" charset="0"/>
          <a:cs typeface="Osaka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Arial" charset="0"/>
          <a:ea typeface="Osaka" charset="0"/>
          <a:cs typeface="Osaka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-42863"/>
            <a:ext cx="9144000" cy="347663"/>
          </a:xfrm>
          <a:prstGeom prst="rect">
            <a:avLst/>
          </a:prstGeom>
          <a:gradFill rotWithShape="0">
            <a:gsLst>
              <a:gs pos="0">
                <a:srgbClr val="333333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350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762000"/>
            <a:ext cx="7924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This is the title of this slide.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0"/>
            <a:ext cx="79248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609600" y="1524000"/>
            <a:ext cx="79248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 dirty="0">
                <a:solidFill>
                  <a:schemeClr val="bg1"/>
                </a:solidFill>
                <a:latin typeface="Arial" charset="0"/>
              </a:rPr>
              <a:t>Boston University</a:t>
            </a:r>
            <a:r>
              <a:rPr lang="en-US" sz="900" dirty="0">
                <a:solidFill>
                  <a:schemeClr val="bg1"/>
                </a:solidFill>
                <a:latin typeface="Arial" charset="0"/>
              </a:rPr>
              <a:t> Slideshow Title Goes Here</a:t>
            </a:r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026" y="6172202"/>
            <a:ext cx="968375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44" name="Text Box 20"/>
          <p:cNvSpPr txBox="1">
            <a:spLocks noChangeArrowheads="1"/>
          </p:cNvSpPr>
          <p:nvPr/>
        </p:nvSpPr>
        <p:spPr bwMode="auto">
          <a:xfrm>
            <a:off x="682626" y="6248401"/>
            <a:ext cx="519405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b="1" dirty="0">
                <a:latin typeface="Arial" charset="0"/>
              </a:rPr>
              <a:t>Boston University</a:t>
            </a:r>
            <a:r>
              <a:rPr lang="en-US" sz="1050" dirty="0">
                <a:latin typeface="Arial" charset="0"/>
              </a:rPr>
              <a:t> Office of the Vice President and Associate</a:t>
            </a:r>
            <a:r>
              <a:rPr lang="en-US" sz="1050" baseline="0" dirty="0">
                <a:latin typeface="Arial" charset="0"/>
              </a:rPr>
              <a:t> </a:t>
            </a:r>
            <a:r>
              <a:rPr lang="en-US" sz="1050" dirty="0">
                <a:latin typeface="Arial" charset="0"/>
              </a:rPr>
              <a:t>Provost for Research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9600" y="-25771"/>
            <a:ext cx="5105400" cy="3048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Event, Date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6042063"/>
            <a:ext cx="9144000" cy="825209"/>
          </a:xfrm>
          <a:prstGeom prst="rect">
            <a:avLst/>
          </a:prstGeom>
          <a:solidFill>
            <a:srgbClr val="201B1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1" name="Picture 10" descr="bu_logo.gif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961" y="6189148"/>
            <a:ext cx="881653" cy="52479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8897" y="6075421"/>
            <a:ext cx="337288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50" b="1" dirty="0">
                <a:solidFill>
                  <a:schemeClr val="bg1"/>
                </a:solidFill>
                <a:latin typeface="Arial"/>
                <a:cs typeface="Arial"/>
              </a:rPr>
              <a:t>Boston University </a:t>
            </a:r>
            <a:r>
              <a:rPr lang="en-US" sz="750" dirty="0">
                <a:solidFill>
                  <a:schemeClr val="bg1"/>
                </a:solidFill>
                <a:latin typeface="Arial"/>
                <a:cs typeface="Arial"/>
              </a:rPr>
              <a:t>Professional Development &amp; Postdoctoral Affairs</a:t>
            </a:r>
          </a:p>
          <a:p>
            <a:endParaRPr lang="en-US" sz="750" b="1" dirty="0">
              <a:solidFill>
                <a:schemeClr val="bg1"/>
              </a:solidFill>
              <a:latin typeface="Arial"/>
              <a:cs typeface="Arial"/>
            </a:endParaRPr>
          </a:p>
          <a:p>
            <a:r>
              <a:rPr lang="en-US" sz="750" b="1" dirty="0">
                <a:solidFill>
                  <a:schemeClr val="bg1"/>
                </a:solidFill>
                <a:latin typeface="Arial"/>
                <a:cs typeface="Arial"/>
              </a:rPr>
              <a:t>Boston University </a:t>
            </a:r>
            <a:r>
              <a:rPr lang="en-US" sz="750" dirty="0">
                <a:solidFill>
                  <a:schemeClr val="bg1"/>
                </a:solidFill>
                <a:latin typeface="Arial"/>
                <a:cs typeface="Arial"/>
              </a:rPr>
              <a:t>Office of the Provost</a:t>
            </a:r>
          </a:p>
          <a:p>
            <a:r>
              <a:rPr lang="en-US" sz="750" dirty="0">
                <a:solidFill>
                  <a:schemeClr val="bg1"/>
                </a:solidFill>
                <a:latin typeface="Arial"/>
                <a:cs typeface="Arial"/>
              </a:rPr>
              <a:t>STEM</a:t>
            </a:r>
            <a:r>
              <a:rPr lang="en-US" sz="750" baseline="0" dirty="0">
                <a:solidFill>
                  <a:schemeClr val="bg1"/>
                </a:solidFill>
                <a:latin typeface="Arial"/>
                <a:cs typeface="Arial"/>
              </a:rPr>
              <a:t> Education Initiatives</a:t>
            </a:r>
            <a:endParaRPr lang="en-US" sz="75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9304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Arial" charset="0"/>
          <a:ea typeface="Osaka" charset="0"/>
          <a:cs typeface="Osak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Arial" charset="0"/>
          <a:ea typeface="Osaka" charset="0"/>
          <a:cs typeface="Osak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Arial" charset="0"/>
          <a:ea typeface="Osaka" charset="0"/>
          <a:cs typeface="Osak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Arial" charset="0"/>
          <a:ea typeface="Osaka" charset="0"/>
          <a:cs typeface="Osaka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Arial" charset="0"/>
          <a:ea typeface="Osaka" charset="0"/>
          <a:cs typeface="Osaka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Arial" charset="0"/>
          <a:ea typeface="Osaka" charset="0"/>
          <a:cs typeface="Osaka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Arial" charset="0"/>
          <a:ea typeface="Osaka" charset="0"/>
          <a:cs typeface="Osaka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Arial" charset="0"/>
          <a:ea typeface="Osaka" charset="0"/>
          <a:cs typeface="Osaka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4356" y="44617"/>
            <a:ext cx="857528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4356" y="869820"/>
            <a:ext cx="8575288" cy="5770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40550"/>
            <a:ext cx="1396538" cy="217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200" i="0"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sym typeface="Gill San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2480" y="6640550"/>
            <a:ext cx="731520" cy="21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F9D50EC-1151-42C4-A977-031E5FCF6A14}" type="slidenum">
              <a:rPr lang="en-US" smtClean="0">
                <a:solidFill>
                  <a:srgbClr val="000000"/>
                </a:solidFill>
                <a:latin typeface="Times New Roman" pitchFamily="18" charset="0"/>
                <a:sym typeface="Gill Sans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Times New Roman" pitchFamily="18" charset="0"/>
              <a:sym typeface="Gill San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96222" y="6640550"/>
            <a:ext cx="4910051" cy="217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200" i="0"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sym typeface="Gill Sans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28600" y="780585"/>
            <a:ext cx="8631044" cy="89235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rgbClr val="0000FF">
                  <a:gamma/>
                  <a:tint val="6000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000" i="1">
              <a:solidFill>
                <a:srgbClr val="000000"/>
              </a:solidFill>
              <a:latin typeface="Times New Roman" pitchFamily="18" charset="0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99954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  <a:lvl2pPr algn="l" rtl="0" fontAlgn="base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C00000"/>
        </a:buClr>
        <a:buSzPct val="120000"/>
        <a:buChar char="•"/>
        <a:defRPr sz="28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anose="05000000000000000000" pitchFamily="2" charset="2"/>
        <a:buChar char="Ø"/>
        <a:defRPr sz="2400">
          <a:solidFill>
            <a:schemeClr val="tx1"/>
          </a:solidFill>
          <a:latin typeface="+mj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j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j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84.xml"/><Relationship Id="rId1" Type="http://schemas.openxmlformats.org/officeDocument/2006/relationships/tags" Target="../tags/tag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81.xml"/><Relationship Id="rId1" Type="http://schemas.openxmlformats.org/officeDocument/2006/relationships/tags" Target="../tags/tag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1.xml"/><Relationship Id="rId6" Type="http://schemas.openxmlformats.org/officeDocument/2006/relationships/image" Target="../media/image36.png"/><Relationship Id="rId5" Type="http://schemas.openxmlformats.org/officeDocument/2006/relationships/image" Target="../media/image9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8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1.xml"/><Relationship Id="rId5" Type="http://schemas.openxmlformats.org/officeDocument/2006/relationships/image" Target="../media/image13.jpeg"/><Relationship Id="rId4" Type="http://schemas.openxmlformats.org/officeDocument/2006/relationships/image" Target="../media/image12.tif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81.xml"/><Relationship Id="rId1" Type="http://schemas.openxmlformats.org/officeDocument/2006/relationships/tags" Target="../tags/tag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84.xml"/><Relationship Id="rId1" Type="http://schemas.openxmlformats.org/officeDocument/2006/relationships/tags" Target="../tags/tag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95977" y="617162"/>
            <a:ext cx="8839200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algn="l" rtl="0" fontAlgn="base">
              <a:spcBef>
                <a:spcPct val="0"/>
              </a:spcBef>
              <a:spcAft>
                <a:spcPct val="0"/>
              </a:spcAft>
            </a:pPr>
            <a:endParaRPr lang="en-US" sz="2000" i="1" kern="1200">
              <a:solidFill>
                <a:srgbClr val="000000"/>
              </a:solidFill>
              <a:uFillTx/>
              <a:latin typeface="Times New Roman" pitchFamily="18" charset="0"/>
            </a:endParaRP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284754" y="4132091"/>
            <a:ext cx="8600895" cy="68057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algn="l" rtl="0" fontAlgn="base">
              <a:spcBef>
                <a:spcPct val="0"/>
              </a:spcBef>
              <a:spcAft>
                <a:spcPct val="0"/>
              </a:spcAft>
            </a:pPr>
            <a:endParaRPr lang="en-US" sz="2000" i="1" kern="1200">
              <a:solidFill>
                <a:srgbClr val="000000"/>
              </a:solidFill>
              <a:uFillTx/>
              <a:latin typeface="Times New Roman" pitchFamily="18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4755" y="617162"/>
            <a:ext cx="8600894" cy="2775192"/>
          </a:xfrm>
          <a:noFill/>
          <a:ln/>
        </p:spPr>
        <p:txBody>
          <a:bodyPr/>
          <a:lstStyle/>
          <a:p>
            <a:pPr algn="ctr" eaLnBrk="0" hangingPunct="0"/>
            <a:r>
              <a:rPr lang="en-US" sz="5400" dirty="0"/>
              <a:t>Responsible Computing:</a:t>
            </a:r>
            <a:br>
              <a:rPr lang="en-US" sz="5400" dirty="0"/>
            </a:br>
            <a:r>
              <a:rPr lang="en-US" sz="5400" dirty="0"/>
              <a:t>the case of </a:t>
            </a:r>
            <a:br>
              <a:rPr lang="en-US" sz="5400" dirty="0"/>
            </a:br>
            <a:r>
              <a:rPr lang="en-US" sz="5400" dirty="0">
                <a:solidFill>
                  <a:srgbClr val="C00000"/>
                </a:solidFill>
              </a:rPr>
              <a:t>data privacy</a:t>
            </a:r>
            <a:endParaRPr lang="en-US" sz="54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6443565"/>
              </p:ext>
            </p:extLst>
          </p:nvPr>
        </p:nvGraphicFramePr>
        <p:xfrm>
          <a:off x="1567609" y="4668092"/>
          <a:ext cx="6035181" cy="1493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0351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Adam Smith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i="0" kern="0" dirty="0">
                          <a:solidFill>
                            <a:srgbClr val="C00000"/>
                          </a:solidFill>
                          <a:latin typeface="Gill Sans MT" panose="020B0502020104020203" pitchFamily="34" charset="0"/>
                        </a:rPr>
                        <a:t>BU Computer Science/ECE/CDS</a:t>
                      </a:r>
                      <a:endParaRPr lang="en-US" sz="2400" b="0" i="0" kern="0" baseline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i="0" kern="0" baseline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01852610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2D536E73-600B-0B49-B359-5DEF9B068CE0}"/>
              </a:ext>
            </a:extLst>
          </p:cNvPr>
          <p:cNvSpPr/>
          <p:nvPr/>
        </p:nvSpPr>
        <p:spPr>
          <a:xfrm>
            <a:off x="1905000" y="5982392"/>
            <a:ext cx="3877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marR="0" algn="l" rtl="0">
              <a:defRPr/>
            </a:pPr>
            <a:r>
              <a:rPr lang="en-US" dirty="0">
                <a:solidFill>
                  <a:schemeClr val="tx1"/>
                </a:solidFill>
                <a:latin typeface="Gill Sans MT" panose="020B0502020104020203" pitchFamily="34" charset="0"/>
              </a:rPr>
              <a:t>HDR Symposium Panel</a:t>
            </a:r>
            <a:br>
              <a:rPr lang="en-US" dirty="0">
                <a:solidFill>
                  <a:schemeClr val="tx1"/>
                </a:solidFill>
                <a:latin typeface="Gill Sans MT" panose="020B0502020104020203" pitchFamily="34" charset="0"/>
              </a:rPr>
            </a:br>
            <a:r>
              <a:rPr lang="en-US" dirty="0">
                <a:solidFill>
                  <a:schemeClr val="tx1"/>
                </a:solidFill>
                <a:latin typeface="Gill Sans MT" panose="020B0502020104020203" pitchFamily="34" charset="0"/>
              </a:rPr>
              <a:t>October 25, 2022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76A6BB-5A02-D172-3CB4-3B6D05F4ED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04" y="3808624"/>
            <a:ext cx="1436193" cy="646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902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B444FA6-7D35-3A46-9975-53CA98871E6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Memorization </a:t>
                </a:r>
                <a14:m>
                  <m:oMath xmlns:m="http://schemas.openxmlformats.org/officeDocument/2006/math">
                    <m:r>
                      <a:rPr lang="en-US" smtClean="0">
                        <a:latin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US" dirty="0"/>
                  <a:t> fitting or interpolation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B444FA6-7D35-3A46-9975-53CA98871E6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l="-2219" b="-95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EB5DB01-DB7B-CD40-BBCE-A9498FC672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6A3520-4466-7546-A88F-23E45451DCF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B2727B-92AF-564E-A2F7-781C5546DFE5}"/>
              </a:ext>
            </a:extLst>
          </p:cNvPr>
          <p:cNvSpPr txBox="1"/>
          <p:nvPr/>
        </p:nvSpPr>
        <p:spPr>
          <a:xfrm>
            <a:off x="9807028" y="4133274"/>
            <a:ext cx="3426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Zhang, </a:t>
            </a:r>
            <a:r>
              <a:rPr lang="en-US" sz="900" dirty="0" err="1"/>
              <a:t>Chiyuan</a:t>
            </a:r>
            <a:r>
              <a:rPr lang="en-US" sz="900" dirty="0"/>
              <a:t>, et al. "Understanding deep learning requires rethinking generalization." </a:t>
            </a:r>
            <a:r>
              <a:rPr lang="en-US" sz="900" i="1" dirty="0" err="1"/>
              <a:t>arXiv</a:t>
            </a:r>
            <a:r>
              <a:rPr lang="en-US" sz="900" i="1" dirty="0"/>
              <a:t> preprint arXiv:1611.03530</a:t>
            </a:r>
            <a:r>
              <a:rPr lang="en-US" sz="900" dirty="0"/>
              <a:t> (2016)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CD7EF74-6668-6440-9307-5293C2A7EA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0908" y="959017"/>
            <a:ext cx="3494324" cy="322458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BC05BCB-98EA-A647-82BD-9558CCEE55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7579" y="2129742"/>
            <a:ext cx="3568427" cy="259742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303BA84-C54E-0243-B6DD-CF5C25A41EF8}"/>
              </a:ext>
            </a:extLst>
          </p:cNvPr>
          <p:cNvSpPr txBox="1"/>
          <p:nvPr/>
        </p:nvSpPr>
        <p:spPr>
          <a:xfrm>
            <a:off x="275437" y="4722525"/>
            <a:ext cx="37372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Christopher Bishop, “Pattern Recognition and Machine Learning,” 2006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A95772D-9C26-7F44-9384-45B9B66C2A32}"/>
              </a:ext>
            </a:extLst>
          </p:cNvPr>
          <p:cNvSpPr/>
          <p:nvPr/>
        </p:nvSpPr>
        <p:spPr>
          <a:xfrm>
            <a:off x="4701262" y="2360574"/>
            <a:ext cx="1828800" cy="1554480"/>
          </a:xfrm>
          <a:prstGeom prst="rect">
            <a:avLst/>
          </a:prstGeom>
          <a:solidFill>
            <a:srgbClr val="B8CAE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4B03508-99D7-6E49-9627-5DFAB10DC2CD}"/>
              </a:ext>
            </a:extLst>
          </p:cNvPr>
          <p:cNvSpPr/>
          <p:nvPr/>
        </p:nvSpPr>
        <p:spPr>
          <a:xfrm>
            <a:off x="6817554" y="2360574"/>
            <a:ext cx="182880" cy="1554480"/>
          </a:xfrm>
          <a:prstGeom prst="rect">
            <a:avLst/>
          </a:prstGeom>
          <a:solidFill>
            <a:srgbClr val="B8CAE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E45DBA-549E-7247-9CBC-3A7B3018446C}"/>
              </a:ext>
            </a:extLst>
          </p:cNvPr>
          <p:cNvSpPr txBox="1"/>
          <p:nvPr/>
        </p:nvSpPr>
        <p:spPr>
          <a:xfrm>
            <a:off x="5184134" y="1898909"/>
            <a:ext cx="8630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0" dirty="0">
                <a:latin typeface="+mj-lt"/>
              </a:rPr>
              <a:t>Data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D627184-A3CB-7D40-B27A-E0B9C3F1880C}"/>
              </a:ext>
            </a:extLst>
          </p:cNvPr>
          <p:cNvSpPr txBox="1"/>
          <p:nvPr/>
        </p:nvSpPr>
        <p:spPr>
          <a:xfrm>
            <a:off x="6576098" y="1898909"/>
            <a:ext cx="1036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0" dirty="0">
                <a:latin typeface="+mj-lt"/>
              </a:rPr>
              <a:t>Labels</a:t>
            </a:r>
          </a:p>
        </p:txBody>
      </p:sp>
      <p:sp>
        <p:nvSpPr>
          <p:cNvPr id="18" name="Rounded Rectangular Callout 17">
            <a:extLst>
              <a:ext uri="{FF2B5EF4-FFF2-40B4-BE49-F238E27FC236}">
                <a16:creationId xmlns:a16="http://schemas.microsoft.com/office/drawing/2014/main" id="{22DB7738-2DCE-FA4E-9699-53803082832D}"/>
              </a:ext>
            </a:extLst>
          </p:cNvPr>
          <p:cNvSpPr/>
          <p:nvPr/>
        </p:nvSpPr>
        <p:spPr>
          <a:xfrm>
            <a:off x="5121024" y="4422395"/>
            <a:ext cx="2003675" cy="544830"/>
          </a:xfrm>
          <a:prstGeom prst="wedgeRoundRectCallout">
            <a:avLst>
              <a:gd name="adj1" fmla="val -38936"/>
              <a:gd name="adj2" fmla="val -117313"/>
              <a:gd name="adj3" fmla="val 16667"/>
            </a:avLst>
          </a:prstGeom>
          <a:ln/>
          <a:extLst>
            <a:ext uri="{C572A759-6A51-4108-AA02-DFA0A04FC94B}">
              <ma14:wrappingTextBoxFlag xmlns:ma14="http://schemas.microsoft.com/office/mac/drawingml/2011/main" xmlns="" xmlns:a14="http://schemas.microsoft.com/office/drawing/2010/main" xmlns:mc="http://schemas.openxmlformats.org/markup-compatibility/2006" val="1"/>
            </a:ext>
          </a:ex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/>
              <a:t>Our work: memorizing examples</a:t>
            </a:r>
          </a:p>
        </p:txBody>
      </p:sp>
      <p:sp>
        <p:nvSpPr>
          <p:cNvPr id="19" name="Rounded Rectangular Callout 18">
            <a:extLst>
              <a:ext uri="{FF2B5EF4-FFF2-40B4-BE49-F238E27FC236}">
                <a16:creationId xmlns:a16="http://schemas.microsoft.com/office/drawing/2014/main" id="{CD721D37-5140-C444-881F-1A7658BE8199}"/>
              </a:ext>
            </a:extLst>
          </p:cNvPr>
          <p:cNvSpPr/>
          <p:nvPr/>
        </p:nvSpPr>
        <p:spPr>
          <a:xfrm>
            <a:off x="7124699" y="2470375"/>
            <a:ext cx="1728738" cy="817245"/>
          </a:xfrm>
          <a:prstGeom prst="wedgeRoundRectCallout">
            <a:avLst>
              <a:gd name="adj1" fmla="val -48179"/>
              <a:gd name="adj2" fmla="val 100090"/>
              <a:gd name="adj3" fmla="val 16667"/>
            </a:avLst>
          </a:prstGeom>
          <a:ln/>
          <a:extLst>
            <a:ext uri="{C572A759-6A51-4108-AA02-DFA0A04FC94B}">
              <ma14:wrappingTextBoxFlag xmlns:ma14="http://schemas.microsoft.com/office/mac/drawingml/2011/main" xmlns="" xmlns:a14="http://schemas.microsoft.com/office/drawing/2010/main" xmlns:mc="http://schemas.openxmlformats.org/markup-compatibility/2006" val="1"/>
            </a:ext>
          </a:ex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/>
              <a:t>Prior work: storing the labels you’ve seen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051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109"/>
    </mc:Choice>
    <mc:Fallback xmlns="">
      <p:transition spd="slow" advTm="621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5" grpId="0"/>
      <p:bldP spid="15" grpId="0"/>
      <p:bldP spid="18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7D677816-31EA-0B4D-A1DA-EF31E01759A7}"/>
              </a:ext>
            </a:extLst>
          </p:cNvPr>
          <p:cNvSpPr/>
          <p:nvPr/>
        </p:nvSpPr>
        <p:spPr>
          <a:xfrm>
            <a:off x="2391439" y="5860865"/>
            <a:ext cx="3780761" cy="439387"/>
          </a:xfrm>
          <a:prstGeom prst="rect">
            <a:avLst/>
          </a:prstGeom>
          <a:solidFill>
            <a:srgbClr val="F9FFAF"/>
          </a:solidFill>
          <a:ln>
            <a:noFill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endParaRPr lang="en-US" sz="2400" i="0" dirty="0">
              <a:uFill>
                <a:solidFill/>
              </a:uFill>
              <a:latin typeface="+mj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9080C3B-BDD9-4A45-A0B3-7A8D6606AD72}"/>
              </a:ext>
            </a:extLst>
          </p:cNvPr>
          <p:cNvSpPr/>
          <p:nvPr/>
        </p:nvSpPr>
        <p:spPr>
          <a:xfrm>
            <a:off x="629392" y="4712366"/>
            <a:ext cx="1199409" cy="439387"/>
          </a:xfrm>
          <a:prstGeom prst="rect">
            <a:avLst/>
          </a:prstGeom>
          <a:solidFill>
            <a:srgbClr val="F9FFAF"/>
          </a:solidFill>
          <a:ln>
            <a:noFill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endParaRPr lang="en-US" sz="2400" i="0" dirty="0">
              <a:uFill>
                <a:solidFill/>
              </a:uFill>
              <a:latin typeface="+mj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DAAEBB-E922-6C4A-94EB-E9BF9A11E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356" y="258928"/>
            <a:ext cx="8575288" cy="914400"/>
          </a:xfrm>
        </p:spPr>
        <p:txBody>
          <a:bodyPr/>
          <a:lstStyle/>
          <a:p>
            <a:r>
              <a:rPr lang="en-US" sz="4000" dirty="0"/>
              <a:t>Memorization Can be Necessary </a:t>
            </a:r>
            <a:br>
              <a:rPr lang="en-US" sz="3200" dirty="0"/>
            </a:br>
            <a:r>
              <a:rPr lang="en-US" sz="2400" dirty="0">
                <a:solidFill>
                  <a:schemeClr val="accent6"/>
                </a:solidFill>
              </a:rPr>
              <a:t>[Brown, Bun, Feldman, S, Talwar STOC 21]</a:t>
            </a:r>
            <a:endParaRPr lang="en-US" sz="3200" dirty="0">
              <a:solidFill>
                <a:schemeClr val="accent6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1DD0CE66-24F7-FF4A-9734-A92CCF75E5E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84356" y="3886200"/>
                <a:ext cx="8575288" cy="280179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b="1" dirty="0"/>
                  <a:t>“Theorem”:</a:t>
                </a:r>
                <a:r>
                  <a:rPr lang="en-US" sz="2400" dirty="0"/>
                  <a:t> There is a </a:t>
                </a:r>
                <a:r>
                  <a:rPr lang="en-US" sz="2400" dirty="0">
                    <a:solidFill>
                      <a:schemeClr val="accent2"/>
                    </a:solidFill>
                  </a:rPr>
                  <a:t>natural learning problem </a:t>
                </a:r>
                <a:r>
                  <a:rPr lang="en-US" sz="2400" dirty="0"/>
                  <a:t>for which </a:t>
                </a:r>
                <a:br>
                  <a:rPr lang="en-US" sz="2400" dirty="0"/>
                </a:br>
                <a:r>
                  <a:rPr lang="en-US" sz="2400" dirty="0"/>
                  <a:t>every data set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sz="2400" dirty="0"/>
                  <a:t> has a subset of rows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⊆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sz="2400" dirty="0"/>
                  <a:t> such that</a:t>
                </a:r>
              </a:p>
              <a:p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400" b="0" dirty="0"/>
                  <a:t> is “big”: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/10</m:t>
                    </m:r>
                  </m:oMath>
                </a14:m>
                <a:r>
                  <a:rPr lang="en-US" sz="2400" dirty="0"/>
                  <a:t> with high probability </a:t>
                </a:r>
              </a:p>
              <a:p>
                <a:r>
                  <a:rPr lang="en-US" sz="2400" dirty="0">
                    <a:solidFill>
                      <a:srgbClr val="C00000"/>
                    </a:solidFill>
                  </a:rPr>
                  <a:t>Every</a:t>
                </a:r>
                <a:r>
                  <a:rPr lang="en-US" sz="2400" dirty="0"/>
                  <a:t> </a:t>
                </a:r>
                <a:r>
                  <a:rPr lang="en-US" sz="2400" dirty="0">
                    <a:solidFill>
                      <a:srgbClr val="C00000"/>
                    </a:solidFill>
                  </a:rPr>
                  <a:t>learning algorithm </a:t>
                </a:r>
                <a:r>
                  <a:rPr lang="en-US" sz="2400" dirty="0"/>
                  <a:t>with low error </a:t>
                </a:r>
                <a:r>
                  <a:rPr lang="en-US" sz="2400" dirty="0">
                    <a:solidFill>
                      <a:srgbClr val="C00000"/>
                    </a:solidFill>
                  </a:rPr>
                  <a:t>memorizes most of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400" dirty="0">
                    <a:solidFill>
                      <a:srgbClr val="C00000"/>
                    </a:solidFill>
                  </a:rPr>
                  <a:t>  </a:t>
                </a:r>
                <a:endParaRPr lang="en-US" sz="2400" dirty="0"/>
              </a:p>
              <a:p>
                <a:pPr lvl="1"/>
                <a:r>
                  <a:rPr lang="en-US" sz="2000" b="0" dirty="0"/>
                  <a:t>If learning algorithm has error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O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𝑠𝑚𝑎𝑙𝑙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, then</a:t>
                </a:r>
                <a:br>
                  <a:rPr lang="en-US" sz="2000" dirty="0"/>
                </a:b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𝐼</m:t>
                    </m:r>
                    <m:d>
                      <m:dPr>
                        <m:ctrlPr>
                          <a:rPr lang="en-US" sz="2000" i="1" dirty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sz="2000" i="1" dirty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US" sz="2000" i="1" dirty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b="0" i="1" dirty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000" b="0" i="1" dirty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</m:d>
                    <m:r>
                      <a:rPr lang="en-US" sz="2000" b="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000" b="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000" b="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⋅</m:t>
                    </m:r>
                    <m:d>
                      <m:dPr>
                        <m:begChr m:val="|"/>
                        <m:endChr m:val="|"/>
                        <m:ctrlPr>
                          <a:rPr lang="en-US" sz="2000" b="0" i="1" dirty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dirty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d>
                    <m:r>
                      <a:rPr lang="en-US" sz="2000" b="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⋅</m:t>
                    </m:r>
                    <m:d>
                      <m:dPr>
                        <m:ctrlPr>
                          <a:rPr lang="en-US" sz="2000" b="0" i="1" dirty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dirty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2000" b="0" i="1" dirty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𝑠𝑚𝑎𝑙𝑙</m:t>
                        </m:r>
                      </m:e>
                    </m:d>
                    <m:r>
                      <a:rPr lang="en-US" sz="2000" b="0" i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000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1DD0CE66-24F7-FF4A-9734-A92CCF75E5E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4356" y="3886200"/>
                <a:ext cx="8575288" cy="2801792"/>
              </a:xfrm>
              <a:blipFill>
                <a:blip r:embed="rId4"/>
                <a:stretch>
                  <a:fillRect l="-1479" t="-22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56F535-34FE-1C48-9B90-CB10B8B51C4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498975" y="6572250"/>
            <a:ext cx="4645025" cy="285750"/>
          </a:xfrm>
        </p:spPr>
        <p:txBody>
          <a:bodyPr/>
          <a:lstStyle/>
          <a:p>
            <a:fld id="{1D6A3520-4466-7546-A88F-23E45451DCF2}" type="slidenum">
              <a:rPr lang="en-US" smtClean="0"/>
              <a:t>11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1C1DFBA1-E439-4E4F-B659-642C9DC8D7B2}"/>
                  </a:ext>
                </a:extLst>
              </p:cNvPr>
              <p:cNvSpPr txBox="1"/>
              <p:nvPr/>
            </p:nvSpPr>
            <p:spPr>
              <a:xfrm>
                <a:off x="844762" y="2736666"/>
                <a:ext cx="1455986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sz="2000" i="0" dirty="0">
                    <a:solidFill>
                      <a:schemeClr val="accent2"/>
                    </a:solidFill>
                    <a:latin typeface="+mj-lt"/>
                  </a:rPr>
                  <a:t> </a:t>
                </a:r>
                <a:r>
                  <a:rPr lang="en-US" sz="2000" i="0" dirty="0">
                    <a:solidFill>
                      <a:schemeClr val="tx1"/>
                    </a:solidFill>
                    <a:latin typeface="+mj-lt"/>
                  </a:rPr>
                  <a:t>bits/row</a:t>
                </a:r>
              </a:p>
            </p:txBody>
          </p:sp>
        </mc:Choice>
        <mc:Fallback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1C1DFBA1-E439-4E4F-B659-642C9DC8D7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762" y="2736666"/>
                <a:ext cx="1455986" cy="400110"/>
              </a:xfrm>
              <a:prstGeom prst="rect">
                <a:avLst/>
              </a:prstGeom>
              <a:blipFill>
                <a:blip r:embed="rId5"/>
                <a:stretch>
                  <a:fillRect t="-9091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2D310609-82C7-3847-9B47-AE4D90373927}"/>
                  </a:ext>
                </a:extLst>
              </p:cNvPr>
              <p:cNvSpPr txBox="1"/>
              <p:nvPr/>
            </p:nvSpPr>
            <p:spPr>
              <a:xfrm>
                <a:off x="-28045" y="1627306"/>
                <a:ext cx="828078" cy="132343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000" i="0" dirty="0">
                    <a:solidFill>
                      <a:schemeClr val="accent2"/>
                    </a:solidFill>
                    <a:latin typeface="+mj-lt"/>
                  </a:rPr>
                  <a:t> </a:t>
                </a:r>
                <a:r>
                  <a:rPr lang="en-US" sz="2000" dirty="0"/>
                  <a:t>rows</a:t>
                </a:r>
                <a:br>
                  <a:rPr lang="en-US" sz="2000" dirty="0"/>
                </a:br>
                <a:r>
                  <a:rPr lang="en-US" sz="2000" dirty="0" err="1"/>
                  <a:t>i.i.d</a:t>
                </a:r>
                <a:r>
                  <a:rPr lang="en-US" sz="2000" dirty="0"/>
                  <a:t>.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endParaRPr lang="en-US" sz="2000" i="0" dirty="0">
                  <a:solidFill>
                    <a:schemeClr val="accent2"/>
                  </a:solidFill>
                  <a:latin typeface="+mj-lt"/>
                </a:endParaRPr>
              </a:p>
            </p:txBody>
          </p:sp>
        </mc:Choice>
        <mc:Fallback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2D310609-82C7-3847-9B47-AE4D903739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8045" y="1627306"/>
                <a:ext cx="828078" cy="1323439"/>
              </a:xfrm>
              <a:prstGeom prst="rect">
                <a:avLst/>
              </a:prstGeom>
              <a:blipFill>
                <a:blip r:embed="rId6"/>
                <a:stretch>
                  <a:fillRect l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9A0C274D-F8D1-9641-AB9A-CDCB3FDAD4C5}"/>
                  </a:ext>
                </a:extLst>
              </p:cNvPr>
              <p:cNvSpPr/>
              <p:nvPr/>
            </p:nvSpPr>
            <p:spPr>
              <a:xfrm>
                <a:off x="744271" y="1806618"/>
                <a:ext cx="1404228" cy="980855"/>
              </a:xfrm>
              <a:prstGeom prst="rect">
                <a:avLst/>
              </a:prstGeom>
              <a:solidFill>
                <a:srgbClr val="B8CAE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dirty="0"/>
                  <a:t>Data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br>
                  <a:rPr lang="en-US" sz="1800" dirty="0"/>
                </a:br>
                <a:endParaRPr lang="en-US" sz="1800" dirty="0"/>
              </a:p>
            </p:txBody>
          </p:sp>
        </mc:Choice>
        <mc:Fallback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9A0C274D-F8D1-9641-AB9A-CDCB3FDAD4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271" y="1806618"/>
                <a:ext cx="1404228" cy="98085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391B741C-B318-3345-A42F-F9075E498201}"/>
                  </a:ext>
                </a:extLst>
              </p:cNvPr>
              <p:cNvSpPr/>
              <p:nvPr/>
            </p:nvSpPr>
            <p:spPr>
              <a:xfrm>
                <a:off x="4452048" y="2036583"/>
                <a:ext cx="1600184" cy="626959"/>
              </a:xfrm>
              <a:prstGeom prst="ellipse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dirty="0"/>
                  <a:t>Classifier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endParaRPr lang="en-US" sz="1800" dirty="0"/>
              </a:p>
            </p:txBody>
          </p:sp>
        </mc:Choice>
        <mc:Fallback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391B741C-B318-3345-A42F-F9075E4982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2048" y="2036583"/>
                <a:ext cx="1600184" cy="626959"/>
              </a:xfrm>
              <a:prstGeom prst="ellipse">
                <a:avLst/>
              </a:prstGeom>
              <a:blipFill>
                <a:blip r:embed="rId8"/>
                <a:stretch>
                  <a:fillRect t="-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99C9A0FD-A987-AB47-878A-7DC4F9548C21}"/>
              </a:ext>
            </a:extLst>
          </p:cNvPr>
          <p:cNvSpPr/>
          <p:nvPr/>
        </p:nvSpPr>
        <p:spPr>
          <a:xfrm>
            <a:off x="2633045" y="2005979"/>
            <a:ext cx="1409065" cy="6626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Learning Algorithm</a:t>
            </a:r>
          </a:p>
        </p:txBody>
      </p:sp>
      <p:sp>
        <p:nvSpPr>
          <p:cNvPr id="48" name="Right Arrow 47">
            <a:extLst>
              <a:ext uri="{FF2B5EF4-FFF2-40B4-BE49-F238E27FC236}">
                <a16:creationId xmlns:a16="http://schemas.microsoft.com/office/drawing/2014/main" id="{8613E16F-CDE1-EE4E-8E7A-7E6A5DD37D63}"/>
              </a:ext>
            </a:extLst>
          </p:cNvPr>
          <p:cNvSpPr/>
          <p:nvPr/>
        </p:nvSpPr>
        <p:spPr>
          <a:xfrm>
            <a:off x="2363806" y="2230485"/>
            <a:ext cx="199361" cy="125125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9" name="Right Arrow 48">
            <a:extLst>
              <a:ext uri="{FF2B5EF4-FFF2-40B4-BE49-F238E27FC236}">
                <a16:creationId xmlns:a16="http://schemas.microsoft.com/office/drawing/2014/main" id="{C8C75BDD-3AAF-1E40-BC56-9B2A7A9E458D}"/>
              </a:ext>
            </a:extLst>
          </p:cNvPr>
          <p:cNvSpPr/>
          <p:nvPr/>
        </p:nvSpPr>
        <p:spPr>
          <a:xfrm>
            <a:off x="4172838" y="2248210"/>
            <a:ext cx="199361" cy="125125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CD66F12-C34A-104E-872E-450A1681DF0F}"/>
              </a:ext>
            </a:extLst>
          </p:cNvPr>
          <p:cNvSpPr/>
          <p:nvPr/>
        </p:nvSpPr>
        <p:spPr>
          <a:xfrm>
            <a:off x="4568250" y="1633844"/>
            <a:ext cx="1404228" cy="105565"/>
          </a:xfrm>
          <a:prstGeom prst="rect">
            <a:avLst/>
          </a:prstGeom>
          <a:solidFill>
            <a:srgbClr val="B8CAE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5758253-7328-7046-AD99-B26CF714B4E3}"/>
              </a:ext>
            </a:extLst>
          </p:cNvPr>
          <p:cNvSpPr/>
          <p:nvPr/>
        </p:nvSpPr>
        <p:spPr>
          <a:xfrm>
            <a:off x="2217438" y="1806618"/>
            <a:ext cx="66626" cy="980855"/>
          </a:xfrm>
          <a:prstGeom prst="rect">
            <a:avLst/>
          </a:prstGeom>
          <a:solidFill>
            <a:srgbClr val="B8CAE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72282C1-328C-5841-9890-DCE3020EC00B}"/>
              </a:ext>
            </a:extLst>
          </p:cNvPr>
          <p:cNvSpPr/>
          <p:nvPr/>
        </p:nvSpPr>
        <p:spPr>
          <a:xfrm>
            <a:off x="6479682" y="1624995"/>
            <a:ext cx="86389" cy="125125"/>
          </a:xfrm>
          <a:prstGeom prst="rect">
            <a:avLst/>
          </a:prstGeom>
          <a:solidFill>
            <a:srgbClr val="B8CAE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53" name="Right Arrow 52">
            <a:extLst>
              <a:ext uri="{FF2B5EF4-FFF2-40B4-BE49-F238E27FC236}">
                <a16:creationId xmlns:a16="http://schemas.microsoft.com/office/drawing/2014/main" id="{307EECFF-CDDB-1444-B462-2367A0380ECF}"/>
              </a:ext>
            </a:extLst>
          </p:cNvPr>
          <p:cNvSpPr/>
          <p:nvPr/>
        </p:nvSpPr>
        <p:spPr>
          <a:xfrm rot="5400000">
            <a:off x="5137650" y="1808110"/>
            <a:ext cx="199361" cy="125125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4" name="Right Arrow 53">
            <a:extLst>
              <a:ext uri="{FF2B5EF4-FFF2-40B4-BE49-F238E27FC236}">
                <a16:creationId xmlns:a16="http://schemas.microsoft.com/office/drawing/2014/main" id="{D44A3500-C4EE-F743-A94B-CCF9CC73DDA0}"/>
              </a:ext>
            </a:extLst>
          </p:cNvPr>
          <p:cNvSpPr/>
          <p:nvPr/>
        </p:nvSpPr>
        <p:spPr>
          <a:xfrm>
            <a:off x="6136641" y="2248210"/>
            <a:ext cx="199361" cy="125125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3BFB43F-D9E8-8848-BC5D-BD28FB23F125}"/>
              </a:ext>
            </a:extLst>
          </p:cNvPr>
          <p:cNvSpPr/>
          <p:nvPr/>
        </p:nvSpPr>
        <p:spPr>
          <a:xfrm>
            <a:off x="6479682" y="2238706"/>
            <a:ext cx="86389" cy="12512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36BC07B-02A7-2246-96FC-D9615E78E3F6}"/>
                  </a:ext>
                </a:extLst>
              </p:cNvPr>
              <p:cNvSpPr txBox="1"/>
              <p:nvPr/>
            </p:nvSpPr>
            <p:spPr>
              <a:xfrm>
                <a:off x="5174768" y="1314628"/>
                <a:ext cx="146614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/>
                  <a:t>test datum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endParaRPr lang="en-US" sz="1400" dirty="0"/>
              </a:p>
            </p:txBody>
          </p:sp>
        </mc:Choice>
        <mc:Fallback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36BC07B-02A7-2246-96FC-D9615E78E3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4768" y="1314628"/>
                <a:ext cx="1466140" cy="307777"/>
              </a:xfrm>
              <a:prstGeom prst="rect">
                <a:avLst/>
              </a:prstGeom>
              <a:blipFill>
                <a:blip r:embed="rId9"/>
                <a:stretch>
                  <a:fillRect t="-4000" b="-1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90433D05-CB6C-4D48-B366-5CC94C24A47D}"/>
                  </a:ext>
                </a:extLst>
              </p:cNvPr>
              <p:cNvSpPr/>
              <p:nvPr/>
            </p:nvSpPr>
            <p:spPr>
              <a:xfrm>
                <a:off x="744271" y="2446431"/>
                <a:ext cx="1556477" cy="340776"/>
              </a:xfrm>
              <a:prstGeom prst="rect">
                <a:avLst/>
              </a:prstGeom>
              <a:ln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 anchor="ctr">
                <a:no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solidFill>
                            <a:srgbClr val="C00000"/>
                          </a:solidFill>
                          <a:uFill>
                            <a:solidFill/>
                          </a:uFill>
                          <a:latin typeface="Cambria Math" panose="02040503050406030204" pitchFamily="18" charset="0"/>
                        </a:rPr>
                        <m:t>𝑆</m:t>
                      </m:r>
                    </m:oMath>
                  </m:oMathPara>
                </a14:m>
                <a:endParaRPr lang="en-US" sz="1800" i="0" dirty="0">
                  <a:solidFill>
                    <a:srgbClr val="C00000"/>
                  </a:solidFill>
                  <a:uFill>
                    <a:solidFill/>
                  </a:uFill>
                  <a:latin typeface="+mj-lt"/>
                </a:endParaRPr>
              </a:p>
            </p:txBody>
          </p:sp>
        </mc:Choice>
        <mc:Fallback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90433D05-CB6C-4D48-B366-5CC94C24A47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271" y="2446431"/>
                <a:ext cx="1556477" cy="34077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/>
              <a:extLst>
                <a:ext uri="{C572A759-6A51-4108-AA02-DFA0A04FC94B}">
                  <ma14:wrappingTextBoxFlag xmlns:ma14="http://schemas.microsoft.com/office/mac/drawingml/2011/main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TextBox 58">
            <a:extLst>
              <a:ext uri="{FF2B5EF4-FFF2-40B4-BE49-F238E27FC236}">
                <a16:creationId xmlns:a16="http://schemas.microsoft.com/office/drawing/2014/main" id="{FADFB6F1-328E-6440-90FF-0DC3CFB10F9D}"/>
              </a:ext>
            </a:extLst>
          </p:cNvPr>
          <p:cNvSpPr txBox="1"/>
          <p:nvPr/>
        </p:nvSpPr>
        <p:spPr>
          <a:xfrm>
            <a:off x="7068379" y="1826842"/>
            <a:ext cx="17190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j-lt"/>
              </a:rPr>
              <a:t>c</a:t>
            </a:r>
            <a:r>
              <a:rPr lang="en-US" sz="1600" i="0" dirty="0">
                <a:latin typeface="+mj-lt"/>
              </a:rPr>
              <a:t>orrect/incorrect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9BE01883-CED0-9A40-AA14-E9AF96B570AD}"/>
              </a:ext>
            </a:extLst>
          </p:cNvPr>
          <p:cNvCxnSpPr>
            <a:cxnSpLocks/>
            <a:stCxn id="55" idx="3"/>
          </p:cNvCxnSpPr>
          <p:nvPr/>
        </p:nvCxnSpPr>
        <p:spPr bwMode="auto">
          <a:xfrm flipV="1">
            <a:off x="6566071" y="2078553"/>
            <a:ext cx="603585" cy="22271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triangle"/>
          </a:ln>
          <a:effectLst/>
        </p:spPr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52650A7-7F07-0A42-9E43-3C344B932EEF}"/>
              </a:ext>
            </a:extLst>
          </p:cNvPr>
          <p:cNvCxnSpPr>
            <a:cxnSpLocks/>
            <a:stCxn id="52" idx="3"/>
          </p:cNvCxnSpPr>
          <p:nvPr/>
        </p:nvCxnSpPr>
        <p:spPr bwMode="auto">
          <a:xfrm>
            <a:off x="6566071" y="1687558"/>
            <a:ext cx="603585" cy="28857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triangle"/>
          </a:ln>
          <a:effectLst/>
        </p:spPr>
      </p:cxnSp>
      <p:sp>
        <p:nvSpPr>
          <p:cNvPr id="33" name="Rounded Rectangular Callout 32">
            <a:extLst>
              <a:ext uri="{FF2B5EF4-FFF2-40B4-BE49-F238E27FC236}">
                <a16:creationId xmlns:a16="http://schemas.microsoft.com/office/drawing/2014/main" id="{9DB61465-5782-7C42-BB51-D6967E0C48C5}"/>
              </a:ext>
            </a:extLst>
          </p:cNvPr>
          <p:cNvSpPr/>
          <p:nvPr/>
        </p:nvSpPr>
        <p:spPr>
          <a:xfrm>
            <a:off x="3048000" y="2999361"/>
            <a:ext cx="1766213" cy="544830"/>
          </a:xfrm>
          <a:prstGeom prst="wedgeRoundRectCallout">
            <a:avLst>
              <a:gd name="adj1" fmla="val -88454"/>
              <a:gd name="adj2" fmla="val -121476"/>
              <a:gd name="adj3" fmla="val 16667"/>
            </a:avLst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i="0" dirty="0">
                <a:uFill>
                  <a:solidFill/>
                </a:uFill>
                <a:latin typeface="+mj-lt"/>
              </a:rPr>
              <a:t>Special, vulnerable examples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FA0400-068A-504F-AA9C-C535DFB19A72}"/>
              </a:ext>
            </a:extLst>
          </p:cNvPr>
          <p:cNvSpPr txBox="1"/>
          <p:nvPr/>
        </p:nvSpPr>
        <p:spPr>
          <a:xfrm>
            <a:off x="2066211" y="1448913"/>
            <a:ext cx="7171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dirty="0">
                <a:latin typeface="+mj-lt"/>
              </a:rPr>
              <a:t>Labels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9385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486"/>
    </mc:Choice>
    <mc:Fallback xmlns="">
      <p:transition spd="slow" advTm="9948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9" grpId="0" animBg="1"/>
      <p:bldP spid="57" grpId="0" animBg="1"/>
      <p:bldP spid="3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6661DC-FC36-1642-9321-12DAC2FF7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 good generalization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9C437F-600E-124F-A3A3-5F418EC0F1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Common explanations for large models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Expressivity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Optimization is easier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Implicit regularization leads to good generalization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Large models store information whose usefulness isn’t yet “understood”</a:t>
            </a:r>
          </a:p>
          <a:p>
            <a:pPr marL="914400" lvl="1" indent="-514350"/>
            <a:r>
              <a:rPr lang="en-US" dirty="0"/>
              <a:t>Small subpopulations</a:t>
            </a:r>
          </a:p>
          <a:p>
            <a:pPr marL="914400" lvl="1" indent="-514350"/>
            <a:r>
              <a:rPr lang="en-US" dirty="0"/>
              <a:t>Adapting to new domains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8994DD-326B-E446-8362-65FAB5D3EBE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308B7C-4F2A-4ED2-93F3-224C3EC9CBD5}" type="slidenum">
              <a:rPr lang="en-US" smtClean="0">
                <a:solidFill>
                  <a:srgbClr val="000000"/>
                </a:solidFill>
              </a:rPr>
              <a:pPr/>
              <a:t>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FB2597-CE14-F542-99D4-E0FF7ABDA309}"/>
              </a:ext>
            </a:extLst>
          </p:cNvPr>
          <p:cNvSpPr txBox="1"/>
          <p:nvPr/>
        </p:nvSpPr>
        <p:spPr>
          <a:xfrm>
            <a:off x="1529180" y="3734477"/>
            <a:ext cx="60856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0" dirty="0">
                <a:solidFill>
                  <a:srgbClr val="C00000"/>
                </a:solidFill>
                <a:latin typeface="+mj-lt"/>
              </a:rPr>
              <a:t>Our results suggest an additional factor:</a:t>
            </a:r>
          </a:p>
        </p:txBody>
      </p:sp>
    </p:spTree>
    <p:extLst>
      <p:ext uri="{BB962C8B-B14F-4D97-AF65-F5344CB8AC3E}">
        <p14:creationId xmlns:p14="http://schemas.microsoft.com/office/powerpoint/2010/main" val="296081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39"/>
          <p:cNvSpPr/>
          <p:nvPr/>
        </p:nvSpPr>
        <p:spPr>
          <a:xfrm rot="21540000">
            <a:off x="289708" y="3687634"/>
            <a:ext cx="3447492" cy="6434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53" h="21022" extrusionOk="0">
                <a:moveTo>
                  <a:pt x="167" y="10884"/>
                </a:moveTo>
                <a:cubicBezTo>
                  <a:pt x="535" y="14994"/>
                  <a:pt x="800" y="17441"/>
                  <a:pt x="2395" y="18531"/>
                </a:cubicBezTo>
                <a:cubicBezTo>
                  <a:pt x="3991" y="19622"/>
                  <a:pt x="7445" y="16988"/>
                  <a:pt x="9591" y="17324"/>
                </a:cubicBezTo>
                <a:cubicBezTo>
                  <a:pt x="11736" y="17660"/>
                  <a:pt x="13659" y="20074"/>
                  <a:pt x="15254" y="20544"/>
                </a:cubicBezTo>
                <a:cubicBezTo>
                  <a:pt x="16849" y="21014"/>
                  <a:pt x="18306" y="21483"/>
                  <a:pt x="19153" y="20141"/>
                </a:cubicBezTo>
                <a:cubicBezTo>
                  <a:pt x="20000" y="18800"/>
                  <a:pt x="19941" y="16013"/>
                  <a:pt x="20082" y="12897"/>
                </a:cubicBezTo>
                <a:cubicBezTo>
                  <a:pt x="20222" y="9780"/>
                  <a:pt x="21400" y="5418"/>
                  <a:pt x="19896" y="3640"/>
                </a:cubicBezTo>
                <a:cubicBezTo>
                  <a:pt x="18392" y="1861"/>
                  <a:pt x="14326" y="3841"/>
                  <a:pt x="11912" y="3237"/>
                </a:cubicBezTo>
                <a:cubicBezTo>
                  <a:pt x="9497" y="2633"/>
                  <a:pt x="7242" y="152"/>
                  <a:pt x="5413" y="17"/>
                </a:cubicBezTo>
                <a:cubicBezTo>
                  <a:pt x="3584" y="-117"/>
                  <a:pt x="1887" y="505"/>
                  <a:pt x="956" y="2432"/>
                </a:cubicBezTo>
                <a:cubicBezTo>
                  <a:pt x="26" y="4360"/>
                  <a:pt x="-200" y="6775"/>
                  <a:pt x="167" y="10884"/>
                </a:cubicBezTo>
                <a:close/>
              </a:path>
            </a:pathLst>
          </a:custGeom>
          <a:solidFill>
            <a:srgbClr val="D4FB79"/>
          </a:solidFill>
          <a:ln w="12700">
            <a:solidFill/>
            <a:round/>
          </a:ln>
          <a:effectLst>
            <a:outerShdw blurRad="38100" dist="63500" dir="1920000" rotWithShape="0">
              <a:srgbClr val="000000">
                <a:alpha val="75000"/>
              </a:srgbClr>
            </a:outerShdw>
          </a:effectLst>
        </p:spPr>
        <p:txBody>
          <a:bodyPr lIns="0" tIns="0" rIns="0" bIns="0" anchor="ctr"/>
          <a:lstStyle/>
          <a:p>
            <a:pPr marL="40640" marR="40640" lvl="0"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talk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US" dirty="0"/>
              <a:t>Why is privacy challenging?</a:t>
            </a:r>
          </a:p>
          <a:p>
            <a:pPr lvl="1"/>
            <a:r>
              <a:rPr lang="en-US" dirty="0"/>
              <a:t>Memorization in machine learning </a:t>
            </a:r>
            <a:br>
              <a:rPr lang="en-US" dirty="0"/>
            </a:br>
            <a:r>
              <a:rPr lang="en-US" dirty="0"/>
              <a:t>[Brown, Bun, Feldman, </a:t>
            </a:r>
            <a:r>
              <a:rPr lang="en-US" dirty="0">
                <a:solidFill>
                  <a:srgbClr val="C00000"/>
                </a:solidFill>
              </a:rPr>
              <a:t>S.</a:t>
            </a:r>
            <a:r>
              <a:rPr lang="en-US" dirty="0"/>
              <a:t>, Talwar 2021]</a:t>
            </a:r>
          </a:p>
          <a:p>
            <a:pPr lvl="1"/>
            <a:endParaRPr lang="en-US" dirty="0"/>
          </a:p>
          <a:p>
            <a:r>
              <a:rPr lang="en-US" dirty="0"/>
              <a:t>Differential Privacy     </a:t>
            </a:r>
            <a:r>
              <a:rPr lang="en-US" sz="2400" dirty="0"/>
              <a:t>[</a:t>
            </a:r>
            <a:r>
              <a:rPr lang="en-US" sz="2400" dirty="0" err="1"/>
              <a:t>Dwork</a:t>
            </a:r>
            <a:r>
              <a:rPr lang="en-US" sz="2400" dirty="0"/>
              <a:t>, McSherry, Nissim, </a:t>
            </a:r>
            <a:r>
              <a:rPr lang="en-US" sz="2400" dirty="0">
                <a:solidFill>
                  <a:srgbClr val="C00000"/>
                </a:solidFill>
              </a:rPr>
              <a:t>S</a:t>
            </a:r>
            <a:r>
              <a:rPr lang="en-US" sz="2400" dirty="0"/>
              <a:t>., 2006]</a:t>
            </a:r>
            <a:endParaRPr lang="en-US" dirty="0"/>
          </a:p>
          <a:p>
            <a:pPr lvl="1"/>
            <a:r>
              <a:rPr lang="en-US" dirty="0"/>
              <a:t>“Privacy” as stability to small changes</a:t>
            </a:r>
          </a:p>
          <a:p>
            <a:pPr lvl="1"/>
            <a:r>
              <a:rPr lang="en-US" dirty="0"/>
              <a:t>Widely studied and deployed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308B7C-4F2A-4ED2-93F3-224C3EC9CBD5}" type="slidenum">
              <a:rPr lang="en-US" smtClean="0">
                <a:solidFill>
                  <a:srgbClr val="000000"/>
                </a:solidFill>
              </a:rPr>
              <a:pPr/>
              <a:t>13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757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Differential Privacy </a:t>
            </a:r>
            <a:r>
              <a:rPr lang="en-US" sz="2400" dirty="0"/>
              <a:t>[</a:t>
            </a:r>
            <a:r>
              <a:rPr lang="en-US" sz="2400" dirty="0" err="1"/>
              <a:t>Dwork</a:t>
            </a:r>
            <a:r>
              <a:rPr lang="en-US" sz="2400" dirty="0"/>
              <a:t>, McSherry, Nissim, </a:t>
            </a:r>
            <a:r>
              <a:rPr lang="en-US" sz="2400" dirty="0">
                <a:solidFill>
                  <a:srgbClr val="C00000"/>
                </a:solidFill>
              </a:rPr>
              <a:t>S</a:t>
            </a:r>
            <a:r>
              <a:rPr lang="en-US" sz="2400" dirty="0"/>
              <a:t>., 2006]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current deployments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Burgeoning field of research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308B7C-4F2A-4ED2-93F3-224C3EC9CBD5}" type="slidenum">
              <a:rPr lang="en-US" smtClean="0">
                <a:solidFill>
                  <a:srgbClr val="000000"/>
                </a:solidFill>
              </a:rPr>
              <a:pPr/>
              <a:t>14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6" name="Picture 2" descr="https://9to5mac.files.wordpress.com/2016/06/differential-privacy.jpg?quality=82&amp;w=1024&amp;h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96931"/>
            <a:ext cx="2472980" cy="1234017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googlechrome.com.br/HLIC/16b8aedcd8ae278461395fca27e7c4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720" y="1596931"/>
            <a:ext cx="2296345" cy="1234017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30" name="Picture 6" descr="https://www.quantamagazine.org/wp-content/uploads/2012/12/OnTheMap-14110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141" y="1596931"/>
            <a:ext cx="2187704" cy="1242017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604690" y="1458852"/>
            <a:ext cx="2667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i="0" dirty="0" err="1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89875" y="2918777"/>
            <a:ext cx="9124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0" dirty="0">
                <a:latin typeface="+mj-lt"/>
              </a:rPr>
              <a:t>Apple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99677" y="2916895"/>
            <a:ext cx="1098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0" dirty="0">
                <a:latin typeface="+mj-lt"/>
              </a:rPr>
              <a:t>Google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25826" y="2916894"/>
            <a:ext cx="15392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0">
                <a:latin typeface="+mj-lt"/>
              </a:rPr>
              <a:t>US Census</a:t>
            </a:r>
            <a:endParaRPr lang="en-US" sz="2400" i="0" dirty="0">
              <a:latin typeface="+mj-lt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77493" y="4724400"/>
            <a:ext cx="8177352" cy="1607429"/>
            <a:chOff x="533400" y="5085427"/>
            <a:chExt cx="7977077" cy="1694597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5"/>
            <a:srcRect r="26581"/>
            <a:stretch/>
          </p:blipFill>
          <p:spPr>
            <a:xfrm>
              <a:off x="3453418" y="5085427"/>
              <a:ext cx="762889" cy="6858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6"/>
            <a:srcRect r="38744"/>
            <a:stretch/>
          </p:blipFill>
          <p:spPr>
            <a:xfrm>
              <a:off x="679457" y="5085427"/>
              <a:ext cx="768205" cy="68580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07640" y="5085427"/>
              <a:ext cx="685800" cy="68580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8"/>
            <a:srcRect r="28382"/>
            <a:stretch/>
          </p:blipFill>
          <p:spPr>
            <a:xfrm>
              <a:off x="4876286" y="5085427"/>
              <a:ext cx="736730" cy="68580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272993" y="5085427"/>
              <a:ext cx="859403" cy="6858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792375" y="5085427"/>
              <a:ext cx="685800" cy="685800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</p:pic>
        <p:sp>
          <p:nvSpPr>
            <p:cNvPr id="22" name="TextBox 21"/>
            <p:cNvSpPr txBox="1"/>
            <p:nvPr/>
          </p:nvSpPr>
          <p:spPr>
            <a:xfrm>
              <a:off x="533400" y="6040585"/>
              <a:ext cx="1210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/>
                <a:t>Algorithms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992722" y="5902087"/>
              <a:ext cx="91563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/>
                <a:t>Crypto,</a:t>
              </a:r>
              <a:br>
                <a:rPr lang="en-US" sz="1800" dirty="0"/>
              </a:br>
              <a:r>
                <a:rPr lang="en-US" sz="1800" dirty="0"/>
                <a:t>security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296894" y="5902087"/>
              <a:ext cx="107593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/>
                <a:t>Statistics,</a:t>
              </a:r>
              <a:br>
                <a:rPr lang="en-US" sz="1800" dirty="0"/>
              </a:br>
              <a:r>
                <a:rPr lang="en-US" sz="1800" dirty="0"/>
                <a:t>learning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530320" y="5902087"/>
              <a:ext cx="142866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/>
                <a:t>Game theory,</a:t>
              </a:r>
              <a:br>
                <a:rPr lang="en-US" sz="1800" dirty="0"/>
              </a:br>
              <a:r>
                <a:rPr lang="en-US" sz="1800" dirty="0"/>
                <a:t>economics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994420" y="5856694"/>
              <a:ext cx="144565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/>
                <a:t>Databases,</a:t>
              </a:r>
              <a:br>
                <a:rPr lang="en-US" sz="1800" dirty="0"/>
              </a:br>
              <a:r>
                <a:rPr lang="en-US" sz="1800" dirty="0"/>
                <a:t>programming</a:t>
              </a:r>
              <a:br>
                <a:rPr lang="en-US" sz="1800" dirty="0"/>
              </a:br>
              <a:r>
                <a:rPr lang="en-US" sz="1800" dirty="0"/>
                <a:t>languages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761553" y="5902087"/>
              <a:ext cx="74892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/>
                <a:t>Law,</a:t>
              </a:r>
              <a:br>
                <a:rPr lang="en-US" sz="1800" dirty="0"/>
              </a:br>
              <a:r>
                <a:rPr lang="en-US" sz="1800" dirty="0"/>
                <a:t>policy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487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Shape 547"/>
          <p:cNvSpPr/>
          <p:nvPr/>
        </p:nvSpPr>
        <p:spPr>
          <a:xfrm>
            <a:off x="317500" y="1166034"/>
            <a:ext cx="4406900" cy="1841501"/>
          </a:xfrm>
          <a:prstGeom prst="roundRect">
            <a:avLst>
              <a:gd name="adj" fmla="val 10345"/>
            </a:avLst>
          </a:prstGeom>
          <a:gradFill>
            <a:gsLst>
              <a:gs pos="0">
                <a:srgbClr val="CEF6FF"/>
              </a:gs>
              <a:gs pos="100000">
                <a:srgbClr val="E6E6E6"/>
              </a:gs>
            </a:gsLst>
            <a:lin ang="5400000"/>
          </a:gradFill>
          <a:ln w="25400">
            <a:miter lim="400000"/>
          </a:ln>
        </p:spPr>
        <p:txBody>
          <a:bodyPr lIns="38100" tIns="38100" rIns="38100" bIns="38100" anchor="ctr"/>
          <a:lstStyle/>
          <a:p>
            <a:pPr marL="0" marR="0" lvl="0" algn="ctr" defTabSz="406400">
              <a:defRPr sz="2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</a:defRPr>
            </a:pPr>
            <a:endParaRPr/>
          </a:p>
        </p:txBody>
      </p:sp>
      <p:sp>
        <p:nvSpPr>
          <p:cNvPr id="74" name="Shape 50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800">
                <a:uFillTx/>
              </a:defRPr>
            </a:pPr>
            <a:r>
              <a:rPr kumimoji="0" lang="en-US" sz="32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Differential Privacy </a:t>
            </a:r>
            <a:r>
              <a:rPr kumimoji="0" lang="en-US" sz="24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[</a:t>
            </a:r>
            <a:r>
              <a:rPr kumimoji="0" lang="en-US" sz="2400" b="1" i="1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Dwork</a:t>
            </a:r>
            <a:r>
              <a:rPr kumimoji="0" lang="en-US" sz="24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McSherry, Nissim, </a:t>
            </a:r>
            <a:r>
              <a:rPr kumimoji="0" lang="en-US" sz="2400" b="1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</a:t>
            </a:r>
            <a:r>
              <a:rPr kumimoji="0" lang="en-US" sz="24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., 2006]</a:t>
            </a:r>
            <a:endParaRPr sz="4000" dirty="0">
              <a:uFill>
                <a:solidFill/>
              </a:uFill>
            </a:endParaRPr>
          </a:p>
        </p:txBody>
      </p:sp>
      <p:sp>
        <p:nvSpPr>
          <p:cNvPr id="617" name="Shape 617"/>
          <p:cNvSpPr>
            <a:spLocks noGrp="1"/>
          </p:cNvSpPr>
          <p:nvPr>
            <p:ph idx="1"/>
          </p:nvPr>
        </p:nvSpPr>
        <p:spPr>
          <a:xfrm>
            <a:off x="284356" y="3201197"/>
            <a:ext cx="8575288" cy="3370291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sz="2800" dirty="0">
                <a:uFill>
                  <a:solidFill/>
                </a:uFill>
              </a:rPr>
              <a:t>A thought experiment</a:t>
            </a:r>
          </a:p>
          <a:p>
            <a:pPr lvl="1">
              <a:defRPr sz="1800">
                <a:uFillTx/>
              </a:defRPr>
            </a:pPr>
            <a:r>
              <a:rPr sz="2400" dirty="0">
                <a:uFill>
                  <a:solidFill/>
                </a:uFill>
              </a:rPr>
              <a:t>Change one person’s data (or </a:t>
            </a:r>
            <a:r>
              <a:rPr lang="en-US" sz="2400" dirty="0">
                <a:uFill>
                  <a:solidFill/>
                </a:uFill>
              </a:rPr>
              <a:t>add or </a:t>
            </a:r>
            <a:r>
              <a:rPr sz="2400" dirty="0">
                <a:uFill>
                  <a:solidFill/>
                </a:uFill>
              </a:rPr>
              <a:t>remove them)</a:t>
            </a:r>
          </a:p>
          <a:p>
            <a:pPr lvl="1">
              <a:defRPr sz="1800">
                <a:uFillTx/>
              </a:defRPr>
            </a:pPr>
            <a:r>
              <a:rPr sz="2400" dirty="0">
                <a:uFill>
                  <a:solidFill/>
                </a:uFill>
              </a:rPr>
              <a:t>Will the </a:t>
            </a:r>
            <a:r>
              <a:rPr sz="2400" b="1" dirty="0">
                <a:uFill>
                  <a:solidFill/>
                </a:uFill>
              </a:rPr>
              <a:t>distribution o</a:t>
            </a:r>
            <a:r>
              <a:rPr lang="en-US" sz="2400" b="1" dirty="0">
                <a:uFill>
                  <a:solidFill/>
                </a:uFill>
              </a:rPr>
              <a:t>f</a:t>
            </a:r>
            <a:r>
              <a:rPr sz="2400" b="1" dirty="0">
                <a:uFill>
                  <a:solidFill/>
                </a:uFill>
              </a:rPr>
              <a:t> outputs</a:t>
            </a:r>
            <a:r>
              <a:rPr sz="2400" dirty="0">
                <a:uFill>
                  <a:solidFill/>
                </a:uFill>
              </a:rPr>
              <a:t> change much?</a:t>
            </a:r>
          </a:p>
        </p:txBody>
      </p:sp>
      <p:sp>
        <p:nvSpPr>
          <p:cNvPr id="549" name="Shape 549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uFillTx/>
              </a:defRPr>
            </a:pPr>
            <a:fld id="{86CB4B4D-7CA3-9044-876B-883B54F8677D}" type="slidenum">
              <a:rPr sz="1300">
                <a:uFill>
                  <a:solidFill/>
                </a:uFill>
              </a:rPr>
              <a:t>15</a:t>
            </a:fld>
            <a:endParaRPr sz="1300">
              <a:uFill>
                <a:solidFill/>
              </a:uFill>
            </a:endParaRPr>
          </a:p>
        </p:txBody>
      </p:sp>
      <p:sp>
        <p:nvSpPr>
          <p:cNvPr id="550" name="Shape 550"/>
          <p:cNvSpPr/>
          <p:nvPr/>
        </p:nvSpPr>
        <p:spPr>
          <a:xfrm>
            <a:off x="4775200" y="1178734"/>
            <a:ext cx="4216400" cy="1841501"/>
          </a:xfrm>
          <a:prstGeom prst="roundRect">
            <a:avLst>
              <a:gd name="adj" fmla="val 10345"/>
            </a:avLst>
          </a:prstGeom>
          <a:gradFill>
            <a:gsLst>
              <a:gs pos="0">
                <a:srgbClr val="D4FB79"/>
              </a:gs>
              <a:gs pos="100000">
                <a:srgbClr val="E6E6E6"/>
              </a:gs>
            </a:gsLst>
            <a:lin ang="5400000"/>
          </a:gradFill>
          <a:ln w="25400">
            <a:miter lim="400000"/>
          </a:ln>
        </p:spPr>
        <p:txBody>
          <a:bodyPr lIns="38100" tIns="38100" rIns="38100" bIns="38100" anchor="ctr"/>
          <a:lstStyle/>
          <a:p>
            <a:pPr marL="0" marR="0" lvl="0" algn="ctr" defTabSz="406400">
              <a:defRPr sz="2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</a:defRPr>
            </a:pPr>
            <a:endParaRPr/>
          </a:p>
        </p:txBody>
      </p:sp>
      <p:pic>
        <p:nvPicPr>
          <p:cNvPr id="551" name="droppedImage.pdf"/>
          <p:cNvPicPr/>
          <p:nvPr/>
        </p:nvPicPr>
        <p:blipFill>
          <a:blip r:embed="rId3"/>
          <a:stretch>
            <a:fillRect/>
          </a:stretch>
        </p:blipFill>
        <p:spPr>
          <a:xfrm>
            <a:off x="5714617" y="1391257"/>
            <a:ext cx="300683" cy="195039"/>
          </a:xfrm>
          <a:prstGeom prst="rect">
            <a:avLst/>
          </a:prstGeom>
          <a:ln w="12700">
            <a:miter lim="400000"/>
          </a:ln>
        </p:spPr>
      </p:pic>
      <p:pic>
        <p:nvPicPr>
          <p:cNvPr id="552" name="droppedImage.pdf"/>
          <p:cNvPicPr/>
          <p:nvPr/>
        </p:nvPicPr>
        <p:blipFill>
          <a:blip r:embed="rId4"/>
          <a:stretch>
            <a:fillRect/>
          </a:stretch>
        </p:blipFill>
        <p:spPr>
          <a:xfrm>
            <a:off x="5706491" y="2317683"/>
            <a:ext cx="333190" cy="195039"/>
          </a:xfrm>
          <a:prstGeom prst="rect">
            <a:avLst/>
          </a:prstGeom>
          <a:ln w="12700">
            <a:miter lim="400000"/>
          </a:ln>
        </p:spPr>
      </p:pic>
      <p:pic>
        <p:nvPicPr>
          <p:cNvPr id="553" name="droppedImage.pdf"/>
          <p:cNvPicPr/>
          <p:nvPr/>
        </p:nvPicPr>
        <p:blipFill>
          <a:blip r:embed="rId5"/>
          <a:stretch>
            <a:fillRect/>
          </a:stretch>
        </p:blipFill>
        <p:spPr>
          <a:xfrm>
            <a:off x="5795882" y="1878850"/>
            <a:ext cx="65584" cy="373822"/>
          </a:xfrm>
          <a:prstGeom prst="rect">
            <a:avLst/>
          </a:prstGeom>
          <a:ln w="12700">
            <a:miter lim="400000"/>
          </a:ln>
        </p:spPr>
      </p:pic>
      <p:sp>
        <p:nvSpPr>
          <p:cNvPr id="554" name="Shape 554"/>
          <p:cNvSpPr/>
          <p:nvPr/>
        </p:nvSpPr>
        <p:spPr>
          <a:xfrm flipH="1" flipV="1">
            <a:off x="5275784" y="1529409"/>
            <a:ext cx="1454653" cy="178776"/>
          </a:xfrm>
          <a:prstGeom prst="line">
            <a:avLst/>
          </a:prstGeom>
          <a:ln w="38100">
            <a:solidFill/>
            <a:miter lim="400000"/>
            <a:headEnd type="triangle"/>
          </a:ln>
        </p:spPr>
        <p:txBody>
          <a:bodyPr lIns="0" tIns="0" rIns="0" bIns="0"/>
          <a:lstStyle/>
          <a:p>
            <a:pPr marL="0" marR="0" lvl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55" name="Shape 555"/>
          <p:cNvSpPr/>
          <p:nvPr/>
        </p:nvSpPr>
        <p:spPr>
          <a:xfrm flipH="1" flipV="1">
            <a:off x="5185473" y="1996916"/>
            <a:ext cx="1544961" cy="20081"/>
          </a:xfrm>
          <a:prstGeom prst="line">
            <a:avLst/>
          </a:prstGeom>
          <a:ln w="38100">
            <a:solidFill>
              <a:srgbClr val="FF2600"/>
            </a:solidFill>
            <a:miter lim="400000"/>
            <a:headEnd type="triangle"/>
          </a:ln>
        </p:spPr>
        <p:txBody>
          <a:bodyPr lIns="0" tIns="0" rIns="0" bIns="0"/>
          <a:lstStyle/>
          <a:p>
            <a:pPr marL="0" marR="0" lvl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56" name="Shape 556"/>
          <p:cNvSpPr/>
          <p:nvPr/>
        </p:nvSpPr>
        <p:spPr>
          <a:xfrm flipH="1">
            <a:off x="5381429" y="2277050"/>
            <a:ext cx="1349010" cy="471342"/>
          </a:xfrm>
          <a:prstGeom prst="line">
            <a:avLst/>
          </a:prstGeom>
          <a:ln w="38100">
            <a:solidFill/>
            <a:miter lim="400000"/>
            <a:headEnd type="triangle"/>
          </a:ln>
        </p:spPr>
        <p:txBody>
          <a:bodyPr lIns="0" tIns="0" rIns="0" bIns="0"/>
          <a:lstStyle/>
          <a:p>
            <a:pPr marL="0" marR="0" lvl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563" name="Group 563"/>
          <p:cNvGrpSpPr/>
          <p:nvPr/>
        </p:nvGrpSpPr>
        <p:grpSpPr>
          <a:xfrm>
            <a:off x="5097000" y="1407511"/>
            <a:ext cx="154405" cy="300683"/>
            <a:chOff x="0" y="0"/>
            <a:chExt cx="154404" cy="300682"/>
          </a:xfrm>
        </p:grpSpPr>
        <p:sp>
          <p:nvSpPr>
            <p:cNvPr id="557" name="Shape 557"/>
            <p:cNvSpPr/>
            <p:nvPr/>
          </p:nvSpPr>
          <p:spPr>
            <a:xfrm flipH="1">
              <a:off x="73138" y="65012"/>
              <a:ext cx="1" cy="15440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558" name="Shape 558"/>
            <p:cNvSpPr/>
            <p:nvPr/>
          </p:nvSpPr>
          <p:spPr>
            <a:xfrm>
              <a:off x="70429" y="200454"/>
              <a:ext cx="83976" cy="10022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559" name="Shape 559"/>
            <p:cNvSpPr/>
            <p:nvPr/>
          </p:nvSpPr>
          <p:spPr>
            <a:xfrm flipH="1">
              <a:off x="0" y="205872"/>
              <a:ext cx="70431" cy="9481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560" name="Shape 560"/>
            <p:cNvSpPr/>
            <p:nvPr/>
          </p:nvSpPr>
          <p:spPr>
            <a:xfrm>
              <a:off x="0" y="75847"/>
              <a:ext cx="67722" cy="3250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561" name="Shape 561"/>
            <p:cNvSpPr/>
            <p:nvPr/>
          </p:nvSpPr>
          <p:spPr>
            <a:xfrm>
              <a:off x="40632" y="0"/>
              <a:ext cx="65014" cy="65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algn="ctr" defTabSz="406400">
                <a:defRPr sz="2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</a:defRPr>
              </a:pPr>
              <a:endParaRPr/>
            </a:p>
          </p:txBody>
        </p:sp>
        <p:sp>
          <p:nvSpPr>
            <p:cNvPr id="562" name="Shape 562"/>
            <p:cNvSpPr/>
            <p:nvPr/>
          </p:nvSpPr>
          <p:spPr>
            <a:xfrm flipV="1">
              <a:off x="75847" y="81265"/>
              <a:ext cx="67722" cy="2708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sp>
        <p:nvSpPr>
          <p:cNvPr id="564" name="Shape 564"/>
          <p:cNvSpPr/>
          <p:nvPr/>
        </p:nvSpPr>
        <p:spPr>
          <a:xfrm>
            <a:off x="5031987" y="1903230"/>
            <a:ext cx="1" cy="154405"/>
          </a:xfrm>
          <a:prstGeom prst="line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0" tIns="0" rIns="0" bIns="0"/>
          <a:lstStyle/>
          <a:p>
            <a:pPr marL="0" marR="0" lvl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65" name="Shape 565"/>
          <p:cNvSpPr/>
          <p:nvPr/>
        </p:nvSpPr>
        <p:spPr>
          <a:xfrm>
            <a:off x="5029278" y="2038672"/>
            <a:ext cx="83976" cy="100229"/>
          </a:xfrm>
          <a:prstGeom prst="line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0" tIns="0" rIns="0" bIns="0"/>
          <a:lstStyle/>
          <a:p>
            <a:pPr marL="0" marR="0" lvl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66" name="Shape 566"/>
          <p:cNvSpPr/>
          <p:nvPr/>
        </p:nvSpPr>
        <p:spPr>
          <a:xfrm flipH="1">
            <a:off x="4958848" y="2044090"/>
            <a:ext cx="70432" cy="94811"/>
          </a:xfrm>
          <a:prstGeom prst="line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0" tIns="0" rIns="0" bIns="0"/>
          <a:lstStyle/>
          <a:p>
            <a:pPr marL="0" marR="0" lvl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67" name="Shape 567"/>
          <p:cNvSpPr/>
          <p:nvPr/>
        </p:nvSpPr>
        <p:spPr>
          <a:xfrm>
            <a:off x="4958848" y="1914066"/>
            <a:ext cx="67723" cy="32507"/>
          </a:xfrm>
          <a:prstGeom prst="line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0" tIns="0" rIns="0" bIns="0"/>
          <a:lstStyle/>
          <a:p>
            <a:pPr marL="0" marR="0" lvl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68" name="Shape 568"/>
          <p:cNvSpPr/>
          <p:nvPr/>
        </p:nvSpPr>
        <p:spPr>
          <a:xfrm>
            <a:off x="4999481" y="1838218"/>
            <a:ext cx="65014" cy="650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ln w="25400">
            <a:solidFill>
              <a:srgbClr val="FF2600"/>
            </a:solidFill>
            <a:miter lim="400000"/>
          </a:ln>
        </p:spPr>
        <p:txBody>
          <a:bodyPr lIns="38100" tIns="38100" rIns="38100" bIns="38100" anchor="ctr"/>
          <a:lstStyle/>
          <a:p>
            <a:pPr marL="0" marR="0" lvl="0" algn="ctr" defTabSz="406400">
              <a:defRPr sz="2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</a:defRPr>
            </a:pPr>
            <a:endParaRPr/>
          </a:p>
        </p:txBody>
      </p:sp>
      <p:sp>
        <p:nvSpPr>
          <p:cNvPr id="569" name="Shape 569"/>
          <p:cNvSpPr/>
          <p:nvPr/>
        </p:nvSpPr>
        <p:spPr>
          <a:xfrm flipV="1">
            <a:off x="5034696" y="1919483"/>
            <a:ext cx="67722" cy="27089"/>
          </a:xfrm>
          <a:prstGeom prst="line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0" tIns="0" rIns="0" bIns="0"/>
          <a:lstStyle/>
          <a:p>
            <a:pPr marL="0" marR="0" lvl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576" name="Group 576"/>
          <p:cNvGrpSpPr/>
          <p:nvPr/>
        </p:nvGrpSpPr>
        <p:grpSpPr>
          <a:xfrm>
            <a:off x="5194518" y="2602113"/>
            <a:ext cx="154406" cy="300683"/>
            <a:chOff x="0" y="0"/>
            <a:chExt cx="154404" cy="300682"/>
          </a:xfrm>
        </p:grpSpPr>
        <p:sp>
          <p:nvSpPr>
            <p:cNvPr id="570" name="Shape 570"/>
            <p:cNvSpPr/>
            <p:nvPr/>
          </p:nvSpPr>
          <p:spPr>
            <a:xfrm flipH="1">
              <a:off x="73138" y="65012"/>
              <a:ext cx="1" cy="15440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571" name="Shape 571"/>
            <p:cNvSpPr/>
            <p:nvPr/>
          </p:nvSpPr>
          <p:spPr>
            <a:xfrm>
              <a:off x="70429" y="200454"/>
              <a:ext cx="83976" cy="10022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572" name="Shape 572"/>
            <p:cNvSpPr/>
            <p:nvPr/>
          </p:nvSpPr>
          <p:spPr>
            <a:xfrm flipH="1">
              <a:off x="0" y="205872"/>
              <a:ext cx="70431" cy="9481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573" name="Shape 573"/>
            <p:cNvSpPr/>
            <p:nvPr/>
          </p:nvSpPr>
          <p:spPr>
            <a:xfrm>
              <a:off x="0" y="75847"/>
              <a:ext cx="67722" cy="3250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574" name="Shape 574"/>
            <p:cNvSpPr/>
            <p:nvPr/>
          </p:nvSpPr>
          <p:spPr>
            <a:xfrm>
              <a:off x="40632" y="0"/>
              <a:ext cx="65014" cy="65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algn="ctr" defTabSz="406400">
                <a:defRPr sz="2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</a:defRPr>
              </a:pPr>
              <a:endParaRPr/>
            </a:p>
          </p:txBody>
        </p:sp>
        <p:sp>
          <p:nvSpPr>
            <p:cNvPr id="575" name="Shape 575"/>
            <p:cNvSpPr/>
            <p:nvPr/>
          </p:nvSpPr>
          <p:spPr>
            <a:xfrm flipV="1">
              <a:off x="75847" y="81265"/>
              <a:ext cx="67722" cy="2708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pic>
        <p:nvPicPr>
          <p:cNvPr id="577" name="droppedImage.pdf"/>
          <p:cNvPicPr/>
          <p:nvPr/>
        </p:nvPicPr>
        <p:blipFill>
          <a:blip r:embed="rId6"/>
          <a:stretch>
            <a:fillRect/>
          </a:stretch>
        </p:blipFill>
        <p:spPr>
          <a:xfrm>
            <a:off x="5709423" y="1628370"/>
            <a:ext cx="313105" cy="346954"/>
          </a:xfrm>
          <a:prstGeom prst="rect">
            <a:avLst/>
          </a:prstGeom>
          <a:ln w="12700">
            <a:miter lim="400000"/>
          </a:ln>
        </p:spPr>
      </p:pic>
      <p:sp>
        <p:nvSpPr>
          <p:cNvPr id="578" name="Shape 578"/>
          <p:cNvSpPr/>
          <p:nvPr/>
        </p:nvSpPr>
        <p:spPr>
          <a:xfrm>
            <a:off x="6743901" y="1608004"/>
            <a:ext cx="975186" cy="739516"/>
          </a:xfrm>
          <a:prstGeom prst="rect">
            <a:avLst/>
          </a:prstGeom>
          <a:ln w="25400">
            <a:solidFill/>
            <a:miter lim="400000"/>
          </a:ln>
          <a:effectLst>
            <a:outerShdw blurRad="38100" dist="38100" dir="2700000" rotWithShape="0">
              <a:srgbClr val="000000">
                <a:alpha val="75000"/>
              </a:srgbClr>
            </a:outerShdw>
          </a:effectLst>
        </p:spPr>
        <p:txBody>
          <a:bodyPr lIns="38100" tIns="38100" rIns="38100" bIns="38100" anchor="ctr"/>
          <a:lstStyle/>
          <a:p>
            <a:pPr marL="0" marR="0" lvl="0" algn="ctr" defTabSz="406400">
              <a:defRPr sz="2600">
                <a:uFillTx/>
              </a:defRPr>
            </a:pPr>
            <a:endParaRPr/>
          </a:p>
        </p:txBody>
      </p:sp>
      <p:sp>
        <p:nvSpPr>
          <p:cNvPr id="579" name="Shape 579"/>
          <p:cNvSpPr/>
          <p:nvPr/>
        </p:nvSpPr>
        <p:spPr>
          <a:xfrm flipH="1">
            <a:off x="7223368" y="2355646"/>
            <a:ext cx="8128" cy="211292"/>
          </a:xfrm>
          <a:prstGeom prst="line">
            <a:avLst/>
          </a:prstGeom>
          <a:ln w="38100">
            <a:solidFill/>
            <a:miter lim="400000"/>
            <a:headEnd type="triangle"/>
          </a:ln>
        </p:spPr>
        <p:txBody>
          <a:bodyPr lIns="0" tIns="0" rIns="0" bIns="0"/>
          <a:lstStyle/>
          <a:p>
            <a:pPr marL="0" marR="0" lvl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80" name="Shape 580"/>
          <p:cNvSpPr/>
          <p:nvPr/>
        </p:nvSpPr>
        <p:spPr>
          <a:xfrm>
            <a:off x="6670282" y="2510050"/>
            <a:ext cx="1117601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8100" tIns="38100" rIns="38100" bIns="38100" anchor="ctr"/>
          <a:lstStyle>
            <a:lvl1pPr marL="0" marR="0" algn="ctr" defTabSz="406400">
              <a:defRPr sz="1400">
                <a:uFillTx/>
              </a:defRPr>
            </a:lvl1pPr>
          </a:lstStyle>
          <a:p>
            <a:pPr lvl="0">
              <a:defRPr sz="1800"/>
            </a:pPr>
            <a:r>
              <a:rPr sz="1400"/>
              <a:t>local random coins</a:t>
            </a:r>
          </a:p>
        </p:txBody>
      </p:sp>
      <p:sp>
        <p:nvSpPr>
          <p:cNvPr id="581" name="Shape 581"/>
          <p:cNvSpPr/>
          <p:nvPr/>
        </p:nvSpPr>
        <p:spPr>
          <a:xfrm>
            <a:off x="6979109" y="1637193"/>
            <a:ext cx="485852" cy="5830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8100" tIns="38100" rIns="38100" bIns="38100" anchor="ctr"/>
          <a:lstStyle>
            <a:lvl1pPr marL="0" marR="0" algn="ctr" defTabSz="406400">
              <a:defRPr sz="4200">
                <a:uFillTx/>
              </a:defRPr>
            </a:lvl1pPr>
          </a:lstStyle>
          <a:p>
            <a:pPr lvl="0">
              <a:defRPr sz="1800"/>
            </a:pPr>
            <a:r>
              <a:rPr sz="4200"/>
              <a:t>A</a:t>
            </a:r>
          </a:p>
        </p:txBody>
      </p:sp>
      <p:sp>
        <p:nvSpPr>
          <p:cNvPr id="582" name="Shape 582"/>
          <p:cNvSpPr/>
          <p:nvPr/>
        </p:nvSpPr>
        <p:spPr>
          <a:xfrm flipH="1" flipV="1">
            <a:off x="7731373" y="2039072"/>
            <a:ext cx="1072982" cy="128"/>
          </a:xfrm>
          <a:prstGeom prst="line">
            <a:avLst/>
          </a:prstGeom>
          <a:ln w="38100">
            <a:solidFill/>
            <a:miter lim="400000"/>
            <a:headEnd type="triangle"/>
          </a:ln>
        </p:spPr>
        <p:txBody>
          <a:bodyPr lIns="0" tIns="0" rIns="0" bIns="0"/>
          <a:lstStyle/>
          <a:p>
            <a:pPr marL="0" marR="0" lvl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83" name="Shape 583"/>
          <p:cNvSpPr/>
          <p:nvPr/>
        </p:nvSpPr>
        <p:spPr>
          <a:xfrm>
            <a:off x="7884100" y="1664200"/>
            <a:ext cx="762001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8100" tIns="38100" rIns="38100" bIns="38100" anchor="ctr"/>
          <a:lstStyle/>
          <a:p>
            <a:pPr marL="0" marR="0" lvl="0" algn="ctr" defTabSz="406400">
              <a:defRPr sz="1800">
                <a:uFillTx/>
              </a:defRPr>
            </a:pPr>
            <a:r>
              <a:rPr sz="2000"/>
              <a:t>A(</a:t>
            </a:r>
            <a:r>
              <a:rPr sz="2000">
                <a:solidFill>
                  <a:srgbClr val="D81E00"/>
                </a:solidFill>
              </a:rPr>
              <a:t>x’</a:t>
            </a:r>
            <a:r>
              <a:rPr sz="2000"/>
              <a:t>)</a:t>
            </a:r>
          </a:p>
        </p:txBody>
      </p:sp>
      <p:pic>
        <p:nvPicPr>
          <p:cNvPr id="584" name="droppedImage.pdf"/>
          <p:cNvPicPr/>
          <p:nvPr/>
        </p:nvPicPr>
        <p:blipFill>
          <a:blip r:embed="rId3"/>
          <a:stretch>
            <a:fillRect/>
          </a:stretch>
        </p:blipFill>
        <p:spPr>
          <a:xfrm>
            <a:off x="1223769" y="1319842"/>
            <a:ext cx="318528" cy="206613"/>
          </a:xfrm>
          <a:prstGeom prst="rect">
            <a:avLst/>
          </a:prstGeom>
          <a:ln w="12700">
            <a:miter lim="400000"/>
          </a:ln>
        </p:spPr>
      </p:pic>
      <p:pic>
        <p:nvPicPr>
          <p:cNvPr id="585" name="droppedImage.pdf"/>
          <p:cNvPicPr/>
          <p:nvPr/>
        </p:nvPicPr>
        <p:blipFill>
          <a:blip r:embed="rId4"/>
          <a:stretch>
            <a:fillRect/>
          </a:stretch>
        </p:blipFill>
        <p:spPr>
          <a:xfrm>
            <a:off x="1215160" y="2301248"/>
            <a:ext cx="352963" cy="206613"/>
          </a:xfrm>
          <a:prstGeom prst="rect">
            <a:avLst/>
          </a:prstGeom>
          <a:ln w="12700">
            <a:miter lim="400000"/>
          </a:ln>
        </p:spPr>
      </p:pic>
      <p:pic>
        <p:nvPicPr>
          <p:cNvPr id="586" name="droppedImage.pdf"/>
          <p:cNvPicPr/>
          <p:nvPr/>
        </p:nvPicPr>
        <p:blipFill>
          <a:blip r:embed="rId5"/>
          <a:stretch>
            <a:fillRect/>
          </a:stretch>
        </p:blipFill>
        <p:spPr>
          <a:xfrm>
            <a:off x="1309857" y="1836372"/>
            <a:ext cx="69476" cy="396007"/>
          </a:xfrm>
          <a:prstGeom prst="rect">
            <a:avLst/>
          </a:prstGeom>
          <a:ln w="12700">
            <a:miter lim="400000"/>
          </a:ln>
        </p:spPr>
      </p:pic>
      <p:sp>
        <p:nvSpPr>
          <p:cNvPr id="587" name="Shape 587"/>
          <p:cNvSpPr/>
          <p:nvPr/>
        </p:nvSpPr>
        <p:spPr>
          <a:xfrm flipH="1" flipV="1">
            <a:off x="758892" y="1466192"/>
            <a:ext cx="1540982" cy="189393"/>
          </a:xfrm>
          <a:prstGeom prst="line">
            <a:avLst/>
          </a:prstGeom>
          <a:ln w="38100">
            <a:solidFill/>
            <a:miter lim="400000"/>
            <a:headEnd type="triangle"/>
          </a:ln>
        </p:spPr>
        <p:txBody>
          <a:bodyPr lIns="0" tIns="0" rIns="0" bIns="0"/>
          <a:lstStyle/>
          <a:p>
            <a:pPr marL="0" marR="0" lvl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88" name="Shape 588"/>
          <p:cNvSpPr/>
          <p:nvPr/>
        </p:nvSpPr>
        <p:spPr>
          <a:xfrm flipH="1" flipV="1">
            <a:off x="663222" y="1961444"/>
            <a:ext cx="1636651" cy="21278"/>
          </a:xfrm>
          <a:prstGeom prst="line">
            <a:avLst/>
          </a:prstGeom>
          <a:ln w="38100">
            <a:solidFill/>
            <a:miter lim="400000"/>
            <a:headEnd type="triangle"/>
          </a:ln>
        </p:spPr>
        <p:txBody>
          <a:bodyPr lIns="0" tIns="0" rIns="0" bIns="0"/>
          <a:lstStyle/>
          <a:p>
            <a:pPr marL="0" marR="0" lvl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89" name="Shape 589"/>
          <p:cNvSpPr/>
          <p:nvPr/>
        </p:nvSpPr>
        <p:spPr>
          <a:xfrm flipH="1">
            <a:off x="870807" y="2258204"/>
            <a:ext cx="1429067" cy="499314"/>
          </a:xfrm>
          <a:prstGeom prst="line">
            <a:avLst/>
          </a:prstGeom>
          <a:ln w="38100">
            <a:solidFill/>
            <a:miter lim="400000"/>
            <a:headEnd type="triangle"/>
          </a:ln>
        </p:spPr>
        <p:txBody>
          <a:bodyPr lIns="0" tIns="0" rIns="0" bIns="0"/>
          <a:lstStyle/>
          <a:p>
            <a:pPr marL="0" marR="0" lvl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596" name="Group 596"/>
          <p:cNvGrpSpPr/>
          <p:nvPr/>
        </p:nvGrpSpPr>
        <p:grpSpPr>
          <a:xfrm>
            <a:off x="569497" y="1337060"/>
            <a:ext cx="163569" cy="318528"/>
            <a:chOff x="0" y="0"/>
            <a:chExt cx="163567" cy="318526"/>
          </a:xfrm>
        </p:grpSpPr>
        <p:sp>
          <p:nvSpPr>
            <p:cNvPr id="590" name="Shape 590"/>
            <p:cNvSpPr/>
            <p:nvPr/>
          </p:nvSpPr>
          <p:spPr>
            <a:xfrm flipH="1">
              <a:off x="77479" y="68870"/>
              <a:ext cx="1" cy="16356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591" name="Shape 591"/>
            <p:cNvSpPr/>
            <p:nvPr/>
          </p:nvSpPr>
          <p:spPr>
            <a:xfrm>
              <a:off x="74609" y="212351"/>
              <a:ext cx="88959" cy="106176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592" name="Shape 592"/>
            <p:cNvSpPr/>
            <p:nvPr/>
          </p:nvSpPr>
          <p:spPr>
            <a:xfrm flipH="1">
              <a:off x="0" y="218090"/>
              <a:ext cx="74610" cy="10043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593" name="Shape 593"/>
            <p:cNvSpPr/>
            <p:nvPr/>
          </p:nvSpPr>
          <p:spPr>
            <a:xfrm>
              <a:off x="0" y="80349"/>
              <a:ext cx="71741" cy="34436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594" name="Shape 594"/>
            <p:cNvSpPr/>
            <p:nvPr/>
          </p:nvSpPr>
          <p:spPr>
            <a:xfrm>
              <a:off x="43044" y="-1"/>
              <a:ext cx="68871" cy="68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algn="ctr" defTabSz="406400">
                <a:defRPr sz="2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</a:defRPr>
              </a:pPr>
              <a:endParaRPr/>
            </a:p>
          </p:txBody>
        </p:sp>
        <p:sp>
          <p:nvSpPr>
            <p:cNvPr id="595" name="Shape 595"/>
            <p:cNvSpPr/>
            <p:nvPr/>
          </p:nvSpPr>
          <p:spPr>
            <a:xfrm flipV="1">
              <a:off x="80349" y="86088"/>
              <a:ext cx="71741" cy="2869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sp>
        <p:nvSpPr>
          <p:cNvPr id="597" name="Shape 597"/>
          <p:cNvSpPr/>
          <p:nvPr/>
        </p:nvSpPr>
        <p:spPr>
          <a:xfrm>
            <a:off x="500627" y="1862198"/>
            <a:ext cx="1" cy="163569"/>
          </a:xfrm>
          <a:prstGeom prst="line">
            <a:avLst/>
          </a:prstGeom>
          <a:ln w="38100">
            <a:solidFill/>
            <a:miter lim="400000"/>
          </a:ln>
        </p:spPr>
        <p:txBody>
          <a:bodyPr lIns="0" tIns="0" rIns="0" bIns="0"/>
          <a:lstStyle/>
          <a:p>
            <a:pPr marL="0" marR="0" lvl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98" name="Shape 598"/>
          <p:cNvSpPr/>
          <p:nvPr/>
        </p:nvSpPr>
        <p:spPr>
          <a:xfrm>
            <a:off x="497757" y="2005679"/>
            <a:ext cx="88959" cy="106176"/>
          </a:xfrm>
          <a:prstGeom prst="line">
            <a:avLst/>
          </a:prstGeom>
          <a:ln w="38100">
            <a:solidFill/>
            <a:miter lim="400000"/>
          </a:ln>
        </p:spPr>
        <p:txBody>
          <a:bodyPr lIns="0" tIns="0" rIns="0" bIns="0"/>
          <a:lstStyle/>
          <a:p>
            <a:pPr marL="0" marR="0" lvl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99" name="Shape 599"/>
          <p:cNvSpPr/>
          <p:nvPr/>
        </p:nvSpPr>
        <p:spPr>
          <a:xfrm flipH="1">
            <a:off x="423147" y="2011418"/>
            <a:ext cx="74611" cy="100438"/>
          </a:xfrm>
          <a:prstGeom prst="line">
            <a:avLst/>
          </a:prstGeom>
          <a:ln w="38100">
            <a:solidFill/>
            <a:miter lim="400000"/>
          </a:ln>
        </p:spPr>
        <p:txBody>
          <a:bodyPr lIns="0" tIns="0" rIns="0" bIns="0"/>
          <a:lstStyle/>
          <a:p>
            <a:pPr marL="0" marR="0" lvl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00" name="Shape 600"/>
          <p:cNvSpPr/>
          <p:nvPr/>
        </p:nvSpPr>
        <p:spPr>
          <a:xfrm>
            <a:off x="423147" y="1873677"/>
            <a:ext cx="71742" cy="34436"/>
          </a:xfrm>
          <a:prstGeom prst="line">
            <a:avLst/>
          </a:prstGeom>
          <a:ln w="38100">
            <a:solidFill/>
            <a:miter lim="400000"/>
          </a:ln>
        </p:spPr>
        <p:txBody>
          <a:bodyPr lIns="0" tIns="0" rIns="0" bIns="0"/>
          <a:lstStyle/>
          <a:p>
            <a:pPr marL="0" marR="0" lvl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01" name="Shape 601"/>
          <p:cNvSpPr/>
          <p:nvPr/>
        </p:nvSpPr>
        <p:spPr>
          <a:xfrm>
            <a:off x="466192" y="1793328"/>
            <a:ext cx="68871" cy="688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ln w="25400">
            <a:solidFill/>
            <a:miter lim="400000"/>
          </a:ln>
        </p:spPr>
        <p:txBody>
          <a:bodyPr lIns="38100" tIns="38100" rIns="38100" bIns="38100" anchor="ctr"/>
          <a:lstStyle/>
          <a:p>
            <a:pPr marL="0" marR="0" lvl="0" algn="ctr" defTabSz="406400">
              <a:defRPr sz="2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</a:defRPr>
            </a:pPr>
            <a:endParaRPr/>
          </a:p>
        </p:txBody>
      </p:sp>
      <p:sp>
        <p:nvSpPr>
          <p:cNvPr id="602" name="Shape 602"/>
          <p:cNvSpPr/>
          <p:nvPr/>
        </p:nvSpPr>
        <p:spPr>
          <a:xfrm flipV="1">
            <a:off x="503497" y="1879415"/>
            <a:ext cx="71741" cy="28698"/>
          </a:xfrm>
          <a:prstGeom prst="line">
            <a:avLst/>
          </a:prstGeom>
          <a:ln w="38100">
            <a:solidFill/>
            <a:miter lim="400000"/>
          </a:ln>
        </p:spPr>
        <p:txBody>
          <a:bodyPr lIns="0" tIns="0" rIns="0" bIns="0"/>
          <a:lstStyle/>
          <a:p>
            <a:pPr marL="0" marR="0" lvl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609" name="Group 609"/>
          <p:cNvGrpSpPr/>
          <p:nvPr/>
        </p:nvGrpSpPr>
        <p:grpSpPr>
          <a:xfrm>
            <a:off x="672803" y="2602558"/>
            <a:ext cx="163569" cy="318527"/>
            <a:chOff x="0" y="0"/>
            <a:chExt cx="163567" cy="318526"/>
          </a:xfrm>
        </p:grpSpPr>
        <p:sp>
          <p:nvSpPr>
            <p:cNvPr id="603" name="Shape 603"/>
            <p:cNvSpPr/>
            <p:nvPr/>
          </p:nvSpPr>
          <p:spPr>
            <a:xfrm flipH="1">
              <a:off x="77479" y="68870"/>
              <a:ext cx="1" cy="16356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04" name="Shape 604"/>
            <p:cNvSpPr/>
            <p:nvPr/>
          </p:nvSpPr>
          <p:spPr>
            <a:xfrm>
              <a:off x="74609" y="212351"/>
              <a:ext cx="88959" cy="106176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05" name="Shape 605"/>
            <p:cNvSpPr/>
            <p:nvPr/>
          </p:nvSpPr>
          <p:spPr>
            <a:xfrm flipH="1">
              <a:off x="0" y="218090"/>
              <a:ext cx="74610" cy="10043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06" name="Shape 606"/>
            <p:cNvSpPr/>
            <p:nvPr/>
          </p:nvSpPr>
          <p:spPr>
            <a:xfrm>
              <a:off x="0" y="80349"/>
              <a:ext cx="71741" cy="34436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07" name="Shape 607"/>
            <p:cNvSpPr/>
            <p:nvPr/>
          </p:nvSpPr>
          <p:spPr>
            <a:xfrm>
              <a:off x="43044" y="-1"/>
              <a:ext cx="68871" cy="68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algn="ctr" defTabSz="406400">
                <a:defRPr sz="2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</a:defRPr>
              </a:pPr>
              <a:endParaRPr/>
            </a:p>
          </p:txBody>
        </p:sp>
        <p:sp>
          <p:nvSpPr>
            <p:cNvPr id="608" name="Shape 608"/>
            <p:cNvSpPr/>
            <p:nvPr/>
          </p:nvSpPr>
          <p:spPr>
            <a:xfrm flipV="1">
              <a:off x="80349" y="86088"/>
              <a:ext cx="71741" cy="2869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sp>
        <p:nvSpPr>
          <p:cNvPr id="610" name="Shape 610"/>
          <p:cNvSpPr/>
          <p:nvPr/>
        </p:nvSpPr>
        <p:spPr>
          <a:xfrm>
            <a:off x="2314138" y="1549451"/>
            <a:ext cx="1033061" cy="783405"/>
          </a:xfrm>
          <a:prstGeom prst="rect">
            <a:avLst/>
          </a:prstGeom>
          <a:ln w="25400">
            <a:solidFill/>
            <a:miter lim="400000"/>
          </a:ln>
          <a:effectLst>
            <a:outerShdw blurRad="38100" dist="38100" dir="2700000" rotWithShape="0">
              <a:srgbClr val="000000">
                <a:alpha val="75000"/>
              </a:srgbClr>
            </a:outerShdw>
          </a:effectLst>
        </p:spPr>
        <p:txBody>
          <a:bodyPr lIns="38100" tIns="38100" rIns="38100" bIns="38100" anchor="ctr"/>
          <a:lstStyle/>
          <a:p>
            <a:pPr marL="0" marR="0" lvl="0" algn="ctr" defTabSz="406400">
              <a:defRPr sz="2600">
                <a:uFillTx/>
              </a:defRPr>
            </a:pPr>
            <a:endParaRPr/>
          </a:p>
        </p:txBody>
      </p:sp>
      <p:sp>
        <p:nvSpPr>
          <p:cNvPr id="611" name="Shape 611"/>
          <p:cNvSpPr/>
          <p:nvPr/>
        </p:nvSpPr>
        <p:spPr>
          <a:xfrm flipH="1">
            <a:off x="2822059" y="2341464"/>
            <a:ext cx="8610" cy="223831"/>
          </a:xfrm>
          <a:prstGeom prst="line">
            <a:avLst/>
          </a:prstGeom>
          <a:ln w="38100">
            <a:solidFill/>
            <a:miter lim="400000"/>
            <a:headEnd type="triangle"/>
          </a:ln>
        </p:spPr>
        <p:txBody>
          <a:bodyPr lIns="0" tIns="0" rIns="0" bIns="0"/>
          <a:lstStyle/>
          <a:p>
            <a:pPr marL="0" marR="0" lvl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12" name="Shape 612"/>
          <p:cNvSpPr/>
          <p:nvPr/>
        </p:nvSpPr>
        <p:spPr>
          <a:xfrm>
            <a:off x="2234103" y="2505032"/>
            <a:ext cx="1188020" cy="4648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8100" tIns="38100" rIns="38100" bIns="38100" anchor="ctr"/>
          <a:lstStyle>
            <a:lvl1pPr marL="0" marR="0" algn="ctr" defTabSz="406400">
              <a:defRPr sz="1400">
                <a:uFillTx/>
              </a:defRPr>
            </a:lvl1pPr>
          </a:lstStyle>
          <a:p>
            <a:pPr lvl="0">
              <a:defRPr sz="1800"/>
            </a:pPr>
            <a:r>
              <a:rPr sz="1400"/>
              <a:t>local random coins</a:t>
            </a:r>
          </a:p>
        </p:txBody>
      </p:sp>
      <p:sp>
        <p:nvSpPr>
          <p:cNvPr id="613" name="Shape 613"/>
          <p:cNvSpPr/>
          <p:nvPr/>
        </p:nvSpPr>
        <p:spPr>
          <a:xfrm>
            <a:off x="2563305" y="1634187"/>
            <a:ext cx="514685" cy="6176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8100" tIns="38100" rIns="38100" bIns="38100" anchor="ctr"/>
          <a:lstStyle>
            <a:lvl1pPr marL="0" marR="0" algn="ctr" defTabSz="406400">
              <a:defRPr sz="4200">
                <a:uFillTx/>
              </a:defRPr>
            </a:lvl1pPr>
          </a:lstStyle>
          <a:p>
            <a:pPr lvl="0">
              <a:defRPr sz="1800"/>
            </a:pPr>
            <a:r>
              <a:rPr sz="4200"/>
              <a:t>A</a:t>
            </a:r>
          </a:p>
        </p:txBody>
      </p:sp>
      <p:sp>
        <p:nvSpPr>
          <p:cNvPr id="614" name="Shape 614"/>
          <p:cNvSpPr/>
          <p:nvPr/>
        </p:nvSpPr>
        <p:spPr>
          <a:xfrm flipH="1" flipV="1">
            <a:off x="3374420" y="2059276"/>
            <a:ext cx="1136660" cy="1"/>
          </a:xfrm>
          <a:prstGeom prst="line">
            <a:avLst/>
          </a:prstGeom>
          <a:ln w="38100">
            <a:solidFill/>
            <a:miter lim="400000"/>
            <a:headEnd type="triangle"/>
          </a:ln>
        </p:spPr>
        <p:txBody>
          <a:bodyPr lIns="0" tIns="0" rIns="0" bIns="0"/>
          <a:lstStyle/>
          <a:p>
            <a:pPr marL="0" marR="0" lvl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15" name="Shape 615"/>
          <p:cNvSpPr/>
          <p:nvPr/>
        </p:nvSpPr>
        <p:spPr>
          <a:xfrm>
            <a:off x="3539774" y="1683261"/>
            <a:ext cx="800101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8100" tIns="38100" rIns="38100" bIns="38100" anchor="ctr"/>
          <a:lstStyle>
            <a:lvl1pPr marL="0" marR="0" algn="ctr" defTabSz="406400">
              <a:defRPr sz="2000">
                <a:uFillTx/>
              </a:defRPr>
            </a:lvl1pPr>
          </a:lstStyle>
          <a:p>
            <a:pPr lvl="0">
              <a:defRPr sz="1800"/>
            </a:pPr>
            <a:r>
              <a:rPr sz="2000" dirty="0"/>
              <a:t>A(x)</a:t>
            </a:r>
          </a:p>
        </p:txBody>
      </p:sp>
      <p:pic>
        <p:nvPicPr>
          <p:cNvPr id="616" name="droppedImage.pdf"/>
          <p:cNvPicPr/>
          <p:nvPr/>
        </p:nvPicPr>
        <p:blipFill>
          <a:blip r:embed="rId7"/>
          <a:stretch>
            <a:fillRect/>
          </a:stretch>
        </p:blipFill>
        <p:spPr>
          <a:xfrm>
            <a:off x="1219200" y="1724454"/>
            <a:ext cx="317500" cy="205946"/>
          </a:xfrm>
          <a:prstGeom prst="rect">
            <a:avLst/>
          </a:prstGeom>
          <a:ln w="12700">
            <a:round/>
          </a:ln>
        </p:spPr>
      </p:pic>
      <p:cxnSp>
        <p:nvCxnSpPr>
          <p:cNvPr id="3" name="Straight Arrow Connector 2"/>
          <p:cNvCxnSpPr/>
          <p:nvPr/>
        </p:nvCxnSpPr>
        <p:spPr bwMode="auto">
          <a:xfrm flipV="1">
            <a:off x="2520950" y="4627629"/>
            <a:ext cx="0" cy="1943859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75" name="Straight Arrow Connector 74"/>
          <p:cNvCxnSpPr/>
          <p:nvPr/>
        </p:nvCxnSpPr>
        <p:spPr bwMode="auto">
          <a:xfrm flipV="1">
            <a:off x="577843" y="6455313"/>
            <a:ext cx="8040733" cy="4225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6" name="Freeform 5"/>
          <p:cNvSpPr/>
          <p:nvPr/>
        </p:nvSpPr>
        <p:spPr>
          <a:xfrm>
            <a:off x="955964" y="5069241"/>
            <a:ext cx="7038109" cy="1386977"/>
          </a:xfrm>
          <a:custGeom>
            <a:avLst/>
            <a:gdLst>
              <a:gd name="connsiteX0" fmla="*/ 0 w 7038109"/>
              <a:gd name="connsiteY0" fmla="*/ 1359268 h 1386977"/>
              <a:gd name="connsiteX1" fmla="*/ 1066800 w 7038109"/>
              <a:gd name="connsiteY1" fmla="*/ 1151450 h 1386977"/>
              <a:gd name="connsiteX2" fmla="*/ 1995054 w 7038109"/>
              <a:gd name="connsiteY2" fmla="*/ 514141 h 1386977"/>
              <a:gd name="connsiteX3" fmla="*/ 2854036 w 7038109"/>
              <a:gd name="connsiteY3" fmla="*/ 1523 h 1386977"/>
              <a:gd name="connsiteX4" fmla="*/ 3491345 w 7038109"/>
              <a:gd name="connsiteY4" fmla="*/ 375595 h 1386977"/>
              <a:gd name="connsiteX5" fmla="*/ 3906981 w 7038109"/>
              <a:gd name="connsiteY5" fmla="*/ 915923 h 1386977"/>
              <a:gd name="connsiteX6" fmla="*/ 4918363 w 7038109"/>
              <a:gd name="connsiteY6" fmla="*/ 763523 h 1386977"/>
              <a:gd name="connsiteX7" fmla="*/ 5472545 w 7038109"/>
              <a:gd name="connsiteY7" fmla="*/ 292468 h 1386977"/>
              <a:gd name="connsiteX8" fmla="*/ 6123709 w 7038109"/>
              <a:gd name="connsiteY8" fmla="*/ 555704 h 1386977"/>
              <a:gd name="connsiteX9" fmla="*/ 6511636 w 7038109"/>
              <a:gd name="connsiteY9" fmla="*/ 1165304 h 1386977"/>
              <a:gd name="connsiteX10" fmla="*/ 7038109 w 7038109"/>
              <a:gd name="connsiteY10" fmla="*/ 1386977 h 1386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038109" h="1386977">
                <a:moveTo>
                  <a:pt x="0" y="1359268"/>
                </a:moveTo>
                <a:cubicBezTo>
                  <a:pt x="367145" y="1325786"/>
                  <a:pt x="734291" y="1292304"/>
                  <a:pt x="1066800" y="1151450"/>
                </a:cubicBezTo>
                <a:cubicBezTo>
                  <a:pt x="1399309" y="1010595"/>
                  <a:pt x="1697181" y="705795"/>
                  <a:pt x="1995054" y="514141"/>
                </a:cubicBezTo>
                <a:cubicBezTo>
                  <a:pt x="2292927" y="322487"/>
                  <a:pt x="2604654" y="24614"/>
                  <a:pt x="2854036" y="1523"/>
                </a:cubicBezTo>
                <a:cubicBezTo>
                  <a:pt x="3103418" y="-21568"/>
                  <a:pt x="3315854" y="223195"/>
                  <a:pt x="3491345" y="375595"/>
                </a:cubicBezTo>
                <a:cubicBezTo>
                  <a:pt x="3666836" y="527995"/>
                  <a:pt x="3669145" y="851268"/>
                  <a:pt x="3906981" y="915923"/>
                </a:cubicBezTo>
                <a:cubicBezTo>
                  <a:pt x="4144817" y="980578"/>
                  <a:pt x="4657436" y="867432"/>
                  <a:pt x="4918363" y="763523"/>
                </a:cubicBezTo>
                <a:cubicBezTo>
                  <a:pt x="5179290" y="659614"/>
                  <a:pt x="5271654" y="327104"/>
                  <a:pt x="5472545" y="292468"/>
                </a:cubicBezTo>
                <a:cubicBezTo>
                  <a:pt x="5673436" y="257832"/>
                  <a:pt x="5950527" y="410231"/>
                  <a:pt x="6123709" y="555704"/>
                </a:cubicBezTo>
                <a:cubicBezTo>
                  <a:pt x="6296891" y="701177"/>
                  <a:pt x="6359236" y="1026759"/>
                  <a:pt x="6511636" y="1165304"/>
                </a:cubicBezTo>
                <a:cubicBezTo>
                  <a:pt x="6664036" y="1303849"/>
                  <a:pt x="7038109" y="1386977"/>
                  <a:pt x="7038109" y="1386977"/>
                </a:cubicBezTo>
              </a:path>
            </a:pathLst>
          </a:custGeom>
          <a:noFill/>
          <a:ln w="25400">
            <a:solidFill>
              <a:schemeClr val="accent2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0" name="Freeform 79"/>
          <p:cNvSpPr/>
          <p:nvPr/>
        </p:nvSpPr>
        <p:spPr>
          <a:xfrm>
            <a:off x="1159160" y="5195307"/>
            <a:ext cx="7038109" cy="1260157"/>
          </a:xfrm>
          <a:custGeom>
            <a:avLst/>
            <a:gdLst>
              <a:gd name="connsiteX0" fmla="*/ 0 w 7038109"/>
              <a:gd name="connsiteY0" fmla="*/ 1359268 h 1386977"/>
              <a:gd name="connsiteX1" fmla="*/ 1066800 w 7038109"/>
              <a:gd name="connsiteY1" fmla="*/ 1151450 h 1386977"/>
              <a:gd name="connsiteX2" fmla="*/ 1995054 w 7038109"/>
              <a:gd name="connsiteY2" fmla="*/ 514141 h 1386977"/>
              <a:gd name="connsiteX3" fmla="*/ 2854036 w 7038109"/>
              <a:gd name="connsiteY3" fmla="*/ 1523 h 1386977"/>
              <a:gd name="connsiteX4" fmla="*/ 3491345 w 7038109"/>
              <a:gd name="connsiteY4" fmla="*/ 375595 h 1386977"/>
              <a:gd name="connsiteX5" fmla="*/ 3906981 w 7038109"/>
              <a:gd name="connsiteY5" fmla="*/ 915923 h 1386977"/>
              <a:gd name="connsiteX6" fmla="*/ 4918363 w 7038109"/>
              <a:gd name="connsiteY6" fmla="*/ 763523 h 1386977"/>
              <a:gd name="connsiteX7" fmla="*/ 5472545 w 7038109"/>
              <a:gd name="connsiteY7" fmla="*/ 292468 h 1386977"/>
              <a:gd name="connsiteX8" fmla="*/ 6123709 w 7038109"/>
              <a:gd name="connsiteY8" fmla="*/ 555704 h 1386977"/>
              <a:gd name="connsiteX9" fmla="*/ 6511636 w 7038109"/>
              <a:gd name="connsiteY9" fmla="*/ 1165304 h 1386977"/>
              <a:gd name="connsiteX10" fmla="*/ 7038109 w 7038109"/>
              <a:gd name="connsiteY10" fmla="*/ 1386977 h 1386977"/>
              <a:gd name="connsiteX0" fmla="*/ 0 w 7038109"/>
              <a:gd name="connsiteY0" fmla="*/ 1208262 h 1235971"/>
              <a:gd name="connsiteX1" fmla="*/ 1066800 w 7038109"/>
              <a:gd name="connsiteY1" fmla="*/ 1000444 h 1235971"/>
              <a:gd name="connsiteX2" fmla="*/ 1995054 w 7038109"/>
              <a:gd name="connsiteY2" fmla="*/ 363135 h 1235971"/>
              <a:gd name="connsiteX3" fmla="*/ 2992582 w 7038109"/>
              <a:gd name="connsiteY3" fmla="*/ 2917 h 1235971"/>
              <a:gd name="connsiteX4" fmla="*/ 3491345 w 7038109"/>
              <a:gd name="connsiteY4" fmla="*/ 224589 h 1235971"/>
              <a:gd name="connsiteX5" fmla="*/ 3906981 w 7038109"/>
              <a:gd name="connsiteY5" fmla="*/ 764917 h 1235971"/>
              <a:gd name="connsiteX6" fmla="*/ 4918363 w 7038109"/>
              <a:gd name="connsiteY6" fmla="*/ 612517 h 1235971"/>
              <a:gd name="connsiteX7" fmla="*/ 5472545 w 7038109"/>
              <a:gd name="connsiteY7" fmla="*/ 141462 h 1235971"/>
              <a:gd name="connsiteX8" fmla="*/ 6123709 w 7038109"/>
              <a:gd name="connsiteY8" fmla="*/ 404698 h 1235971"/>
              <a:gd name="connsiteX9" fmla="*/ 6511636 w 7038109"/>
              <a:gd name="connsiteY9" fmla="*/ 1014298 h 1235971"/>
              <a:gd name="connsiteX10" fmla="*/ 7038109 w 7038109"/>
              <a:gd name="connsiteY10" fmla="*/ 1235971 h 1235971"/>
              <a:gd name="connsiteX0" fmla="*/ 0 w 7038109"/>
              <a:gd name="connsiteY0" fmla="*/ 1208262 h 1235971"/>
              <a:gd name="connsiteX1" fmla="*/ 1066800 w 7038109"/>
              <a:gd name="connsiteY1" fmla="*/ 1000444 h 1235971"/>
              <a:gd name="connsiteX2" fmla="*/ 1995054 w 7038109"/>
              <a:gd name="connsiteY2" fmla="*/ 363135 h 1235971"/>
              <a:gd name="connsiteX3" fmla="*/ 2992582 w 7038109"/>
              <a:gd name="connsiteY3" fmla="*/ 2917 h 1235971"/>
              <a:gd name="connsiteX4" fmla="*/ 3491345 w 7038109"/>
              <a:gd name="connsiteY4" fmla="*/ 224589 h 1235971"/>
              <a:gd name="connsiteX5" fmla="*/ 3906981 w 7038109"/>
              <a:gd name="connsiteY5" fmla="*/ 764917 h 1235971"/>
              <a:gd name="connsiteX6" fmla="*/ 4765963 w 7038109"/>
              <a:gd name="connsiteY6" fmla="*/ 390844 h 1235971"/>
              <a:gd name="connsiteX7" fmla="*/ 5472545 w 7038109"/>
              <a:gd name="connsiteY7" fmla="*/ 141462 h 1235971"/>
              <a:gd name="connsiteX8" fmla="*/ 6123709 w 7038109"/>
              <a:gd name="connsiteY8" fmla="*/ 404698 h 1235971"/>
              <a:gd name="connsiteX9" fmla="*/ 6511636 w 7038109"/>
              <a:gd name="connsiteY9" fmla="*/ 1014298 h 1235971"/>
              <a:gd name="connsiteX10" fmla="*/ 7038109 w 7038109"/>
              <a:gd name="connsiteY10" fmla="*/ 1235971 h 1235971"/>
              <a:gd name="connsiteX0" fmla="*/ 0 w 7038109"/>
              <a:gd name="connsiteY0" fmla="*/ 1208262 h 1235971"/>
              <a:gd name="connsiteX1" fmla="*/ 1066800 w 7038109"/>
              <a:gd name="connsiteY1" fmla="*/ 1000444 h 1235971"/>
              <a:gd name="connsiteX2" fmla="*/ 1995054 w 7038109"/>
              <a:gd name="connsiteY2" fmla="*/ 363135 h 1235971"/>
              <a:gd name="connsiteX3" fmla="*/ 2992582 w 7038109"/>
              <a:gd name="connsiteY3" fmla="*/ 2917 h 1235971"/>
              <a:gd name="connsiteX4" fmla="*/ 3491345 w 7038109"/>
              <a:gd name="connsiteY4" fmla="*/ 224589 h 1235971"/>
              <a:gd name="connsiteX5" fmla="*/ 3906981 w 7038109"/>
              <a:gd name="connsiteY5" fmla="*/ 764917 h 1235971"/>
              <a:gd name="connsiteX6" fmla="*/ 4765963 w 7038109"/>
              <a:gd name="connsiteY6" fmla="*/ 390844 h 1235971"/>
              <a:gd name="connsiteX7" fmla="*/ 5347854 w 7038109"/>
              <a:gd name="connsiteY7" fmla="*/ 280007 h 1235971"/>
              <a:gd name="connsiteX8" fmla="*/ 6123709 w 7038109"/>
              <a:gd name="connsiteY8" fmla="*/ 404698 h 1235971"/>
              <a:gd name="connsiteX9" fmla="*/ 6511636 w 7038109"/>
              <a:gd name="connsiteY9" fmla="*/ 1014298 h 1235971"/>
              <a:gd name="connsiteX10" fmla="*/ 7038109 w 7038109"/>
              <a:gd name="connsiteY10" fmla="*/ 1235971 h 1235971"/>
              <a:gd name="connsiteX0" fmla="*/ 0 w 7038109"/>
              <a:gd name="connsiteY0" fmla="*/ 1208262 h 1235971"/>
              <a:gd name="connsiteX1" fmla="*/ 1066800 w 7038109"/>
              <a:gd name="connsiteY1" fmla="*/ 1000444 h 1235971"/>
              <a:gd name="connsiteX2" fmla="*/ 1995054 w 7038109"/>
              <a:gd name="connsiteY2" fmla="*/ 363135 h 1235971"/>
              <a:gd name="connsiteX3" fmla="*/ 2992582 w 7038109"/>
              <a:gd name="connsiteY3" fmla="*/ 2917 h 1235971"/>
              <a:gd name="connsiteX4" fmla="*/ 3491345 w 7038109"/>
              <a:gd name="connsiteY4" fmla="*/ 224589 h 1235971"/>
              <a:gd name="connsiteX5" fmla="*/ 3906981 w 7038109"/>
              <a:gd name="connsiteY5" fmla="*/ 764917 h 1235971"/>
              <a:gd name="connsiteX6" fmla="*/ 4765963 w 7038109"/>
              <a:gd name="connsiteY6" fmla="*/ 390844 h 1235971"/>
              <a:gd name="connsiteX7" fmla="*/ 5347854 w 7038109"/>
              <a:gd name="connsiteY7" fmla="*/ 280007 h 1235971"/>
              <a:gd name="connsiteX8" fmla="*/ 6165272 w 7038109"/>
              <a:gd name="connsiteY8" fmla="*/ 515534 h 1235971"/>
              <a:gd name="connsiteX9" fmla="*/ 6511636 w 7038109"/>
              <a:gd name="connsiteY9" fmla="*/ 1014298 h 1235971"/>
              <a:gd name="connsiteX10" fmla="*/ 7038109 w 7038109"/>
              <a:gd name="connsiteY10" fmla="*/ 1235971 h 1235971"/>
              <a:gd name="connsiteX0" fmla="*/ 0 w 7038109"/>
              <a:gd name="connsiteY0" fmla="*/ 1221893 h 1249602"/>
              <a:gd name="connsiteX1" fmla="*/ 1066800 w 7038109"/>
              <a:gd name="connsiteY1" fmla="*/ 1014075 h 1249602"/>
              <a:gd name="connsiteX2" fmla="*/ 1995054 w 7038109"/>
              <a:gd name="connsiteY2" fmla="*/ 376766 h 1249602"/>
              <a:gd name="connsiteX3" fmla="*/ 2701636 w 7038109"/>
              <a:gd name="connsiteY3" fmla="*/ 2694 h 1249602"/>
              <a:gd name="connsiteX4" fmla="*/ 3491345 w 7038109"/>
              <a:gd name="connsiteY4" fmla="*/ 238220 h 1249602"/>
              <a:gd name="connsiteX5" fmla="*/ 3906981 w 7038109"/>
              <a:gd name="connsiteY5" fmla="*/ 778548 h 1249602"/>
              <a:gd name="connsiteX6" fmla="*/ 4765963 w 7038109"/>
              <a:gd name="connsiteY6" fmla="*/ 404475 h 1249602"/>
              <a:gd name="connsiteX7" fmla="*/ 5347854 w 7038109"/>
              <a:gd name="connsiteY7" fmla="*/ 293638 h 1249602"/>
              <a:gd name="connsiteX8" fmla="*/ 6165272 w 7038109"/>
              <a:gd name="connsiteY8" fmla="*/ 529165 h 1249602"/>
              <a:gd name="connsiteX9" fmla="*/ 6511636 w 7038109"/>
              <a:gd name="connsiteY9" fmla="*/ 1027929 h 1249602"/>
              <a:gd name="connsiteX10" fmla="*/ 7038109 w 7038109"/>
              <a:gd name="connsiteY10" fmla="*/ 1249602 h 1249602"/>
              <a:gd name="connsiteX0" fmla="*/ 0 w 7038109"/>
              <a:gd name="connsiteY0" fmla="*/ 1232448 h 1260157"/>
              <a:gd name="connsiteX1" fmla="*/ 1066800 w 7038109"/>
              <a:gd name="connsiteY1" fmla="*/ 1024630 h 1260157"/>
              <a:gd name="connsiteX2" fmla="*/ 1995054 w 7038109"/>
              <a:gd name="connsiteY2" fmla="*/ 387321 h 1260157"/>
              <a:gd name="connsiteX3" fmla="*/ 2701636 w 7038109"/>
              <a:gd name="connsiteY3" fmla="*/ 13249 h 1260157"/>
              <a:gd name="connsiteX4" fmla="*/ 3255818 w 7038109"/>
              <a:gd name="connsiteY4" fmla="*/ 151793 h 1260157"/>
              <a:gd name="connsiteX5" fmla="*/ 3906981 w 7038109"/>
              <a:gd name="connsiteY5" fmla="*/ 789103 h 1260157"/>
              <a:gd name="connsiteX6" fmla="*/ 4765963 w 7038109"/>
              <a:gd name="connsiteY6" fmla="*/ 415030 h 1260157"/>
              <a:gd name="connsiteX7" fmla="*/ 5347854 w 7038109"/>
              <a:gd name="connsiteY7" fmla="*/ 304193 h 1260157"/>
              <a:gd name="connsiteX8" fmla="*/ 6165272 w 7038109"/>
              <a:gd name="connsiteY8" fmla="*/ 539720 h 1260157"/>
              <a:gd name="connsiteX9" fmla="*/ 6511636 w 7038109"/>
              <a:gd name="connsiteY9" fmla="*/ 1038484 h 1260157"/>
              <a:gd name="connsiteX10" fmla="*/ 7038109 w 7038109"/>
              <a:gd name="connsiteY10" fmla="*/ 1260157 h 1260157"/>
              <a:gd name="connsiteX0" fmla="*/ 0 w 7038109"/>
              <a:gd name="connsiteY0" fmla="*/ 1232448 h 1260157"/>
              <a:gd name="connsiteX1" fmla="*/ 1066800 w 7038109"/>
              <a:gd name="connsiteY1" fmla="*/ 1024630 h 1260157"/>
              <a:gd name="connsiteX2" fmla="*/ 1995054 w 7038109"/>
              <a:gd name="connsiteY2" fmla="*/ 387321 h 1260157"/>
              <a:gd name="connsiteX3" fmla="*/ 2701636 w 7038109"/>
              <a:gd name="connsiteY3" fmla="*/ 13249 h 1260157"/>
              <a:gd name="connsiteX4" fmla="*/ 3255818 w 7038109"/>
              <a:gd name="connsiteY4" fmla="*/ 151793 h 1260157"/>
              <a:gd name="connsiteX5" fmla="*/ 3906981 w 7038109"/>
              <a:gd name="connsiteY5" fmla="*/ 789103 h 1260157"/>
              <a:gd name="connsiteX6" fmla="*/ 4779817 w 7038109"/>
              <a:gd name="connsiteY6" fmla="*/ 525867 h 1260157"/>
              <a:gd name="connsiteX7" fmla="*/ 5347854 w 7038109"/>
              <a:gd name="connsiteY7" fmla="*/ 304193 h 1260157"/>
              <a:gd name="connsiteX8" fmla="*/ 6165272 w 7038109"/>
              <a:gd name="connsiteY8" fmla="*/ 539720 h 1260157"/>
              <a:gd name="connsiteX9" fmla="*/ 6511636 w 7038109"/>
              <a:gd name="connsiteY9" fmla="*/ 1038484 h 1260157"/>
              <a:gd name="connsiteX10" fmla="*/ 7038109 w 7038109"/>
              <a:gd name="connsiteY10" fmla="*/ 1260157 h 1260157"/>
              <a:gd name="connsiteX0" fmla="*/ 0 w 7038109"/>
              <a:gd name="connsiteY0" fmla="*/ 1232448 h 1260157"/>
              <a:gd name="connsiteX1" fmla="*/ 1066800 w 7038109"/>
              <a:gd name="connsiteY1" fmla="*/ 1024630 h 1260157"/>
              <a:gd name="connsiteX2" fmla="*/ 1995054 w 7038109"/>
              <a:gd name="connsiteY2" fmla="*/ 387321 h 1260157"/>
              <a:gd name="connsiteX3" fmla="*/ 2701636 w 7038109"/>
              <a:gd name="connsiteY3" fmla="*/ 13249 h 1260157"/>
              <a:gd name="connsiteX4" fmla="*/ 3255818 w 7038109"/>
              <a:gd name="connsiteY4" fmla="*/ 151793 h 1260157"/>
              <a:gd name="connsiteX5" fmla="*/ 3906981 w 7038109"/>
              <a:gd name="connsiteY5" fmla="*/ 789103 h 1260157"/>
              <a:gd name="connsiteX6" fmla="*/ 4779817 w 7038109"/>
              <a:gd name="connsiteY6" fmla="*/ 525867 h 1260157"/>
              <a:gd name="connsiteX7" fmla="*/ 5334000 w 7038109"/>
              <a:gd name="connsiteY7" fmla="*/ 262629 h 1260157"/>
              <a:gd name="connsiteX8" fmla="*/ 6165272 w 7038109"/>
              <a:gd name="connsiteY8" fmla="*/ 539720 h 1260157"/>
              <a:gd name="connsiteX9" fmla="*/ 6511636 w 7038109"/>
              <a:gd name="connsiteY9" fmla="*/ 1038484 h 1260157"/>
              <a:gd name="connsiteX10" fmla="*/ 7038109 w 7038109"/>
              <a:gd name="connsiteY10" fmla="*/ 1260157 h 1260157"/>
              <a:gd name="connsiteX0" fmla="*/ 0 w 7038109"/>
              <a:gd name="connsiteY0" fmla="*/ 1232448 h 1260157"/>
              <a:gd name="connsiteX1" fmla="*/ 1066800 w 7038109"/>
              <a:gd name="connsiteY1" fmla="*/ 1024630 h 1260157"/>
              <a:gd name="connsiteX2" fmla="*/ 1995054 w 7038109"/>
              <a:gd name="connsiteY2" fmla="*/ 387321 h 1260157"/>
              <a:gd name="connsiteX3" fmla="*/ 2701636 w 7038109"/>
              <a:gd name="connsiteY3" fmla="*/ 13249 h 1260157"/>
              <a:gd name="connsiteX4" fmla="*/ 3255818 w 7038109"/>
              <a:gd name="connsiteY4" fmla="*/ 151793 h 1260157"/>
              <a:gd name="connsiteX5" fmla="*/ 3906981 w 7038109"/>
              <a:gd name="connsiteY5" fmla="*/ 789103 h 1260157"/>
              <a:gd name="connsiteX6" fmla="*/ 4779817 w 7038109"/>
              <a:gd name="connsiteY6" fmla="*/ 525867 h 1260157"/>
              <a:gd name="connsiteX7" fmla="*/ 5334000 w 7038109"/>
              <a:gd name="connsiteY7" fmla="*/ 262629 h 1260157"/>
              <a:gd name="connsiteX8" fmla="*/ 5971308 w 7038109"/>
              <a:gd name="connsiteY8" fmla="*/ 345757 h 1260157"/>
              <a:gd name="connsiteX9" fmla="*/ 6511636 w 7038109"/>
              <a:gd name="connsiteY9" fmla="*/ 1038484 h 1260157"/>
              <a:gd name="connsiteX10" fmla="*/ 7038109 w 7038109"/>
              <a:gd name="connsiteY10" fmla="*/ 1260157 h 1260157"/>
              <a:gd name="connsiteX0" fmla="*/ 0 w 7038109"/>
              <a:gd name="connsiteY0" fmla="*/ 1232448 h 1260157"/>
              <a:gd name="connsiteX1" fmla="*/ 1066800 w 7038109"/>
              <a:gd name="connsiteY1" fmla="*/ 1024630 h 1260157"/>
              <a:gd name="connsiteX2" fmla="*/ 1995054 w 7038109"/>
              <a:gd name="connsiteY2" fmla="*/ 387321 h 1260157"/>
              <a:gd name="connsiteX3" fmla="*/ 2701636 w 7038109"/>
              <a:gd name="connsiteY3" fmla="*/ 13249 h 1260157"/>
              <a:gd name="connsiteX4" fmla="*/ 3255818 w 7038109"/>
              <a:gd name="connsiteY4" fmla="*/ 151793 h 1260157"/>
              <a:gd name="connsiteX5" fmla="*/ 3906981 w 7038109"/>
              <a:gd name="connsiteY5" fmla="*/ 789103 h 1260157"/>
              <a:gd name="connsiteX6" fmla="*/ 4779817 w 7038109"/>
              <a:gd name="connsiteY6" fmla="*/ 525867 h 1260157"/>
              <a:gd name="connsiteX7" fmla="*/ 5334000 w 7038109"/>
              <a:gd name="connsiteY7" fmla="*/ 262629 h 1260157"/>
              <a:gd name="connsiteX8" fmla="*/ 5971308 w 7038109"/>
              <a:gd name="connsiteY8" fmla="*/ 345757 h 1260157"/>
              <a:gd name="connsiteX9" fmla="*/ 6234545 w 7038109"/>
              <a:gd name="connsiteY9" fmla="*/ 802957 h 1260157"/>
              <a:gd name="connsiteX10" fmla="*/ 7038109 w 7038109"/>
              <a:gd name="connsiteY10" fmla="*/ 1260157 h 1260157"/>
              <a:gd name="connsiteX0" fmla="*/ 0 w 7038109"/>
              <a:gd name="connsiteY0" fmla="*/ 1232448 h 1260157"/>
              <a:gd name="connsiteX1" fmla="*/ 1066800 w 7038109"/>
              <a:gd name="connsiteY1" fmla="*/ 1024630 h 1260157"/>
              <a:gd name="connsiteX2" fmla="*/ 1995054 w 7038109"/>
              <a:gd name="connsiteY2" fmla="*/ 387321 h 1260157"/>
              <a:gd name="connsiteX3" fmla="*/ 2701636 w 7038109"/>
              <a:gd name="connsiteY3" fmla="*/ 13249 h 1260157"/>
              <a:gd name="connsiteX4" fmla="*/ 3255818 w 7038109"/>
              <a:gd name="connsiteY4" fmla="*/ 151793 h 1260157"/>
              <a:gd name="connsiteX5" fmla="*/ 3906981 w 7038109"/>
              <a:gd name="connsiteY5" fmla="*/ 789103 h 1260157"/>
              <a:gd name="connsiteX6" fmla="*/ 4779817 w 7038109"/>
              <a:gd name="connsiteY6" fmla="*/ 525867 h 1260157"/>
              <a:gd name="connsiteX7" fmla="*/ 5334000 w 7038109"/>
              <a:gd name="connsiteY7" fmla="*/ 262629 h 1260157"/>
              <a:gd name="connsiteX8" fmla="*/ 5971308 w 7038109"/>
              <a:gd name="connsiteY8" fmla="*/ 345757 h 1260157"/>
              <a:gd name="connsiteX9" fmla="*/ 6373091 w 7038109"/>
              <a:gd name="connsiteY9" fmla="*/ 983066 h 1260157"/>
              <a:gd name="connsiteX10" fmla="*/ 7038109 w 7038109"/>
              <a:gd name="connsiteY10" fmla="*/ 1260157 h 1260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038109" h="1260157">
                <a:moveTo>
                  <a:pt x="0" y="1232448"/>
                </a:moveTo>
                <a:cubicBezTo>
                  <a:pt x="367145" y="1198966"/>
                  <a:pt x="734291" y="1165484"/>
                  <a:pt x="1066800" y="1024630"/>
                </a:cubicBezTo>
                <a:cubicBezTo>
                  <a:pt x="1399309" y="883775"/>
                  <a:pt x="1722581" y="555885"/>
                  <a:pt x="1995054" y="387321"/>
                </a:cubicBezTo>
                <a:cubicBezTo>
                  <a:pt x="2267527" y="218758"/>
                  <a:pt x="2491509" y="52504"/>
                  <a:pt x="2701636" y="13249"/>
                </a:cubicBezTo>
                <a:cubicBezTo>
                  <a:pt x="2911763" y="-26006"/>
                  <a:pt x="3054927" y="22484"/>
                  <a:pt x="3255818" y="151793"/>
                </a:cubicBezTo>
                <a:cubicBezTo>
                  <a:pt x="3456709" y="281102"/>
                  <a:pt x="3652981" y="726757"/>
                  <a:pt x="3906981" y="789103"/>
                </a:cubicBezTo>
                <a:cubicBezTo>
                  <a:pt x="4160981" y="851449"/>
                  <a:pt x="4541981" y="613613"/>
                  <a:pt x="4779817" y="525867"/>
                </a:cubicBezTo>
                <a:cubicBezTo>
                  <a:pt x="5017654" y="438121"/>
                  <a:pt x="5135418" y="292647"/>
                  <a:pt x="5334000" y="262629"/>
                </a:cubicBezTo>
                <a:cubicBezTo>
                  <a:pt x="5532582" y="232611"/>
                  <a:pt x="5798126" y="225684"/>
                  <a:pt x="5971308" y="345757"/>
                </a:cubicBezTo>
                <a:cubicBezTo>
                  <a:pt x="6144490" y="465830"/>
                  <a:pt x="6195291" y="830666"/>
                  <a:pt x="6373091" y="983066"/>
                </a:cubicBezTo>
                <a:cubicBezTo>
                  <a:pt x="6550891" y="1135466"/>
                  <a:pt x="7038109" y="1260157"/>
                  <a:pt x="7038109" y="1260157"/>
                </a:cubicBezTo>
              </a:path>
            </a:pathLst>
          </a:custGeom>
          <a:noFill/>
          <a:ln w="25400">
            <a:solidFill>
              <a:srgbClr val="00B05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31496" y="6413895"/>
            <a:ext cx="1180984" cy="73152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endParaRPr lang="en-US" sz="2400" i="0" dirty="0">
              <a:uFill>
                <a:solidFill/>
              </a:u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98299" y="4006759"/>
            <a:ext cx="1845701" cy="14773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00" dirty="0">
                <a:latin typeface="+mj-lt"/>
              </a:rPr>
              <a:t>For any set of outcomes, about the same probability in both worlds</a:t>
            </a:r>
            <a:endParaRPr lang="en-US" sz="1800" i="0" dirty="0">
              <a:latin typeface="+mj-lt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6912168" y="4888279"/>
            <a:ext cx="472305" cy="1484812"/>
          </a:xfrm>
          <a:custGeom>
            <a:avLst/>
            <a:gdLst>
              <a:gd name="connsiteX0" fmla="*/ 361468 w 472305"/>
              <a:gd name="connsiteY0" fmla="*/ 0 h 1856509"/>
              <a:gd name="connsiteX1" fmla="*/ 1250 w 472305"/>
              <a:gd name="connsiteY1" fmla="*/ 1288473 h 1856509"/>
              <a:gd name="connsiteX2" fmla="*/ 472305 w 472305"/>
              <a:gd name="connsiteY2" fmla="*/ 1856509 h 1856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2305" h="1856509">
                <a:moveTo>
                  <a:pt x="361468" y="0"/>
                </a:moveTo>
                <a:cubicBezTo>
                  <a:pt x="172122" y="489527"/>
                  <a:pt x="-17223" y="979055"/>
                  <a:pt x="1250" y="1288473"/>
                </a:cubicBezTo>
                <a:cubicBezTo>
                  <a:pt x="19723" y="1597891"/>
                  <a:pt x="472305" y="1856509"/>
                  <a:pt x="472305" y="1856509"/>
                </a:cubicBezTo>
              </a:path>
            </a:pathLst>
          </a:custGeom>
          <a:noFill/>
          <a:ln w="44450">
            <a:solidFill>
              <a:srgbClr val="C00000"/>
            </a:solidFill>
            <a:prstDash val="sysDot"/>
            <a:headEnd type="none"/>
            <a:tailEnd type="stealth" w="lg" len="lg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279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0" grpId="0" animBg="1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droppedImage.png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82708" y="395304"/>
            <a:ext cx="2573495" cy="2032000"/>
          </a:xfrm>
          <a:prstGeom prst="rect">
            <a:avLst/>
          </a:prstGeom>
          <a:ln w="12700">
            <a:rou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on differential privacy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284356" y="995594"/>
            <a:ext cx="8575288" cy="4866956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Definitions</a:t>
            </a:r>
          </a:p>
          <a:p>
            <a:pPr lvl="1"/>
            <a:r>
              <a:rPr lang="en-US" dirty="0"/>
              <a:t>Pinning down “privacy”</a:t>
            </a:r>
          </a:p>
          <a:p>
            <a:r>
              <a:rPr lang="en-US" dirty="0">
                <a:solidFill>
                  <a:srgbClr val="C00000"/>
                </a:solidFill>
              </a:rPr>
              <a:t>Algorithms</a:t>
            </a:r>
            <a:r>
              <a:rPr lang="en-US" dirty="0"/>
              <a:t>: what can we compute privately?</a:t>
            </a:r>
          </a:p>
          <a:p>
            <a:pPr lvl="1"/>
            <a:r>
              <a:rPr lang="en-US" dirty="0"/>
              <a:t>Fundamental techniques</a:t>
            </a:r>
          </a:p>
          <a:p>
            <a:pPr lvl="1"/>
            <a:r>
              <a:rPr lang="en-US" dirty="0"/>
              <a:t>Specific applications</a:t>
            </a:r>
          </a:p>
          <a:p>
            <a:r>
              <a:rPr lang="en-US" dirty="0">
                <a:solidFill>
                  <a:srgbClr val="C00000"/>
                </a:solidFill>
              </a:rPr>
              <a:t>Attacks</a:t>
            </a:r>
            <a:r>
              <a:rPr lang="en-US" dirty="0"/>
              <a:t>: “Cryptanalysis” for data privacy</a:t>
            </a:r>
          </a:p>
          <a:p>
            <a:pPr lvl="1"/>
            <a:r>
              <a:rPr lang="en-US" dirty="0"/>
              <a:t>Impossibility results</a:t>
            </a:r>
          </a:p>
          <a:p>
            <a:r>
              <a:rPr lang="en-US" dirty="0">
                <a:solidFill>
                  <a:srgbClr val="C00000"/>
                </a:solidFill>
              </a:rPr>
              <a:t>Implications for other areas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Interactive machine learning and statistical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610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B0D99-ECC0-1742-A611-189796AF1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Frontier: Deep Learning with DP </a:t>
            </a:r>
          </a:p>
        </p:txBody>
      </p:sp>
      <p:sp>
        <p:nvSpPr>
          <p:cNvPr id="29" name="Content Placeholder 28">
            <a:extLst>
              <a:ext uri="{FF2B5EF4-FFF2-40B4-BE49-F238E27FC236}">
                <a16:creationId xmlns:a16="http://schemas.microsoft.com/office/drawing/2014/main" id="{279FD7B1-F71F-1D42-91E6-7750CD870E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897467"/>
            <a:ext cx="5183244" cy="1889008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>
                <a:solidFill>
                  <a:schemeClr val="accent2"/>
                </a:solidFill>
              </a:rPr>
              <a:t>McSherry Williams 09,</a:t>
            </a:r>
            <a:br>
              <a:rPr lang="en-US" sz="1800" dirty="0">
                <a:solidFill>
                  <a:schemeClr val="accent2"/>
                </a:solidFill>
              </a:rPr>
            </a:br>
            <a:r>
              <a:rPr lang="en-US" sz="1800" dirty="0">
                <a:solidFill>
                  <a:schemeClr val="accent2"/>
                </a:solidFill>
              </a:rPr>
              <a:t>Chaudhuri, Song, </a:t>
            </a:r>
            <a:r>
              <a:rPr lang="en-US" sz="1800" dirty="0" err="1">
                <a:solidFill>
                  <a:schemeClr val="accent2"/>
                </a:solidFill>
              </a:rPr>
              <a:t>Sarwate</a:t>
            </a:r>
            <a:r>
              <a:rPr lang="en-US" sz="1800" dirty="0">
                <a:solidFill>
                  <a:schemeClr val="accent2"/>
                </a:solidFill>
              </a:rPr>
              <a:t> 13,</a:t>
            </a:r>
            <a:br>
              <a:rPr lang="en-US" sz="1800" dirty="0">
                <a:solidFill>
                  <a:schemeClr val="accent2"/>
                </a:solidFill>
              </a:rPr>
            </a:br>
            <a:r>
              <a:rPr lang="en-US" sz="1800" dirty="0" err="1">
                <a:solidFill>
                  <a:schemeClr val="accent2"/>
                </a:solidFill>
              </a:rPr>
              <a:t>Bassily</a:t>
            </a:r>
            <a:r>
              <a:rPr lang="en-US" sz="1800" dirty="0">
                <a:solidFill>
                  <a:schemeClr val="accent2"/>
                </a:solidFill>
              </a:rPr>
              <a:t>, </a:t>
            </a:r>
            <a:r>
              <a:rPr lang="en-US" sz="1800" dirty="0">
                <a:solidFill>
                  <a:srgbClr val="C00000"/>
                </a:solidFill>
              </a:rPr>
              <a:t>S.</a:t>
            </a:r>
            <a:r>
              <a:rPr lang="en-US" sz="1800" dirty="0">
                <a:solidFill>
                  <a:schemeClr val="accent2"/>
                </a:solidFill>
              </a:rPr>
              <a:t>, </a:t>
            </a:r>
            <a:r>
              <a:rPr lang="en-US" sz="1800" dirty="0" err="1">
                <a:solidFill>
                  <a:schemeClr val="accent2"/>
                </a:solidFill>
              </a:rPr>
              <a:t>Thakurta</a:t>
            </a:r>
            <a:r>
              <a:rPr lang="en-US" sz="1800" dirty="0">
                <a:solidFill>
                  <a:schemeClr val="accent2"/>
                </a:solidFill>
              </a:rPr>
              <a:t> 2014, </a:t>
            </a:r>
            <a:br>
              <a:rPr lang="en-US" sz="1800" dirty="0">
                <a:solidFill>
                  <a:schemeClr val="accent2"/>
                </a:solidFill>
              </a:rPr>
            </a:br>
            <a:r>
              <a:rPr lang="en-US" sz="1800" dirty="0">
                <a:solidFill>
                  <a:schemeClr val="accent2"/>
                </a:solidFill>
              </a:rPr>
              <a:t>Abadi et al 2016, 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6887C5-2E8C-B44A-BC20-F103FC3205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17</a:t>
            </a:fld>
            <a:endParaRPr lang="en-US"/>
          </a:p>
        </p:txBody>
      </p:sp>
      <p:sp>
        <p:nvSpPr>
          <p:cNvPr id="5" name="Sensitive Data">
            <a:extLst>
              <a:ext uri="{FF2B5EF4-FFF2-40B4-BE49-F238E27FC236}">
                <a16:creationId xmlns:a16="http://schemas.microsoft.com/office/drawing/2014/main" id="{A9EC5DBA-6C26-934C-8861-BE2D37920D91}"/>
              </a:ext>
            </a:extLst>
          </p:cNvPr>
          <p:cNvSpPr/>
          <p:nvPr/>
        </p:nvSpPr>
        <p:spPr>
          <a:xfrm>
            <a:off x="241689" y="3001912"/>
            <a:ext cx="1491533" cy="8334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6" tIns="35716" rIns="35716" bIns="35716" anchor="ctr">
            <a:spAutoFit/>
          </a:bodyPr>
          <a:lstStyle>
            <a:lvl1pPr>
              <a:defRPr sz="25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>
              <a:defRPr sz="1800"/>
            </a:pPr>
            <a:r>
              <a:rPr sz="2500"/>
              <a:t>Sensitive Data</a:t>
            </a:r>
          </a:p>
        </p:txBody>
      </p:sp>
      <p:grpSp>
        <p:nvGrpSpPr>
          <p:cNvPr id="6" name="Group">
            <a:extLst>
              <a:ext uri="{FF2B5EF4-FFF2-40B4-BE49-F238E27FC236}">
                <a16:creationId xmlns:a16="http://schemas.microsoft.com/office/drawing/2014/main" id="{69AE5466-2A2E-664E-B7A5-0A3DA207E4DB}"/>
              </a:ext>
            </a:extLst>
          </p:cNvPr>
          <p:cNvGrpSpPr/>
          <p:nvPr/>
        </p:nvGrpSpPr>
        <p:grpSpPr>
          <a:xfrm>
            <a:off x="3917078" y="1738549"/>
            <a:ext cx="5113159" cy="4143574"/>
            <a:chOff x="-1" y="665767"/>
            <a:chExt cx="5113158" cy="4143573"/>
          </a:xfrm>
        </p:grpSpPr>
        <p:grpSp>
          <p:nvGrpSpPr>
            <p:cNvPr id="7" name="Group">
              <a:extLst>
                <a:ext uri="{FF2B5EF4-FFF2-40B4-BE49-F238E27FC236}">
                  <a16:creationId xmlns:a16="http://schemas.microsoft.com/office/drawing/2014/main" id="{33EBEB8A-B108-3F4E-8EFE-D2BD86F002E4}"/>
                </a:ext>
              </a:extLst>
            </p:cNvPr>
            <p:cNvGrpSpPr/>
            <p:nvPr/>
          </p:nvGrpSpPr>
          <p:grpSpPr>
            <a:xfrm>
              <a:off x="-1" y="749502"/>
              <a:ext cx="5113158" cy="4059838"/>
              <a:chOff x="0" y="0"/>
              <a:chExt cx="5113156" cy="4059837"/>
            </a:xfrm>
          </p:grpSpPr>
          <p:pic>
            <p:nvPicPr>
              <p:cNvPr id="9" name="image27.png" descr="image27.png">
                <a:extLst>
                  <a:ext uri="{FF2B5EF4-FFF2-40B4-BE49-F238E27FC236}">
                    <a16:creationId xmlns:a16="http://schemas.microsoft.com/office/drawing/2014/main" id="{34C6A61D-5C28-624B-8580-AD988E38B8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l="13510"/>
              <a:stretch>
                <a:fillRect/>
              </a:stretch>
            </p:blipFill>
            <p:spPr>
              <a:xfrm>
                <a:off x="-1" y="-1"/>
                <a:ext cx="5113158" cy="405983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0" name="Oval">
                <a:extLst>
                  <a:ext uri="{FF2B5EF4-FFF2-40B4-BE49-F238E27FC236}">
                    <a16:creationId xmlns:a16="http://schemas.microsoft.com/office/drawing/2014/main" id="{F8B076AA-1099-7243-9165-48D1D408A73B}"/>
                  </a:ext>
                </a:extLst>
              </p:cNvPr>
              <p:cNvSpPr/>
              <p:nvPr/>
            </p:nvSpPr>
            <p:spPr>
              <a:xfrm>
                <a:off x="205050" y="1280008"/>
                <a:ext cx="376393" cy="279044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" name="Oval">
                <a:extLst>
                  <a:ext uri="{FF2B5EF4-FFF2-40B4-BE49-F238E27FC236}">
                    <a16:creationId xmlns:a16="http://schemas.microsoft.com/office/drawing/2014/main" id="{F890FFD6-4172-EB47-A43E-AC6A8C922687}"/>
                  </a:ext>
                </a:extLst>
              </p:cNvPr>
              <p:cNvSpPr/>
              <p:nvPr/>
            </p:nvSpPr>
            <p:spPr>
              <a:xfrm>
                <a:off x="205050" y="2493788"/>
                <a:ext cx="376393" cy="279043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sp>
          <p:nvSpPr>
            <p:cNvPr id="8" name="Parameters">
              <a:extLst>
                <a:ext uri="{FF2B5EF4-FFF2-40B4-BE49-F238E27FC236}">
                  <a16:creationId xmlns:a16="http://schemas.microsoft.com/office/drawing/2014/main" id="{939FCEF6-9717-C54A-97F2-3C7CD5B49218}"/>
                </a:ext>
              </a:extLst>
            </p:cNvPr>
            <p:cNvSpPr/>
            <p:nvPr/>
          </p:nvSpPr>
          <p:spPr>
            <a:xfrm rot="20520000">
              <a:off x="1865141" y="665767"/>
              <a:ext cx="1399804" cy="393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000"/>
              </a:lvl1pPr>
            </a:lstStyle>
            <a:p>
              <a:pPr>
                <a:defRPr sz="1800"/>
              </a:pPr>
              <a:r>
                <a:rPr sz="2000"/>
                <a:t>Parameters</a:t>
              </a:r>
            </a:p>
          </p:txBody>
        </p:sp>
      </p:grpSp>
      <p:sp>
        <p:nvSpPr>
          <p:cNvPr id="12" name="Rectangle">
            <a:extLst>
              <a:ext uri="{FF2B5EF4-FFF2-40B4-BE49-F238E27FC236}">
                <a16:creationId xmlns:a16="http://schemas.microsoft.com/office/drawing/2014/main" id="{D7F7D886-D778-C84B-9F70-146954FBA998}"/>
              </a:ext>
            </a:extLst>
          </p:cNvPr>
          <p:cNvSpPr/>
          <p:nvPr/>
        </p:nvSpPr>
        <p:spPr>
          <a:xfrm>
            <a:off x="3884986" y="959017"/>
            <a:ext cx="5136624" cy="5503563"/>
          </a:xfrm>
          <a:prstGeom prst="rect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45719" rIns="45719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" name="Model">
            <a:extLst>
              <a:ext uri="{FF2B5EF4-FFF2-40B4-BE49-F238E27FC236}">
                <a16:creationId xmlns:a16="http://schemas.microsoft.com/office/drawing/2014/main" id="{207CE984-B5F1-BE40-96E7-7F3C39A5387C}"/>
              </a:ext>
            </a:extLst>
          </p:cNvPr>
          <p:cNvSpPr/>
          <p:nvPr/>
        </p:nvSpPr>
        <p:spPr>
          <a:xfrm>
            <a:off x="5969162" y="5744343"/>
            <a:ext cx="948888" cy="4524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6" tIns="35716" rIns="35716" bIns="35716" anchor="ctr">
            <a:spAutoFit/>
          </a:bodyPr>
          <a:lstStyle>
            <a:lvl1pPr>
              <a:defRPr sz="25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>
              <a:defRPr sz="1800"/>
            </a:pPr>
            <a:r>
              <a:rPr sz="2500"/>
              <a:t>Model</a:t>
            </a:r>
          </a:p>
        </p:txBody>
      </p:sp>
      <p:grpSp>
        <p:nvGrpSpPr>
          <p:cNvPr id="14" name="Group">
            <a:extLst>
              <a:ext uri="{FF2B5EF4-FFF2-40B4-BE49-F238E27FC236}">
                <a16:creationId xmlns:a16="http://schemas.microsoft.com/office/drawing/2014/main" id="{961D71DE-B826-7B41-9E5C-8C90D6E5E90B}"/>
              </a:ext>
            </a:extLst>
          </p:cNvPr>
          <p:cNvGrpSpPr/>
          <p:nvPr/>
        </p:nvGrpSpPr>
        <p:grpSpPr>
          <a:xfrm>
            <a:off x="0" y="2579396"/>
            <a:ext cx="2170233" cy="3498490"/>
            <a:chOff x="0" y="-1"/>
            <a:chExt cx="2170232" cy="3498488"/>
          </a:xfrm>
        </p:grpSpPr>
        <p:grpSp>
          <p:nvGrpSpPr>
            <p:cNvPr id="15" name="Group">
              <a:extLst>
                <a:ext uri="{FF2B5EF4-FFF2-40B4-BE49-F238E27FC236}">
                  <a16:creationId xmlns:a16="http://schemas.microsoft.com/office/drawing/2014/main" id="{0A2061F4-B414-3247-A606-EB1B4E2B5D90}"/>
                </a:ext>
              </a:extLst>
            </p:cNvPr>
            <p:cNvGrpSpPr/>
            <p:nvPr/>
          </p:nvGrpSpPr>
          <p:grpSpPr>
            <a:xfrm>
              <a:off x="103311" y="2272508"/>
              <a:ext cx="2066921" cy="1225979"/>
              <a:chOff x="0" y="-1"/>
              <a:chExt cx="2066919" cy="1225978"/>
            </a:xfrm>
          </p:grpSpPr>
          <p:sp>
            <p:nvSpPr>
              <p:cNvPr id="18" name="Rectangle">
                <a:extLst>
                  <a:ext uri="{FF2B5EF4-FFF2-40B4-BE49-F238E27FC236}">
                    <a16:creationId xmlns:a16="http://schemas.microsoft.com/office/drawing/2014/main" id="{EF6EE94F-F8A0-B941-9441-C6DCCC9C4050}"/>
                  </a:ext>
                </a:extLst>
              </p:cNvPr>
              <p:cNvSpPr/>
              <p:nvPr/>
            </p:nvSpPr>
            <p:spPr>
              <a:xfrm>
                <a:off x="0" y="-1"/>
                <a:ext cx="2066919" cy="1225978"/>
              </a:xfrm>
              <a:prstGeom prst="rect">
                <a:avLst/>
              </a:prstGeom>
              <a:blipFill rotWithShape="1">
                <a:blip r:embed="rId3"/>
                <a:srcRect/>
                <a:tile tx="0" ty="0" sx="100000" sy="100000" flip="none" algn="tl"/>
              </a:blipFill>
              <a:ln w="12700" cap="flat">
                <a:noFill/>
                <a:miter lim="400000"/>
              </a:ln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 sz="2000" b="1" u="sng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pPr>
                <a:endParaRPr/>
              </a:p>
            </p:txBody>
          </p:sp>
          <p:sp>
            <p:nvSpPr>
              <p:cNvPr id="19" name="Revealed now, but should be private">
                <a:extLst>
                  <a:ext uri="{FF2B5EF4-FFF2-40B4-BE49-F238E27FC236}">
                    <a16:creationId xmlns:a16="http://schemas.microsoft.com/office/drawing/2014/main" id="{424E8BB1-A390-CE4B-A9D7-20ED84BF2E00}"/>
                  </a:ext>
                </a:extLst>
              </p:cNvPr>
              <p:cNvSpPr/>
              <p:nvPr/>
            </p:nvSpPr>
            <p:spPr>
              <a:xfrm>
                <a:off x="0" y="100029"/>
                <a:ext cx="2066919" cy="102592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/>
              <a:p>
                <a:r>
                  <a:rPr sz="2000" u="sng" dirty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"/>
                  </a:rPr>
                  <a:t>Revealed</a:t>
                </a:r>
                <a:r>
                  <a:rPr sz="2000" dirty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"/>
                  </a:rPr>
                  <a:t> </a:t>
                </a:r>
                <a:r>
                  <a:rPr lang="en-US" sz="2000" dirty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"/>
                  </a:rPr>
                  <a:t>now, but should be </a:t>
                </a:r>
                <a:r>
                  <a:rPr lang="en-US" sz="2000" u="sng" dirty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"/>
                  </a:rPr>
                  <a:t>hidden</a:t>
                </a:r>
                <a:endParaRPr sz="2000" u="sng" dirty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endParaRPr>
              </a:p>
            </p:txBody>
          </p:sp>
        </p:grpSp>
        <p:pic>
          <p:nvPicPr>
            <p:cNvPr id="16" name="image29.png" descr="image29.png">
              <a:extLst>
                <a:ext uri="{FF2B5EF4-FFF2-40B4-BE49-F238E27FC236}">
                  <a16:creationId xmlns:a16="http://schemas.microsoft.com/office/drawing/2014/main" id="{49AF63CC-1140-3549-BD83-E838E97354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-1"/>
              <a:ext cx="1974913" cy="1678463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</p:pic>
        <p:pic>
          <p:nvPicPr>
            <p:cNvPr id="17" name="image30.png" descr="image30.png">
              <a:extLst>
                <a:ext uri="{FF2B5EF4-FFF2-40B4-BE49-F238E27FC236}">
                  <a16:creationId xmlns:a16="http://schemas.microsoft.com/office/drawing/2014/main" id="{31B7A563-6A5D-9A4B-AAC6-7AFA07DB63C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6200000">
              <a:off x="660674" y="1808385"/>
              <a:ext cx="653563" cy="32196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0" name="Group">
            <a:extLst>
              <a:ext uri="{FF2B5EF4-FFF2-40B4-BE49-F238E27FC236}">
                <a16:creationId xmlns:a16="http://schemas.microsoft.com/office/drawing/2014/main" id="{28EDA1D1-B4D1-874E-8783-B5252A25BDA0}"/>
              </a:ext>
            </a:extLst>
          </p:cNvPr>
          <p:cNvGrpSpPr/>
          <p:nvPr/>
        </p:nvGrpSpPr>
        <p:grpSpPr>
          <a:xfrm>
            <a:off x="3066081" y="4488142"/>
            <a:ext cx="4407427" cy="1919647"/>
            <a:chOff x="-2" y="-2"/>
            <a:chExt cx="4407426" cy="1919646"/>
          </a:xfrm>
        </p:grpSpPr>
        <p:grpSp>
          <p:nvGrpSpPr>
            <p:cNvPr id="21" name="Group">
              <a:extLst>
                <a:ext uri="{FF2B5EF4-FFF2-40B4-BE49-F238E27FC236}">
                  <a16:creationId xmlns:a16="http://schemas.microsoft.com/office/drawing/2014/main" id="{8789B60D-F82D-354F-813C-E0806BB9E4DE}"/>
                </a:ext>
              </a:extLst>
            </p:cNvPr>
            <p:cNvGrpSpPr/>
            <p:nvPr/>
          </p:nvGrpSpPr>
          <p:grpSpPr>
            <a:xfrm>
              <a:off x="-2" y="-2"/>
              <a:ext cx="2039319" cy="1324006"/>
              <a:chOff x="-1" y="-1"/>
              <a:chExt cx="2039317" cy="1324004"/>
            </a:xfrm>
          </p:grpSpPr>
          <p:sp>
            <p:nvSpPr>
              <p:cNvPr id="24" name="Rectangle">
                <a:extLst>
                  <a:ext uri="{FF2B5EF4-FFF2-40B4-BE49-F238E27FC236}">
                    <a16:creationId xmlns:a16="http://schemas.microsoft.com/office/drawing/2014/main" id="{267685CD-8BE2-6A4E-B9B6-E25DC10A4BEA}"/>
                  </a:ext>
                </a:extLst>
              </p:cNvPr>
              <p:cNvSpPr/>
              <p:nvPr/>
            </p:nvSpPr>
            <p:spPr>
              <a:xfrm>
                <a:off x="-1" y="-1"/>
                <a:ext cx="1939195" cy="1324004"/>
              </a:xfrm>
              <a:prstGeom prst="rect">
                <a:avLst/>
              </a:prstGeom>
              <a:solidFill>
                <a:srgbClr val="00882B"/>
              </a:solidFill>
              <a:ln w="12700" cap="flat">
                <a:noFill/>
                <a:miter lim="400000"/>
              </a:ln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5" name="Is private now,…">
                <a:extLst>
                  <a:ext uri="{FF2B5EF4-FFF2-40B4-BE49-F238E27FC236}">
                    <a16:creationId xmlns:a16="http://schemas.microsoft.com/office/drawing/2014/main" id="{C8FEE230-9561-644E-BB68-F73464EB921B}"/>
                  </a:ext>
                </a:extLst>
              </p:cNvPr>
              <p:cNvSpPr/>
              <p:nvPr/>
            </p:nvSpPr>
            <p:spPr>
              <a:xfrm>
                <a:off x="100121" y="46447"/>
                <a:ext cx="1939195" cy="123110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/>
              <a:p>
                <a:r>
                  <a:rPr lang="en-US" sz="2000" dirty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"/>
                  </a:rPr>
                  <a:t>Thought of as </a:t>
                </a:r>
                <a:r>
                  <a:rPr sz="2000" u="sng" dirty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"/>
                  </a:rPr>
                  <a:t>private</a:t>
                </a:r>
                <a:r>
                  <a:rPr sz="2000" dirty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"/>
                  </a:rPr>
                  <a:t> now,  but </a:t>
                </a:r>
                <a:r>
                  <a:rPr lang="en-US" sz="2000" dirty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"/>
                  </a:rPr>
                  <a:t>better to reason as if public</a:t>
                </a:r>
                <a:endParaRPr sz="2000" u="sng" dirty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endParaRPr>
              </a:p>
            </p:txBody>
          </p:sp>
        </p:grpSp>
        <p:pic>
          <p:nvPicPr>
            <p:cNvPr id="22" name="image31.png" descr="image31.png">
              <a:extLst>
                <a:ext uri="{FF2B5EF4-FFF2-40B4-BE49-F238E27FC236}">
                  <a16:creationId xmlns:a16="http://schemas.microsoft.com/office/drawing/2014/main" id="{25A5B6B8-F4F0-1540-BF4C-907C6208CCA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424651" y="937376"/>
              <a:ext cx="1982773" cy="982268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</p:pic>
        <p:pic>
          <p:nvPicPr>
            <p:cNvPr id="23" name="image32.png" descr="image32.png">
              <a:extLst>
                <a:ext uri="{FF2B5EF4-FFF2-40B4-BE49-F238E27FC236}">
                  <a16:creationId xmlns:a16="http://schemas.microsoft.com/office/drawing/2014/main" id="{A97E6E94-798E-DF4D-BED2-6D6B0D731ED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1206546">
              <a:off x="1835890" y="767047"/>
              <a:ext cx="981400" cy="32196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6" name="Rectangle">
            <a:extLst>
              <a:ext uri="{FF2B5EF4-FFF2-40B4-BE49-F238E27FC236}">
                <a16:creationId xmlns:a16="http://schemas.microsoft.com/office/drawing/2014/main" id="{B6E66D95-C8D3-9249-AA4A-307C4AC5983F}"/>
              </a:ext>
            </a:extLst>
          </p:cNvPr>
          <p:cNvSpPr/>
          <p:nvPr/>
        </p:nvSpPr>
        <p:spPr>
          <a:xfrm>
            <a:off x="170782" y="2968154"/>
            <a:ext cx="1646691" cy="900949"/>
          </a:xfrm>
          <a:prstGeom prst="rect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45719" rIns="45719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7" name="Deep Learning">
            <a:extLst>
              <a:ext uri="{FF2B5EF4-FFF2-40B4-BE49-F238E27FC236}">
                <a16:creationId xmlns:a16="http://schemas.microsoft.com/office/drawing/2014/main" id="{8F60EA1A-FDD7-D441-B589-4B1B2D8EF345}"/>
              </a:ext>
            </a:extLst>
          </p:cNvPr>
          <p:cNvSpPr/>
          <p:nvPr/>
        </p:nvSpPr>
        <p:spPr>
          <a:xfrm>
            <a:off x="2113423" y="3101129"/>
            <a:ext cx="1123892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21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>
              <a:defRPr sz="1800"/>
            </a:pPr>
            <a:r>
              <a:rPr sz="2100"/>
              <a:t>Deep Learning</a:t>
            </a:r>
          </a:p>
        </p:txBody>
      </p:sp>
      <p:pic>
        <p:nvPicPr>
          <p:cNvPr id="28" name="image33.png" descr="image33.png">
            <a:extLst>
              <a:ext uri="{FF2B5EF4-FFF2-40B4-BE49-F238E27FC236}">
                <a16:creationId xmlns:a16="http://schemas.microsoft.com/office/drawing/2014/main" id="{0423DD95-6F1C-7E4D-8486-C77108B858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02922" y="2512027"/>
            <a:ext cx="1673480" cy="1774853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6F646B5-C28F-6946-A445-8549BE2783B5}"/>
              </a:ext>
            </a:extLst>
          </p:cNvPr>
          <p:cNvSpPr txBox="1"/>
          <p:nvPr/>
        </p:nvSpPr>
        <p:spPr>
          <a:xfrm>
            <a:off x="-38654" y="6417044"/>
            <a:ext cx="6109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0" dirty="0">
                <a:solidFill>
                  <a:srgbClr val="C00000"/>
                </a:solidFill>
                <a:latin typeface="+mj-lt"/>
              </a:rPr>
              <a:t>Example: https://</a:t>
            </a:r>
            <a:r>
              <a:rPr lang="en-US" sz="2400" i="0" dirty="0" err="1">
                <a:solidFill>
                  <a:srgbClr val="C00000"/>
                </a:solidFill>
                <a:latin typeface="+mj-lt"/>
              </a:rPr>
              <a:t>github.com</a:t>
            </a:r>
            <a:r>
              <a:rPr lang="en-US" sz="2400" i="0" dirty="0">
                <a:solidFill>
                  <a:srgbClr val="C00000"/>
                </a:solidFill>
                <a:latin typeface="+mj-lt"/>
              </a:rPr>
              <a:t>/</a:t>
            </a:r>
            <a:r>
              <a:rPr lang="en-US" sz="2400" i="0" dirty="0" err="1">
                <a:solidFill>
                  <a:srgbClr val="C00000"/>
                </a:solidFill>
                <a:latin typeface="+mj-lt"/>
              </a:rPr>
              <a:t>tensorflow</a:t>
            </a:r>
            <a:r>
              <a:rPr lang="en-US" sz="2400" i="0" dirty="0">
                <a:solidFill>
                  <a:srgbClr val="C00000"/>
                </a:solidFill>
                <a:latin typeface="+mj-lt"/>
              </a:rPr>
              <a:t>/privacy</a:t>
            </a:r>
          </a:p>
        </p:txBody>
      </p:sp>
    </p:spTree>
    <p:extLst>
      <p:ext uri="{BB962C8B-B14F-4D97-AF65-F5344CB8AC3E}">
        <p14:creationId xmlns:p14="http://schemas.microsoft.com/office/powerpoint/2010/main" val="2212039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 advAuto="0"/>
      <p:bldP spid="20" grpId="0" animBg="1" advAuto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8BA63-F1CA-EEC0-C5AE-2AC3CBD27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Frontier: Deep Learning with DP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87601B-D7D0-9EDB-B90A-D18090142B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356" y="897467"/>
            <a:ext cx="8128124" cy="567402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Main technique</a:t>
            </a:r>
          </a:p>
          <a:p>
            <a:r>
              <a:rPr lang="en-US" dirty="0"/>
              <a:t>Noisy SGD</a:t>
            </a:r>
          </a:p>
          <a:p>
            <a:pPr marL="0" indent="0">
              <a:buNone/>
            </a:pPr>
            <a:r>
              <a:rPr lang="en-US" dirty="0"/>
              <a:t>Challenges</a:t>
            </a:r>
          </a:p>
          <a:p>
            <a:r>
              <a:rPr lang="en-US" dirty="0"/>
              <a:t>Tools for inference</a:t>
            </a:r>
          </a:p>
          <a:p>
            <a:pPr lvl="1"/>
            <a:r>
              <a:rPr lang="en-US" dirty="0"/>
              <a:t>Constraints complicate </a:t>
            </a:r>
            <a:br>
              <a:rPr lang="en-US" dirty="0"/>
            </a:br>
            <a:r>
              <a:rPr lang="en-US" dirty="0"/>
              <a:t>interpretation</a:t>
            </a:r>
          </a:p>
          <a:p>
            <a:r>
              <a:rPr lang="en-US" dirty="0"/>
              <a:t>Computational advances</a:t>
            </a:r>
          </a:p>
          <a:p>
            <a:pPr lvl="1"/>
            <a:r>
              <a:rPr lang="en-US" dirty="0"/>
              <a:t>How best to leverage huge advances in optimization?</a:t>
            </a:r>
          </a:p>
          <a:p>
            <a:pPr lvl="1"/>
            <a:r>
              <a:rPr lang="en-US" dirty="0"/>
              <a:t>(Often privacy requires convergence)</a:t>
            </a:r>
          </a:p>
          <a:p>
            <a:r>
              <a:rPr lang="en-US" dirty="0"/>
              <a:t>Tighter analysis of privacy (and other) properties</a:t>
            </a:r>
          </a:p>
          <a:p>
            <a:r>
              <a:rPr lang="en-US" dirty="0"/>
              <a:t>General-purpose algorithms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C4E70B-A9DD-91BC-8CC5-C589B136FB5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308B7C-4F2A-4ED2-93F3-224C3EC9CBD5}" type="slidenum">
              <a:rPr lang="en-US" smtClean="0">
                <a:solidFill>
                  <a:srgbClr val="000000"/>
                </a:solidFill>
              </a:rPr>
              <a:pPr/>
              <a:t>18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F17D1653-008A-6168-D3AD-E0C5FCB80C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889550"/>
            <a:ext cx="4267200" cy="2632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278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84572-4566-C247-8351-6B9821D61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we missing?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112245-FC99-034E-BE39-C607497589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Technical principles for personal ownership of personal data</a:t>
            </a:r>
          </a:p>
          <a:p>
            <a:pPr lvl="1"/>
            <a:r>
              <a:rPr lang="en-US" dirty="0"/>
              <a:t>What does it mean to control use? </a:t>
            </a:r>
          </a:p>
          <a:p>
            <a:r>
              <a:rPr lang="en-US" dirty="0"/>
              <a:t>Whom do privacy technologies empower?</a:t>
            </a:r>
          </a:p>
          <a:p>
            <a:pPr lvl="1"/>
            <a:r>
              <a:rPr lang="en-US" dirty="0"/>
              <a:t>Big tech?</a:t>
            </a:r>
          </a:p>
          <a:p>
            <a:r>
              <a:rPr lang="en-US" dirty="0"/>
              <a:t>Painless processes for tech-policy dialogue </a:t>
            </a:r>
          </a:p>
          <a:p>
            <a:pPr lvl="1"/>
            <a:r>
              <a:rPr lang="en-US" dirty="0"/>
              <a:t>(I don’t want to read your court opinions, and </a:t>
            </a:r>
            <a:br>
              <a:rPr lang="en-US" dirty="0"/>
            </a:br>
            <a:r>
              <a:rPr lang="en-US" dirty="0"/>
              <a:t>you don’t want to read my papers.)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65A9A6-C041-B143-844D-245BB504731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308B7C-4F2A-4ED2-93F3-224C3EC9CBD5}" type="slidenum">
              <a:rPr lang="en-US" smtClean="0">
                <a:solidFill>
                  <a:srgbClr val="000000"/>
                </a:solidFill>
              </a:rPr>
              <a:pPr/>
              <a:t>19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769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75D69-6698-DB9C-3F64-8F63B0374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Responsible Computing?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78E68A-98C9-063E-CC20-4F7D1947F5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25B942-98B8-3A65-1158-1847C3C98A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308B7C-4F2A-4ED2-93F3-224C3EC9CBD5}" type="slidenum">
              <a:rPr lang="en-US" smtClean="0">
                <a:solidFill>
                  <a:srgbClr val="000000"/>
                </a:solidFill>
              </a:rPr>
              <a:pPr/>
              <a:t>2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98091F6-78B2-4FDB-D4E0-16DCC40414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56" y="934632"/>
            <a:ext cx="3826428" cy="2189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99389D5-DF1F-1362-E427-4E2A95C91FD0}"/>
              </a:ext>
            </a:extLst>
          </p:cNvPr>
          <p:cNvSpPr txBox="1"/>
          <p:nvPr/>
        </p:nvSpPr>
        <p:spPr>
          <a:xfrm>
            <a:off x="152401" y="3241657"/>
            <a:ext cx="4227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0" dirty="0">
                <a:latin typeface="+mj-lt"/>
              </a:rPr>
              <a:t>“</a:t>
            </a:r>
            <a:r>
              <a:rPr lang="en-US" i="0" dirty="0">
                <a:solidFill>
                  <a:schemeClr val="accent6"/>
                </a:solidFill>
                <a:latin typeface="+mj-lt"/>
              </a:rPr>
              <a:t>Gender Shades</a:t>
            </a:r>
            <a:r>
              <a:rPr lang="en-US" i="0" dirty="0">
                <a:latin typeface="+mj-lt"/>
              </a:rPr>
              <a:t>”:</a:t>
            </a:r>
            <a:r>
              <a:rPr lang="en-US" dirty="0">
                <a:latin typeface="+mj-lt"/>
              </a:rPr>
              <a:t> </a:t>
            </a:r>
            <a:r>
              <a:rPr lang="en-US" i="0" dirty="0">
                <a:latin typeface="+mj-lt"/>
              </a:rPr>
              <a:t>J. </a:t>
            </a:r>
            <a:r>
              <a:rPr lang="en-US" i="0" dirty="0" err="1">
                <a:latin typeface="+mj-lt"/>
              </a:rPr>
              <a:t>Buolamwini</a:t>
            </a:r>
            <a:r>
              <a:rPr lang="en-US" i="0" dirty="0">
                <a:latin typeface="+mj-lt"/>
              </a:rPr>
              <a:t>, T. </a:t>
            </a:r>
            <a:r>
              <a:rPr lang="en-US" i="0" dirty="0" err="1">
                <a:latin typeface="+mj-lt"/>
              </a:rPr>
              <a:t>Gebru</a:t>
            </a:r>
            <a:r>
              <a:rPr lang="en-US" dirty="0">
                <a:latin typeface="+mj-lt"/>
              </a:rPr>
              <a:t>.</a:t>
            </a:r>
            <a:r>
              <a:rPr lang="en-US" i="0" dirty="0">
                <a:latin typeface="+mj-lt"/>
              </a:rPr>
              <a:t> PMLR 81:77-91, 2018.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289481-3E1B-D3A0-93A4-EFF4032C54B9}"/>
              </a:ext>
            </a:extLst>
          </p:cNvPr>
          <p:cNvSpPr txBox="1"/>
          <p:nvPr/>
        </p:nvSpPr>
        <p:spPr>
          <a:xfrm>
            <a:off x="4367309" y="3220321"/>
            <a:ext cx="4764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[</a:t>
            </a:r>
            <a:r>
              <a:rPr lang="en-US" dirty="0" err="1">
                <a:solidFill>
                  <a:schemeClr val="accent2"/>
                </a:solidFill>
              </a:rPr>
              <a:t>Carlini</a:t>
            </a:r>
            <a:r>
              <a:rPr lang="en-US" dirty="0">
                <a:solidFill>
                  <a:schemeClr val="accent2"/>
                </a:solidFill>
              </a:rPr>
              <a:t> et al. 20] </a:t>
            </a:r>
            <a:r>
              <a:rPr lang="en-US" dirty="0"/>
              <a:t>Current language models memorize irrelevant information.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29A81C-045D-88C1-2486-499701ABF1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265" y="764437"/>
            <a:ext cx="2410585" cy="24320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4CC48C8-4BB8-82AF-5382-73C834CE0A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53" y="4021275"/>
            <a:ext cx="6007065" cy="218956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7A94144-D525-D8A0-88E1-9F94F294972C}"/>
              </a:ext>
            </a:extLst>
          </p:cNvPr>
          <p:cNvSpPr txBox="1"/>
          <p:nvPr/>
        </p:nvSpPr>
        <p:spPr>
          <a:xfrm>
            <a:off x="300784" y="6102220"/>
            <a:ext cx="38100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The “garden of forking paths”. Gelman and </a:t>
            </a:r>
            <a:r>
              <a:rPr lang="en-US" dirty="0" err="1">
                <a:latin typeface="+mj-lt"/>
              </a:rPr>
              <a:t>Loken</a:t>
            </a:r>
            <a:r>
              <a:rPr lang="en-US" dirty="0">
                <a:latin typeface="+mj-lt"/>
              </a:rPr>
              <a:t>, </a:t>
            </a:r>
            <a:r>
              <a:rPr lang="en-US" i="1" dirty="0">
                <a:latin typeface="+mj-lt"/>
              </a:rPr>
              <a:t>American Scientist</a:t>
            </a:r>
            <a:r>
              <a:rPr lang="en-US" dirty="0">
                <a:latin typeface="+mj-lt"/>
              </a:rPr>
              <a:t>, 2014</a:t>
            </a:r>
            <a:endParaRPr lang="en-US" sz="2400" i="0" dirty="0"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1AE474-43E4-52F5-5A42-673FFD278C0A}"/>
              </a:ext>
            </a:extLst>
          </p:cNvPr>
          <p:cNvSpPr txBox="1"/>
          <p:nvPr/>
        </p:nvSpPr>
        <p:spPr>
          <a:xfrm>
            <a:off x="4875276" y="5997626"/>
            <a:ext cx="4563942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i="0" dirty="0">
                <a:latin typeface="+mj-lt"/>
              </a:rPr>
              <a:t>GDPR’s “Right to be Forgotten”</a:t>
            </a:r>
            <a:br>
              <a:rPr lang="en-US" sz="2400" i="0" dirty="0">
                <a:latin typeface="+mj-lt"/>
              </a:rPr>
            </a:br>
            <a:r>
              <a:rPr lang="en-US" sz="2400" i="0" dirty="0">
                <a:latin typeface="+mj-lt"/>
              </a:rPr>
              <a:t>[</a:t>
            </a:r>
            <a:r>
              <a:rPr lang="en-US" sz="2400" i="0" dirty="0">
                <a:solidFill>
                  <a:schemeClr val="accent6"/>
                </a:solidFill>
                <a:latin typeface="+mj-lt"/>
              </a:rPr>
              <a:t>Costeja González v. Google</a:t>
            </a:r>
            <a:r>
              <a:rPr lang="en-US" sz="2400" i="0" dirty="0">
                <a:solidFill>
                  <a:schemeClr val="tx1"/>
                </a:solidFill>
                <a:latin typeface="+mj-lt"/>
              </a:rPr>
              <a:t>, 2014</a:t>
            </a:r>
            <a:r>
              <a:rPr lang="en-US" sz="2400" i="0" dirty="0">
                <a:latin typeface="+mj-lt"/>
              </a:rPr>
              <a:t>]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512BC649-B078-5EBA-0472-16B5A530A2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92" t="4065" b="25999"/>
          <a:stretch/>
        </p:blipFill>
        <p:spPr bwMode="auto">
          <a:xfrm>
            <a:off x="5452278" y="2412192"/>
            <a:ext cx="3407365" cy="358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033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4C674-32FD-7AAD-8097-99AF6B992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Responsible Computing?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D64F9-FE36-0554-D821-35A4B384CC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356" y="897467"/>
            <a:ext cx="8575288" cy="168400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Common thread:</a:t>
            </a:r>
          </a:p>
          <a:p>
            <a:pPr marL="0" indent="0">
              <a:buNone/>
            </a:pPr>
            <a:r>
              <a:rPr lang="en-US" dirty="0"/>
              <a:t>	Failure to engineer for the whole use case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607DE9-CEF4-B76E-E73D-AE72C9B3CD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308B7C-4F2A-4ED2-93F3-224C3EC9CBD5}" type="slidenum">
              <a:rPr lang="en-US" smtClean="0">
                <a:solidFill>
                  <a:srgbClr val="000000"/>
                </a:solidFill>
              </a:rPr>
              <a:pPr/>
              <a:t>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7E37C9-8881-F02B-035E-D518C554F6A8}"/>
              </a:ext>
            </a:extLst>
          </p:cNvPr>
          <p:cNvSpPr txBox="1"/>
          <p:nvPr/>
        </p:nvSpPr>
        <p:spPr>
          <a:xfrm>
            <a:off x="15240" y="6624002"/>
            <a:ext cx="884440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https://thumbs-</a:t>
            </a:r>
            <a:r>
              <a:rPr lang="en-US" sz="1100" dirty="0" err="1"/>
              <a:t>media.smithsonianmag.com</a:t>
            </a:r>
            <a:r>
              <a:rPr lang="en-US" sz="1100" dirty="0"/>
              <a:t>/filer/brief-lenfant-2.jpg__600x0_q85_upscale.jpg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5CCE9A4-488F-2D88-21F7-FC1F0D297A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131050"/>
            <a:ext cx="4125022" cy="2481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FEC3082-6D01-FB2C-D391-FE5123755F10}"/>
              </a:ext>
            </a:extLst>
          </p:cNvPr>
          <p:cNvSpPr txBox="1">
            <a:spLocks/>
          </p:cNvSpPr>
          <p:nvPr/>
        </p:nvSpPr>
        <p:spPr bwMode="auto">
          <a:xfrm>
            <a:off x="284356" y="2609087"/>
            <a:ext cx="8422888" cy="4131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20000"/>
              <a:buChar char="•"/>
              <a:defRPr sz="28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 sz="2400">
                <a:solidFill>
                  <a:schemeClr val="bg2">
                    <a:lumMod val="50000"/>
                  </a:schemeClr>
                </a:solidFill>
                <a:latin typeface="Gill Sans MT" panose="020B0502020104020203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bg2">
                    <a:lumMod val="50000"/>
                  </a:schemeClr>
                </a:solidFill>
                <a:latin typeface="Gill Sans MT" panose="020B0502020104020203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bg2">
                    <a:lumMod val="50000"/>
                  </a:schemeClr>
                </a:solidFill>
                <a:latin typeface="Gill Sans MT" panose="020B0502020104020203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bg2">
                    <a:lumMod val="50000"/>
                  </a:schemeClr>
                </a:solidFill>
                <a:latin typeface="Gill Sans MT" panose="020B0502020104020203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kern="0" dirty="0">
                <a:latin typeface="Monaco" pitchFamily="2" charset="77"/>
              </a:rPr>
              <a:t>while (system is evolving):</a:t>
            </a:r>
          </a:p>
          <a:p>
            <a:pPr lvl="1"/>
            <a:r>
              <a:rPr lang="en-US" kern="0" dirty="0"/>
              <a:t>Understand how data-driven systems operate in context</a:t>
            </a:r>
          </a:p>
          <a:p>
            <a:pPr lvl="2"/>
            <a:r>
              <a:rPr lang="en-US" kern="0" dirty="0">
                <a:solidFill>
                  <a:srgbClr val="C00000"/>
                </a:solidFill>
              </a:rPr>
              <a:t>How they affect people</a:t>
            </a:r>
          </a:p>
          <a:p>
            <a:pPr lvl="1"/>
            <a:r>
              <a:rPr lang="en-US" kern="0" dirty="0"/>
              <a:t>Formulate intermediate goals </a:t>
            </a:r>
            <a:br>
              <a:rPr lang="en-US" kern="0" dirty="0"/>
            </a:br>
            <a:r>
              <a:rPr lang="en-US" kern="0" dirty="0"/>
              <a:t>that align with final use</a:t>
            </a:r>
          </a:p>
          <a:p>
            <a:pPr lvl="1"/>
            <a:r>
              <a:rPr lang="en-US" kern="0" dirty="0"/>
              <a:t>Develop technical tools </a:t>
            </a:r>
            <a:br>
              <a:rPr lang="en-US" kern="0" dirty="0"/>
            </a:br>
            <a:endParaRPr lang="en-US" kern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A3DE1C-60EA-F8FF-1F4A-D58BBD6849BD}"/>
              </a:ext>
            </a:extLst>
          </p:cNvPr>
          <p:cNvSpPr txBox="1"/>
          <p:nvPr/>
        </p:nvSpPr>
        <p:spPr>
          <a:xfrm>
            <a:off x="3352800" y="2260384"/>
            <a:ext cx="922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0" dirty="0">
                <a:solidFill>
                  <a:srgbClr val="C00000"/>
                </a:solidFill>
                <a:latin typeface="Monaco" pitchFamily="2" charset="77"/>
              </a:rPr>
              <a:t>true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75A7ADB-C7A1-BA9A-EB4F-02564D19B3BA}"/>
              </a:ext>
            </a:extLst>
          </p:cNvPr>
          <p:cNvCxnSpPr/>
          <p:nvPr/>
        </p:nvCxnSpPr>
        <p:spPr bwMode="auto">
          <a:xfrm>
            <a:off x="1828800" y="2895600"/>
            <a:ext cx="3962400" cy="0"/>
          </a:xfrm>
          <a:prstGeom prst="line">
            <a:avLst/>
          </a:prstGeom>
          <a:ln>
            <a:solidFill>
              <a:srgbClr val="C00000"/>
            </a:solidFill>
            <a:headEnd type="none" w="sm" len="sm"/>
            <a:tailEnd type="none" w="sm" len="sm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6601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1" build="allAtOnce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Privacy in Statistical Databases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84356" y="3386402"/>
            <a:ext cx="8575288" cy="340517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Large collections of personal information</a:t>
            </a:r>
          </a:p>
          <a:p>
            <a:pPr>
              <a:spcBef>
                <a:spcPts val="0"/>
              </a:spcBef>
            </a:pPr>
            <a:r>
              <a:rPr lang="en-US" dirty="0"/>
              <a:t>census data</a:t>
            </a:r>
          </a:p>
          <a:p>
            <a:r>
              <a:rPr lang="en-US" dirty="0"/>
              <a:t>medical/public health</a:t>
            </a:r>
          </a:p>
          <a:p>
            <a:r>
              <a:rPr lang="en-US" dirty="0"/>
              <a:t>social networks</a:t>
            </a:r>
          </a:p>
          <a:p>
            <a:r>
              <a:rPr lang="en-US" dirty="0"/>
              <a:t>education</a:t>
            </a:r>
          </a:p>
          <a:p>
            <a:r>
              <a:rPr lang="en-US" dirty="0"/>
              <a:t>system usage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Goal: </a:t>
            </a:r>
            <a:r>
              <a:rPr lang="en-US" dirty="0">
                <a:solidFill>
                  <a:srgbClr val="C00000"/>
                </a:solidFill>
              </a:rPr>
              <a:t>Rigorous foundations and analysis </a:t>
            </a:r>
          </a:p>
        </p:txBody>
      </p:sp>
      <p:sp>
        <p:nvSpPr>
          <p:cNvPr id="44" name="Shape 44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pPr lvl="0"/>
              <a:t>4</a:t>
            </a:fld>
            <a:endParaRPr lang="en-US"/>
          </a:p>
        </p:txBody>
      </p:sp>
      <p:sp>
        <p:nvSpPr>
          <p:cNvPr id="50" name="Shape 50"/>
          <p:cNvSpPr/>
          <p:nvPr/>
        </p:nvSpPr>
        <p:spPr>
          <a:xfrm>
            <a:off x="1408021" y="1028158"/>
            <a:ext cx="1587501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8100" tIns="38100" rIns="38100" bIns="38100" anchor="ctr"/>
          <a:lstStyle>
            <a:lvl1pPr marL="0" marR="0" algn="ctr" defTabSz="457200">
              <a:defRPr sz="2700">
                <a:uFillTx/>
              </a:defRPr>
            </a:lvl1pPr>
          </a:lstStyle>
          <a:p>
            <a:pPr lvl="0">
              <a:defRPr sz="1800"/>
            </a:pPr>
            <a:r>
              <a:rPr sz="2700" dirty="0"/>
              <a:t>Individuals</a:t>
            </a:r>
          </a:p>
        </p:txBody>
      </p:sp>
      <p:pic>
        <p:nvPicPr>
          <p:cNvPr id="55" name="droppedImage.pdf"/>
          <p:cNvPicPr/>
          <p:nvPr/>
        </p:nvPicPr>
        <p:blipFill>
          <a:blip r:embed="rId3"/>
          <a:stretch>
            <a:fillRect/>
          </a:stretch>
        </p:blipFill>
        <p:spPr>
          <a:xfrm>
            <a:off x="2937755" y="2289890"/>
            <a:ext cx="77145" cy="439722"/>
          </a:xfrm>
          <a:prstGeom prst="rect">
            <a:avLst/>
          </a:prstGeom>
          <a:ln w="12700">
            <a:miter lim="400000"/>
          </a:ln>
        </p:spPr>
      </p:pic>
      <p:sp>
        <p:nvSpPr>
          <p:cNvPr id="56" name="Shape 56"/>
          <p:cNvSpPr/>
          <p:nvPr/>
        </p:nvSpPr>
        <p:spPr>
          <a:xfrm flipH="1" flipV="1">
            <a:off x="2325969" y="1737993"/>
            <a:ext cx="1411638" cy="191860"/>
          </a:xfrm>
          <a:prstGeom prst="line">
            <a:avLst/>
          </a:prstGeom>
          <a:ln w="38100">
            <a:solidFill/>
            <a:miter lim="400000"/>
            <a:headEnd type="triangle"/>
          </a:ln>
        </p:spPr>
        <p:txBody>
          <a:bodyPr lIns="0" tIns="0" rIns="0" bIns="0"/>
          <a:lstStyle/>
          <a:p>
            <a:pPr marL="0" marR="0" lvl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7" name="Shape 57"/>
          <p:cNvSpPr/>
          <p:nvPr/>
        </p:nvSpPr>
        <p:spPr>
          <a:xfrm flipH="1" flipV="1">
            <a:off x="2182581" y="2215951"/>
            <a:ext cx="1548653" cy="81430"/>
          </a:xfrm>
          <a:prstGeom prst="line">
            <a:avLst/>
          </a:prstGeom>
          <a:ln w="38100">
            <a:solidFill/>
            <a:miter lim="400000"/>
            <a:headEnd type="triangle"/>
          </a:ln>
        </p:spPr>
        <p:txBody>
          <a:bodyPr lIns="0" tIns="0" rIns="0" bIns="0"/>
          <a:lstStyle/>
          <a:p>
            <a:pPr marL="0" marR="0" lvl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8" name="Shape 58"/>
          <p:cNvSpPr/>
          <p:nvPr/>
        </p:nvSpPr>
        <p:spPr>
          <a:xfrm flipH="1">
            <a:off x="2450238" y="2647063"/>
            <a:ext cx="1271438" cy="524804"/>
          </a:xfrm>
          <a:prstGeom prst="line">
            <a:avLst/>
          </a:prstGeom>
          <a:ln w="38100">
            <a:solidFill/>
            <a:miter lim="400000"/>
            <a:headEnd type="triangle"/>
          </a:ln>
        </p:spPr>
        <p:txBody>
          <a:bodyPr lIns="0" tIns="0" rIns="0" bIns="0"/>
          <a:lstStyle/>
          <a:p>
            <a:pPr marL="0" marR="0" lvl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65" name="Group 65"/>
          <p:cNvGrpSpPr/>
          <p:nvPr/>
        </p:nvGrpSpPr>
        <p:grpSpPr>
          <a:xfrm>
            <a:off x="2115667" y="1594606"/>
            <a:ext cx="181625" cy="353689"/>
            <a:chOff x="0" y="0"/>
            <a:chExt cx="181623" cy="353688"/>
          </a:xfrm>
        </p:grpSpPr>
        <p:sp>
          <p:nvSpPr>
            <p:cNvPr id="59" name="Shape 59"/>
            <p:cNvSpPr/>
            <p:nvPr/>
          </p:nvSpPr>
          <p:spPr>
            <a:xfrm flipH="1">
              <a:off x="86032" y="76473"/>
              <a:ext cx="1" cy="18162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0" name="Shape 60"/>
            <p:cNvSpPr/>
            <p:nvPr/>
          </p:nvSpPr>
          <p:spPr>
            <a:xfrm>
              <a:off x="82845" y="235792"/>
              <a:ext cx="98779" cy="11789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1" name="Shape 61"/>
            <p:cNvSpPr/>
            <p:nvPr/>
          </p:nvSpPr>
          <p:spPr>
            <a:xfrm flipH="1">
              <a:off x="0" y="242165"/>
              <a:ext cx="82846" cy="11152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2" name="Shape 62"/>
            <p:cNvSpPr/>
            <p:nvPr/>
          </p:nvSpPr>
          <p:spPr>
            <a:xfrm>
              <a:off x="0" y="89218"/>
              <a:ext cx="79660" cy="3823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3" name="Shape 63"/>
            <p:cNvSpPr/>
            <p:nvPr/>
          </p:nvSpPr>
          <p:spPr>
            <a:xfrm>
              <a:off x="47795" y="0"/>
              <a:ext cx="76475" cy="76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algn="ctr"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</a:defRPr>
              </a:pPr>
              <a:endParaRPr/>
            </a:p>
          </p:txBody>
        </p:sp>
        <p:sp>
          <p:nvSpPr>
            <p:cNvPr id="64" name="Shape 64"/>
            <p:cNvSpPr/>
            <p:nvPr/>
          </p:nvSpPr>
          <p:spPr>
            <a:xfrm flipV="1">
              <a:off x="89218" y="95591"/>
              <a:ext cx="79661" cy="3186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grpSp>
        <p:nvGrpSpPr>
          <p:cNvPr id="72" name="Group 72"/>
          <p:cNvGrpSpPr/>
          <p:nvPr/>
        </p:nvGrpSpPr>
        <p:grpSpPr>
          <a:xfrm>
            <a:off x="1953162" y="2101241"/>
            <a:ext cx="181625" cy="353690"/>
            <a:chOff x="0" y="0"/>
            <a:chExt cx="181623" cy="353688"/>
          </a:xfrm>
        </p:grpSpPr>
        <p:sp>
          <p:nvSpPr>
            <p:cNvPr id="66" name="Shape 66"/>
            <p:cNvSpPr/>
            <p:nvPr/>
          </p:nvSpPr>
          <p:spPr>
            <a:xfrm flipH="1">
              <a:off x="86032" y="76473"/>
              <a:ext cx="1" cy="18162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7" name="Shape 67"/>
            <p:cNvSpPr/>
            <p:nvPr/>
          </p:nvSpPr>
          <p:spPr>
            <a:xfrm>
              <a:off x="82845" y="235792"/>
              <a:ext cx="98779" cy="11789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8" name="Shape 68"/>
            <p:cNvSpPr/>
            <p:nvPr/>
          </p:nvSpPr>
          <p:spPr>
            <a:xfrm flipH="1">
              <a:off x="0" y="242165"/>
              <a:ext cx="82846" cy="11152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9" name="Shape 69"/>
            <p:cNvSpPr/>
            <p:nvPr/>
          </p:nvSpPr>
          <p:spPr>
            <a:xfrm>
              <a:off x="0" y="89218"/>
              <a:ext cx="79660" cy="3823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0" name="Shape 70"/>
            <p:cNvSpPr/>
            <p:nvPr/>
          </p:nvSpPr>
          <p:spPr>
            <a:xfrm>
              <a:off x="47795" y="0"/>
              <a:ext cx="76475" cy="76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algn="ctr"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</a:defRPr>
              </a:pPr>
              <a:endParaRPr/>
            </a:p>
          </p:txBody>
        </p:sp>
        <p:sp>
          <p:nvSpPr>
            <p:cNvPr id="71" name="Shape 71"/>
            <p:cNvSpPr/>
            <p:nvPr/>
          </p:nvSpPr>
          <p:spPr>
            <a:xfrm flipV="1">
              <a:off x="89218" y="95591"/>
              <a:ext cx="79661" cy="3186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grpSp>
        <p:nvGrpSpPr>
          <p:cNvPr id="79" name="Group 79"/>
          <p:cNvGrpSpPr/>
          <p:nvPr/>
        </p:nvGrpSpPr>
        <p:grpSpPr>
          <a:xfrm>
            <a:off x="2230377" y="2999802"/>
            <a:ext cx="181625" cy="353689"/>
            <a:chOff x="0" y="0"/>
            <a:chExt cx="181623" cy="353688"/>
          </a:xfrm>
        </p:grpSpPr>
        <p:sp>
          <p:nvSpPr>
            <p:cNvPr id="73" name="Shape 73"/>
            <p:cNvSpPr/>
            <p:nvPr/>
          </p:nvSpPr>
          <p:spPr>
            <a:xfrm flipH="1">
              <a:off x="86032" y="76473"/>
              <a:ext cx="1" cy="18162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>
              <a:off x="82845" y="235792"/>
              <a:ext cx="98779" cy="11789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flipH="1">
              <a:off x="0" y="242165"/>
              <a:ext cx="82846" cy="11152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6" name="Shape 76"/>
            <p:cNvSpPr/>
            <p:nvPr/>
          </p:nvSpPr>
          <p:spPr>
            <a:xfrm>
              <a:off x="0" y="89218"/>
              <a:ext cx="79660" cy="3823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7" name="Shape 77"/>
            <p:cNvSpPr/>
            <p:nvPr/>
          </p:nvSpPr>
          <p:spPr>
            <a:xfrm>
              <a:off x="47795" y="0"/>
              <a:ext cx="76475" cy="76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algn="ctr"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</a:defRPr>
              </a:pPr>
              <a:endParaRPr/>
            </a:p>
          </p:txBody>
        </p:sp>
        <p:sp>
          <p:nvSpPr>
            <p:cNvPr id="78" name="Shape 78"/>
            <p:cNvSpPr/>
            <p:nvPr/>
          </p:nvSpPr>
          <p:spPr>
            <a:xfrm flipV="1">
              <a:off x="89218" y="95591"/>
              <a:ext cx="79661" cy="3186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sp>
        <p:nvSpPr>
          <p:cNvPr id="81" name="Shape 81"/>
          <p:cNvSpPr/>
          <p:nvPr/>
        </p:nvSpPr>
        <p:spPr>
          <a:xfrm flipH="1" flipV="1">
            <a:off x="5605423" y="2636280"/>
            <a:ext cx="1262135" cy="2"/>
          </a:xfrm>
          <a:prstGeom prst="line">
            <a:avLst/>
          </a:prstGeom>
          <a:ln w="38100">
            <a:solidFill/>
            <a:miter lim="400000"/>
            <a:headEnd type="triangle"/>
          </a:ln>
        </p:spPr>
        <p:txBody>
          <a:bodyPr lIns="0" tIns="0" rIns="0" bIns="0"/>
          <a:lstStyle/>
          <a:p>
            <a:pPr marL="0" marR="0" lvl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82" name="Shape 82"/>
          <p:cNvSpPr/>
          <p:nvPr/>
        </p:nvSpPr>
        <p:spPr>
          <a:xfrm flipV="1">
            <a:off x="5605423" y="2111476"/>
            <a:ext cx="1262135" cy="0"/>
          </a:xfrm>
          <a:prstGeom prst="line">
            <a:avLst/>
          </a:prstGeom>
          <a:ln w="38100">
            <a:solidFill/>
            <a:miter lim="400000"/>
            <a:headEnd type="triangle"/>
          </a:ln>
        </p:spPr>
        <p:txBody>
          <a:bodyPr lIns="0" tIns="0" rIns="0" bIns="0"/>
          <a:lstStyle/>
          <a:p>
            <a:pPr marL="0" marR="0" lvl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83" name="Shape 83"/>
          <p:cNvSpPr/>
          <p:nvPr/>
        </p:nvSpPr>
        <p:spPr>
          <a:xfrm>
            <a:off x="5798068" y="1700576"/>
            <a:ext cx="889001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8100" tIns="38100" rIns="38100" bIns="38100" anchor="ctr"/>
          <a:lstStyle>
            <a:lvl1pPr marL="0" marR="0" algn="ctr" defTabSz="457200">
              <a:defRPr sz="1900">
                <a:uFillTx/>
              </a:defRPr>
            </a:lvl1pPr>
          </a:lstStyle>
          <a:p>
            <a:pPr lvl="0">
              <a:defRPr sz="1800"/>
            </a:pPr>
            <a:r>
              <a:rPr sz="1900"/>
              <a:t>queries</a:t>
            </a:r>
          </a:p>
        </p:txBody>
      </p:sp>
      <p:sp>
        <p:nvSpPr>
          <p:cNvPr id="84" name="Shape 84"/>
          <p:cNvSpPr/>
          <p:nvPr/>
        </p:nvSpPr>
        <p:spPr>
          <a:xfrm>
            <a:off x="5788741" y="2283412"/>
            <a:ext cx="889001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8100" tIns="38100" rIns="38100" bIns="38100" anchor="ctr"/>
          <a:lstStyle>
            <a:lvl1pPr marL="0" marR="0" algn="ctr" defTabSz="457200">
              <a:defRPr sz="1900">
                <a:uFillTx/>
              </a:defRPr>
            </a:lvl1pPr>
          </a:lstStyle>
          <a:p>
            <a:pPr lvl="0">
              <a:defRPr sz="1800"/>
            </a:pPr>
            <a:r>
              <a:rPr sz="1900"/>
              <a:t>answers</a:t>
            </a:r>
          </a:p>
        </p:txBody>
      </p:sp>
      <p:sp>
        <p:nvSpPr>
          <p:cNvPr id="40" name="Shape 50"/>
          <p:cNvSpPr/>
          <p:nvPr/>
        </p:nvSpPr>
        <p:spPr>
          <a:xfrm>
            <a:off x="6503807" y="1024749"/>
            <a:ext cx="2274433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8100" tIns="38100" rIns="38100" bIns="38100" anchor="ctr"/>
          <a:lstStyle>
            <a:lvl1pPr marL="0" marR="0" algn="ctr" defTabSz="457200">
              <a:defRPr sz="2700">
                <a:uFillTx/>
              </a:defRPr>
            </a:lvl1pPr>
          </a:lstStyle>
          <a:p>
            <a:pPr lvl="0">
              <a:defRPr sz="1800"/>
            </a:pPr>
            <a:r>
              <a:rPr lang="en-US" sz="2700" dirty="0"/>
              <a:t>Researchers</a:t>
            </a:r>
            <a:endParaRPr sz="2700" dirty="0"/>
          </a:p>
        </p:txBody>
      </p:sp>
      <p:sp>
        <p:nvSpPr>
          <p:cNvPr id="48" name="Shape 48"/>
          <p:cNvSpPr/>
          <p:nvPr/>
        </p:nvSpPr>
        <p:spPr>
          <a:xfrm>
            <a:off x="3737607" y="1843144"/>
            <a:ext cx="1782255" cy="869884"/>
          </a:xfrm>
          <a:prstGeom prst="rect">
            <a:avLst/>
          </a:prstGeom>
          <a:solidFill>
            <a:schemeClr val="bg1"/>
          </a:solidFill>
          <a:ln w="25400">
            <a:solidFill/>
            <a:miter lim="400000"/>
          </a:ln>
          <a:effectLst>
            <a:outerShdw blurRad="38100" dist="38100" dir="2700000" rotWithShape="0">
              <a:srgbClr val="000000">
                <a:alpha val="75000"/>
              </a:srgbClr>
            </a:outerShdw>
          </a:effectLst>
        </p:spPr>
        <p:txBody>
          <a:bodyPr lIns="38100" tIns="38100" rIns="38100" bIns="38100" anchor="ctr"/>
          <a:lstStyle/>
          <a:p>
            <a:pPr marL="0" marR="0" lvl="0" algn="ctr" defTabSz="457200">
              <a:defRPr sz="3000">
                <a:uFillTx/>
              </a:defRPr>
            </a:pPr>
            <a:r>
              <a:rPr lang="en-US" sz="3200" dirty="0"/>
              <a:t>“Agency”</a:t>
            </a:r>
            <a:endParaRPr sz="4000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9" t="26691" r="7214" b="27133"/>
          <a:stretch/>
        </p:blipFill>
        <p:spPr>
          <a:xfrm>
            <a:off x="3833199" y="1948296"/>
            <a:ext cx="1635684" cy="668825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3" name="Group 2"/>
          <p:cNvGrpSpPr/>
          <p:nvPr/>
        </p:nvGrpSpPr>
        <p:grpSpPr>
          <a:xfrm>
            <a:off x="4495800" y="4203825"/>
            <a:ext cx="4282440" cy="1242016"/>
            <a:chOff x="854019" y="6824489"/>
            <a:chExt cx="7869431" cy="1316073"/>
          </a:xfrm>
        </p:grpSpPr>
        <p:sp>
          <p:nvSpPr>
            <p:cNvPr id="43" name="Oval 42"/>
            <p:cNvSpPr/>
            <p:nvPr/>
          </p:nvSpPr>
          <p:spPr>
            <a:xfrm>
              <a:off x="854019" y="6824490"/>
              <a:ext cx="3080560" cy="769066"/>
            </a:xfrm>
            <a:prstGeom prst="ellipse">
              <a:avLst/>
            </a:prstGeom>
            <a:ln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2400">
                  <a:uFill>
                    <a:solidFill/>
                  </a:uFill>
                  <a:latin typeface="+mj-lt"/>
                </a:rPr>
                <a:t>Accuracy</a:t>
              </a:r>
              <a:endParaRPr lang="en-US" i="0" dirty="0">
                <a:uFill>
                  <a:solidFill/>
                </a:uFill>
                <a:latin typeface="+mj-lt"/>
              </a:endParaRP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1092437" y="7694530"/>
              <a:ext cx="7619997" cy="446032"/>
              <a:chOff x="-556898" y="3158006"/>
              <a:chExt cx="10158676" cy="594630"/>
            </a:xfrm>
          </p:grpSpPr>
          <p:sp>
            <p:nvSpPr>
              <p:cNvPr id="47" name="Isosceles Triangle 42"/>
              <p:cNvSpPr/>
              <p:nvPr/>
            </p:nvSpPr>
            <p:spPr bwMode="auto">
              <a:xfrm>
                <a:off x="4454953" y="3271833"/>
                <a:ext cx="172217" cy="480803"/>
              </a:xfrm>
              <a:prstGeom prst="triangle">
                <a:avLst/>
              </a:prstGeom>
              <a:ln>
                <a:headEnd type="none" w="sm" len="sm"/>
                <a:tailEnd type="none" w="sm" len="sm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i="1" kern="0">
                  <a:solidFill>
                    <a:srgbClr val="000000"/>
                  </a:solidFill>
                  <a:uFill>
                    <a:solidFill/>
                  </a:uFill>
                  <a:latin typeface="Times New Roman" pitchFamily="18" charset="0"/>
                  <a:sym typeface="Gill Sans"/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 bwMode="auto">
              <a:xfrm rot="10800000">
                <a:off x="-556898" y="3158006"/>
                <a:ext cx="10158676" cy="113827"/>
              </a:xfrm>
              <a:prstGeom prst="rect">
                <a:avLst/>
              </a:prstGeom>
              <a:ln>
                <a:headEnd type="none" w="sm" len="sm"/>
                <a:tailEnd type="none" w="sm" len="sm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i="1" kern="0">
                  <a:solidFill>
                    <a:srgbClr val="000000"/>
                  </a:solidFill>
                  <a:uFill>
                    <a:solidFill/>
                  </a:uFill>
                  <a:latin typeface="Times New Roman" pitchFamily="18" charset="0"/>
                  <a:sym typeface="Gill Sans"/>
                </a:endParaRPr>
              </a:p>
            </p:txBody>
          </p:sp>
        </p:grpSp>
        <p:sp>
          <p:nvSpPr>
            <p:cNvPr id="53" name="Rounded Rectangle 52"/>
            <p:cNvSpPr/>
            <p:nvPr/>
          </p:nvSpPr>
          <p:spPr>
            <a:xfrm>
              <a:off x="6948237" y="6824489"/>
              <a:ext cx="1775213" cy="828895"/>
            </a:xfrm>
            <a:prstGeom prst="roundRect">
              <a:avLst/>
            </a:prstGeom>
            <a:gradFill>
              <a:gsLst>
                <a:gs pos="0">
                  <a:srgbClr val="FF6973"/>
                </a:gs>
                <a:gs pos="45000">
                  <a:srgbClr val="FFA8AE"/>
                </a:gs>
                <a:gs pos="100000">
                  <a:srgbClr val="FFE1E7"/>
                </a:gs>
              </a:gsLst>
            </a:gradFill>
            <a:ln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>
              <a:noAutofit/>
            </a:bodyPr>
            <a:lstStyle/>
            <a:p>
              <a:pPr algn="ctr"/>
              <a:r>
                <a:rPr lang="en-US" sz="2400" i="0">
                  <a:uFill>
                    <a:solidFill/>
                  </a:uFill>
                  <a:latin typeface="+mj-lt"/>
                </a:rPr>
                <a:t>Privacy</a:t>
              </a:r>
              <a:endParaRPr lang="en-US" sz="2400" i="0" dirty="0">
                <a:uFill>
                  <a:solidFill/>
                </a:u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6278138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39"/>
          <p:cNvSpPr/>
          <p:nvPr/>
        </p:nvSpPr>
        <p:spPr>
          <a:xfrm rot="21540000">
            <a:off x="289605" y="1905380"/>
            <a:ext cx="4817074" cy="6434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53" h="21022" extrusionOk="0">
                <a:moveTo>
                  <a:pt x="167" y="10884"/>
                </a:moveTo>
                <a:cubicBezTo>
                  <a:pt x="535" y="14994"/>
                  <a:pt x="800" y="17441"/>
                  <a:pt x="2395" y="18531"/>
                </a:cubicBezTo>
                <a:cubicBezTo>
                  <a:pt x="3991" y="19622"/>
                  <a:pt x="7445" y="16988"/>
                  <a:pt x="9591" y="17324"/>
                </a:cubicBezTo>
                <a:cubicBezTo>
                  <a:pt x="11736" y="17660"/>
                  <a:pt x="13659" y="20074"/>
                  <a:pt x="15254" y="20544"/>
                </a:cubicBezTo>
                <a:cubicBezTo>
                  <a:pt x="16849" y="21014"/>
                  <a:pt x="18306" y="21483"/>
                  <a:pt x="19153" y="20141"/>
                </a:cubicBezTo>
                <a:cubicBezTo>
                  <a:pt x="20000" y="18800"/>
                  <a:pt x="19941" y="16013"/>
                  <a:pt x="20082" y="12897"/>
                </a:cubicBezTo>
                <a:cubicBezTo>
                  <a:pt x="20222" y="9780"/>
                  <a:pt x="21400" y="5418"/>
                  <a:pt x="19896" y="3640"/>
                </a:cubicBezTo>
                <a:cubicBezTo>
                  <a:pt x="18392" y="1861"/>
                  <a:pt x="14326" y="3841"/>
                  <a:pt x="11912" y="3237"/>
                </a:cubicBezTo>
                <a:cubicBezTo>
                  <a:pt x="9497" y="2633"/>
                  <a:pt x="7242" y="152"/>
                  <a:pt x="5413" y="17"/>
                </a:cubicBezTo>
                <a:cubicBezTo>
                  <a:pt x="3584" y="-117"/>
                  <a:pt x="1887" y="505"/>
                  <a:pt x="956" y="2432"/>
                </a:cubicBezTo>
                <a:cubicBezTo>
                  <a:pt x="26" y="4360"/>
                  <a:pt x="-200" y="6775"/>
                  <a:pt x="167" y="10884"/>
                </a:cubicBezTo>
                <a:close/>
              </a:path>
            </a:pathLst>
          </a:custGeom>
          <a:solidFill>
            <a:srgbClr val="D4FB79"/>
          </a:solidFill>
          <a:ln w="12700">
            <a:solidFill/>
            <a:round/>
          </a:ln>
          <a:effectLst>
            <a:outerShdw blurRad="38100" dist="63500" dir="1920000" rotWithShape="0">
              <a:srgbClr val="000000">
                <a:alpha val="75000"/>
              </a:srgbClr>
            </a:outerShdw>
          </a:effectLst>
        </p:spPr>
        <p:txBody>
          <a:bodyPr lIns="0" tIns="0" rIns="0" bIns="0" anchor="ctr"/>
          <a:lstStyle/>
          <a:p>
            <a:pPr marL="40640" marR="40640" lvl="0"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talk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US" dirty="0"/>
              <a:t>Why is privacy challenging?</a:t>
            </a:r>
          </a:p>
          <a:p>
            <a:pPr lvl="1"/>
            <a:r>
              <a:rPr lang="en-US" dirty="0"/>
              <a:t>Memorization in machine learning </a:t>
            </a:r>
            <a:br>
              <a:rPr lang="en-US" dirty="0"/>
            </a:br>
            <a:r>
              <a:rPr lang="en-US" dirty="0"/>
              <a:t>[Brown, Bun, Feldman, </a:t>
            </a:r>
            <a:r>
              <a:rPr lang="en-US" dirty="0">
                <a:solidFill>
                  <a:srgbClr val="C00000"/>
                </a:solidFill>
              </a:rPr>
              <a:t>S.</a:t>
            </a:r>
            <a:r>
              <a:rPr lang="en-US" dirty="0"/>
              <a:t>, Talwar 2021]</a:t>
            </a:r>
          </a:p>
          <a:p>
            <a:pPr lvl="1"/>
            <a:endParaRPr lang="en-US" dirty="0"/>
          </a:p>
          <a:p>
            <a:r>
              <a:rPr lang="en-US" dirty="0"/>
              <a:t>Differential Privacy     </a:t>
            </a:r>
            <a:r>
              <a:rPr lang="en-US" sz="2400" dirty="0"/>
              <a:t>[</a:t>
            </a:r>
            <a:r>
              <a:rPr lang="en-US" sz="2400" dirty="0" err="1"/>
              <a:t>Dwork</a:t>
            </a:r>
            <a:r>
              <a:rPr lang="en-US" sz="2400" dirty="0"/>
              <a:t>, McSherry, Nissim, </a:t>
            </a:r>
            <a:r>
              <a:rPr lang="en-US" sz="2400" dirty="0">
                <a:solidFill>
                  <a:srgbClr val="C00000"/>
                </a:solidFill>
              </a:rPr>
              <a:t>S</a:t>
            </a:r>
            <a:r>
              <a:rPr lang="en-US" sz="2400" dirty="0"/>
              <a:t>., 2006]</a:t>
            </a:r>
            <a:endParaRPr lang="en-US" dirty="0"/>
          </a:p>
          <a:p>
            <a:pPr lvl="1"/>
            <a:r>
              <a:rPr lang="en-US" dirty="0"/>
              <a:t>“Privacy” as stability to small changes</a:t>
            </a:r>
          </a:p>
          <a:p>
            <a:pPr lvl="1"/>
            <a:r>
              <a:rPr lang="en-US" dirty="0"/>
              <a:t>Widely studied and deployed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308B7C-4F2A-4ED2-93F3-224C3EC9CBD5}" type="slidenum">
              <a:rPr lang="en-US" smtClean="0">
                <a:solidFill>
                  <a:srgbClr val="000000"/>
                </a:solidFill>
              </a:rPr>
              <a:pPr/>
              <a:t>5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233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dvAuto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attempt: Remove obvious identifiers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885" y="4390967"/>
            <a:ext cx="4680749" cy="131612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dirty="0"/>
              <a:t>Everything is an identifier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308B7C-4F2A-4ED2-93F3-224C3EC9CBD5}" type="slidenum">
              <a:rPr lang="en-US" smtClean="0">
                <a:solidFill>
                  <a:srgbClr val="000000"/>
                </a:solidFill>
              </a:rPr>
              <a:pPr/>
              <a:t>6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034" name="Picture 10" descr="http://www.genesandhealth.org/sites/elgh.mrmdev.co.uk/files/content/DNA_Double_Helix_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9177" y="1652287"/>
            <a:ext cx="2419449" cy="1830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6611759"/>
            <a:ext cx="32884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+mj-lt"/>
              </a:rPr>
              <a:t>Images: </a:t>
            </a:r>
            <a:r>
              <a:rPr lang="en-US" sz="1000" dirty="0" err="1">
                <a:latin typeface="+mj-lt"/>
              </a:rPr>
              <a:t>whitehouse.gov</a:t>
            </a:r>
            <a:r>
              <a:rPr lang="en-US" sz="1000" dirty="0">
                <a:latin typeface="+mj-lt"/>
              </a:rPr>
              <a:t>, </a:t>
            </a:r>
            <a:r>
              <a:rPr lang="en-US" sz="1000" dirty="0" err="1">
                <a:latin typeface="+mj-lt"/>
              </a:rPr>
              <a:t>genesandhealth.org</a:t>
            </a:r>
            <a:r>
              <a:rPr lang="en-US" sz="1000" dirty="0">
                <a:latin typeface="+mj-lt"/>
              </a:rPr>
              <a:t>, </a:t>
            </a:r>
            <a:r>
              <a:rPr lang="en-US" sz="1000" dirty="0" err="1">
                <a:latin typeface="+mj-lt"/>
              </a:rPr>
              <a:t>medium.com</a:t>
            </a:r>
            <a:endParaRPr lang="en-US" sz="1000" i="0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53350" y="6373967"/>
            <a:ext cx="3156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0" dirty="0">
                <a:solidFill>
                  <a:schemeClr val="accent2"/>
                </a:solidFill>
                <a:latin typeface="+mj-lt"/>
              </a:rPr>
              <a:t>[</a:t>
            </a:r>
            <a:r>
              <a:rPr lang="en-US" sz="1800" i="0" dirty="0" err="1">
                <a:solidFill>
                  <a:schemeClr val="accent2"/>
                </a:solidFill>
                <a:latin typeface="+mj-lt"/>
              </a:rPr>
              <a:t>Ganta</a:t>
            </a:r>
            <a:r>
              <a:rPr lang="en-US" sz="1800" i="0" dirty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sz="1800" i="0" dirty="0" err="1">
                <a:solidFill>
                  <a:schemeClr val="accent2"/>
                </a:solidFill>
                <a:latin typeface="+mj-lt"/>
              </a:rPr>
              <a:t>Kasiviswanathan</a:t>
            </a:r>
            <a:r>
              <a:rPr lang="en-US" sz="1800" i="0" dirty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sz="1800" i="0" dirty="0">
                <a:solidFill>
                  <a:srgbClr val="C00000"/>
                </a:solidFill>
                <a:latin typeface="+mj-lt"/>
              </a:rPr>
              <a:t>S </a:t>
            </a:r>
            <a:r>
              <a:rPr lang="en-US" sz="1800" i="0" dirty="0">
                <a:solidFill>
                  <a:schemeClr val="accent2"/>
                </a:solidFill>
                <a:latin typeface="+mj-lt"/>
              </a:rPr>
              <a:t>’08]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5586694" y="5620094"/>
            <a:ext cx="2957491" cy="730030"/>
            <a:chOff x="5604485" y="4528608"/>
            <a:chExt cx="3361483" cy="977902"/>
          </a:xfrm>
        </p:grpSpPr>
        <p:sp>
          <p:nvSpPr>
            <p:cNvPr id="18" name="Shape 307"/>
            <p:cNvSpPr/>
            <p:nvPr/>
          </p:nvSpPr>
          <p:spPr>
            <a:xfrm>
              <a:off x="6353705" y="5056094"/>
              <a:ext cx="571465" cy="398824"/>
            </a:xfrm>
            <a:prstGeom prst="rect">
              <a:avLst/>
            </a:prstGeom>
            <a:noFill/>
            <a:ln w="25400" cap="flat">
              <a:solidFill>
                <a:srgbClr val="000000">
                  <a:alpha val="49000"/>
                </a:srgbClr>
              </a:solidFill>
              <a:prstDash val="solid"/>
              <a:miter lim="400000"/>
            </a:ln>
            <a:effectLst>
              <a:outerShdw blurRad="38100" dist="38100" dir="2700000" rotWithShape="0">
                <a:srgbClr val="000000">
                  <a:alpha val="75000"/>
                </a:srgbClr>
              </a:outerShdw>
            </a:effectLst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algn="ctr" defTabSz="457200">
                <a:defRPr sz="3000">
                  <a:solidFill>
                    <a:srgbClr val="000000">
                      <a:alpha val="50000"/>
                    </a:srgbClr>
                  </a:solidFill>
                  <a:uFillTx/>
                </a:defRPr>
              </a:pPr>
              <a:endParaRPr sz="2800"/>
            </a:p>
          </p:txBody>
        </p:sp>
        <p:sp>
          <p:nvSpPr>
            <p:cNvPr id="19" name="Shape 308"/>
            <p:cNvSpPr/>
            <p:nvPr/>
          </p:nvSpPr>
          <p:spPr>
            <a:xfrm>
              <a:off x="6365580" y="5052650"/>
              <a:ext cx="563096" cy="4075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marL="0" marR="0" algn="ctr" defTabSz="457200">
                <a:defRPr sz="1000">
                  <a:solidFill>
                    <a:srgbClr val="000000">
                      <a:alpha val="50000"/>
                    </a:srgbClr>
                  </a:solidFill>
                  <a:uFillTx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900" dirty="0">
                  <a:solidFill>
                    <a:srgbClr val="000000">
                      <a:alpha val="50000"/>
                    </a:srgbClr>
                  </a:solidFill>
                </a:rPr>
                <a:t>Hospital B</a:t>
              </a:r>
            </a:p>
          </p:txBody>
        </p:sp>
        <p:sp>
          <p:nvSpPr>
            <p:cNvPr id="20" name="Shape 309"/>
            <p:cNvSpPr/>
            <p:nvPr/>
          </p:nvSpPr>
          <p:spPr>
            <a:xfrm flipH="1">
              <a:off x="6947491" y="5153222"/>
              <a:ext cx="1184820" cy="108844"/>
            </a:xfrm>
            <a:prstGeom prst="line">
              <a:avLst/>
            </a:prstGeom>
            <a:noFill/>
            <a:ln w="38100" cap="flat">
              <a:solidFill>
                <a:srgbClr val="000000">
                  <a:alpha val="49000"/>
                </a:srgbClr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21" name="Shape 310"/>
            <p:cNvSpPr/>
            <p:nvPr/>
          </p:nvSpPr>
          <p:spPr>
            <a:xfrm>
              <a:off x="6353706" y="4536653"/>
              <a:ext cx="571465" cy="398824"/>
            </a:xfrm>
            <a:prstGeom prst="rect">
              <a:avLst/>
            </a:prstGeom>
            <a:noFill/>
            <a:ln w="25400" cap="flat">
              <a:solidFill>
                <a:srgbClr val="000000">
                  <a:alpha val="49000"/>
                </a:srgbClr>
              </a:solidFill>
              <a:prstDash val="solid"/>
              <a:miter lim="400000"/>
            </a:ln>
            <a:effectLst>
              <a:outerShdw blurRad="38100" dist="38100" dir="2700000" rotWithShape="0">
                <a:srgbClr val="000000">
                  <a:alpha val="75000"/>
                </a:srgbClr>
              </a:outerShdw>
            </a:effectLst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algn="ctr" defTabSz="457200">
                <a:defRPr sz="3000">
                  <a:solidFill>
                    <a:srgbClr val="000000">
                      <a:alpha val="50000"/>
                    </a:srgbClr>
                  </a:solidFill>
                  <a:uFillTx/>
                </a:defRPr>
              </a:pPr>
              <a:endParaRPr sz="2800"/>
            </a:p>
          </p:txBody>
        </p:sp>
        <p:sp>
          <p:nvSpPr>
            <p:cNvPr id="22" name="Shape 311"/>
            <p:cNvSpPr/>
            <p:nvPr/>
          </p:nvSpPr>
          <p:spPr>
            <a:xfrm flipH="1" flipV="1">
              <a:off x="6932044" y="4742716"/>
              <a:ext cx="1205901" cy="186264"/>
            </a:xfrm>
            <a:prstGeom prst="line">
              <a:avLst/>
            </a:prstGeom>
            <a:noFill/>
            <a:ln w="38100" cap="flat">
              <a:solidFill>
                <a:srgbClr val="000000">
                  <a:alpha val="49000"/>
                </a:srgbClr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23" name="Shape 312"/>
            <p:cNvSpPr/>
            <p:nvPr/>
          </p:nvSpPr>
          <p:spPr>
            <a:xfrm>
              <a:off x="6368948" y="4528608"/>
              <a:ext cx="563096" cy="4075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marL="0" marR="0" algn="ctr" defTabSz="457200">
                <a:defRPr sz="1000">
                  <a:solidFill>
                    <a:srgbClr val="000000">
                      <a:alpha val="50000"/>
                    </a:srgbClr>
                  </a:solidFill>
                  <a:uFillTx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900" dirty="0">
                  <a:solidFill>
                    <a:srgbClr val="000000">
                      <a:alpha val="50000"/>
                    </a:srgbClr>
                  </a:solidFill>
                </a:rPr>
                <a:t>Hospital A</a:t>
              </a:r>
            </a:p>
          </p:txBody>
        </p:sp>
        <p:sp>
          <p:nvSpPr>
            <p:cNvPr id="24" name="Shape 313"/>
            <p:cNvSpPr/>
            <p:nvPr/>
          </p:nvSpPr>
          <p:spPr>
            <a:xfrm flipH="1">
              <a:off x="5733724" y="4746213"/>
              <a:ext cx="613976" cy="80250"/>
            </a:xfrm>
            <a:prstGeom prst="line">
              <a:avLst/>
            </a:prstGeom>
            <a:noFill/>
            <a:ln w="38100" cap="flat">
              <a:solidFill>
                <a:srgbClr val="000000">
                  <a:alpha val="50000"/>
                </a:srgbClr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25" name="Shape 314"/>
            <p:cNvSpPr/>
            <p:nvPr/>
          </p:nvSpPr>
          <p:spPr>
            <a:xfrm flipH="1">
              <a:off x="5732788" y="4809606"/>
              <a:ext cx="613977" cy="448302"/>
            </a:xfrm>
            <a:prstGeom prst="line">
              <a:avLst/>
            </a:prstGeom>
            <a:noFill/>
            <a:ln w="38100" cap="flat">
              <a:solidFill>
                <a:srgbClr val="000000">
                  <a:alpha val="50000"/>
                </a:srgbClr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26" name="Shape 315"/>
            <p:cNvSpPr/>
            <p:nvPr/>
          </p:nvSpPr>
          <p:spPr>
            <a:xfrm flipH="1" flipV="1">
              <a:off x="5708917" y="4635594"/>
              <a:ext cx="637847" cy="16283"/>
            </a:xfrm>
            <a:prstGeom prst="line">
              <a:avLst/>
            </a:prstGeom>
            <a:noFill/>
            <a:ln w="38100" cap="flat">
              <a:solidFill>
                <a:srgbClr val="000000">
                  <a:alpha val="50000"/>
                </a:srgbClr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27" name="Shape 316"/>
            <p:cNvSpPr/>
            <p:nvPr/>
          </p:nvSpPr>
          <p:spPr>
            <a:xfrm flipH="1">
              <a:off x="5647207" y="4575090"/>
              <a:ext cx="1" cy="76787"/>
            </a:xfrm>
            <a:prstGeom prst="line">
              <a:avLst/>
            </a:prstGeom>
            <a:noFill/>
            <a:ln w="381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28" name="Shape 317"/>
            <p:cNvSpPr/>
            <p:nvPr/>
          </p:nvSpPr>
          <p:spPr>
            <a:xfrm>
              <a:off x="5645625" y="4642446"/>
              <a:ext cx="49054" cy="49844"/>
            </a:xfrm>
            <a:prstGeom prst="line">
              <a:avLst/>
            </a:prstGeom>
            <a:noFill/>
            <a:ln w="381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29" name="Shape 318"/>
            <p:cNvSpPr/>
            <p:nvPr/>
          </p:nvSpPr>
          <p:spPr>
            <a:xfrm flipH="1">
              <a:off x="5604485" y="4645141"/>
              <a:ext cx="41141" cy="47150"/>
            </a:xfrm>
            <a:prstGeom prst="line">
              <a:avLst/>
            </a:prstGeom>
            <a:noFill/>
            <a:ln w="381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30" name="Shape 319"/>
            <p:cNvSpPr/>
            <p:nvPr/>
          </p:nvSpPr>
          <p:spPr>
            <a:xfrm>
              <a:off x="5604485" y="4580479"/>
              <a:ext cx="39559" cy="16166"/>
            </a:xfrm>
            <a:prstGeom prst="line">
              <a:avLst/>
            </a:prstGeom>
            <a:noFill/>
            <a:ln w="381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31" name="Shape 320"/>
            <p:cNvSpPr/>
            <p:nvPr/>
          </p:nvSpPr>
          <p:spPr>
            <a:xfrm>
              <a:off x="5628219" y="4542760"/>
              <a:ext cx="37977" cy="323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254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algn="ctr"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</a:defRPr>
              </a:pPr>
              <a:endParaRPr sz="2800"/>
            </a:p>
          </p:txBody>
        </p:sp>
        <p:sp>
          <p:nvSpPr>
            <p:cNvPr id="32" name="Shape 321"/>
            <p:cNvSpPr/>
            <p:nvPr/>
          </p:nvSpPr>
          <p:spPr>
            <a:xfrm flipV="1">
              <a:off x="5648790" y="4583173"/>
              <a:ext cx="39559" cy="13472"/>
            </a:xfrm>
            <a:prstGeom prst="line">
              <a:avLst/>
            </a:prstGeom>
            <a:noFill/>
            <a:ln w="381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33" name="Shape 322"/>
            <p:cNvSpPr/>
            <p:nvPr/>
          </p:nvSpPr>
          <p:spPr>
            <a:xfrm flipH="1">
              <a:off x="5648496" y="4778544"/>
              <a:ext cx="1" cy="76787"/>
            </a:xfrm>
            <a:prstGeom prst="line">
              <a:avLst/>
            </a:prstGeom>
            <a:noFill/>
            <a:ln w="381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34" name="Shape 323"/>
            <p:cNvSpPr/>
            <p:nvPr/>
          </p:nvSpPr>
          <p:spPr>
            <a:xfrm>
              <a:off x="5646913" y="4845899"/>
              <a:ext cx="49054" cy="49845"/>
            </a:xfrm>
            <a:prstGeom prst="line">
              <a:avLst/>
            </a:prstGeom>
            <a:noFill/>
            <a:ln w="381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35" name="Shape 324"/>
            <p:cNvSpPr/>
            <p:nvPr/>
          </p:nvSpPr>
          <p:spPr>
            <a:xfrm flipH="1">
              <a:off x="5605773" y="4848594"/>
              <a:ext cx="41142" cy="47150"/>
            </a:xfrm>
            <a:prstGeom prst="line">
              <a:avLst/>
            </a:prstGeom>
            <a:noFill/>
            <a:ln w="381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36" name="Shape 325"/>
            <p:cNvSpPr/>
            <p:nvPr/>
          </p:nvSpPr>
          <p:spPr>
            <a:xfrm>
              <a:off x="5605773" y="4783932"/>
              <a:ext cx="39559" cy="16166"/>
            </a:xfrm>
            <a:prstGeom prst="line">
              <a:avLst/>
            </a:prstGeom>
            <a:noFill/>
            <a:ln w="381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37" name="Shape 326"/>
            <p:cNvSpPr/>
            <p:nvPr/>
          </p:nvSpPr>
          <p:spPr>
            <a:xfrm>
              <a:off x="5629508" y="4746213"/>
              <a:ext cx="37977" cy="323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254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algn="ctr" defTabSz="457200">
                <a:defRPr sz="3000">
                  <a:solidFill>
                    <a:srgbClr val="000000">
                      <a:alpha val="50000"/>
                    </a:srgbClr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</a:defRPr>
              </a:pPr>
              <a:endParaRPr sz="2800"/>
            </a:p>
          </p:txBody>
        </p:sp>
        <p:sp>
          <p:nvSpPr>
            <p:cNvPr id="38" name="Shape 327"/>
            <p:cNvSpPr/>
            <p:nvPr/>
          </p:nvSpPr>
          <p:spPr>
            <a:xfrm flipV="1">
              <a:off x="5650078" y="4786626"/>
              <a:ext cx="39559" cy="13473"/>
            </a:xfrm>
            <a:prstGeom prst="line">
              <a:avLst/>
            </a:prstGeom>
            <a:noFill/>
            <a:ln w="381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39" name="Shape 328"/>
            <p:cNvSpPr/>
            <p:nvPr/>
          </p:nvSpPr>
          <p:spPr>
            <a:xfrm flipH="1">
              <a:off x="5647411" y="5185279"/>
              <a:ext cx="1" cy="76786"/>
            </a:xfrm>
            <a:prstGeom prst="line">
              <a:avLst/>
            </a:prstGeom>
            <a:noFill/>
            <a:ln w="381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40" name="Shape 329"/>
            <p:cNvSpPr/>
            <p:nvPr/>
          </p:nvSpPr>
          <p:spPr>
            <a:xfrm>
              <a:off x="5645829" y="5252634"/>
              <a:ext cx="49053" cy="49845"/>
            </a:xfrm>
            <a:prstGeom prst="line">
              <a:avLst/>
            </a:prstGeom>
            <a:noFill/>
            <a:ln w="381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41" name="Shape 330"/>
            <p:cNvSpPr/>
            <p:nvPr/>
          </p:nvSpPr>
          <p:spPr>
            <a:xfrm flipH="1">
              <a:off x="5604688" y="5255329"/>
              <a:ext cx="41142" cy="47150"/>
            </a:xfrm>
            <a:prstGeom prst="line">
              <a:avLst/>
            </a:prstGeom>
            <a:noFill/>
            <a:ln w="381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42" name="Shape 331"/>
            <p:cNvSpPr/>
            <p:nvPr/>
          </p:nvSpPr>
          <p:spPr>
            <a:xfrm>
              <a:off x="5604688" y="5190666"/>
              <a:ext cx="39559" cy="16167"/>
            </a:xfrm>
            <a:prstGeom prst="line">
              <a:avLst/>
            </a:prstGeom>
            <a:noFill/>
            <a:ln w="381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43" name="Shape 332"/>
            <p:cNvSpPr/>
            <p:nvPr/>
          </p:nvSpPr>
          <p:spPr>
            <a:xfrm>
              <a:off x="5628423" y="5152947"/>
              <a:ext cx="37977" cy="323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254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algn="ctr"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</a:defRPr>
              </a:pPr>
              <a:endParaRPr sz="2800"/>
            </a:p>
          </p:txBody>
        </p:sp>
        <p:sp>
          <p:nvSpPr>
            <p:cNvPr id="44" name="Shape 333"/>
            <p:cNvSpPr/>
            <p:nvPr/>
          </p:nvSpPr>
          <p:spPr>
            <a:xfrm flipV="1">
              <a:off x="5648993" y="5193361"/>
              <a:ext cx="39560" cy="13472"/>
            </a:xfrm>
            <a:prstGeom prst="line">
              <a:avLst/>
            </a:prstGeom>
            <a:noFill/>
            <a:ln w="381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45" name="Shape 334"/>
            <p:cNvSpPr/>
            <p:nvPr/>
          </p:nvSpPr>
          <p:spPr>
            <a:xfrm flipH="1">
              <a:off x="5647411" y="4981247"/>
              <a:ext cx="1" cy="76787"/>
            </a:xfrm>
            <a:prstGeom prst="line">
              <a:avLst/>
            </a:prstGeom>
            <a:noFill/>
            <a:ln w="381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46" name="Shape 335"/>
            <p:cNvSpPr/>
            <p:nvPr/>
          </p:nvSpPr>
          <p:spPr>
            <a:xfrm>
              <a:off x="5645829" y="5048604"/>
              <a:ext cx="49053" cy="49844"/>
            </a:xfrm>
            <a:prstGeom prst="line">
              <a:avLst/>
            </a:prstGeom>
            <a:noFill/>
            <a:ln w="381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47" name="Shape 336"/>
            <p:cNvSpPr/>
            <p:nvPr/>
          </p:nvSpPr>
          <p:spPr>
            <a:xfrm flipH="1">
              <a:off x="5604688" y="5051298"/>
              <a:ext cx="41142" cy="47150"/>
            </a:xfrm>
            <a:prstGeom prst="line">
              <a:avLst/>
            </a:prstGeom>
            <a:noFill/>
            <a:ln w="381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48" name="Shape 337"/>
            <p:cNvSpPr/>
            <p:nvPr/>
          </p:nvSpPr>
          <p:spPr>
            <a:xfrm>
              <a:off x="5604688" y="4986635"/>
              <a:ext cx="39559" cy="16166"/>
            </a:xfrm>
            <a:prstGeom prst="line">
              <a:avLst/>
            </a:prstGeom>
            <a:noFill/>
            <a:ln w="381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49" name="Shape 338"/>
            <p:cNvSpPr/>
            <p:nvPr/>
          </p:nvSpPr>
          <p:spPr>
            <a:xfrm>
              <a:off x="5628423" y="4948916"/>
              <a:ext cx="37977" cy="323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254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algn="ctr"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</a:defRPr>
              </a:pPr>
              <a:endParaRPr sz="2800"/>
            </a:p>
          </p:txBody>
        </p:sp>
        <p:sp>
          <p:nvSpPr>
            <p:cNvPr id="50" name="Shape 339"/>
            <p:cNvSpPr/>
            <p:nvPr/>
          </p:nvSpPr>
          <p:spPr>
            <a:xfrm flipV="1">
              <a:off x="5648993" y="4989330"/>
              <a:ext cx="39560" cy="13472"/>
            </a:xfrm>
            <a:prstGeom prst="line">
              <a:avLst/>
            </a:prstGeom>
            <a:noFill/>
            <a:ln w="381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51" name="Shape 340"/>
            <p:cNvSpPr/>
            <p:nvPr/>
          </p:nvSpPr>
          <p:spPr>
            <a:xfrm flipH="1">
              <a:off x="5647411" y="5389309"/>
              <a:ext cx="1" cy="76787"/>
            </a:xfrm>
            <a:prstGeom prst="line">
              <a:avLst/>
            </a:prstGeom>
            <a:noFill/>
            <a:ln w="381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52" name="Shape 341"/>
            <p:cNvSpPr/>
            <p:nvPr/>
          </p:nvSpPr>
          <p:spPr>
            <a:xfrm>
              <a:off x="5645829" y="5456665"/>
              <a:ext cx="49053" cy="49844"/>
            </a:xfrm>
            <a:prstGeom prst="line">
              <a:avLst/>
            </a:prstGeom>
            <a:noFill/>
            <a:ln w="381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53" name="Shape 342"/>
            <p:cNvSpPr/>
            <p:nvPr/>
          </p:nvSpPr>
          <p:spPr>
            <a:xfrm flipH="1">
              <a:off x="5604688" y="5459359"/>
              <a:ext cx="41142" cy="47151"/>
            </a:xfrm>
            <a:prstGeom prst="line">
              <a:avLst/>
            </a:prstGeom>
            <a:noFill/>
            <a:ln w="381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54" name="Shape 343"/>
            <p:cNvSpPr/>
            <p:nvPr/>
          </p:nvSpPr>
          <p:spPr>
            <a:xfrm>
              <a:off x="5604688" y="5394697"/>
              <a:ext cx="39559" cy="16166"/>
            </a:xfrm>
            <a:prstGeom prst="line">
              <a:avLst/>
            </a:prstGeom>
            <a:noFill/>
            <a:ln w="381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55" name="Shape 344"/>
            <p:cNvSpPr/>
            <p:nvPr/>
          </p:nvSpPr>
          <p:spPr>
            <a:xfrm>
              <a:off x="5628423" y="5356978"/>
              <a:ext cx="37977" cy="323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254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algn="ctr"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</a:defRPr>
              </a:pPr>
              <a:endParaRPr sz="2800"/>
            </a:p>
          </p:txBody>
        </p:sp>
        <p:sp>
          <p:nvSpPr>
            <p:cNvPr id="56" name="Shape 345"/>
            <p:cNvSpPr/>
            <p:nvPr/>
          </p:nvSpPr>
          <p:spPr>
            <a:xfrm flipV="1">
              <a:off x="5648993" y="5397391"/>
              <a:ext cx="39560" cy="13472"/>
            </a:xfrm>
            <a:prstGeom prst="line">
              <a:avLst/>
            </a:prstGeom>
            <a:noFill/>
            <a:ln w="381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57" name="Shape 346"/>
            <p:cNvSpPr/>
            <p:nvPr/>
          </p:nvSpPr>
          <p:spPr>
            <a:xfrm flipH="1">
              <a:off x="5733725" y="5356978"/>
              <a:ext cx="578839" cy="76208"/>
            </a:xfrm>
            <a:prstGeom prst="line">
              <a:avLst/>
            </a:prstGeom>
            <a:noFill/>
            <a:ln w="38100" cap="flat">
              <a:solidFill>
                <a:srgbClr val="000000">
                  <a:alpha val="50000"/>
                </a:srgbClr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58" name="Shape 347"/>
            <p:cNvSpPr/>
            <p:nvPr/>
          </p:nvSpPr>
          <p:spPr>
            <a:xfrm flipH="1" flipV="1">
              <a:off x="5727416" y="5025123"/>
              <a:ext cx="585148" cy="236942"/>
            </a:xfrm>
            <a:prstGeom prst="line">
              <a:avLst/>
            </a:prstGeom>
            <a:noFill/>
            <a:ln w="38100" cap="flat">
              <a:solidFill>
                <a:srgbClr val="000000">
                  <a:alpha val="50000"/>
                </a:srgbClr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59" name="Shape 348"/>
            <p:cNvSpPr/>
            <p:nvPr/>
          </p:nvSpPr>
          <p:spPr>
            <a:xfrm flipH="1" flipV="1">
              <a:off x="5733723" y="4831831"/>
              <a:ext cx="598033" cy="321116"/>
            </a:xfrm>
            <a:prstGeom prst="line">
              <a:avLst/>
            </a:prstGeom>
            <a:noFill/>
            <a:ln w="38100" cap="flat">
              <a:solidFill>
                <a:srgbClr val="000000">
                  <a:alpha val="50000"/>
                </a:srgbClr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60" name="Shape 349"/>
            <p:cNvSpPr/>
            <p:nvPr/>
          </p:nvSpPr>
          <p:spPr>
            <a:xfrm>
              <a:off x="8144884" y="4732402"/>
              <a:ext cx="632901" cy="6299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919191"/>
                </a:gs>
                <a:gs pos="100000">
                  <a:srgbClr val="EBEBEB">
                    <a:alpha val="67000"/>
                  </a:srgbClr>
                </a:gs>
              </a:gsLst>
              <a:lin ang="16140000" scaled="0"/>
            </a:gradFill>
            <a:ln w="12700" cap="flat">
              <a:solidFill>
                <a:srgbClr val="000000">
                  <a:alpha val="49000"/>
                </a:srgbClr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marL="40640" marR="40640" algn="ctr">
                <a:defRPr sz="1000">
                  <a:solidFill>
                    <a:srgbClr val="000000">
                      <a:alpha val="50000"/>
                    </a:srgbClr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sz="900" dirty="0">
                  <a:solidFill>
                    <a:srgbClr val="000000">
                      <a:alpha val="50000"/>
                    </a:srgbClr>
                  </a:solidFill>
                  <a:uFill>
                    <a:solidFill/>
                  </a:uFill>
                </a:rPr>
                <a:t>Attacker</a:t>
              </a:r>
            </a:p>
          </p:txBody>
        </p:sp>
        <p:sp>
          <p:nvSpPr>
            <p:cNvPr id="61" name="Shape 350"/>
            <p:cNvSpPr/>
            <p:nvPr/>
          </p:nvSpPr>
          <p:spPr>
            <a:xfrm flipH="1" flipV="1">
              <a:off x="8779161" y="5044662"/>
              <a:ext cx="186807" cy="64"/>
            </a:xfrm>
            <a:prstGeom prst="line">
              <a:avLst/>
            </a:prstGeom>
            <a:noFill/>
            <a:ln w="38100" cap="flat">
              <a:solidFill>
                <a:srgbClr val="000000">
                  <a:alpha val="49000"/>
                </a:srgbClr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62" name="Shape 349"/>
            <p:cNvSpPr/>
            <p:nvPr/>
          </p:nvSpPr>
          <p:spPr>
            <a:xfrm rot="404894">
              <a:off x="7085160" y="4719324"/>
              <a:ext cx="848871" cy="25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chemeClr val="bg1"/>
            </a:solidFill>
            <a:ln w="12700" cap="flat">
              <a:solidFill>
                <a:srgbClr val="000000">
                  <a:alpha val="49000"/>
                </a:srgbClr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marL="40640" marR="40640" algn="ctr">
                <a:defRPr sz="1000">
                  <a:solidFill>
                    <a:srgbClr val="000000">
                      <a:alpha val="50000"/>
                    </a:srgbClr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en-US" sz="900" dirty="0">
                  <a:solidFill>
                    <a:srgbClr val="000000">
                      <a:alpha val="50000"/>
                    </a:srgbClr>
                  </a:solidFill>
                  <a:uFill>
                    <a:solidFill/>
                  </a:uFill>
                </a:rPr>
                <a:t>Anonymize</a:t>
              </a:r>
              <a:endParaRPr sz="900" dirty="0">
                <a:solidFill>
                  <a:srgbClr val="000000">
                    <a:alpha val="50000"/>
                  </a:srgbClr>
                </a:solidFill>
                <a:uFill>
                  <a:solidFill/>
                </a:uFill>
              </a:endParaRPr>
            </a:p>
          </p:txBody>
        </p:sp>
        <p:sp>
          <p:nvSpPr>
            <p:cNvPr id="63" name="Shape 349"/>
            <p:cNvSpPr/>
            <p:nvPr/>
          </p:nvSpPr>
          <p:spPr>
            <a:xfrm rot="21365015">
              <a:off x="7072588" y="5084689"/>
              <a:ext cx="848871" cy="25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chemeClr val="bg1"/>
            </a:solidFill>
            <a:ln w="12700" cap="flat">
              <a:solidFill>
                <a:srgbClr val="000000">
                  <a:alpha val="49000"/>
                </a:srgbClr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marL="40640" marR="40640" algn="ctr">
                <a:defRPr sz="1000">
                  <a:solidFill>
                    <a:srgbClr val="000000">
                      <a:alpha val="50000"/>
                    </a:srgbClr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en-US" sz="900" dirty="0">
                  <a:solidFill>
                    <a:srgbClr val="000000">
                      <a:alpha val="50000"/>
                    </a:srgbClr>
                  </a:solidFill>
                  <a:uFill>
                    <a:solidFill/>
                  </a:uFill>
                </a:rPr>
                <a:t>Anonymize</a:t>
              </a:r>
              <a:endParaRPr sz="900" dirty="0">
                <a:solidFill>
                  <a:srgbClr val="000000">
                    <a:alpha val="50000"/>
                  </a:srgbClr>
                </a:solidFill>
                <a:uFill>
                  <a:solidFill/>
                </a:u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582162" y="878050"/>
            <a:ext cx="3954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+mj-lt"/>
              </a:rPr>
              <a:t>“AI recognizes blurred faces”</a:t>
            </a:r>
          </a:p>
          <a:p>
            <a:r>
              <a:rPr lang="en-US" sz="1800" i="0" dirty="0">
                <a:solidFill>
                  <a:schemeClr val="accent2"/>
                </a:solidFill>
                <a:latin typeface="+mj-lt"/>
              </a:rPr>
              <a:t>[McPherson </a:t>
            </a:r>
            <a:r>
              <a:rPr lang="en-US" sz="1800" i="0" dirty="0" err="1">
                <a:solidFill>
                  <a:schemeClr val="accent2"/>
                </a:solidFill>
                <a:latin typeface="+mj-lt"/>
              </a:rPr>
              <a:t>Shokri</a:t>
            </a:r>
            <a:r>
              <a:rPr lang="en-US" sz="1800" i="0" dirty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sz="1800" i="0" dirty="0" err="1">
                <a:solidFill>
                  <a:schemeClr val="accent2"/>
                </a:solidFill>
                <a:latin typeface="+mj-lt"/>
              </a:rPr>
              <a:t>Shmatikov</a:t>
            </a:r>
            <a:r>
              <a:rPr lang="en-US" sz="1800" i="0" dirty="0">
                <a:solidFill>
                  <a:schemeClr val="accent2"/>
                </a:solidFill>
                <a:latin typeface="+mj-lt"/>
              </a:rPr>
              <a:t> ’16]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6904726" y="2183325"/>
            <a:ext cx="1781833" cy="596206"/>
            <a:chOff x="6626884" y="2557271"/>
            <a:chExt cx="2150512" cy="743262"/>
          </a:xfrm>
        </p:grpSpPr>
        <p:sp>
          <p:nvSpPr>
            <p:cNvPr id="11" name="Rectangle 10"/>
            <p:cNvSpPr/>
            <p:nvPr/>
          </p:nvSpPr>
          <p:spPr>
            <a:xfrm rot="855194">
              <a:off x="6626884" y="2557271"/>
              <a:ext cx="2150512" cy="698618"/>
            </a:xfrm>
            <a:prstGeom prst="rect">
              <a:avLst/>
            </a:prstGeom>
            <a:ln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US" sz="1600" dirty="0">
                  <a:latin typeface="+mj-lt"/>
                </a:rPr>
                <a:t>Name:</a:t>
              </a:r>
            </a:p>
            <a:p>
              <a:pPr algn="l"/>
              <a:r>
                <a:rPr lang="en-US" sz="1600" i="0" dirty="0">
                  <a:uFill>
                    <a:solidFill/>
                  </a:uFill>
                  <a:latin typeface="+mj-lt"/>
                </a:rPr>
                <a:t>Ethnicity:</a:t>
              </a:r>
            </a:p>
          </p:txBody>
        </p:sp>
        <p:sp>
          <p:nvSpPr>
            <p:cNvPr id="15" name="Rectangle 14"/>
            <p:cNvSpPr/>
            <p:nvPr/>
          </p:nvSpPr>
          <p:spPr>
            <a:xfrm rot="838413">
              <a:off x="7429680" y="2704364"/>
              <a:ext cx="1243343" cy="263326"/>
            </a:xfrm>
            <a:prstGeom prst="rect">
              <a:avLst/>
            </a:prstGeom>
            <a:solidFill>
              <a:schemeClr val="tx1"/>
            </a:solidFill>
            <a:ln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rtlCol="0" anchor="ctr">
              <a:spAutoFit/>
            </a:bodyPr>
            <a:lstStyle/>
            <a:p>
              <a:pPr algn="ctr"/>
              <a:endParaRPr lang="en-US" sz="1800" i="0" dirty="0">
                <a:uFill>
                  <a:solidFill/>
                </a:uFill>
                <a:latin typeface="+mj-lt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 rot="838413">
              <a:off x="7620349" y="3037207"/>
              <a:ext cx="832391" cy="263326"/>
            </a:xfrm>
            <a:prstGeom prst="rect">
              <a:avLst/>
            </a:prstGeom>
            <a:solidFill>
              <a:schemeClr val="tx1"/>
            </a:solidFill>
            <a:ln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rtlCol="0" anchor="ctr">
              <a:spAutoFit/>
            </a:bodyPr>
            <a:lstStyle/>
            <a:p>
              <a:pPr algn="ctr"/>
              <a:endParaRPr lang="en-US" sz="1800" i="0" dirty="0">
                <a:uFill>
                  <a:solidFill/>
                </a:uFill>
                <a:latin typeface="+mj-lt"/>
              </a:endParaRP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6613976" y="3052683"/>
            <a:ext cx="2626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0" dirty="0">
                <a:solidFill>
                  <a:schemeClr val="accent2"/>
                </a:solidFill>
                <a:latin typeface="+mj-lt"/>
              </a:rPr>
              <a:t>[</a:t>
            </a:r>
            <a:r>
              <a:rPr lang="en-US" sz="1600" i="0" dirty="0" err="1">
                <a:solidFill>
                  <a:schemeClr val="accent2"/>
                </a:solidFill>
                <a:latin typeface="+mj-lt"/>
              </a:rPr>
              <a:t>Gymrek</a:t>
            </a:r>
            <a:r>
              <a:rPr lang="en-US" sz="1600" dirty="0">
                <a:solidFill>
                  <a:schemeClr val="accent2"/>
                </a:solidFill>
                <a:latin typeface="+mj-lt"/>
              </a:rPr>
              <a:t> McGuire Golan </a:t>
            </a:r>
            <a:br>
              <a:rPr lang="en-US" sz="1600" dirty="0">
                <a:solidFill>
                  <a:schemeClr val="accent2"/>
                </a:solidFill>
                <a:latin typeface="+mj-lt"/>
              </a:rPr>
            </a:br>
            <a:r>
              <a:rPr lang="en-US" sz="1600" dirty="0" err="1">
                <a:solidFill>
                  <a:schemeClr val="accent2"/>
                </a:solidFill>
                <a:latin typeface="+mj-lt"/>
              </a:rPr>
              <a:t>Halperin</a:t>
            </a:r>
            <a:r>
              <a:rPr lang="en-US" sz="1600" dirty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accent2"/>
                </a:solidFill>
                <a:latin typeface="+mj-lt"/>
              </a:rPr>
              <a:t>Erlich</a:t>
            </a:r>
            <a:r>
              <a:rPr lang="en-US" sz="1600" dirty="0">
                <a:solidFill>
                  <a:schemeClr val="accent2"/>
                </a:solidFill>
                <a:latin typeface="+mj-lt"/>
              </a:rPr>
              <a:t> ’13]</a:t>
            </a:r>
            <a:endParaRPr lang="en-US" sz="1600" i="0" dirty="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938"/>
          <a:stretch/>
        </p:blipFill>
        <p:spPr>
          <a:xfrm>
            <a:off x="5873860" y="3885980"/>
            <a:ext cx="3270139" cy="14244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89694" y="3896382"/>
            <a:ext cx="1958118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accent2"/>
                </a:solidFill>
                <a:latin typeface="+mj-lt"/>
              </a:rPr>
              <a:t>[</a:t>
            </a:r>
            <a:r>
              <a:rPr lang="en-US" sz="1800" dirty="0" err="1">
                <a:solidFill>
                  <a:schemeClr val="accent2"/>
                </a:solidFill>
                <a:latin typeface="+mj-lt"/>
              </a:rPr>
              <a:t>Pandurangan</a:t>
            </a:r>
            <a:r>
              <a:rPr lang="en-US" sz="1800" dirty="0">
                <a:solidFill>
                  <a:schemeClr val="accent2"/>
                </a:solidFill>
                <a:latin typeface="+mj-lt"/>
              </a:rPr>
              <a:t> ‘14]</a:t>
            </a:r>
            <a:endParaRPr lang="en-US" sz="1800" i="0" dirty="0">
              <a:solidFill>
                <a:schemeClr val="accent2"/>
              </a:solidFill>
              <a:latin typeface="+mj-lt"/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308198" y="941860"/>
            <a:ext cx="2935960" cy="3088710"/>
            <a:chOff x="4284133" y="1034161"/>
            <a:chExt cx="3132667" cy="3295651"/>
          </a:xfrm>
        </p:grpSpPr>
        <p:pic>
          <p:nvPicPr>
            <p:cNvPr id="71" name="Picture 8" descr="https://www.whitehouse.gov/sites/default/files/imagecache/home_hero_rotator_main/hero_feature/hero_image/P120710CK-0227.jp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735" r="27787"/>
            <a:stretch/>
          </p:blipFill>
          <p:spPr bwMode="auto">
            <a:xfrm>
              <a:off x="4284133" y="1034161"/>
              <a:ext cx="3132667" cy="32956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2" name="Oval 71"/>
            <p:cNvSpPr/>
            <p:nvPr/>
          </p:nvSpPr>
          <p:spPr>
            <a:xfrm rot="21286439">
              <a:off x="5405695" y="1443171"/>
              <a:ext cx="422440" cy="66950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rtlCol="0" anchor="ctr">
              <a:spAutoFit/>
            </a:bodyPr>
            <a:lstStyle/>
            <a:p>
              <a:pPr algn="ctr"/>
              <a:endParaRPr lang="en-US" sz="2400" i="0" dirty="0">
                <a:uFill>
                  <a:solidFill/>
                </a:u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030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9" grpId="0"/>
      <p:bldP spid="14" grpId="0"/>
      <p:bldP spid="67" grpId="0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Shape 35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Is the problem granularity?</a:t>
            </a:r>
          </a:p>
        </p:txBody>
      </p:sp>
      <p:sp>
        <p:nvSpPr>
          <p:cNvPr id="356" name="Shape 356"/>
          <p:cNvSpPr>
            <a:spLocks noGrp="1"/>
          </p:cNvSpPr>
          <p:nvPr>
            <p:ph idx="1"/>
          </p:nvPr>
        </p:nvSpPr>
        <p:spPr>
          <a:xfrm>
            <a:off x="284356" y="897468"/>
            <a:ext cx="8575288" cy="489373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dirty="0"/>
              <a:t>What if we only release </a:t>
            </a:r>
            <a:r>
              <a:rPr lang="en-US" dirty="0">
                <a:solidFill>
                  <a:srgbClr val="C00000"/>
                </a:solidFill>
              </a:rPr>
              <a:t>aggregate</a:t>
            </a:r>
            <a:r>
              <a:rPr lang="en-US" dirty="0"/>
              <a:t> information?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Statistics together may encode data</a:t>
            </a:r>
          </a:p>
          <a:p>
            <a:r>
              <a:rPr lang="en-US" dirty="0"/>
              <a:t>Example: Average salary before/after resignation</a:t>
            </a:r>
          </a:p>
          <a:p>
            <a:endParaRPr lang="en-US" dirty="0"/>
          </a:p>
          <a:p>
            <a:r>
              <a:rPr lang="en-US" dirty="0"/>
              <a:t>More generally: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C00000"/>
                </a:solidFill>
              </a:rPr>
              <a:t>Too many, “too accurate” statistics 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dirty="0">
                <a:solidFill>
                  <a:srgbClr val="C00000"/>
                </a:solidFill>
              </a:rPr>
              <a:t>reveal individual information</a:t>
            </a:r>
          </a:p>
          <a:p>
            <a:pPr lvl="1"/>
            <a:r>
              <a:rPr lang="en-US" dirty="0"/>
              <a:t>Reconstruction attacks </a:t>
            </a:r>
            <a:r>
              <a:rPr lang="en-US" sz="2000" dirty="0">
                <a:solidFill>
                  <a:schemeClr val="accent2"/>
                </a:solidFill>
              </a:rPr>
              <a:t>[</a:t>
            </a:r>
            <a:r>
              <a:rPr lang="en-US" sz="2000" dirty="0" err="1">
                <a:solidFill>
                  <a:schemeClr val="accent2"/>
                </a:solidFill>
              </a:rPr>
              <a:t>Dinur</a:t>
            </a:r>
            <a:r>
              <a:rPr lang="en-US" sz="2000" dirty="0">
                <a:solidFill>
                  <a:schemeClr val="accent2"/>
                </a:solidFill>
              </a:rPr>
              <a:t> Nissim 2003, </a:t>
            </a:r>
            <a:r>
              <a:rPr lang="mr-IN" sz="2000" dirty="0">
                <a:solidFill>
                  <a:schemeClr val="accent2"/>
                </a:solidFill>
              </a:rPr>
              <a:t>…</a:t>
            </a:r>
            <a:r>
              <a:rPr lang="en-US" sz="2000" dirty="0">
                <a:solidFill>
                  <a:schemeClr val="accent2"/>
                </a:solidFill>
              </a:rPr>
              <a:t>]</a:t>
            </a:r>
            <a:endParaRPr lang="en-US" dirty="0"/>
          </a:p>
          <a:p>
            <a:pPr lvl="1"/>
            <a:r>
              <a:rPr lang="en-US" dirty="0"/>
              <a:t>Membership attacks </a:t>
            </a:r>
            <a:r>
              <a:rPr lang="en-US" dirty="0">
                <a:solidFill>
                  <a:schemeClr val="accent6"/>
                </a:solidFill>
              </a:rPr>
              <a:t>[Homer et al, 2008, …]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Memorization [this talk] </a:t>
            </a:r>
          </a:p>
        </p:txBody>
      </p:sp>
      <p:sp>
        <p:nvSpPr>
          <p:cNvPr id="357" name="Shape 35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pPr lvl="0"/>
              <a:t>7</a:t>
            </a:fld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380270" y="5692157"/>
            <a:ext cx="5256550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n-US" sz="2800" dirty="0"/>
              <a:t>Cannot release everything everyone would want to know</a:t>
            </a:r>
          </a:p>
        </p:txBody>
      </p:sp>
    </p:spTree>
    <p:extLst>
      <p:ext uri="{BB962C8B-B14F-4D97-AF65-F5344CB8AC3E}">
        <p14:creationId xmlns:p14="http://schemas.microsoft.com/office/powerpoint/2010/main" val="1322268211"/>
      </p:ext>
    </p:extLst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6" grpId="0" uiExpand="1" build="p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76548-0698-B44C-9A74-212FB78B4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Memorization can be explicit…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65BE744-EB89-A14E-A005-4DD4C1C9AC7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782" t="6381" r="11156" b="14396"/>
          <a:stretch/>
        </p:blipFill>
        <p:spPr>
          <a:xfrm>
            <a:off x="945665" y="1380547"/>
            <a:ext cx="2708860" cy="239319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4A999DE-D8EB-024A-819D-CA5A85E4C566}"/>
              </a:ext>
            </a:extLst>
          </p:cNvPr>
          <p:cNvSpPr txBox="1"/>
          <p:nvPr/>
        </p:nvSpPr>
        <p:spPr>
          <a:xfrm>
            <a:off x="355548" y="3742419"/>
            <a:ext cx="3889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Hastie, </a:t>
            </a:r>
            <a:r>
              <a:rPr lang="en-US" sz="900" dirty="0" err="1"/>
              <a:t>Tibshirani</a:t>
            </a:r>
            <a:r>
              <a:rPr lang="en-US" sz="900" dirty="0"/>
              <a:t>, and Friedman. </a:t>
            </a:r>
            <a:r>
              <a:rPr lang="en-US" sz="900" i="1" dirty="0"/>
              <a:t>The elements of statistical learning: data mining, inference, and prediction</a:t>
            </a:r>
            <a:r>
              <a:rPr lang="en-US" sz="900" dirty="0"/>
              <a:t>. Springer Science &amp; Business Media, 2009.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B62A40-5E9B-6743-8B15-94F7BCF11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A3520-4466-7546-A88F-23E45451DCF2}" type="slidenum">
              <a:rPr lang="en-US" smtClean="0"/>
              <a:t>8</a:t>
            </a:fld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E6E31A6-BE4C-1A47-ACAD-B646C237D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230" y="1196805"/>
            <a:ext cx="2727338" cy="2653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FBDDA7B-9BFB-2143-811E-1D99D5F0D365}"/>
              </a:ext>
            </a:extLst>
          </p:cNvPr>
          <p:cNvSpPr txBox="1"/>
          <p:nvPr/>
        </p:nvSpPr>
        <p:spPr>
          <a:xfrm>
            <a:off x="5424690" y="3906582"/>
            <a:ext cx="2807414" cy="229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Wikipedia, </a:t>
            </a:r>
            <a:r>
              <a:rPr lang="en-US" sz="900" i="1" dirty="0"/>
              <a:t>Support vector machine</a:t>
            </a:r>
            <a:r>
              <a:rPr lang="en-US" sz="900" dirty="0"/>
              <a:t> (20 August 2020)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267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139"/>
    </mc:Choice>
    <mc:Fallback xmlns="">
      <p:transition spd="slow" advTm="28139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0D936-DE1B-E445-AC2E-74F0297D7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 but commonly an unintended side effect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06F50B-1E52-9E44-871B-1E61EE42EB0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6A3520-4466-7546-A88F-23E45451DCF2}" type="slidenum">
              <a:rPr lang="en-US" smtClean="0"/>
              <a:t>9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C00DD0-D61F-C145-A9DB-CBA18178918F}"/>
              </a:ext>
            </a:extLst>
          </p:cNvPr>
          <p:cNvSpPr txBox="1"/>
          <p:nvPr/>
        </p:nvSpPr>
        <p:spPr>
          <a:xfrm>
            <a:off x="2133791" y="4894596"/>
            <a:ext cx="46036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2"/>
                </a:solidFill>
              </a:rPr>
              <a:t>[</a:t>
            </a:r>
            <a:r>
              <a:rPr lang="en-US" sz="2000" dirty="0" err="1">
                <a:solidFill>
                  <a:schemeClr val="accent2"/>
                </a:solidFill>
              </a:rPr>
              <a:t>Carlini</a:t>
            </a:r>
            <a:r>
              <a:rPr lang="en-US" sz="2000" dirty="0">
                <a:solidFill>
                  <a:schemeClr val="accent2"/>
                </a:solidFill>
              </a:rPr>
              <a:t> et al. 20]</a:t>
            </a:r>
            <a:endParaRPr lang="en-US" sz="2000" dirty="0"/>
          </a:p>
          <a:p>
            <a:pPr algn="ctr"/>
            <a:r>
              <a:rPr lang="en-US" sz="2000" dirty="0"/>
              <a:t>Current language models memorize irrelevant information.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A757B40-ECD4-2149-9521-2C87071FEB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9690" y="1347175"/>
            <a:ext cx="3424619" cy="345510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12430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775"/>
    </mc:Choice>
    <mc:Fallback xmlns="">
      <p:transition spd="slow" advTm="33775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5|7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4|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|12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0.5|22.2|13.7"/>
</p:tagLst>
</file>

<file path=ppt/theme/theme1.xml><?xml version="1.0" encoding="utf-8"?>
<a:theme xmlns:a="http://schemas.openxmlformats.org/drawingml/2006/main" name="Blank Presentation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Blank Presentation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Osaka" charset="0"/>
            <a:cs typeface="Osak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Osaka" charset="0"/>
            <a:cs typeface="Osaka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VPR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Blank Presentation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Osaka" charset="0"/>
            <a:cs typeface="Osak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Osaka" charset="0"/>
            <a:cs typeface="Osaka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VPRtheme" id="{7C10A4DC-97CC-3847-B3CA-B0454B90AD2A}" vid="{4581B555-93F5-2249-87E5-68ECE7217435}"/>
    </a:ext>
  </a:extLst>
</a:theme>
</file>

<file path=ppt/theme/theme3.xml><?xml version="1.0" encoding="utf-8"?>
<a:theme xmlns:a="http://schemas.openxmlformats.org/drawingml/2006/main" name="VPRtheme2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Blank Presentation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Osaka" charset="0"/>
            <a:cs typeface="Osak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Osaka" charset="0"/>
            <a:cs typeface="Osaka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lide Master" id="{F4B423F9-CADB-4D47-ADB7-7B63FCA12E02}" vid="{A8B4271B-37D4-AF4F-8E5C-A67B4B0780CC}"/>
    </a:ext>
  </a:extLst>
</a:theme>
</file>

<file path=ppt/theme/theme4.xml><?xml version="1.0" encoding="utf-8"?>
<a:theme xmlns:a="http://schemas.openxmlformats.org/drawingml/2006/main" name="PDPA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DPA" id="{D413C5D6-0E85-A941-B1FF-1D11DBCDA72F}" vid="{B43BF3D5-8DDE-D742-9AAC-8FCD80A28579}"/>
    </a:ext>
  </a:extLst>
</a:theme>
</file>

<file path=ppt/theme/theme5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_VPR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Blank Presentation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Osaka" charset="0"/>
            <a:cs typeface="Osak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Osaka" charset="0"/>
            <a:cs typeface="Osaka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VPRtheme" id="{7C10A4DC-97CC-3847-B3CA-B0454B90AD2A}" vid="{4581B555-93F5-2249-87E5-68ECE7217435}"/>
    </a:ext>
  </a:extLst>
</a:theme>
</file>

<file path=ppt/theme/theme7.xml><?xml version="1.0" encoding="utf-8"?>
<a:theme xmlns:a="http://schemas.openxmlformats.org/drawingml/2006/main" name="2_VPRtheme2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Blank Presentation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Osaka" charset="0"/>
            <a:cs typeface="Osak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Osaka" charset="0"/>
            <a:cs typeface="Osaka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lide Master" id="{F4B423F9-CADB-4D47-ADB7-7B63FCA12E02}" vid="{A8B4271B-37D4-AF4F-8E5C-A67B4B0780CC}"/>
    </a:ext>
  </a:extLst>
</a:theme>
</file>

<file path=ppt/theme/theme8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  <a:extLst>
          <a:ext uri="{C572A759-6A51-4108-AA02-DFA0A04FC94B}">
            <ma14:wrappingTextBoxFlag xmlns:ma14="http://schemas.microsoft.com/office/mac/drawingml/2011/main" xmlns="" val="1"/>
          </a:ext>
        </a:extLst>
      </a:spPr>
      <a:bodyPr wrap="none" lIns="0" tIns="0" rIns="0" bIns="0" rtlCol="0" anchor="ctr">
        <a:spAutoFit/>
      </a:bodyPr>
      <a:lstStyle>
        <a:defPPr algn="ctr">
          <a:defRPr sz="2400" i="0" dirty="0">
            <a:uFill>
              <a:solidFill/>
            </a:uFill>
            <a:latin typeface="+mj-lt"/>
          </a:defRPr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i="0" dirty="0" err="1" smtClean="0">
            <a:latin typeface="+mj-lt"/>
          </a:defRPr>
        </a:defPPr>
      </a:lstStyle>
    </a:tx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2064</TotalTime>
  <Words>1691</Words>
  <Application>Microsoft Macintosh PowerPoint</Application>
  <PresentationFormat>On-screen Show (4:3)</PresentationFormat>
  <Paragraphs>236</Paragraphs>
  <Slides>19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19</vt:i4>
      </vt:variant>
    </vt:vector>
  </HeadingPairs>
  <TitlesOfParts>
    <vt:vector size="37" baseType="lpstr">
      <vt:lpstr>Arial</vt:lpstr>
      <vt:lpstr>Calibri</vt:lpstr>
      <vt:lpstr>Calibri Light</vt:lpstr>
      <vt:lpstr>Cambria Math</vt:lpstr>
      <vt:lpstr>Corbel</vt:lpstr>
      <vt:lpstr>Gill Sans MT</vt:lpstr>
      <vt:lpstr>Helvetica</vt:lpstr>
      <vt:lpstr>Monaco</vt:lpstr>
      <vt:lpstr>Times New Roman</vt:lpstr>
      <vt:lpstr>Wingdings</vt:lpstr>
      <vt:lpstr>Blank Presentation</vt:lpstr>
      <vt:lpstr>VPRtheme</vt:lpstr>
      <vt:lpstr>VPRtheme2</vt:lpstr>
      <vt:lpstr>PDPA</vt:lpstr>
      <vt:lpstr>2_Office Theme</vt:lpstr>
      <vt:lpstr>1_VPRtheme</vt:lpstr>
      <vt:lpstr>2_VPRtheme2</vt:lpstr>
      <vt:lpstr>Office Theme</vt:lpstr>
      <vt:lpstr>Responsible Computing: the case of  data privacy</vt:lpstr>
      <vt:lpstr>What is Responsible Computing?</vt:lpstr>
      <vt:lpstr>What is Responsible Computing?</vt:lpstr>
      <vt:lpstr>Privacy in Statistical Databases</vt:lpstr>
      <vt:lpstr>This talk</vt:lpstr>
      <vt:lpstr>First attempt: Remove obvious identifiers</vt:lpstr>
      <vt:lpstr>Is the problem granularity?</vt:lpstr>
      <vt:lpstr>Memorization can be explicit…</vt:lpstr>
      <vt:lpstr>… but commonly an unintended side effect</vt:lpstr>
      <vt:lpstr>Memorization ≠ fitting or interpolation</vt:lpstr>
      <vt:lpstr>Memorization Can be Necessary  [Brown, Bun, Feldman, S, Talwar STOC 21]</vt:lpstr>
      <vt:lpstr>Understanding good generalization</vt:lpstr>
      <vt:lpstr>This talk</vt:lpstr>
      <vt:lpstr>Differential Privacy [Dwork, McSherry, Nissim, S., 2006]</vt:lpstr>
      <vt:lpstr>Differential Privacy [Dwork, McSherry, Nissim, S., 2006]</vt:lpstr>
      <vt:lpstr>Research on differential privacy</vt:lpstr>
      <vt:lpstr>Frontier: Deep Learning with DP </vt:lpstr>
      <vt:lpstr>Frontier: Deep Learning with DP </vt:lpstr>
      <vt:lpstr>What are we missing?</vt:lpstr>
    </vt:vector>
  </TitlesOfParts>
  <Company>Boston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Gonzales, Kevin A</dc:creator>
  <cp:lastModifiedBy>Adam Smith</cp:lastModifiedBy>
  <cp:revision>102</cp:revision>
  <cp:lastPrinted>2015-11-10T16:31:58Z</cp:lastPrinted>
  <dcterms:created xsi:type="dcterms:W3CDTF">2015-01-05T17:12:19Z</dcterms:created>
  <dcterms:modified xsi:type="dcterms:W3CDTF">2022-10-26T17:21:16Z</dcterms:modified>
</cp:coreProperties>
</file>