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1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6FB44F-07E7-486C-B328-148F0B5BABEA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A650F-3880-469F-9F0B-19111A6D6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93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</a:t>
            </a:r>
            <a:r>
              <a:rPr lang="en-US" dirty="0" err="1"/>
              <a:t>Powerpoint</a:t>
            </a:r>
            <a:r>
              <a:rPr lang="en-US" dirty="0"/>
              <a:t>, click View &gt; Guides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Keep text within gutter guides.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Author list: Don’t split names onto two lines (e.g., “Jimmy [break] Smith”). If that happens, use a new line, unless you need the space. </a:t>
            </a:r>
            <a:r>
              <a:rPr lang="en-US" b="1" dirty="0"/>
              <a:t>Bold the first names of anybody who’s presenting</a:t>
            </a:r>
            <a:r>
              <a:rPr lang="en-US" dirty="0"/>
              <a:t> in person.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Intro/methods/result: </a:t>
            </a:r>
            <a:r>
              <a:rPr lang="en-US" b="1" dirty="0"/>
              <a:t>Do not drop below font size 28</a:t>
            </a:r>
            <a:r>
              <a:rPr lang="en-US" dirty="0"/>
              <a:t>, but if you have extra space, jack up the font size until the space is full.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Do not use color in the sidebars except in graphs/figures. It’ll pull attention from the center and slow interpretation for passersby.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6C2670-3342-473C-969D-FDFF399F205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63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78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45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79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51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7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043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12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6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7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37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67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EC67B-30C9-4E66-81C8-4AF843D2968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F0F85-9640-4DDB-8103-8FDDF41AE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6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18" Type="http://schemas.openxmlformats.org/officeDocument/2006/relationships/hyperlink" Target="https://www.nsf.gov/awardsearch/showAward?AWD_ID=1923934&amp;HistoricalAwards=false" TargetMode="External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17" Type="http://schemas.openxmlformats.org/officeDocument/2006/relationships/hyperlink" Target="https://www.nsf.gov/awardsearch/showAward?AWD_ID=1923700&amp;HistoricalAwards=false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s://www.nsf.gov/awardsearch/showAward?AWD_ID=1923388&amp;HistoricalAwards=false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sc-wav.github.io/www/misc/facdev22_symposium_announcement.pdf" TargetMode="External"/><Relationship Id="rId11" Type="http://schemas.openxmlformats.org/officeDocument/2006/relationships/image" Target="../media/image6.png"/><Relationship Id="rId5" Type="http://schemas.openxmlformats.org/officeDocument/2006/relationships/hyperlink" Target="https://dsc-wav.github.io/facdev22/pathways/pathways.pdf" TargetMode="External"/><Relationship Id="rId15" Type="http://schemas.openxmlformats.org/officeDocument/2006/relationships/hyperlink" Target="https://www.nsf.gov/awardsearch/showAward?AWD_ID=1924017&amp;HistoricalAwards=false" TargetMode="External"/><Relationship Id="rId10" Type="http://schemas.openxmlformats.org/officeDocument/2006/relationships/image" Target="../media/image5.png"/><Relationship Id="rId19" Type="http://schemas.openxmlformats.org/officeDocument/2006/relationships/hyperlink" Target="https://www.nsf.gov/awardsearch/showAward?AWD_ID=1924032&amp;HistoricalAwards=false" TargetMode="External"/><Relationship Id="rId4" Type="http://schemas.openxmlformats.org/officeDocument/2006/relationships/hyperlink" Target="https://www.bls.gov/ooh/math/data-scientists.htm" TargetMode="External"/><Relationship Id="rId9" Type="http://schemas.openxmlformats.org/officeDocument/2006/relationships/image" Target="../media/image4.png"/><Relationship Id="rId14" Type="http://schemas.openxmlformats.org/officeDocument/2006/relationships/hyperlink" Target="http://www.nsf.gov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3E7A8833-AE98-4381-B976-BC069A7EB1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06" b="48379"/>
          <a:stretch/>
        </p:blipFill>
        <p:spPr>
          <a:xfrm>
            <a:off x="5960783" y="1871863"/>
            <a:ext cx="2723417" cy="127145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DD70370-E93F-4514-A27C-F3366B01BF17}"/>
              </a:ext>
            </a:extLst>
          </p:cNvPr>
          <p:cNvSpPr/>
          <p:nvPr/>
        </p:nvSpPr>
        <p:spPr>
          <a:xfrm>
            <a:off x="3171073" y="688856"/>
            <a:ext cx="2625603" cy="48587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1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DC4359A-7BBB-495A-96DE-65574C0C88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1073" y="712348"/>
            <a:ext cx="2669130" cy="4835259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Goal #1</a:t>
            </a:r>
            <a:br>
              <a:rPr lang="en-US" sz="120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Students teams work with real clients to gain experience with collaboration, code review, version control, and communicating results of data science projects</a:t>
            </a: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05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20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Goal #2</a:t>
            </a:r>
            <a:br>
              <a:rPr lang="en-US" sz="120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Establish formal, transparent pathways in data science from community colleges to four-year programs, in order to diversify the data science workforce.</a:t>
            </a:r>
            <a:br>
              <a:rPr lang="en-US" sz="1500" dirty="0">
                <a:solidFill>
                  <a:schemeClr val="bg1"/>
                </a:solidFill>
                <a:latin typeface="Arial Black" panose="020B0A040201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b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8733BE-059C-47B7-9415-5ADF2F3024F1}"/>
              </a:ext>
            </a:extLst>
          </p:cNvPr>
          <p:cNvSpPr/>
          <p:nvPr/>
        </p:nvSpPr>
        <p:spPr>
          <a:xfrm>
            <a:off x="0" y="0"/>
            <a:ext cx="9144000" cy="6188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Science Corps: Wrangle, Analyze, Visualize – Experiential Learning in Local Community Organizations</a:t>
            </a:r>
          </a:p>
          <a:p>
            <a:pPr algn="ctr"/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Presenter: Valerie Barr, Bard College (co-PI), Principal Investigator: Benjamin S Baumer, Smith College</a:t>
            </a:r>
          </a:p>
          <a:p>
            <a:pPr algn="ctr"/>
            <a:r>
              <a:rPr lang="en-US" sz="7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Co-Principal Investigators:</a:t>
            </a:r>
          </a:p>
          <a:p>
            <a:pPr algn="ctr"/>
            <a:r>
              <a:rPr lang="en-US" sz="7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Nicholas J Horton, Amherst College; Randi L Garcia, Smith College; Jaime Davila, Hampshire College; Matthew Rattigan, University of Massachusetts, Amherst; Ileana Vasu, Holyoke Community College; Brian Candido, Springfield Technical Community College</a:t>
            </a:r>
          </a:p>
          <a:p>
            <a:pPr algn="ctr"/>
            <a:endParaRPr lang="en-US" sz="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C5B857-0E51-4898-BAEF-B471D5E63813}"/>
              </a:ext>
            </a:extLst>
          </p:cNvPr>
          <p:cNvSpPr/>
          <p:nvPr/>
        </p:nvSpPr>
        <p:spPr>
          <a:xfrm>
            <a:off x="5873799" y="723121"/>
            <a:ext cx="3123267" cy="5189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100013" rIns="57150" rtlCol="0" anchor="t" anchorCtr="0"/>
          <a:lstStyle/>
          <a:p>
            <a:pPr>
              <a:spcAft>
                <a:spcPts val="188"/>
              </a:spcAft>
            </a:pPr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Goal #2</a:t>
            </a:r>
          </a:p>
          <a:p>
            <a:pPr>
              <a:spcAft>
                <a:spcPts val="188"/>
              </a:spcAft>
            </a:pP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 pathways from community colleges to four-year programs in data science determine whether students in Massachusetts, who begin at community college, will have any access to </a:t>
            </a: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the growing number of data science jobs in the United States</a:t>
            </a:r>
            <a:endParaRPr lang="en-US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88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88"/>
              </a:spcAft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one MA public university has a data science bachelor degree program, and no community colleges have a transfer agreement into it.  We are working to:</a:t>
            </a:r>
          </a:p>
          <a:p>
            <a:pPr marL="128588" indent="-128588">
              <a:spcAft>
                <a:spcPts val="188"/>
              </a:spcAft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formalize one transfer agreement from a community college, establish a clear prototype that other schools could follow, clear pathway for any student</a:t>
            </a:r>
          </a:p>
          <a:p>
            <a:pPr marL="128588" indent="-128588">
              <a:spcAft>
                <a:spcPts val="188"/>
              </a:spcAft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persuade the MA Board of Higher Education to include “data science” as a field of study transfer students can explore on the A2B website as a first step to broadening access to the field.</a:t>
            </a:r>
          </a:p>
          <a:p>
            <a:pPr>
              <a:spcAft>
                <a:spcPts val="188"/>
              </a:spcAft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community college faculty must be trained to teach data science courses</a:t>
            </a:r>
          </a:p>
          <a:p>
            <a:pPr marL="128588" indent="-128588">
              <a:spcAft>
                <a:spcPts val="188"/>
              </a:spcAft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DSC-WAV offered professional development workshops (2021, 2022), preparing community college faculty to teach introductory data science</a:t>
            </a:r>
          </a:p>
          <a:p>
            <a:pPr>
              <a:spcAft>
                <a:spcPts val="188"/>
              </a:spcAft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colleges do not yet offer an introductory data science course that is transferrable for credit equivalent to one taken at University of Massachusetts</a:t>
            </a:r>
          </a:p>
          <a:p>
            <a:pPr marL="128588" indent="-128588">
              <a:spcAft>
                <a:spcPts val="188"/>
              </a:spcAft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Data Science course being taught at Holyoke Community College by DSC-WAV workshop participant, with support from DSC-WAV grant.</a:t>
            </a:r>
          </a:p>
          <a:p>
            <a:pPr marL="128588" indent="-128588">
              <a:spcAft>
                <a:spcPts val="188"/>
              </a:spcAft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Springfield Technical Community College is developing a data science program through its Computer Information Technology department. Several faculty workshop participants came from STCC.</a:t>
            </a:r>
          </a:p>
          <a:p>
            <a:pPr marL="128588" indent="-128588">
              <a:spcAft>
                <a:spcPts val="188"/>
              </a:spcAft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Baumer and Horton authored a </a:t>
            </a: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whitepaper</a:t>
            </a: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the MA Board of Higher Education outlining points of curricular friction, with recommendations for fostering and simplifying data science transfer pathways.</a:t>
            </a:r>
          </a:p>
          <a:p>
            <a:pPr marL="128588" indent="-128588">
              <a:spcAft>
                <a:spcPts val="188"/>
              </a:spcAft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DSC-WAV </a:t>
            </a: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Data Science Symposium </a:t>
            </a:r>
            <a:r>
              <a:rPr 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brought together public institution administrative leaders and faculty who could potentially open access to the field of data science.</a:t>
            </a:r>
          </a:p>
          <a:p>
            <a:pPr>
              <a:spcAft>
                <a:spcPts val="188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88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88"/>
              </a:spcAft>
            </a:pPr>
            <a:endParaRPr lang="en-US" sz="75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88"/>
              </a:spcAft>
            </a:pPr>
            <a:endParaRPr lang="en-US" sz="75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282" indent="-89282">
              <a:buFont typeface="Arial" panose="020B0604020202020204" pitchFamily="34" charset="0"/>
              <a:buChar char="•"/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282" indent="-89282">
              <a:buFont typeface="Arial" panose="020B0604020202020204" pitchFamily="34" charset="0"/>
              <a:buChar char="•"/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282" indent="-89282">
              <a:buFont typeface="Arial" panose="020B0604020202020204" pitchFamily="34" charset="0"/>
              <a:buChar char="•"/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282" indent="-89282">
              <a:buFont typeface="Arial" panose="020B0604020202020204" pitchFamily="34" charset="0"/>
              <a:buChar char="•"/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1D06E5B-F473-43D2-A32A-91351DBA62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00" y="20693"/>
            <a:ext cx="341849" cy="341849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230AEEE-0DED-42C2-A671-5503CABC6ADC}"/>
              </a:ext>
            </a:extLst>
          </p:cNvPr>
          <p:cNvSpPr/>
          <p:nvPr/>
        </p:nvSpPr>
        <p:spPr>
          <a:xfrm>
            <a:off x="3171073" y="5608929"/>
            <a:ext cx="2625603" cy="6426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000" b="1" dirty="0"/>
              <a:t>If we do not make diversity and inclusion a priority now, we will not have it in the future. </a:t>
            </a:r>
          </a:p>
          <a:p>
            <a:r>
              <a:rPr lang="en-US" sz="788" i="1" dirty="0"/>
              <a:t>--Broadening Data Science Education (Rawlings-Goss et al. 2018)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808A49E9-3DF7-44F0-A1A0-A0DB62EC68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79" y="5888433"/>
            <a:ext cx="943940" cy="948874"/>
          </a:xfrm>
          <a:prstGeom prst="rect">
            <a:avLst/>
          </a:prstGeom>
        </p:spPr>
      </p:pic>
      <p:pic>
        <p:nvPicPr>
          <p:cNvPr id="1026" name="Picture 2" descr="https://lh6.googleusercontent.com/XrS0Lu03dKdz2vlDpuGICo1miQpsNtVGHcbkt01P63fQM3ozeFVwCBFalLr5yaaH65kqDF7usktxpT8Ab5NFw4BXWZFGuSt989uVAbNP8CUtQwds440Jf8pBe5yRei6w4pQobvOllupMU6QQrjUlqbwijQE-2s0tAtvN2b1VUHw5w1mBpQEo2vcsiW63LFuRNn_Slg">
            <a:extLst>
              <a:ext uri="{FF2B5EF4-FFF2-40B4-BE49-F238E27FC236}">
                <a16:creationId xmlns:a16="http://schemas.microsoft.com/office/drawing/2014/main" id="{BAF3DFC0-5D99-49AE-9310-D6668435E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359" y="5844536"/>
            <a:ext cx="889841" cy="889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78733BE-059C-47B7-9415-5ADF2F3024F1}"/>
              </a:ext>
            </a:extLst>
          </p:cNvPr>
          <p:cNvSpPr/>
          <p:nvPr/>
        </p:nvSpPr>
        <p:spPr>
          <a:xfrm>
            <a:off x="123943" y="706789"/>
            <a:ext cx="2971800" cy="5048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100013" rIns="57150" rtlCol="0" anchor="t" anchorCtr="0"/>
          <a:lstStyle/>
          <a:p>
            <a:pPr>
              <a:spcAft>
                <a:spcPts val="563"/>
              </a:spcAft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Goal #1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r>
              <a:rPr lang="en-US" sz="9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learn and use:</a:t>
            </a:r>
          </a:p>
          <a:p>
            <a:pPr>
              <a:spcAft>
                <a:spcPts val="563"/>
              </a:spcAft>
            </a:pPr>
            <a:r>
              <a:rPr lang="en-US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Scrum methodology </a:t>
            </a: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foster collaboration, self governance, accountability, and process improvement.</a:t>
            </a:r>
          </a:p>
          <a:p>
            <a:pPr>
              <a:spcAft>
                <a:spcPts val="563"/>
              </a:spcAft>
            </a:pPr>
            <a:r>
              <a:rPr lang="en-US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Slack</a:t>
            </a: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transparent, asynchronous communication to foster inclusion.</a:t>
            </a:r>
          </a:p>
          <a:p>
            <a:pPr>
              <a:spcAft>
                <a:spcPts val="563"/>
              </a:spcAft>
            </a:pPr>
            <a:r>
              <a:rPr lang="en-US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GitHub</a:t>
            </a: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protocols for committing and reviewing code, developing the understanding that code is</a:t>
            </a:r>
            <a:r>
              <a:rPr lang="en-US" sz="9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“our code, not my code;” </a:t>
            </a: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track team work using Issues or Kanban.</a:t>
            </a:r>
          </a:p>
          <a:p>
            <a:pPr>
              <a:spcAft>
                <a:spcPts val="563"/>
              </a:spcAft>
            </a:pPr>
            <a:r>
              <a:rPr lang="en-US" sz="9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run these teams:</a:t>
            </a:r>
          </a:p>
          <a:p>
            <a:pPr>
              <a:spcAft>
                <a:spcPts val="563"/>
              </a:spcAft>
            </a:pPr>
            <a:r>
              <a:rPr lang="en-US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 great community partners </a:t>
            </a: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Ideally, partners have access to lots of data; a clear question or project related to the data; and a person on staff who both wants to work with a student team and has experience working with data themselves, to help shape the product and re-direct the effort if necessary.</a:t>
            </a:r>
          </a:p>
          <a:p>
            <a:pPr>
              <a:spcAft>
                <a:spcPts val="563"/>
              </a:spcAft>
            </a:pPr>
            <a:r>
              <a:rPr lang="en-US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 with a well-defined project </a:t>
            </a: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harness team energy &amp; good intentions, support their productivity  by cultivating an experience that lets them struggle—successfully – helping to envision a project outcome they can successfully accomplish.</a:t>
            </a:r>
          </a:p>
          <a:p>
            <a:pPr>
              <a:spcAft>
                <a:spcPts val="563"/>
              </a:spcAft>
            </a:pPr>
            <a:r>
              <a:rPr lang="en-US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Faculty need time to support these teams </a:t>
            </a: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more time than we anticipated.  Faculty availability and involvement keeps students engaged.</a:t>
            </a:r>
          </a:p>
          <a:p>
            <a:pPr>
              <a:spcAft>
                <a:spcPts val="563"/>
              </a:spcAft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Cohort 6 has just begun with three teams working at UMASS-Amherst, Bard College, Smith College, and Cohort 7 planning is underway</a:t>
            </a:r>
            <a:r>
              <a:rPr lang="en-US" sz="1000" dirty="0">
                <a:solidFill>
                  <a:prstClr val="black"/>
                </a:solidFill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563"/>
              </a:spcAft>
            </a:pPr>
            <a:endParaRPr lang="en-US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r>
              <a:rPr lang="en-US" sz="800" dirty="0"/>
              <a:t>Smith College is using this model to develop a course that would give</a:t>
            </a:r>
            <a:endParaRPr lang="en-US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75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63"/>
              </a:spcAft>
            </a:pPr>
            <a:endParaRPr lang="en-US" sz="7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4FCF19D-3B24-42BB-9997-1DECE69C598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2909"/>
          <a:stretch/>
        </p:blipFill>
        <p:spPr>
          <a:xfrm>
            <a:off x="5971678" y="5873277"/>
            <a:ext cx="736126" cy="2497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097C49-E226-497A-B252-DB6A43BAD6C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381" y="2199588"/>
            <a:ext cx="1560473" cy="9397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482877-9572-4067-AB0C-A8522224407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838" y="2386315"/>
            <a:ext cx="932553" cy="6484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7E27409-9C02-4AA4-944A-3EDEB6936AA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710" y="2720060"/>
            <a:ext cx="674753" cy="479714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0006903-0115-48A5-B1BC-950366A186A1}"/>
              </a:ext>
            </a:extLst>
          </p:cNvPr>
          <p:cNvSpPr txBox="1"/>
          <p:nvPr/>
        </p:nvSpPr>
        <p:spPr>
          <a:xfrm>
            <a:off x="1071990" y="6226546"/>
            <a:ext cx="6513347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This material is based upon work supported by the </a:t>
            </a:r>
            <a:r>
              <a:rPr lang="en-US" sz="900" dirty="0">
                <a:hlinkClick r:id="rId14"/>
              </a:rPr>
              <a:t>National Science Foundation</a:t>
            </a:r>
            <a:r>
              <a:rPr lang="en-US" sz="900" dirty="0"/>
              <a:t> under Grant Numbers HDR DSC </a:t>
            </a:r>
            <a:r>
              <a:rPr lang="en-US" sz="900" dirty="0">
                <a:hlinkClick r:id="rId15"/>
              </a:rPr>
              <a:t>1924017</a:t>
            </a:r>
            <a:r>
              <a:rPr lang="en-US" sz="900" dirty="0"/>
              <a:t>, </a:t>
            </a:r>
            <a:r>
              <a:rPr lang="en-US" sz="900" dirty="0">
                <a:hlinkClick r:id="rId16"/>
              </a:rPr>
              <a:t>1923388</a:t>
            </a:r>
            <a:r>
              <a:rPr lang="en-US" sz="900" dirty="0"/>
              <a:t>, </a:t>
            </a:r>
            <a:r>
              <a:rPr lang="en-US" sz="900" dirty="0">
                <a:hlinkClick r:id="rId17"/>
              </a:rPr>
              <a:t>1923700</a:t>
            </a:r>
            <a:r>
              <a:rPr lang="en-US" sz="900" dirty="0"/>
              <a:t>, </a:t>
            </a:r>
            <a:r>
              <a:rPr lang="en-US" sz="900" dirty="0">
                <a:hlinkClick r:id="rId18"/>
              </a:rPr>
              <a:t>1923934</a:t>
            </a:r>
            <a:r>
              <a:rPr lang="en-US" sz="900" dirty="0"/>
              <a:t>, and </a:t>
            </a:r>
            <a:r>
              <a:rPr lang="en-US" sz="900" dirty="0">
                <a:hlinkClick r:id="rId19"/>
              </a:rPr>
              <a:t>1924032</a:t>
            </a:r>
            <a:r>
              <a:rPr lang="en-US" sz="900" dirty="0"/>
              <a:t>. Any opinions, findings, and conclusions or recommendations expressed in this material are those of the author(s) and do not necessarily reflect the views of the National Science Foundation.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285F6C-4249-4B08-8160-689EDB6860DB}"/>
              </a:ext>
            </a:extLst>
          </p:cNvPr>
          <p:cNvSpPr txBox="1"/>
          <p:nvPr/>
        </p:nvSpPr>
        <p:spPr>
          <a:xfrm>
            <a:off x="1069019" y="5549658"/>
            <a:ext cx="2235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Smith College is using this model to develop a course that would give students exposure to a variety of non-profit consulting roles for Fall 2023.</a:t>
            </a:r>
          </a:p>
        </p:txBody>
      </p:sp>
      <p:pic>
        <p:nvPicPr>
          <p:cNvPr id="19" name="Content Placeholder 4">
            <a:extLst>
              <a:ext uri="{FF2B5EF4-FFF2-40B4-BE49-F238E27FC236}">
                <a16:creationId xmlns:a16="http://schemas.microsoft.com/office/drawing/2014/main" id="{D5D15BC3-93BD-4C9E-867D-EF52B91576E3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22995" t="25987" r="22210" b="19856"/>
          <a:stretch/>
        </p:blipFill>
        <p:spPr>
          <a:xfrm>
            <a:off x="3177572" y="3199774"/>
            <a:ext cx="1474298" cy="8290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974445-D1CA-41E0-8D84-77D257CEC3D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685" y="3206589"/>
            <a:ext cx="1269555" cy="50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621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5794</TotalTime>
  <Words>915</Words>
  <Application>Microsoft Macintosh PowerPoint</Application>
  <PresentationFormat>On-screen Show (4:3)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Goal #1 Students teams work with real clients to gain experience with collaboration, code review, version control, and communicating results of data science projects              Goal #2 Establish formal, transparent pathways in data science from community colleges to four-year programs, in order to diversify the data science workforce.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 Dustin</dc:creator>
  <cp:lastModifiedBy>Valerie Barr</cp:lastModifiedBy>
  <cp:revision>48</cp:revision>
  <dcterms:created xsi:type="dcterms:W3CDTF">2022-09-20T13:08:31Z</dcterms:created>
  <dcterms:modified xsi:type="dcterms:W3CDTF">2022-10-08T02:48:38Z</dcterms:modified>
</cp:coreProperties>
</file>