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32918400" cy="21945600"/>
  <p:notesSz cx="6856413" cy="9083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857" kern="1200">
        <a:solidFill>
          <a:schemeClr val="tx1"/>
        </a:solidFill>
        <a:latin typeface="Times" charset="0"/>
        <a:ea typeface="+mn-ea"/>
        <a:cs typeface="+mn-cs"/>
      </a:defRPr>
    </a:lvl1pPr>
    <a:lvl2pPr marL="279871" algn="l" rtl="0" eaLnBrk="0" fontAlgn="base" hangingPunct="0">
      <a:spcBef>
        <a:spcPct val="0"/>
      </a:spcBef>
      <a:spcAft>
        <a:spcPct val="0"/>
      </a:spcAft>
      <a:defRPr sz="1857" kern="1200">
        <a:solidFill>
          <a:schemeClr val="tx1"/>
        </a:solidFill>
        <a:latin typeface="Times" charset="0"/>
        <a:ea typeface="+mn-ea"/>
        <a:cs typeface="+mn-cs"/>
      </a:defRPr>
    </a:lvl2pPr>
    <a:lvl3pPr marL="559741" algn="l" rtl="0" eaLnBrk="0" fontAlgn="base" hangingPunct="0">
      <a:spcBef>
        <a:spcPct val="0"/>
      </a:spcBef>
      <a:spcAft>
        <a:spcPct val="0"/>
      </a:spcAft>
      <a:defRPr sz="1857" kern="1200">
        <a:solidFill>
          <a:schemeClr val="tx1"/>
        </a:solidFill>
        <a:latin typeface="Times" charset="0"/>
        <a:ea typeface="+mn-ea"/>
        <a:cs typeface="+mn-cs"/>
      </a:defRPr>
    </a:lvl3pPr>
    <a:lvl4pPr marL="839612" algn="l" rtl="0" eaLnBrk="0" fontAlgn="base" hangingPunct="0">
      <a:spcBef>
        <a:spcPct val="0"/>
      </a:spcBef>
      <a:spcAft>
        <a:spcPct val="0"/>
      </a:spcAft>
      <a:defRPr sz="1857" kern="1200">
        <a:solidFill>
          <a:schemeClr val="tx1"/>
        </a:solidFill>
        <a:latin typeface="Times" charset="0"/>
        <a:ea typeface="+mn-ea"/>
        <a:cs typeface="+mn-cs"/>
      </a:defRPr>
    </a:lvl4pPr>
    <a:lvl5pPr marL="1119483" algn="l" rtl="0" eaLnBrk="0" fontAlgn="base" hangingPunct="0">
      <a:spcBef>
        <a:spcPct val="0"/>
      </a:spcBef>
      <a:spcAft>
        <a:spcPct val="0"/>
      </a:spcAft>
      <a:defRPr sz="1857" kern="1200">
        <a:solidFill>
          <a:schemeClr val="tx1"/>
        </a:solidFill>
        <a:latin typeface="Times" charset="0"/>
        <a:ea typeface="+mn-ea"/>
        <a:cs typeface="+mn-cs"/>
      </a:defRPr>
    </a:lvl5pPr>
    <a:lvl6pPr marL="1399354" algn="l" defTabSz="559741" rtl="0" eaLnBrk="1" latinLnBrk="0" hangingPunct="1">
      <a:defRPr sz="1857" kern="1200">
        <a:solidFill>
          <a:schemeClr val="tx1"/>
        </a:solidFill>
        <a:latin typeface="Times" charset="0"/>
        <a:ea typeface="+mn-ea"/>
        <a:cs typeface="+mn-cs"/>
      </a:defRPr>
    </a:lvl6pPr>
    <a:lvl7pPr marL="1679225" algn="l" defTabSz="559741" rtl="0" eaLnBrk="1" latinLnBrk="0" hangingPunct="1">
      <a:defRPr sz="1857" kern="1200">
        <a:solidFill>
          <a:schemeClr val="tx1"/>
        </a:solidFill>
        <a:latin typeface="Times" charset="0"/>
        <a:ea typeface="+mn-ea"/>
        <a:cs typeface="+mn-cs"/>
      </a:defRPr>
    </a:lvl7pPr>
    <a:lvl8pPr marL="1959096" algn="l" defTabSz="559741" rtl="0" eaLnBrk="1" latinLnBrk="0" hangingPunct="1">
      <a:defRPr sz="1857" kern="1200">
        <a:solidFill>
          <a:schemeClr val="tx1"/>
        </a:solidFill>
        <a:latin typeface="Times" charset="0"/>
        <a:ea typeface="+mn-ea"/>
        <a:cs typeface="+mn-cs"/>
      </a:defRPr>
    </a:lvl8pPr>
    <a:lvl9pPr marL="2238966" algn="l" defTabSz="559741" rtl="0" eaLnBrk="1" latinLnBrk="0" hangingPunct="1">
      <a:defRPr sz="1857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0" userDrawn="1">
          <p15:clr>
            <a:srgbClr val="A4A3A4"/>
          </p15:clr>
        </p15:guide>
        <p15:guide id="2" orient="horz" pos="384" userDrawn="1">
          <p15:clr>
            <a:srgbClr val="A4A3A4"/>
          </p15:clr>
        </p15:guide>
        <p15:guide id="3" orient="horz" pos="2715" userDrawn="1">
          <p15:clr>
            <a:srgbClr val="A4A3A4"/>
          </p15:clr>
        </p15:guide>
        <p15:guide id="4" orient="horz" pos="3360" userDrawn="1">
          <p15:clr>
            <a:srgbClr val="A4A3A4"/>
          </p15:clr>
        </p15:guide>
        <p15:guide id="5" pos="20243" userDrawn="1">
          <p15:clr>
            <a:srgbClr val="A4A3A4"/>
          </p15:clr>
        </p15:guide>
        <p15:guide id="6" pos="10368" userDrawn="1">
          <p15:clr>
            <a:srgbClr val="A4A3A4"/>
          </p15:clr>
        </p15:guide>
        <p15:guide id="7" pos="494" userDrawn="1">
          <p15:clr>
            <a:srgbClr val="A4A3A4"/>
          </p15:clr>
        </p15:guide>
        <p15:guide id="8" pos="7241" userDrawn="1">
          <p15:clr>
            <a:srgbClr val="A4A3A4"/>
          </p15:clr>
        </p15:guide>
        <p15:guide id="9" pos="13577" userDrawn="1">
          <p15:clr>
            <a:srgbClr val="A4A3A4"/>
          </p15:clr>
        </p15:guide>
        <p15:guide id="10" pos="6820" userDrawn="1">
          <p15:clr>
            <a:srgbClr val="A4A3A4"/>
          </p15:clr>
        </p15:guide>
        <p15:guide id="11" pos="139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6F3E"/>
    <a:srgbClr val="555956"/>
    <a:srgbClr val="CFB991"/>
    <a:srgbClr val="4D4038"/>
    <a:srgbClr val="C28E0E"/>
    <a:srgbClr val="E4BD4B"/>
    <a:srgbClr val="AEAE2A"/>
    <a:srgbClr val="AC9302"/>
    <a:srgbClr val="FFEC7D"/>
    <a:srgbClr val="FFD9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60" autoAdjust="0"/>
    <p:restoredTop sz="84881" autoAdjust="0"/>
  </p:normalViewPr>
  <p:slideViewPr>
    <p:cSldViewPr>
      <p:cViewPr>
        <p:scale>
          <a:sx n="50" d="100"/>
          <a:sy n="50" d="100"/>
        </p:scale>
        <p:origin x="2280" y="-208"/>
      </p:cViewPr>
      <p:guideLst>
        <p:guide orient="horz" pos="13440"/>
        <p:guide orient="horz" pos="384"/>
        <p:guide orient="horz" pos="2715"/>
        <p:guide orient="horz" pos="3360"/>
        <p:guide pos="20243"/>
        <p:guide pos="10368"/>
        <p:guide pos="494"/>
        <p:guide pos="7241"/>
        <p:guide pos="13577"/>
        <p:guide pos="6820"/>
        <p:guide pos="13988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025" y="0"/>
            <a:ext cx="2971800" cy="45402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pPr>
              <a:defRPr/>
            </a:pPr>
            <a:fld id="{55312424-2926-4AB7-91AC-1DD083E1C166}" type="datetimeFigureOut">
              <a:rPr lang="en-US"/>
              <a:pPr>
                <a:defRPr/>
              </a:pPr>
              <a:t>10/3/22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8063"/>
            <a:ext cx="2971800" cy="454025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025" y="8628063"/>
            <a:ext cx="2971800" cy="454025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pPr>
              <a:defRPr/>
            </a:pPr>
            <a:fld id="{85DB37FC-2B99-4C3A-A8A1-AC8520B1D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61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77" tIns="45539" rIns="91077" bIns="45539" numCol="1" anchor="t" anchorCtr="0" compatLnSpc="1">
            <a:prstTxWarp prst="textNoShape">
              <a:avLst/>
            </a:prstTxWarp>
          </a:bodyPr>
          <a:lstStyle>
            <a:lvl1pPr defTabSz="91117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77" tIns="45539" rIns="91077" bIns="45539" numCol="1" anchor="t" anchorCtr="0" compatLnSpc="1">
            <a:prstTxWarp prst="textNoShape">
              <a:avLst/>
            </a:prstTxWarp>
          </a:bodyPr>
          <a:lstStyle>
            <a:lvl1pPr algn="r" defTabSz="91117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681038"/>
            <a:ext cx="5108575" cy="3406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14825"/>
            <a:ext cx="5484813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77" tIns="45539" rIns="91077" bIns="455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8063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77" tIns="45539" rIns="91077" bIns="45539" numCol="1" anchor="b" anchorCtr="0" compatLnSpc="1">
            <a:prstTxWarp prst="textNoShape">
              <a:avLst/>
            </a:prstTxWarp>
          </a:bodyPr>
          <a:lstStyle>
            <a:lvl1pPr defTabSz="91117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28063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77" tIns="45539" rIns="91077" bIns="45539" numCol="1" anchor="b" anchorCtr="0" compatLnSpc="1">
            <a:prstTxWarp prst="textNoShape">
              <a:avLst/>
            </a:prstTxWarp>
          </a:bodyPr>
          <a:lstStyle>
            <a:lvl1pPr algn="r" defTabSz="911170">
              <a:defRPr sz="1200"/>
            </a:lvl1pPr>
          </a:lstStyle>
          <a:p>
            <a:pPr>
              <a:defRPr/>
            </a:pPr>
            <a:fld id="{63308A02-2483-4E2C-B0B1-AE739C42F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666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714" kern="1200">
        <a:solidFill>
          <a:schemeClr val="tx1"/>
        </a:solidFill>
        <a:latin typeface="Times" charset="0"/>
        <a:ea typeface="+mn-ea"/>
        <a:cs typeface="+mn-cs"/>
      </a:defRPr>
    </a:lvl1pPr>
    <a:lvl2pPr marL="279871" algn="l" rtl="0" eaLnBrk="0" fontAlgn="base" hangingPunct="0">
      <a:spcBef>
        <a:spcPct val="30000"/>
      </a:spcBef>
      <a:spcAft>
        <a:spcPct val="0"/>
      </a:spcAft>
      <a:defRPr sz="714" kern="1200">
        <a:solidFill>
          <a:schemeClr val="tx1"/>
        </a:solidFill>
        <a:latin typeface="Times" charset="0"/>
        <a:ea typeface="+mn-ea"/>
        <a:cs typeface="+mn-cs"/>
      </a:defRPr>
    </a:lvl2pPr>
    <a:lvl3pPr marL="559741" algn="l" rtl="0" eaLnBrk="0" fontAlgn="base" hangingPunct="0">
      <a:spcBef>
        <a:spcPct val="30000"/>
      </a:spcBef>
      <a:spcAft>
        <a:spcPct val="0"/>
      </a:spcAft>
      <a:defRPr sz="714" kern="1200">
        <a:solidFill>
          <a:schemeClr val="tx1"/>
        </a:solidFill>
        <a:latin typeface="Times" charset="0"/>
        <a:ea typeface="+mn-ea"/>
        <a:cs typeface="+mn-cs"/>
      </a:defRPr>
    </a:lvl3pPr>
    <a:lvl4pPr marL="839612" algn="l" rtl="0" eaLnBrk="0" fontAlgn="base" hangingPunct="0">
      <a:spcBef>
        <a:spcPct val="30000"/>
      </a:spcBef>
      <a:spcAft>
        <a:spcPct val="0"/>
      </a:spcAft>
      <a:defRPr sz="714" kern="1200">
        <a:solidFill>
          <a:schemeClr val="tx1"/>
        </a:solidFill>
        <a:latin typeface="Times" charset="0"/>
        <a:ea typeface="+mn-ea"/>
        <a:cs typeface="+mn-cs"/>
      </a:defRPr>
    </a:lvl4pPr>
    <a:lvl5pPr marL="1119483" algn="l" rtl="0" eaLnBrk="0" fontAlgn="base" hangingPunct="0">
      <a:spcBef>
        <a:spcPct val="30000"/>
      </a:spcBef>
      <a:spcAft>
        <a:spcPct val="0"/>
      </a:spcAft>
      <a:defRPr sz="714" kern="1200">
        <a:solidFill>
          <a:schemeClr val="tx1"/>
        </a:solidFill>
        <a:latin typeface="Times" charset="0"/>
        <a:ea typeface="+mn-ea"/>
        <a:cs typeface="+mn-cs"/>
      </a:defRPr>
    </a:lvl5pPr>
    <a:lvl6pPr marL="1399354" algn="l" defTabSz="559741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679225" algn="l" defTabSz="559741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959096" algn="l" defTabSz="559741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2238966" algn="l" defTabSz="559741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02EFE8C2-2165-4FB6-8778-B9F6179E2D3C}" type="slidenum">
              <a:rPr lang="en-US" smtClean="0"/>
              <a:pPr defTabSz="909638"/>
              <a:t>1</a:t>
            </a:fld>
            <a:endParaRPr 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25" y="681038"/>
            <a:ext cx="5108575" cy="3406775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>
                <a:latin typeface="Franklin Gothic Medium" panose="020B0603020102020204" pitchFamily="34" charset="0"/>
              </a:rPr>
              <a:t>3 iPads – video on repeat, The Examples Book, Symposium webpage for posters</a:t>
            </a:r>
          </a:p>
          <a:p>
            <a:endParaRPr lang="en-US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761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6817361"/>
            <a:ext cx="27980640" cy="47040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0" y="12435840"/>
            <a:ext cx="23042880" cy="56083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2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25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8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51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14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777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40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03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C2F71C-4B08-4389-8F5D-0DF9D63B9394}" type="datetime1">
              <a:rPr lang="en-US"/>
              <a:pPr/>
              <a:t>10/3/22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C1DFBD-49F5-40C5-A182-8881B4F014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24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4472D3-D9C5-45B8-A0FE-DA537DE4FE83}" type="datetime1">
              <a:rPr lang="en-US"/>
              <a:pPr/>
              <a:t>10/3/22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99DB9-24AD-47EA-ABB7-37CEA45DA2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81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852235" y="4216401"/>
            <a:ext cx="30363797" cy="898804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49419" y="4216401"/>
            <a:ext cx="90554174" cy="898804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CDF5B8-3EEA-4690-AC98-82BFF2FBE4D2}" type="datetime1">
              <a:rPr lang="en-US"/>
              <a:pPr/>
              <a:t>10/3/22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C55F9-2332-471C-930F-7ECB5F561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38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054DBE-D131-4EDB-8641-C3A8C99CF218}" type="datetime1">
              <a:rPr lang="en-US"/>
              <a:pPr/>
              <a:t>10/3/22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6D559-988B-40AF-8D34-E803CC275E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5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6" y="14102081"/>
            <a:ext cx="27980640" cy="4358640"/>
          </a:xfrm>
        </p:spPr>
        <p:txBody>
          <a:bodyPr anchor="t"/>
          <a:lstStyle>
            <a:lvl1pPr algn="l">
              <a:defRPr sz="1280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6" y="9301485"/>
            <a:ext cx="27980640" cy="4800599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293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25866" indent="0">
              <a:buNone/>
              <a:defRPr sz="5068">
                <a:solidFill>
                  <a:schemeClr val="tx1">
                    <a:tint val="75000"/>
                  </a:schemeClr>
                </a:solidFill>
              </a:defRPr>
            </a:lvl3pPr>
            <a:lvl4pPr marL="4388798" indent="0">
              <a:buNone/>
              <a:defRPr sz="4534">
                <a:solidFill>
                  <a:schemeClr val="tx1">
                    <a:tint val="75000"/>
                  </a:schemeClr>
                </a:solidFill>
              </a:defRPr>
            </a:lvl4pPr>
            <a:lvl5pPr marL="5851730" indent="0">
              <a:buNone/>
              <a:defRPr sz="4534">
                <a:solidFill>
                  <a:schemeClr val="tx1">
                    <a:tint val="75000"/>
                  </a:schemeClr>
                </a:solidFill>
              </a:defRPr>
            </a:lvl5pPr>
            <a:lvl6pPr marL="7314662" indent="0">
              <a:buNone/>
              <a:defRPr sz="4534">
                <a:solidFill>
                  <a:schemeClr val="tx1">
                    <a:tint val="75000"/>
                  </a:schemeClr>
                </a:solidFill>
              </a:defRPr>
            </a:lvl6pPr>
            <a:lvl7pPr marL="8777594" indent="0">
              <a:buNone/>
              <a:defRPr sz="4534">
                <a:solidFill>
                  <a:schemeClr val="tx1">
                    <a:tint val="75000"/>
                  </a:schemeClr>
                </a:solidFill>
              </a:defRPr>
            </a:lvl7pPr>
            <a:lvl8pPr marL="10240526" indent="0">
              <a:buNone/>
              <a:defRPr sz="4534">
                <a:solidFill>
                  <a:schemeClr val="tx1">
                    <a:tint val="75000"/>
                  </a:schemeClr>
                </a:solidFill>
              </a:defRPr>
            </a:lvl8pPr>
            <a:lvl9pPr marL="11703458" indent="0">
              <a:buNone/>
              <a:defRPr sz="45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92172C-BE27-4611-BEC7-D7DEF73798A6}" type="datetime1">
              <a:rPr lang="en-US"/>
              <a:pPr/>
              <a:t>10/3/22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51596-9EC0-4425-AB06-2E9D776CF6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99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49422" y="24577042"/>
            <a:ext cx="60458983" cy="69519801"/>
          </a:xfrm>
        </p:spPr>
        <p:txBody>
          <a:bodyPr/>
          <a:lstStyle>
            <a:lvl1pPr>
              <a:defRPr sz="8934"/>
            </a:lvl1pPr>
            <a:lvl2pPr>
              <a:defRPr sz="7734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57045" y="24577042"/>
            <a:ext cx="60458987" cy="69519801"/>
          </a:xfrm>
        </p:spPr>
        <p:txBody>
          <a:bodyPr/>
          <a:lstStyle>
            <a:lvl1pPr>
              <a:defRPr sz="8934"/>
            </a:lvl1pPr>
            <a:lvl2pPr>
              <a:defRPr sz="7734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98B46A-B183-48B1-8EE5-545E75CCCBEF}" type="datetime1">
              <a:rPr lang="en-US"/>
              <a:pPr/>
              <a:t>10/3/22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351E5-624B-4526-8CFF-F860058FB4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5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878841"/>
            <a:ext cx="29626560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5" y="4912363"/>
            <a:ext cx="14544677" cy="2047239"/>
          </a:xfrm>
        </p:spPr>
        <p:txBody>
          <a:bodyPr anchor="b"/>
          <a:lstStyle>
            <a:lvl1pPr marL="0" indent="0">
              <a:buNone/>
              <a:defRPr sz="7734" b="1"/>
            </a:lvl1pPr>
            <a:lvl2pPr marL="1462932" indent="0">
              <a:buNone/>
              <a:defRPr sz="6400" b="1"/>
            </a:lvl2pPr>
            <a:lvl3pPr marL="2925866" indent="0">
              <a:buNone/>
              <a:defRPr sz="5800" b="1"/>
            </a:lvl3pPr>
            <a:lvl4pPr marL="4388798" indent="0">
              <a:buNone/>
              <a:defRPr sz="5068" b="1"/>
            </a:lvl4pPr>
            <a:lvl5pPr marL="5851730" indent="0">
              <a:buNone/>
              <a:defRPr sz="5068" b="1"/>
            </a:lvl5pPr>
            <a:lvl6pPr marL="7314662" indent="0">
              <a:buNone/>
              <a:defRPr sz="5068" b="1"/>
            </a:lvl6pPr>
            <a:lvl7pPr marL="8777594" indent="0">
              <a:buNone/>
              <a:defRPr sz="5068" b="1"/>
            </a:lvl7pPr>
            <a:lvl8pPr marL="10240526" indent="0">
              <a:buNone/>
              <a:defRPr sz="5068" b="1"/>
            </a:lvl8pPr>
            <a:lvl9pPr marL="11703458" indent="0">
              <a:buNone/>
              <a:defRPr sz="506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5" y="6959602"/>
            <a:ext cx="14544677" cy="12644121"/>
          </a:xfrm>
        </p:spPr>
        <p:txBody>
          <a:bodyPr/>
          <a:lstStyle>
            <a:lvl1pPr>
              <a:defRPr sz="7734"/>
            </a:lvl1pPr>
            <a:lvl2pPr>
              <a:defRPr sz="6400"/>
            </a:lvl2pPr>
            <a:lvl3pPr>
              <a:defRPr sz="5800"/>
            </a:lvl3pPr>
            <a:lvl4pPr>
              <a:defRPr sz="5068"/>
            </a:lvl4pPr>
            <a:lvl5pPr>
              <a:defRPr sz="5068"/>
            </a:lvl5pPr>
            <a:lvl6pPr>
              <a:defRPr sz="5068"/>
            </a:lvl6pPr>
            <a:lvl7pPr>
              <a:defRPr sz="5068"/>
            </a:lvl7pPr>
            <a:lvl8pPr>
              <a:defRPr sz="5068"/>
            </a:lvl8pPr>
            <a:lvl9pPr>
              <a:defRPr sz="506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6" y="4912363"/>
            <a:ext cx="14550391" cy="2047239"/>
          </a:xfrm>
        </p:spPr>
        <p:txBody>
          <a:bodyPr anchor="b"/>
          <a:lstStyle>
            <a:lvl1pPr marL="0" indent="0">
              <a:buNone/>
              <a:defRPr sz="7734" b="1"/>
            </a:lvl1pPr>
            <a:lvl2pPr marL="1462932" indent="0">
              <a:buNone/>
              <a:defRPr sz="6400" b="1"/>
            </a:lvl2pPr>
            <a:lvl3pPr marL="2925866" indent="0">
              <a:buNone/>
              <a:defRPr sz="5800" b="1"/>
            </a:lvl3pPr>
            <a:lvl4pPr marL="4388798" indent="0">
              <a:buNone/>
              <a:defRPr sz="5068" b="1"/>
            </a:lvl4pPr>
            <a:lvl5pPr marL="5851730" indent="0">
              <a:buNone/>
              <a:defRPr sz="5068" b="1"/>
            </a:lvl5pPr>
            <a:lvl6pPr marL="7314662" indent="0">
              <a:buNone/>
              <a:defRPr sz="5068" b="1"/>
            </a:lvl6pPr>
            <a:lvl7pPr marL="8777594" indent="0">
              <a:buNone/>
              <a:defRPr sz="5068" b="1"/>
            </a:lvl7pPr>
            <a:lvl8pPr marL="10240526" indent="0">
              <a:buNone/>
              <a:defRPr sz="5068" b="1"/>
            </a:lvl8pPr>
            <a:lvl9pPr marL="11703458" indent="0">
              <a:buNone/>
              <a:defRPr sz="506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6" y="6959602"/>
            <a:ext cx="14550391" cy="12644121"/>
          </a:xfrm>
        </p:spPr>
        <p:txBody>
          <a:bodyPr/>
          <a:lstStyle>
            <a:lvl1pPr>
              <a:defRPr sz="7734"/>
            </a:lvl1pPr>
            <a:lvl2pPr>
              <a:defRPr sz="6400"/>
            </a:lvl2pPr>
            <a:lvl3pPr>
              <a:defRPr sz="5800"/>
            </a:lvl3pPr>
            <a:lvl4pPr>
              <a:defRPr sz="5068"/>
            </a:lvl4pPr>
            <a:lvl5pPr>
              <a:defRPr sz="5068"/>
            </a:lvl5pPr>
            <a:lvl6pPr>
              <a:defRPr sz="5068"/>
            </a:lvl6pPr>
            <a:lvl7pPr>
              <a:defRPr sz="5068"/>
            </a:lvl7pPr>
            <a:lvl8pPr>
              <a:defRPr sz="5068"/>
            </a:lvl8pPr>
            <a:lvl9pPr>
              <a:defRPr sz="506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556932-39C0-4F2A-896B-651B4F00ECFB}" type="datetime1">
              <a:rPr lang="en-US"/>
              <a:pPr/>
              <a:t>10/3/22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FFF9D-7B32-49ED-A83C-7F5AD05656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32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3915A9-D9C0-44FA-9681-731576DB131B}" type="datetime1">
              <a:rPr lang="en-US"/>
              <a:pPr/>
              <a:t>10/3/22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EC3E6-3ECA-4FEC-803C-5E679EB8F9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335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682095-FDC6-47A4-B17F-B44B6473C2D0}" type="datetime1">
              <a:rPr lang="en-US"/>
              <a:pPr/>
              <a:t>10/3/22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EA768-5E0C-4A41-919E-0A6D851437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604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6" y="873760"/>
            <a:ext cx="10829927" cy="3718560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1" y="873765"/>
            <a:ext cx="18402300" cy="18729961"/>
          </a:xfrm>
        </p:spPr>
        <p:txBody>
          <a:bodyPr/>
          <a:lstStyle>
            <a:lvl1pPr>
              <a:defRPr sz="10268"/>
            </a:lvl1pPr>
            <a:lvl2pPr>
              <a:defRPr sz="8934"/>
            </a:lvl2pPr>
            <a:lvl3pPr>
              <a:defRPr sz="7734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6" y="4592325"/>
            <a:ext cx="10829927" cy="15011401"/>
          </a:xfrm>
        </p:spPr>
        <p:txBody>
          <a:bodyPr/>
          <a:lstStyle>
            <a:lvl1pPr marL="0" indent="0">
              <a:buNone/>
              <a:defRPr sz="4534"/>
            </a:lvl1pPr>
            <a:lvl2pPr marL="1462932" indent="0">
              <a:buNone/>
              <a:defRPr sz="3868"/>
            </a:lvl2pPr>
            <a:lvl3pPr marL="2925866" indent="0">
              <a:buNone/>
              <a:defRPr sz="3200"/>
            </a:lvl3pPr>
            <a:lvl4pPr marL="4388798" indent="0">
              <a:buNone/>
              <a:defRPr sz="2868"/>
            </a:lvl4pPr>
            <a:lvl5pPr marL="5851730" indent="0">
              <a:buNone/>
              <a:defRPr sz="2868"/>
            </a:lvl5pPr>
            <a:lvl6pPr marL="7314662" indent="0">
              <a:buNone/>
              <a:defRPr sz="2868"/>
            </a:lvl6pPr>
            <a:lvl7pPr marL="8777594" indent="0">
              <a:buNone/>
              <a:defRPr sz="2868"/>
            </a:lvl7pPr>
            <a:lvl8pPr marL="10240526" indent="0">
              <a:buNone/>
              <a:defRPr sz="2868"/>
            </a:lvl8pPr>
            <a:lvl9pPr marL="11703458" indent="0">
              <a:buNone/>
              <a:defRPr sz="28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A98B65-857C-4AD8-ACAB-4365D82174A1}" type="datetime1">
              <a:rPr lang="en-US"/>
              <a:pPr/>
              <a:t>10/3/22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1DE30-D25B-4477-A123-F8C224F24D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86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15361922"/>
            <a:ext cx="19751040" cy="1813561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1960880"/>
            <a:ext cx="19751040" cy="13167360"/>
          </a:xfrm>
        </p:spPr>
        <p:txBody>
          <a:bodyPr rtlCol="0">
            <a:normAutofit/>
          </a:bodyPr>
          <a:lstStyle>
            <a:lvl1pPr marL="0" indent="0">
              <a:buNone/>
              <a:defRPr sz="10268"/>
            </a:lvl1pPr>
            <a:lvl2pPr marL="1462932" indent="0">
              <a:buNone/>
              <a:defRPr sz="8934"/>
            </a:lvl2pPr>
            <a:lvl3pPr marL="2925866" indent="0">
              <a:buNone/>
              <a:defRPr sz="7734"/>
            </a:lvl3pPr>
            <a:lvl4pPr marL="4388798" indent="0">
              <a:buNone/>
              <a:defRPr sz="6400"/>
            </a:lvl4pPr>
            <a:lvl5pPr marL="5851730" indent="0">
              <a:buNone/>
              <a:defRPr sz="6400"/>
            </a:lvl5pPr>
            <a:lvl6pPr marL="7314662" indent="0">
              <a:buNone/>
              <a:defRPr sz="6400"/>
            </a:lvl6pPr>
            <a:lvl7pPr marL="8777594" indent="0">
              <a:buNone/>
              <a:defRPr sz="6400"/>
            </a:lvl7pPr>
            <a:lvl8pPr marL="10240526" indent="0">
              <a:buNone/>
              <a:defRPr sz="6400"/>
            </a:lvl8pPr>
            <a:lvl9pPr marL="11703458" indent="0">
              <a:buNone/>
              <a:defRPr sz="64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17175483"/>
            <a:ext cx="19751040" cy="2575559"/>
          </a:xfrm>
        </p:spPr>
        <p:txBody>
          <a:bodyPr/>
          <a:lstStyle>
            <a:lvl1pPr marL="0" indent="0">
              <a:buNone/>
              <a:defRPr sz="4534"/>
            </a:lvl1pPr>
            <a:lvl2pPr marL="1462932" indent="0">
              <a:buNone/>
              <a:defRPr sz="3868"/>
            </a:lvl2pPr>
            <a:lvl3pPr marL="2925866" indent="0">
              <a:buNone/>
              <a:defRPr sz="3200"/>
            </a:lvl3pPr>
            <a:lvl4pPr marL="4388798" indent="0">
              <a:buNone/>
              <a:defRPr sz="2868"/>
            </a:lvl4pPr>
            <a:lvl5pPr marL="5851730" indent="0">
              <a:buNone/>
              <a:defRPr sz="2868"/>
            </a:lvl5pPr>
            <a:lvl6pPr marL="7314662" indent="0">
              <a:buNone/>
              <a:defRPr sz="2868"/>
            </a:lvl6pPr>
            <a:lvl7pPr marL="8777594" indent="0">
              <a:buNone/>
              <a:defRPr sz="2868"/>
            </a:lvl7pPr>
            <a:lvl8pPr marL="10240526" indent="0">
              <a:buNone/>
              <a:defRPr sz="2868"/>
            </a:lvl8pPr>
            <a:lvl9pPr marL="11703458" indent="0">
              <a:buNone/>
              <a:defRPr sz="28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54E65-4191-47D0-B6EC-09CA8AC19719}" type="datetime1">
              <a:rPr lang="en-US"/>
              <a:pPr/>
              <a:t>10/3/22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6B97F-4F3F-4705-A42C-9B0C18B874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8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46125" y="879088"/>
            <a:ext cx="2962615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858" tIns="219429" rIns="438858" bIns="2194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6125" y="5120271"/>
            <a:ext cx="29626152" cy="1448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858" tIns="219429" rIns="438858" bIns="2194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6125" y="20340754"/>
            <a:ext cx="7680552" cy="1168090"/>
          </a:xfrm>
          <a:prstGeom prst="rect">
            <a:avLst/>
          </a:prstGeom>
        </p:spPr>
        <p:txBody>
          <a:bodyPr vert="horz" wrap="square" lIns="438858" tIns="219429" rIns="438858" bIns="219429" numCol="1" anchor="ctr" anchorCtr="0" compatLnSpc="1">
            <a:prstTxWarp prst="textNoShape">
              <a:avLst/>
            </a:prstTxWarp>
          </a:bodyPr>
          <a:lstStyle>
            <a:lvl1pPr>
              <a:defRPr sz="3868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2925330" eaLnBrk="1" hangingPunct="1"/>
            <a:fld id="{5B72514D-368D-48AB-84AD-ECEC677393CF}" type="datetime1">
              <a:rPr lang="en-US" smtClean="0">
                <a:cs typeface="Arial" pitchFamily="34" charset="0"/>
              </a:rPr>
              <a:pPr defTabSz="2925330" eaLnBrk="1" hangingPunct="1"/>
              <a:t>10/3/22</a:t>
            </a:fld>
            <a:endParaRPr lang="en-US"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325" y="20340754"/>
            <a:ext cx="10423752" cy="1168090"/>
          </a:xfrm>
          <a:prstGeom prst="rect">
            <a:avLst/>
          </a:prstGeom>
        </p:spPr>
        <p:txBody>
          <a:bodyPr vert="horz" lIns="438858" tIns="219429" rIns="438858" bIns="219429" rtlCol="0" anchor="ctr"/>
          <a:lstStyle>
            <a:lvl1pPr algn="ctr" defTabSz="2925866" fontAlgn="auto">
              <a:spcBef>
                <a:spcPts val="0"/>
              </a:spcBef>
              <a:spcAft>
                <a:spcPts val="0"/>
              </a:spcAft>
              <a:defRPr sz="3868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725" y="20340754"/>
            <a:ext cx="7680552" cy="1168090"/>
          </a:xfrm>
          <a:prstGeom prst="rect">
            <a:avLst/>
          </a:prstGeom>
        </p:spPr>
        <p:txBody>
          <a:bodyPr vert="horz" wrap="square" lIns="438858" tIns="219429" rIns="438858" bIns="219429" numCol="1" anchor="ctr" anchorCtr="0" compatLnSpc="1">
            <a:prstTxWarp prst="textNoShape">
              <a:avLst/>
            </a:prstTxWarp>
          </a:bodyPr>
          <a:lstStyle>
            <a:lvl1pPr algn="r">
              <a:defRPr sz="3868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2925330" eaLnBrk="1" hangingPunct="1"/>
            <a:fld id="{9BCE597B-BEDD-4C70-BEE2-68641F9F19AF}" type="slidenum">
              <a:rPr lang="en-US" smtClean="0">
                <a:cs typeface="Arial" pitchFamily="34" charset="0"/>
              </a:rPr>
              <a:pPr defTabSz="2925330" eaLnBrk="1" hangingPunct="1"/>
              <a:t>‹#›</a:t>
            </a:fld>
            <a:endParaRPr lang="en-US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495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2925330" rtl="0" eaLnBrk="0" fontAlgn="base" hangingPunct="0">
        <a:spcBef>
          <a:spcPct val="0"/>
        </a:spcBef>
        <a:spcAft>
          <a:spcPct val="0"/>
        </a:spcAft>
        <a:defRPr sz="14066" kern="1200">
          <a:solidFill>
            <a:schemeClr val="tx1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defTabSz="2925330" rtl="0" eaLnBrk="0" fontAlgn="base" hangingPunct="0">
        <a:spcBef>
          <a:spcPct val="0"/>
        </a:spcBef>
        <a:spcAft>
          <a:spcPct val="0"/>
        </a:spcAft>
        <a:defRPr sz="14066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2pPr>
      <a:lvl3pPr algn="ctr" defTabSz="2925330" rtl="0" eaLnBrk="0" fontAlgn="base" hangingPunct="0">
        <a:spcBef>
          <a:spcPct val="0"/>
        </a:spcBef>
        <a:spcAft>
          <a:spcPct val="0"/>
        </a:spcAft>
        <a:defRPr sz="14066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3pPr>
      <a:lvl4pPr algn="ctr" defTabSz="2925330" rtl="0" eaLnBrk="0" fontAlgn="base" hangingPunct="0">
        <a:spcBef>
          <a:spcPct val="0"/>
        </a:spcBef>
        <a:spcAft>
          <a:spcPct val="0"/>
        </a:spcAft>
        <a:defRPr sz="14066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4pPr>
      <a:lvl5pPr algn="ctr" defTabSz="2925330" rtl="0" eaLnBrk="0" fontAlgn="base" hangingPunct="0">
        <a:spcBef>
          <a:spcPct val="0"/>
        </a:spcBef>
        <a:spcAft>
          <a:spcPct val="0"/>
        </a:spcAft>
        <a:defRPr sz="14066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5pPr>
      <a:lvl6pPr marL="263940" algn="ctr" defTabSz="2925330" rtl="0" fontAlgn="base">
        <a:spcBef>
          <a:spcPct val="0"/>
        </a:spcBef>
        <a:spcAft>
          <a:spcPct val="0"/>
        </a:spcAft>
        <a:defRPr sz="14066">
          <a:solidFill>
            <a:schemeClr val="tx1"/>
          </a:solidFill>
          <a:latin typeface="Calibri" pitchFamily="-107" charset="0"/>
        </a:defRPr>
      </a:lvl6pPr>
      <a:lvl7pPr marL="527880" algn="ctr" defTabSz="2925330" rtl="0" fontAlgn="base">
        <a:spcBef>
          <a:spcPct val="0"/>
        </a:spcBef>
        <a:spcAft>
          <a:spcPct val="0"/>
        </a:spcAft>
        <a:defRPr sz="14066">
          <a:solidFill>
            <a:schemeClr val="tx1"/>
          </a:solidFill>
          <a:latin typeface="Calibri" pitchFamily="-107" charset="0"/>
        </a:defRPr>
      </a:lvl7pPr>
      <a:lvl8pPr marL="791818" algn="ctr" defTabSz="2925330" rtl="0" fontAlgn="base">
        <a:spcBef>
          <a:spcPct val="0"/>
        </a:spcBef>
        <a:spcAft>
          <a:spcPct val="0"/>
        </a:spcAft>
        <a:defRPr sz="14066">
          <a:solidFill>
            <a:schemeClr val="tx1"/>
          </a:solidFill>
          <a:latin typeface="Calibri" pitchFamily="-107" charset="0"/>
        </a:defRPr>
      </a:lvl8pPr>
      <a:lvl9pPr marL="1055758" algn="ctr" defTabSz="2925330" rtl="0" fontAlgn="base">
        <a:spcBef>
          <a:spcPct val="0"/>
        </a:spcBef>
        <a:spcAft>
          <a:spcPct val="0"/>
        </a:spcAft>
        <a:defRPr sz="14066">
          <a:solidFill>
            <a:schemeClr val="tx1"/>
          </a:solidFill>
          <a:latin typeface="Calibri" pitchFamily="-107" charset="0"/>
        </a:defRPr>
      </a:lvl9pPr>
    </p:titleStyle>
    <p:bodyStyle>
      <a:lvl1pPr marL="1097000" indent="-1097000" algn="l" defTabSz="29253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0268" kern="1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2376372" indent="-913708" algn="l" defTabSz="29253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8934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2pPr>
      <a:lvl3pPr marL="3656662" indent="-731334" algn="l" defTabSz="29253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7734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3pPr>
      <a:lvl4pPr marL="5120244" indent="-731334" algn="l" defTabSz="29253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4pPr>
      <a:lvl5pPr marL="6582908" indent="-731334" algn="l" defTabSz="29253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5pPr>
      <a:lvl6pPr marL="8046128" indent="-731468" algn="l" defTabSz="2925866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09060" indent="-731468" algn="l" defTabSz="2925866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1994" indent="-731468" algn="l" defTabSz="2925866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34924" indent="-731468" algn="l" defTabSz="2925866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5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2932" algn="l" defTabSz="2925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25866" algn="l" defTabSz="2925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388798" algn="l" defTabSz="2925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51730" algn="l" defTabSz="2925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14662" algn="l" defTabSz="2925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777594" algn="l" defTabSz="2925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40526" algn="l" defTabSz="2925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03458" algn="l" defTabSz="2925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R_kqpIMyhR4" TargetMode="External"/><Relationship Id="rId13" Type="http://schemas.openxmlformats.org/officeDocument/2006/relationships/image" Target="../media/image4.png"/><Relationship Id="rId18" Type="http://schemas.openxmlformats.org/officeDocument/2006/relationships/image" Target="../media/image9.png"/><Relationship Id="rId3" Type="http://schemas.openxmlformats.org/officeDocument/2006/relationships/hyperlink" Target="https://datamine.purdue.edu/symposium/welcome.html" TargetMode="External"/><Relationship Id="rId7" Type="http://schemas.openxmlformats.org/officeDocument/2006/relationships/hyperlink" Target="https://the-examples-book.com/" TargetMode="External"/><Relationship Id="rId12" Type="http://schemas.openxmlformats.org/officeDocument/2006/relationships/image" Target="../media/image3.jpg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datamine@purdue.edu" TargetMode="External"/><Relationship Id="rId11" Type="http://schemas.openxmlformats.org/officeDocument/2006/relationships/image" Target="../media/image2.jpg"/><Relationship Id="rId5" Type="http://schemas.openxmlformats.org/officeDocument/2006/relationships/hyperlink" Target="https://datamine.purdue.edu/" TargetMode="External"/><Relationship Id="rId15" Type="http://schemas.openxmlformats.org/officeDocument/2006/relationships/image" Target="../media/image6.png"/><Relationship Id="rId10" Type="http://schemas.openxmlformats.org/officeDocument/2006/relationships/hyperlink" Target="https://beta.nsf.gov/science-matters/developing-21st-century-data-science-workforce" TargetMode="External"/><Relationship Id="rId4" Type="http://schemas.openxmlformats.org/officeDocument/2006/relationships/image" Target="../media/image1.emf"/><Relationship Id="rId9" Type="http://schemas.openxmlformats.org/officeDocument/2006/relationships/hyperlink" Target="http://www.purdue.edu/newsroom/releases/2021/Q2/purdue-to-launch-indiana-digital-crossroads-with-10-million-grant-from-lilly-endowment.html" TargetMode="Externa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8CE9A88-3488-9037-F5AD-C08ED1D5F6E5}"/>
              </a:ext>
            </a:extLst>
          </p:cNvPr>
          <p:cNvSpPr/>
          <p:nvPr/>
        </p:nvSpPr>
        <p:spPr bwMode="auto">
          <a:xfrm>
            <a:off x="12327906" y="16537126"/>
            <a:ext cx="7144686" cy="37779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72"/>
            <a:endParaRPr lang="en-US" sz="2000">
              <a:latin typeface="Franklin Gothic Medium" panose="020B06030201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E9F06F-464F-3242-9B59-F40D13733ED6}"/>
              </a:ext>
            </a:extLst>
          </p:cNvPr>
          <p:cNvSpPr/>
          <p:nvPr/>
        </p:nvSpPr>
        <p:spPr>
          <a:xfrm>
            <a:off x="-21772" y="-38850"/>
            <a:ext cx="32940171" cy="24414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ranklin Gothic Medium" panose="020B0603020102020204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210350" y="11616748"/>
            <a:ext cx="7291572" cy="46195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72"/>
            <a:endParaRPr lang="en-US" sz="2000">
              <a:latin typeface="Franklin Gothic Medium" panose="020B0603020102020204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24207797" y="3107590"/>
            <a:ext cx="8164562" cy="129213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72"/>
            <a:endParaRPr lang="en-US" sz="2000" dirty="0">
              <a:latin typeface="Franklin Gothic Medium" panose="020B0603020102020204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5024291" y="16521590"/>
            <a:ext cx="7348068" cy="3792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72"/>
            <a:endParaRPr lang="en-US" sz="2000">
              <a:latin typeface="Franklin Gothic Medium" panose="020B060302010202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33402" y="3107591"/>
            <a:ext cx="8229600" cy="79867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72"/>
            <a:endParaRPr lang="en-US" sz="2000" dirty="0">
              <a:latin typeface="Franklin Gothic Medium" panose="020B0603020102020204" pitchFamily="34" charset="0"/>
            </a:endParaRPr>
          </a:p>
        </p:txBody>
      </p:sp>
      <p:sp>
        <p:nvSpPr>
          <p:cNvPr id="2090" name="Rectangle 2997"/>
          <p:cNvSpPr>
            <a:spLocks noChangeArrowheads="1"/>
          </p:cNvSpPr>
          <p:nvPr/>
        </p:nvSpPr>
        <p:spPr bwMode="auto">
          <a:xfrm>
            <a:off x="1828804" y="13075713"/>
            <a:ext cx="105585" cy="26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2250" tIns="26126" rIns="52250" bIns="26126" anchor="ctr">
            <a:spAutoFit/>
          </a:bodyPr>
          <a:lstStyle/>
          <a:p>
            <a:endParaRPr lang="en-US" sz="1400" dirty="0">
              <a:latin typeface="Franklin Gothic Medium" panose="020B0603020102020204" pitchFamily="34" charset="0"/>
            </a:endParaRPr>
          </a:p>
        </p:txBody>
      </p:sp>
      <p:sp>
        <p:nvSpPr>
          <p:cNvPr id="2228" name="Rectangle 3738"/>
          <p:cNvSpPr>
            <a:spLocks noChangeArrowheads="1"/>
          </p:cNvSpPr>
          <p:nvPr/>
        </p:nvSpPr>
        <p:spPr bwMode="auto">
          <a:xfrm>
            <a:off x="1828804" y="14622393"/>
            <a:ext cx="105585" cy="26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2250" tIns="26126" rIns="52250" bIns="26126" anchor="ctr">
            <a:spAutoFit/>
          </a:bodyPr>
          <a:lstStyle/>
          <a:p>
            <a:endParaRPr lang="en-US" sz="1400" dirty="0">
              <a:latin typeface="Franklin Gothic Medium" panose="020B06030201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321106" y="16265408"/>
            <a:ext cx="5617030" cy="592269"/>
          </a:xfrm>
          <a:prstGeom prst="rect">
            <a:avLst/>
          </a:prstGeom>
          <a:noFill/>
        </p:spPr>
        <p:txBody>
          <a:bodyPr wrap="square" lIns="52250" tIns="26126" rIns="52250" bIns="26126" rtlCol="0">
            <a:spAutoFit/>
          </a:bodyPr>
          <a:lstStyle/>
          <a:p>
            <a:pPr lvl="1"/>
            <a:endParaRPr lang="en-US" sz="2268" dirty="0">
              <a:latin typeface="Franklin Gothic Medium" panose="020B0603020102020204" pitchFamily="34" charset="0"/>
            </a:endParaRPr>
          </a:p>
          <a:p>
            <a:endParaRPr lang="en-US" sz="1238" dirty="0">
              <a:latin typeface="Franklin Gothic Medium" panose="020B0603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1" y="3295041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ABOUT THE DATA MINE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207796" y="3291074"/>
            <a:ext cx="8229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cap="all" dirty="0">
                <a:latin typeface="Franklin Gothic Medium" panose="020B0603020102020204" pitchFamily="34" charset="0"/>
                <a:cs typeface="Futura"/>
              </a:rPr>
              <a:t>Corporate Partners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333382" y="16658963"/>
            <a:ext cx="713920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cap="all" dirty="0">
                <a:latin typeface="Franklin Gothic Medium" panose="020B0603020102020204" pitchFamily="34" charset="0"/>
                <a:cs typeface="Futura"/>
              </a:rPr>
              <a:t>GRANTS</a:t>
            </a:r>
            <a:endParaRPr lang="en-US" sz="2800" b="1" cap="all" dirty="0">
              <a:latin typeface="Franklin Gothic Medium" panose="020B0603020102020204" pitchFamily="34" charset="0"/>
              <a:cs typeface="Futur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1813" y="240920"/>
            <a:ext cx="25273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The Data Mine </a:t>
            </a:r>
          </a:p>
          <a:p>
            <a:pPr algn="ctr"/>
            <a:r>
              <a:rPr lang="en-US" sz="54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Experiential Industry Practicums in Data Science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03600" y="8854084"/>
            <a:ext cx="10515600" cy="282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38" dirty="0">
              <a:latin typeface="Franklin Gothic Medium" panose="020B0603020102020204" pitchFamily="34" charset="0"/>
            </a:endParaRPr>
          </a:p>
        </p:txBody>
      </p:sp>
      <p:sp>
        <p:nvSpPr>
          <p:cNvPr id="41" name="Pentagon 40"/>
          <p:cNvSpPr/>
          <p:nvPr/>
        </p:nvSpPr>
        <p:spPr bwMode="auto">
          <a:xfrm>
            <a:off x="-76201" y="20833080"/>
            <a:ext cx="29161013" cy="1188720"/>
          </a:xfrm>
          <a:prstGeom prst="homePlat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149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Franklin Gothic Medium" panose="020B0603020102020204" pitchFamily="34" charset="0"/>
            </a:endParaRPr>
          </a:p>
        </p:txBody>
      </p:sp>
      <p:sp>
        <p:nvSpPr>
          <p:cNvPr id="47" name="Pentagon 46"/>
          <p:cNvSpPr/>
          <p:nvPr/>
        </p:nvSpPr>
        <p:spPr bwMode="auto">
          <a:xfrm flipH="1">
            <a:off x="29084812" y="20833080"/>
            <a:ext cx="3877503" cy="1188720"/>
          </a:xfrm>
          <a:prstGeom prst="homePlate">
            <a:avLst/>
          </a:prstGeom>
          <a:solidFill>
            <a:srgbClr val="8E6F3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149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Franklin Gothic Medium" panose="020B06030201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4589355" y="4210048"/>
            <a:ext cx="7679449" cy="122802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Undergraduate and graduate students from all majors and computing backgrounds work in teams directly with partners in industry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Teams of 5-15 students collaborate on data intensive projects via experiential learning </a:t>
            </a:r>
          </a:p>
          <a:p>
            <a:pPr marL="902641" lvl="2" indent="-342900">
              <a:buFont typeface="Arial" panose="020B0604020202020204" pitchFamily="34" charset="0"/>
              <a:buChar char="•"/>
            </a:pPr>
            <a:r>
              <a:rPr lang="en-US" sz="2400" i="1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“We’re designing something our Corporate Partner will use! And we get to name it! It’s a unique opportunity and I am grateful for the experience of working on something [company] will likely use often.” ~student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Students are mentored by industry professionals during weekly team meetings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Teams are led by a paid team leader (typically an undergraduate student)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Students earn 3 credit hours per semester and spend</a:t>
            </a: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  <a:sym typeface="Wingdings" pitchFamily="2" charset="2"/>
              </a:rPr>
              <a:t> 8-10 hours per week working on the projects</a:t>
            </a:r>
            <a:endParaRPr lang="en-US" sz="24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Projects last the entire academic year (August – May)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~70 projects in AY 2022-23 covering many domains: 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Digital agriculture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Aerospace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Manufacturing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Life sciences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Technology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Finance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All projects conclude with a poster presentation at The Data Mine Corporate Partners Symposium: 	</a:t>
            </a: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  <a:hlinkClick r:id="rId3"/>
              </a:rPr>
              <a:t>datamine.purdue.edu/symposium</a:t>
            </a:r>
            <a:endParaRPr lang="en-US" sz="24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i="1" dirty="0">
                <a:latin typeface="Franklin Gothic Medium"/>
                <a:cs typeface="Myriad Arabic"/>
              </a:rPr>
              <a:t>“It’s literally like working with colleagues when working with you [students] – your ideas are so great, your thought processes are so wise.” ~Corporate Partner Mentor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501922" y="17178431"/>
            <a:ext cx="672820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$10 million Lilly Endowment grant for expansion within Indiana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$1.5 million NSF grant for MSI students nationwide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Additional Grants</a:t>
            </a:r>
          </a:p>
          <a:p>
            <a:pPr marL="565621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National Science Foundation (NSF) grants 0939370, 1246818, 2005632, 2118329, 2123321)</a:t>
            </a:r>
          </a:p>
          <a:p>
            <a:pPr marL="565621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Foundation for Food and Agriculture Research (FFAR) grant 534662</a:t>
            </a:r>
          </a:p>
          <a:p>
            <a:pPr marL="565621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National Institute of Food and Agriculture (NIFA) grants 2019-67032-29077 and 2020-70003-32299</a:t>
            </a:r>
          </a:p>
          <a:p>
            <a:pPr marL="565621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Sandia National Laboratories; Society Of Actuaries grant 19111857 </a:t>
            </a:r>
          </a:p>
          <a:p>
            <a:pPr marL="565621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Cummins Inc. grants for the Indiana Digital Crossroads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492C17-7734-B845-A24C-AC9F4E642E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r="44667" b="-21559"/>
          <a:stretch/>
        </p:blipFill>
        <p:spPr>
          <a:xfrm>
            <a:off x="587376" y="640043"/>
            <a:ext cx="5464553" cy="1271099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6B4EA08-DAC5-348D-61CC-AAFE3285F03E}"/>
              </a:ext>
            </a:extLst>
          </p:cNvPr>
          <p:cNvSpPr txBox="1"/>
          <p:nvPr/>
        </p:nvSpPr>
        <p:spPr>
          <a:xfrm>
            <a:off x="481003" y="8175474"/>
            <a:ext cx="8177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SEMINAR (1 CREDIT)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F11AC1-348E-19F9-8D4F-F76B97B30960}"/>
              </a:ext>
            </a:extLst>
          </p:cNvPr>
          <p:cNvSpPr txBox="1"/>
          <p:nvPr/>
        </p:nvSpPr>
        <p:spPr>
          <a:xfrm>
            <a:off x="25066040" y="16971644"/>
            <a:ext cx="7219833" cy="361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Homepage: </a:t>
            </a: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  <a:hlinkClick r:id="rId5"/>
              </a:rPr>
              <a:t>datamine.purdue.edu</a:t>
            </a: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Email: </a:t>
            </a: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  <a:hlinkClick r:id="rId6"/>
              </a:rPr>
              <a:t>datamine@purdue.edu</a:t>
            </a:r>
            <a:endParaRPr lang="en-US" sz="18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  <a:p>
            <a:pPr>
              <a:spcAft>
                <a:spcPts val="600"/>
              </a:spcAft>
            </a:pP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The Examples Book: </a:t>
            </a: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  <a:hlinkClick r:id="rId7"/>
              </a:rPr>
              <a:t>the-examples-book.com</a:t>
            </a:r>
            <a:endParaRPr lang="en-US" sz="18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  <a:p>
            <a:pPr>
              <a:spcAft>
                <a:spcPts val="600"/>
              </a:spcAft>
            </a:pP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Introducing The Data Mine video: </a:t>
            </a: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  <a:hlinkClick r:id="rId8"/>
              </a:rPr>
              <a:t>https://youtu.be/R_kqpIMyhR4</a:t>
            </a: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Statewide Lilly Endowment grant in IN: </a:t>
            </a: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  <a:hlinkClick r:id="rId9"/>
              </a:rPr>
              <a:t>www.purdue.edu/newsroom/releases/2021/Q2/purdue-to-launch-indiana-digital-crossroads-with-10-million-grant-from-lilly-endowment.html</a:t>
            </a:r>
            <a:endParaRPr lang="en-US" sz="18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  <a:p>
            <a:pPr>
              <a:spcAft>
                <a:spcPts val="600"/>
              </a:spcAft>
            </a:pP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NSF Grant for MSIs: </a:t>
            </a:r>
            <a:r>
              <a:rPr lang="en-US" dirty="0">
                <a:latin typeface="Franklin Gothic Medium" panose="020B0603020102020204" pitchFamily="34" charset="0"/>
                <a:hlinkClick r:id="rId10"/>
              </a:rPr>
              <a:t>https://beta.nsf.gov/science-matters/developing-21st-century-data-science-workforce</a:t>
            </a:r>
            <a:endParaRPr lang="en-US" dirty="0">
              <a:latin typeface="Franklin Gothic Medium" panose="020B0603020102020204" pitchFamily="34" charset="0"/>
            </a:endParaRPr>
          </a:p>
          <a:p>
            <a:pPr>
              <a:spcAft>
                <a:spcPts val="600"/>
              </a:spcAft>
            </a:pPr>
            <a:endParaRPr lang="en-US" sz="18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47EFE9E-62B2-6C10-9A6B-606C9E63D907}"/>
              </a:ext>
            </a:extLst>
          </p:cNvPr>
          <p:cNvSpPr txBox="1"/>
          <p:nvPr/>
        </p:nvSpPr>
        <p:spPr>
          <a:xfrm>
            <a:off x="25104399" y="16536396"/>
            <a:ext cx="7181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Franklin Gothic Medium" panose="020B0603020102020204" pitchFamily="34" charset="0"/>
                <a:cs typeface="Futura"/>
              </a:rPr>
              <a:t>RESOURCES &amp; MEDIA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A50FE1-D3B1-3A0B-045E-B44B3A1DF301}"/>
              </a:ext>
            </a:extLst>
          </p:cNvPr>
          <p:cNvSpPr txBox="1"/>
          <p:nvPr/>
        </p:nvSpPr>
        <p:spPr>
          <a:xfrm>
            <a:off x="919757" y="3980795"/>
            <a:ext cx="77384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Residential, experiential learning community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Data Science for 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At West Lafayette Campus: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133 majors represented 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30% female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~800 students in AY 2021-22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~1,300 students for AY 2022-23</a:t>
            </a:r>
          </a:p>
          <a:p>
            <a:pPr marL="1405233" lvl="4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~100 students at MSIs</a:t>
            </a:r>
          </a:p>
          <a:p>
            <a:pPr marL="1405233" lvl="4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~100 graduate students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13 Learning Communities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endParaRPr lang="en-US" sz="20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  <a:p>
            <a:pPr marL="845491" lvl="2" indent="-285750">
              <a:buFont typeface="Arial" panose="020B0604020202020204" pitchFamily="34" charset="0"/>
              <a:buChar char="•"/>
            </a:pPr>
            <a:endParaRPr lang="en-US" sz="20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</p:txBody>
      </p:sp>
      <p:pic>
        <p:nvPicPr>
          <p:cNvPr id="50" name="Content Placeholder 4">
            <a:extLst>
              <a:ext uri="{FF2B5EF4-FFF2-40B4-BE49-F238E27FC236}">
                <a16:creationId xmlns:a16="http://schemas.microsoft.com/office/drawing/2014/main" id="{A36206BF-A7A6-5351-8FDE-B33FE5451E8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2673" r="10343"/>
          <a:stretch/>
        </p:blipFill>
        <p:spPr>
          <a:xfrm rot="5400000">
            <a:off x="768992" y="11387919"/>
            <a:ext cx="3920971" cy="4390224"/>
          </a:xfrm>
          <a:prstGeom prst="rect">
            <a:avLst/>
          </a:prstGeom>
          <a:noFill/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F801EB14-C151-E452-5976-CC2B88E2B7EC}"/>
              </a:ext>
            </a:extLst>
          </p:cNvPr>
          <p:cNvSpPr txBox="1"/>
          <p:nvPr/>
        </p:nvSpPr>
        <p:spPr>
          <a:xfrm>
            <a:off x="538607" y="19822672"/>
            <a:ext cx="5495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>
                <a:latin typeface="Franklin Gothic Medium" panose="020B0603020102020204" pitchFamily="34" charset="0"/>
                <a:cs typeface="Myriad Arabic" panose="01010101010101010101" pitchFamily="50" charset="-78"/>
              </a:rPr>
              <a:t>Halderman</a:t>
            </a: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 students visit local farm</a:t>
            </a:r>
          </a:p>
          <a:p>
            <a:pPr algn="ctr"/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 (Fall 2021)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4C2611-A6DB-E558-246B-8D1D973235DE}"/>
              </a:ext>
            </a:extLst>
          </p:cNvPr>
          <p:cNvSpPr txBox="1"/>
          <p:nvPr/>
        </p:nvSpPr>
        <p:spPr>
          <a:xfrm>
            <a:off x="18216811" y="15612376"/>
            <a:ext cx="5709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Students during group interviews for TA positions </a:t>
            </a:r>
          </a:p>
          <a:p>
            <a:pPr algn="ctr"/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(Spring 2022)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9EFB467D-789B-A90B-FB96-0061EDEA5EE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217507" y="11748597"/>
            <a:ext cx="5709293" cy="3806194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82C108F-2572-BBFE-3E17-C1F359294178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b="19859"/>
          <a:stretch/>
        </p:blipFill>
        <p:spPr>
          <a:xfrm>
            <a:off x="557465" y="16488277"/>
            <a:ext cx="5432427" cy="326519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76E32E3-7B3E-7D87-B718-14EAC96934B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8328" b="7081"/>
          <a:stretch/>
        </p:blipFill>
        <p:spPr>
          <a:xfrm>
            <a:off x="33375600" y="11427691"/>
            <a:ext cx="3397951" cy="3832456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1DAB6302-EB36-1B61-2C0C-2C753EC4F69F}"/>
              </a:ext>
            </a:extLst>
          </p:cNvPr>
          <p:cNvSpPr txBox="1"/>
          <p:nvPr/>
        </p:nvSpPr>
        <p:spPr>
          <a:xfrm>
            <a:off x="33154712" y="15285414"/>
            <a:ext cx="3839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Merck students set up video equipment (Spring 2022)</a:t>
            </a:r>
            <a:endParaRPr lang="en-US" sz="1800" i="1" dirty="0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E6C875E-AC9F-7AAA-2499-D97332690322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-232"/>
          <a:stretch/>
        </p:blipFill>
        <p:spPr>
          <a:xfrm>
            <a:off x="19906567" y="16525393"/>
            <a:ext cx="4688763" cy="3508438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448D9257-2B1D-5A0F-16A2-F3B0892CFD9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2826358" y="11758463"/>
            <a:ext cx="5070733" cy="3803049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F46C3C5B-1984-BC63-A446-2AC7D6CAD806}"/>
              </a:ext>
            </a:extLst>
          </p:cNvPr>
          <p:cNvSpPr txBox="1"/>
          <p:nvPr/>
        </p:nvSpPr>
        <p:spPr>
          <a:xfrm>
            <a:off x="19889102" y="20111825"/>
            <a:ext cx="4764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Students visit Wabash in Lafayette, IN </a:t>
            </a:r>
          </a:p>
          <a:p>
            <a:pPr algn="ctr"/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(Fall 2021)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547FFEA-B76F-DE39-9BB8-4D35CD5E3B24}"/>
              </a:ext>
            </a:extLst>
          </p:cNvPr>
          <p:cNvSpPr txBox="1"/>
          <p:nvPr/>
        </p:nvSpPr>
        <p:spPr>
          <a:xfrm>
            <a:off x="12826358" y="15628587"/>
            <a:ext cx="5070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Students visit </a:t>
            </a:r>
            <a:r>
              <a:rPr lang="en-US" sz="1800" dirty="0" err="1">
                <a:latin typeface="Franklin Gothic Medium" panose="020B0603020102020204" pitchFamily="34" charset="0"/>
                <a:cs typeface="Myriad Arabic" panose="01010101010101010101" pitchFamily="50" charset="-78"/>
              </a:rPr>
              <a:t>Mursix</a:t>
            </a:r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 in Yorktown, IN </a:t>
            </a:r>
          </a:p>
          <a:p>
            <a:pPr algn="ctr"/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(Fall 2021) 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FFAB1B6C-7EDF-331B-927B-1266B0CB515A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851" t="19286" r="1"/>
          <a:stretch/>
        </p:blipFill>
        <p:spPr>
          <a:xfrm>
            <a:off x="6458159" y="16526551"/>
            <a:ext cx="5432427" cy="3226925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C7196A8D-3F68-5224-154A-7C56A0D8DC7D}"/>
              </a:ext>
            </a:extLst>
          </p:cNvPr>
          <p:cNvSpPr txBox="1"/>
          <p:nvPr/>
        </p:nvSpPr>
        <p:spPr>
          <a:xfrm>
            <a:off x="6438088" y="19843466"/>
            <a:ext cx="5473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Students visit Beck’s Hybrids in Atlanta, IN</a:t>
            </a:r>
          </a:p>
          <a:p>
            <a:pPr algn="ctr"/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 (Fall 2021)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2D324DA-BE32-757E-5984-182C7173C699}"/>
              </a:ext>
            </a:extLst>
          </p:cNvPr>
          <p:cNvSpPr txBox="1"/>
          <p:nvPr/>
        </p:nvSpPr>
        <p:spPr>
          <a:xfrm>
            <a:off x="972154" y="8881408"/>
            <a:ext cx="76860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1 credit hour per semester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8 levels (4 years)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All content in The Examples Book </a:t>
            </a:r>
          </a:p>
          <a:p>
            <a:pPr marL="845491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Publicly available at </a:t>
            </a: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  <a:hlinkClick r:id="rId7"/>
              </a:rPr>
              <a:t>the-examples-book.com</a:t>
            </a:r>
            <a:endParaRPr lang="en-US" sz="2400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R, Python, SQL, bash, HPC, TB of data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8BFE8E0-F345-0A80-604B-2261CD110F24}"/>
              </a:ext>
            </a:extLst>
          </p:cNvPr>
          <p:cNvSpPr txBox="1"/>
          <p:nvPr/>
        </p:nvSpPr>
        <p:spPr>
          <a:xfrm>
            <a:off x="5281554" y="11701872"/>
            <a:ext cx="7091976" cy="465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Franklin Gothic Medium" panose="020B0603020102020204" pitchFamily="34" charset="0"/>
              </a:rPr>
              <a:t>STUDENT QUOTES</a:t>
            </a:r>
          </a:p>
          <a:p>
            <a:endParaRPr lang="en-US" sz="1800" b="1" dirty="0">
              <a:latin typeface="Franklin Gothic Medium" panose="020B0603020102020204" pitchFamily="34" charset="0"/>
            </a:endParaRPr>
          </a:p>
          <a:p>
            <a:r>
              <a:rPr lang="en-US" sz="1900" i="1" dirty="0">
                <a:latin typeface="Franklin Gothic Medium" panose="020B0603020102020204" pitchFamily="34" charset="0"/>
              </a:rPr>
              <a:t>“The research project with The Data Mine</a:t>
            </a:r>
            <a:r>
              <a:rPr lang="en-US" sz="1900" b="1" i="1" dirty="0">
                <a:latin typeface="Franklin Gothic Medium" panose="020B0603020102020204" pitchFamily="34" charset="0"/>
              </a:rPr>
              <a:t> has no doubt been the highlight of my undergraduate career </a:t>
            </a:r>
            <a:r>
              <a:rPr lang="en-US" sz="1900" i="1" dirty="0">
                <a:latin typeface="Franklin Gothic Medium" panose="020B0603020102020204" pitchFamily="34" charset="0"/>
              </a:rPr>
              <a:t>here at Purdue. ” ~senior</a:t>
            </a:r>
          </a:p>
          <a:p>
            <a:endParaRPr lang="en-US" sz="1900" b="1" i="1" dirty="0">
              <a:latin typeface="Franklin Gothic Medium" panose="020B0603020102020204" pitchFamily="34" charset="0"/>
            </a:endParaRPr>
          </a:p>
          <a:p>
            <a:r>
              <a:rPr lang="en-US" sz="1900" i="1" dirty="0">
                <a:latin typeface="Franklin Gothic Medium" panose="020B0603020102020204" pitchFamily="34" charset="0"/>
              </a:rPr>
              <a:t>“</a:t>
            </a:r>
            <a:r>
              <a:rPr lang="en-US" sz="1900" b="1" i="1" dirty="0">
                <a:latin typeface="Franklin Gothic Medium" panose="020B0603020102020204" pitchFamily="34" charset="0"/>
              </a:rPr>
              <a:t>One thing that has surprised me about the Data Mine Corporate Partners is how approachable everyone is. </a:t>
            </a:r>
            <a:r>
              <a:rPr lang="en-US" sz="1900" i="1" dirty="0">
                <a:latin typeface="Franklin Gothic Medium" panose="020B0603020102020204" pitchFamily="34" charset="0"/>
              </a:rPr>
              <a:t>People are very knowledgeable and well informed.</a:t>
            </a:r>
            <a:r>
              <a:rPr lang="en-US" sz="1900" b="1" i="1" dirty="0">
                <a:latin typeface="Franklin Gothic Medium" panose="020B0603020102020204" pitchFamily="34" charset="0"/>
              </a:rPr>
              <a:t> I can tell it’s a community that fosters growth and support; </a:t>
            </a:r>
            <a:r>
              <a:rPr lang="en-US" sz="1900" i="1" dirty="0">
                <a:latin typeface="Franklin Gothic Medium" panose="020B0603020102020204" pitchFamily="34" charset="0"/>
              </a:rPr>
              <a:t>providing insight and understanding to the inner workings of an aerospace company.” ~student</a:t>
            </a:r>
          </a:p>
          <a:p>
            <a:endParaRPr lang="en-US" sz="1900" b="1" i="1" dirty="0">
              <a:latin typeface="Franklin Gothic Medium" panose="020B0603020102020204" pitchFamily="34" charset="0"/>
            </a:endParaRPr>
          </a:p>
          <a:p>
            <a:r>
              <a:rPr lang="en-US" sz="1900" i="1" dirty="0">
                <a:latin typeface="Franklin Gothic Medium" panose="020B0603020102020204" pitchFamily="34" charset="0"/>
              </a:rPr>
              <a:t>“I had the chance to interact with multiple teammates, iterate over instances …, and develop testing mechanisms. …</a:t>
            </a:r>
            <a:r>
              <a:rPr lang="en-US" sz="1900" b="1" i="1" dirty="0">
                <a:latin typeface="Franklin Gothic Medium" panose="020B0603020102020204" pitchFamily="34" charset="0"/>
              </a:rPr>
              <a:t>this project was a holistic learning experience for me.”</a:t>
            </a:r>
            <a:r>
              <a:rPr lang="en-US" sz="1900" i="1" dirty="0">
                <a:latin typeface="Franklin Gothic Medium" panose="020B0603020102020204" pitchFamily="34" charset="0"/>
              </a:rPr>
              <a:t> ~student</a:t>
            </a:r>
            <a:endParaRPr lang="en-US" sz="1900" i="1" dirty="0">
              <a:latin typeface="Franklin Gothic Medium" panose="020B0603020102020204" pitchFamily="34" charset="0"/>
              <a:cs typeface="Myriad Arabic" panose="01010101010101010101" pitchFamily="50" charset="-78"/>
            </a:endParaRPr>
          </a:p>
          <a:p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0883C03-A0CE-6D20-9DB9-569A8EEB79CD}"/>
              </a:ext>
            </a:extLst>
          </p:cNvPr>
          <p:cNvSpPr txBox="1"/>
          <p:nvPr/>
        </p:nvSpPr>
        <p:spPr>
          <a:xfrm>
            <a:off x="457200" y="15632054"/>
            <a:ext cx="446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Franklin Gothic Medium" panose="020B0603020102020204" pitchFamily="34" charset="0"/>
                <a:cs typeface="Myriad Arabic" panose="01010101010101010101" pitchFamily="50" charset="-78"/>
              </a:rPr>
              <a:t>The Data Mine Seminar (Fall 2019)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CDF444-6FAC-D4D3-E530-61E7F72FD46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842328" y="2729540"/>
            <a:ext cx="13233744" cy="885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25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7626</TotalTime>
  <Words>661</Words>
  <Application>Microsoft Macintosh PowerPoint</Application>
  <PresentationFormat>Custom</PresentationFormat>
  <Paragraphs>73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Franklin Gothic Medium</vt:lpstr>
      <vt:lpstr>Times</vt:lpstr>
      <vt:lpstr>Office Theme</vt:lpstr>
      <vt:lpstr>PowerPoint Presentation</vt:lpstr>
    </vt:vector>
  </TitlesOfParts>
  <Company>Purdue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Allen</dc:creator>
  <cp:lastModifiedBy>Margaret Ann Betz</cp:lastModifiedBy>
  <cp:revision>232</cp:revision>
  <dcterms:created xsi:type="dcterms:W3CDTF">2002-12-05T18:54:02Z</dcterms:created>
  <dcterms:modified xsi:type="dcterms:W3CDTF">2022-10-03T13:52:49Z</dcterms:modified>
</cp:coreProperties>
</file>