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7432000" cy="36576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Raleway" pitchFamily="2" charset="77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2" roundtripDataSignature="AMtx7mizRnPCiZ3mcHci5Ieh0Idi96vJ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644"/>
    <p:restoredTop sz="94692"/>
  </p:normalViewPr>
  <p:slideViewPr>
    <p:cSldViewPr snapToGrid="0">
      <p:cViewPr varScale="1">
        <p:scale>
          <a:sx n="27" d="100"/>
          <a:sy n="27" d="100"/>
        </p:scale>
        <p:origin x="3816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2112432" y="9510185"/>
            <a:ext cx="23207136" cy="236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7090305" y="14488056"/>
            <a:ext cx="30996469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-4911195" y="8744481"/>
            <a:ext cx="30996469" cy="17402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ctrTitle"/>
          </p:nvPr>
        </p:nvSpPr>
        <p:spPr>
          <a:xfrm>
            <a:off x="2057400" y="5985936"/>
            <a:ext cx="23317200" cy="1273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0"/>
              <a:buFont typeface="Calibri"/>
              <a:buNone/>
              <a:defRPr sz="1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ubTitle" idx="1"/>
          </p:nvPr>
        </p:nvSpPr>
        <p:spPr>
          <a:xfrm>
            <a:off x="3429000" y="19210869"/>
            <a:ext cx="20573999" cy="8830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/>
            </a:lvl1pPr>
            <a:lvl2pPr lvl="1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/>
            </a:lvl2pPr>
            <a:lvl3pPr lvl="2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  <a:defRPr sz="5400"/>
            </a:lvl3pPr>
            <a:lvl4pPr lvl="3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4pPr>
            <a:lvl5pPr lvl="4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5pPr>
            <a:lvl6pPr lvl="5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6pPr>
            <a:lvl7pPr lvl="6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7pPr>
            <a:lvl8pPr lvl="7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8pPr>
            <a:lvl9pPr lvl="8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1871664" y="9118611"/>
            <a:ext cx="23660100" cy="15214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0"/>
              <a:buFont typeface="Calibri"/>
              <a:buNone/>
              <a:defRPr sz="1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1871664" y="24477144"/>
            <a:ext cx="23660100" cy="800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6000"/>
              <a:buNone/>
              <a:defRPr sz="6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5400"/>
              <a:buNone/>
              <a:defRPr sz="5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48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1885950" y="9736667"/>
            <a:ext cx="11658600" cy="2320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13887450" y="9736667"/>
            <a:ext cx="11658600" cy="2320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1889523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1889526" y="8966203"/>
            <a:ext cx="11605020" cy="4394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 b="1"/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/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  <a:defRPr sz="5400" b="1"/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1889526" y="13360400"/>
            <a:ext cx="11605020" cy="19651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13887452" y="8966203"/>
            <a:ext cx="11662173" cy="4394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 b="1"/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/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  <a:defRPr sz="5400" b="1"/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13887452" y="13360400"/>
            <a:ext cx="11662173" cy="19651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Calibri"/>
              <a:buNone/>
              <a:defRPr sz="9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11662173" y="5266275"/>
            <a:ext cx="13887450" cy="25992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8382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9600"/>
              <a:buChar char="•"/>
              <a:defRPr sz="9600"/>
            </a:lvl1pPr>
            <a:lvl2pPr marL="914400" lvl="1" indent="-7620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8400"/>
              <a:buChar char="•"/>
              <a:defRPr sz="8400"/>
            </a:lvl2pPr>
            <a:lvl3pPr marL="1371600" lvl="2" indent="-6858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7200"/>
              <a:buChar char="•"/>
              <a:defRPr sz="7200"/>
            </a:lvl3pPr>
            <a:lvl4pPr marL="1828800" lvl="3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4pPr>
            <a:lvl5pPr marL="2286000" lvl="4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5pPr>
            <a:lvl6pPr marL="2743200" lvl="5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6pPr>
            <a:lvl7pPr marL="3200400" lvl="6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7pPr>
            <a:lvl8pPr marL="3657600" lvl="7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8pPr>
            <a:lvl9pPr marL="4114800" lvl="8" indent="-609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1889523" y="10972800"/>
            <a:ext cx="8847534" cy="20328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/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1889523" y="2438400"/>
            <a:ext cx="8847534" cy="85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Calibri"/>
              <a:buNone/>
              <a:defRPr sz="9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11662173" y="5266275"/>
            <a:ext cx="13887450" cy="25992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None/>
              <a:defRPr sz="9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Arial"/>
              <a:buNone/>
              <a:defRPr sz="8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None/>
              <a:defRPr sz="7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1889523" y="10972800"/>
            <a:ext cx="8847534" cy="20328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1pPr>
            <a:lvl2pPr marL="914400" lvl="1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200"/>
              <a:buNone/>
              <a:defRPr sz="4200"/>
            </a:lvl2pPr>
            <a:lvl3pPr marL="1371600" lvl="2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3pPr>
            <a:lvl4pPr marL="1828800" lvl="3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4pPr>
            <a:lvl5pPr marL="2286000" lvl="4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5pPr>
            <a:lvl6pPr marL="2743200" lvl="5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6pPr>
            <a:lvl7pPr marL="3200400" lvl="6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7pPr>
            <a:lvl8pPr marL="3657600" lvl="7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8pPr>
            <a:lvl9pPr marL="4114800" lvl="8" indent="-22860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1885950" y="1947342"/>
            <a:ext cx="23660100" cy="7069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00"/>
              <a:buFont typeface="Calibri"/>
              <a:buNone/>
              <a:defRPr sz="1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1885950" y="9736667"/>
            <a:ext cx="23660100" cy="23207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762000" algn="l" rtl="0">
              <a:lnSpc>
                <a:spcPct val="90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Arial"/>
              <a:buChar char="•"/>
              <a:defRPr sz="8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6858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Char char="•"/>
              <a:defRPr sz="7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6096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571500" algn="l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Char char="•"/>
              <a:defRPr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18859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9086850" y="33900541"/>
            <a:ext cx="92583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19373850" y="33900541"/>
            <a:ext cx="6172200" cy="1947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tif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e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7F29917-0765-58E4-52CE-A32879B1B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766" y="4119864"/>
            <a:ext cx="5548515" cy="517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Google Shape;96;p1"/>
          <p:cNvSpPr/>
          <p:nvPr/>
        </p:nvSpPr>
        <p:spPr>
          <a:xfrm>
            <a:off x="293724" y="4022200"/>
            <a:ext cx="14770126" cy="8265050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0" y="34775175"/>
            <a:ext cx="27432000" cy="1826100"/>
          </a:xfrm>
          <a:prstGeom prst="rect">
            <a:avLst/>
          </a:prstGeom>
          <a:solidFill>
            <a:srgbClr val="8A83B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31"/>
              <a:buFont typeface="Arial"/>
              <a:buNone/>
            </a:pPr>
            <a:endParaRPr sz="9331" b="0" i="0" u="none" strike="noStrike" cap="none">
              <a:solidFill>
                <a:srgbClr val="93939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title"/>
          </p:nvPr>
        </p:nvSpPr>
        <p:spPr>
          <a:xfrm>
            <a:off x="6268782" y="369969"/>
            <a:ext cx="15934200" cy="21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</a:pPr>
            <a:r>
              <a:rPr lang="en-US" sz="8000" dirty="0"/>
              <a:t> </a:t>
            </a:r>
            <a:endParaRPr sz="8000" dirty="0"/>
          </a:p>
        </p:txBody>
      </p:sp>
      <p:pic>
        <p:nvPicPr>
          <p:cNvPr id="99" name="Google Shape;99;p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949288" y="34909353"/>
            <a:ext cx="1547100" cy="1554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2819525" y="35212102"/>
            <a:ext cx="2448865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This project is supported by the National Science Foundation under Cooperative Agreement" OAC-2117997. Any opinions, findings, conclusions or recommendations expressed in this material are those of the authors and do not necessarily reflect the views of the National Science Foundation.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4624630" y="-26194"/>
            <a:ext cx="22660550" cy="1710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rgbClr val="000000"/>
                </a:solidFill>
              </a:rPr>
              <a:t>Community Engagement, Education, Outreach</a:t>
            </a:r>
            <a:endParaRPr sz="80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"/>
          <p:cNvSpPr/>
          <p:nvPr/>
        </p:nvSpPr>
        <p:spPr>
          <a:xfrm>
            <a:off x="7422984" y="1530695"/>
            <a:ext cx="19708211" cy="1668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Institutions:</a:t>
            </a:r>
            <a:r>
              <a:rPr lang="en-US" sz="3600" i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California Institute of Technology, University of California San Diego, Duke University, University of Illinois Urbana-Champaign, Massachusetts Institute of Technology, University of Minnesota Twin Cities, Purdue University, University of Washington Seattle, University of Wisconsin Madison</a:t>
            </a:r>
          </a:p>
        </p:txBody>
      </p:sp>
      <p:sp>
        <p:nvSpPr>
          <p:cNvPr id="104" name="Google Shape;104;p1"/>
          <p:cNvSpPr txBox="1"/>
          <p:nvPr/>
        </p:nvSpPr>
        <p:spPr>
          <a:xfrm>
            <a:off x="5375016" y="3438886"/>
            <a:ext cx="5090833" cy="108537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A3D3 Institute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p1"/>
          <p:cNvSpPr txBox="1"/>
          <p:nvPr/>
        </p:nvSpPr>
        <p:spPr>
          <a:xfrm>
            <a:off x="653383" y="4435697"/>
            <a:ext cx="7994078" cy="44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200" b="1" i="1" dirty="0">
                <a:solidFill>
                  <a:srgbClr val="7030A0"/>
                </a:solidFill>
              </a:rPr>
              <a:t>Vision</a:t>
            </a:r>
            <a:r>
              <a:rPr lang="en-US" sz="4200" i="1" dirty="0">
                <a:solidFill>
                  <a:schemeClr val="dk1"/>
                </a:solidFill>
              </a:rPr>
              <a:t>:</a:t>
            </a:r>
            <a:r>
              <a:rPr lang="en-US" sz="4200" dirty="0">
                <a:solidFill>
                  <a:schemeClr val="dk1"/>
                </a:solidFill>
              </a:rPr>
              <a:t> to establish a tightly-coupled organization of </a:t>
            </a:r>
            <a:r>
              <a:rPr lang="en-US" sz="4200" b="1" dirty="0">
                <a:solidFill>
                  <a:schemeClr val="dk1"/>
                </a:solidFill>
              </a:rPr>
              <a:t>domain scientists</a:t>
            </a:r>
            <a:r>
              <a:rPr lang="en-US" sz="4200" dirty="0">
                <a:solidFill>
                  <a:schemeClr val="dk1"/>
                </a:solidFill>
              </a:rPr>
              <a:t>, </a:t>
            </a:r>
            <a:r>
              <a:rPr lang="en-US" sz="4200" b="1" dirty="0">
                <a:solidFill>
                  <a:schemeClr val="dk1"/>
                </a:solidFill>
              </a:rPr>
              <a:t>computer scientists</a:t>
            </a:r>
            <a:r>
              <a:rPr lang="en-US" sz="4200" dirty="0">
                <a:solidFill>
                  <a:schemeClr val="dk1"/>
                </a:solidFill>
              </a:rPr>
              <a:t>, and </a:t>
            </a:r>
            <a:r>
              <a:rPr lang="en-US" sz="4200" b="1" dirty="0">
                <a:solidFill>
                  <a:schemeClr val="dk1"/>
                </a:solidFill>
              </a:rPr>
              <a:t>engineers</a:t>
            </a:r>
            <a:r>
              <a:rPr lang="en-US" sz="4200" dirty="0">
                <a:solidFill>
                  <a:schemeClr val="dk1"/>
                </a:solidFill>
              </a:rPr>
              <a:t> that unite three core components that are essential to achieve </a:t>
            </a:r>
            <a:r>
              <a:rPr lang="en-US" sz="4200" b="1" dirty="0">
                <a:solidFill>
                  <a:schemeClr val="dk1"/>
                </a:solidFill>
              </a:rPr>
              <a:t>real-time AI </a:t>
            </a:r>
            <a:r>
              <a:rPr lang="en-US" sz="4200" dirty="0">
                <a:solidFill>
                  <a:schemeClr val="dk1"/>
                </a:solidFill>
              </a:rPr>
              <a:t>for data-driven discovery</a:t>
            </a:r>
            <a:endParaRPr sz="4200" dirty="0"/>
          </a:p>
        </p:txBody>
      </p:sp>
      <p:pic>
        <p:nvPicPr>
          <p:cNvPr id="1039" name="Picture 15">
            <a:extLst>
              <a:ext uri="{FF2B5EF4-FFF2-40B4-BE49-F238E27FC236}">
                <a16:creationId xmlns:a16="http://schemas.microsoft.com/office/drawing/2014/main" id="{41AEB773-C46F-C928-5206-53B1EEFFF7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7"/>
          <a:stretch/>
        </p:blipFill>
        <p:spPr bwMode="auto">
          <a:xfrm>
            <a:off x="3502326" y="10606056"/>
            <a:ext cx="1185183" cy="148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593B30-8780-C038-BBC7-3CB5E800F8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654" y="10698700"/>
            <a:ext cx="1270000" cy="1270000"/>
          </a:xfrm>
          <a:prstGeom prst="rect">
            <a:avLst/>
          </a:prstGeom>
        </p:spPr>
      </p:pic>
      <p:pic>
        <p:nvPicPr>
          <p:cNvPr id="1041" name="Picture 17">
            <a:extLst>
              <a:ext uri="{FF2B5EF4-FFF2-40B4-BE49-F238E27FC236}">
                <a16:creationId xmlns:a16="http://schemas.microsoft.com/office/drawing/2014/main" id="{765F1827-327F-ED83-7ED5-51EF05C3E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501" y="10830430"/>
            <a:ext cx="2078455" cy="107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>
            <a:extLst>
              <a:ext uri="{FF2B5EF4-FFF2-40B4-BE49-F238E27FC236}">
                <a16:creationId xmlns:a16="http://schemas.microsoft.com/office/drawing/2014/main" id="{CA34EDE4-A465-5731-E328-6A0451DC4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838" y="10949390"/>
            <a:ext cx="1934063" cy="103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>
            <a:extLst>
              <a:ext uri="{FF2B5EF4-FFF2-40B4-BE49-F238E27FC236}">
                <a16:creationId xmlns:a16="http://schemas.microsoft.com/office/drawing/2014/main" id="{D8821DA7-2884-21A5-D4F8-E46F0D74D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578" y="10731925"/>
            <a:ext cx="871918" cy="126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>
            <a:extLst>
              <a:ext uri="{FF2B5EF4-FFF2-40B4-BE49-F238E27FC236}">
                <a16:creationId xmlns:a16="http://schemas.microsoft.com/office/drawing/2014/main" id="{3671744C-AFBA-3117-C70E-4FE231A56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672" y="10888963"/>
            <a:ext cx="1794188" cy="107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>
            <a:extLst>
              <a:ext uri="{FF2B5EF4-FFF2-40B4-BE49-F238E27FC236}">
                <a16:creationId xmlns:a16="http://schemas.microsoft.com/office/drawing/2014/main" id="{FD542C68-7ADE-8051-B932-8FF587AED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6424" y="10976512"/>
            <a:ext cx="1599001" cy="110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>
            <a:extLst>
              <a:ext uri="{FF2B5EF4-FFF2-40B4-BE49-F238E27FC236}">
                <a16:creationId xmlns:a16="http://schemas.microsoft.com/office/drawing/2014/main" id="{B3380955-7886-0483-F796-FF9AE9350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2241" y="10872369"/>
            <a:ext cx="1287281" cy="12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University of California, San Diego - Wikipedia">
            <a:extLst>
              <a:ext uri="{FF2B5EF4-FFF2-40B4-BE49-F238E27FC236}">
                <a16:creationId xmlns:a16="http://schemas.microsoft.com/office/drawing/2014/main" id="{EE1F6DF3-CD41-91C6-6D4B-6C54D454D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82" y="10695777"/>
            <a:ext cx="1392000" cy="13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1BC110-F57A-1BE9-F43E-C416D64B533C}"/>
              </a:ext>
            </a:extLst>
          </p:cNvPr>
          <p:cNvSpPr txBox="1"/>
          <p:nvPr/>
        </p:nvSpPr>
        <p:spPr>
          <a:xfrm>
            <a:off x="653383" y="9282682"/>
            <a:ext cx="1398746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9 institutions, 17 senior personnel, 2 research scientists</a:t>
            </a:r>
            <a:br>
              <a:rPr lang="en-US" sz="4000" dirty="0"/>
            </a:br>
            <a:r>
              <a:rPr lang="en-US" sz="4000" dirty="0"/>
              <a:t>10 postdocs, 15 graduates, 12 undergraduates, 4 </a:t>
            </a:r>
            <a:r>
              <a:rPr lang="en-US" sz="4000" dirty="0" err="1"/>
              <a:t>postbacs</a:t>
            </a:r>
            <a:endParaRPr lang="en-US" sz="4000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3625D8CC-ABA9-A752-22E1-909BDD5C48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6" t="16632" r="7740"/>
          <a:stretch/>
        </p:blipFill>
        <p:spPr bwMode="auto">
          <a:xfrm>
            <a:off x="16249284" y="12124087"/>
            <a:ext cx="5394789" cy="349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E6192D-4DB4-8E03-8BE6-3059EA24FF5A}"/>
              </a:ext>
            </a:extLst>
          </p:cNvPr>
          <p:cNvSpPr txBox="1"/>
          <p:nvPr/>
        </p:nvSpPr>
        <p:spPr>
          <a:xfrm>
            <a:off x="15418154" y="4603729"/>
            <a:ext cx="1145870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dirty="0"/>
              <a:t>A3D3</a:t>
            </a:r>
            <a:r>
              <a:rPr lang="en-US" sz="4200" baseline="30000" dirty="0"/>
              <a:t>1</a:t>
            </a:r>
            <a:r>
              <a:rPr lang="en-US" sz="4200" dirty="0"/>
              <a:t> aims to be a </a:t>
            </a:r>
            <a:r>
              <a:rPr lang="en-US" sz="4200" b="1" dirty="0"/>
              <a:t>nexus</a:t>
            </a:r>
            <a:r>
              <a:rPr lang="en-US" sz="4200" dirty="0"/>
              <a:t> for exchanging </a:t>
            </a:r>
            <a:r>
              <a:rPr lang="en-US" sz="4200" b="1" dirty="0"/>
              <a:t>new ideas</a:t>
            </a:r>
            <a:r>
              <a:rPr lang="en-US" sz="4200" dirty="0"/>
              <a:t>, </a:t>
            </a:r>
            <a:r>
              <a:rPr lang="en-US" sz="4200" b="1" dirty="0"/>
              <a:t>algorithms</a:t>
            </a:r>
            <a:r>
              <a:rPr lang="en-US" sz="4200" dirty="0"/>
              <a:t> and </a:t>
            </a:r>
            <a:r>
              <a:rPr lang="en-US" sz="4200" b="1" dirty="0"/>
              <a:t>tools</a:t>
            </a:r>
            <a:r>
              <a:rPr lang="en-US" sz="4200" dirty="0"/>
              <a:t> between scientific domains, AI communities and industry partners for </a:t>
            </a:r>
            <a:r>
              <a:rPr lang="en-US" sz="4200" b="1" dirty="0"/>
              <a:t>AI-Hardware co-design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EA01DD-5528-EEC7-08CB-26584A2398E6}"/>
              </a:ext>
            </a:extLst>
          </p:cNvPr>
          <p:cNvSpPr txBox="1"/>
          <p:nvPr/>
        </p:nvSpPr>
        <p:spPr>
          <a:xfrm>
            <a:off x="15414216" y="7320226"/>
            <a:ext cx="7647585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dirty="0"/>
              <a:t>Our efforts are strengthened by close collaboration with the </a:t>
            </a:r>
            <a:r>
              <a:rPr lang="en-US" sz="4200" b="1" dirty="0"/>
              <a:t>Fast Machine Learning</a:t>
            </a:r>
            <a:r>
              <a:rPr lang="en-US" sz="4200" dirty="0"/>
              <a:t> community</a:t>
            </a:r>
            <a:r>
              <a:rPr lang="en-US" sz="4200" baseline="30000" dirty="0"/>
              <a:t>2</a:t>
            </a:r>
            <a:r>
              <a:rPr lang="en-US" sz="4200" dirty="0"/>
              <a:t> and open-source software ecosystem</a:t>
            </a:r>
            <a:r>
              <a:rPr lang="en-US" sz="4200" baseline="30000" dirty="0"/>
              <a:t>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745F78-BF45-0BEB-F8BA-5A809B89A79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384487" y="7250460"/>
            <a:ext cx="2705972" cy="2754008"/>
          </a:xfrm>
          <a:prstGeom prst="rect">
            <a:avLst/>
          </a:prstGeom>
        </p:spPr>
      </p:pic>
      <p:sp>
        <p:nvSpPr>
          <p:cNvPr id="17" name="Google Shape;96;p1">
            <a:extLst>
              <a:ext uri="{FF2B5EF4-FFF2-40B4-BE49-F238E27FC236}">
                <a16:creationId xmlns:a16="http://schemas.microsoft.com/office/drawing/2014/main" id="{EF1F5C76-63C1-F1D4-EA75-39C7B3CC04ED}"/>
              </a:ext>
            </a:extLst>
          </p:cNvPr>
          <p:cNvSpPr/>
          <p:nvPr/>
        </p:nvSpPr>
        <p:spPr>
          <a:xfrm>
            <a:off x="20149755" y="30832471"/>
            <a:ext cx="6981439" cy="3654663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8" name="Google Shape;104;p1">
            <a:extLst>
              <a:ext uri="{FF2B5EF4-FFF2-40B4-BE49-F238E27FC236}">
                <a16:creationId xmlns:a16="http://schemas.microsoft.com/office/drawing/2014/main" id="{CE2EB52B-3E44-D10E-62F7-EFD0E98C9FE5}"/>
              </a:ext>
            </a:extLst>
          </p:cNvPr>
          <p:cNvSpPr txBox="1"/>
          <p:nvPr/>
        </p:nvSpPr>
        <p:spPr>
          <a:xfrm>
            <a:off x="21663282" y="30224446"/>
            <a:ext cx="3918702" cy="108537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79C64C-A54A-BC2E-7FBC-1E324B02AA0C}"/>
              </a:ext>
            </a:extLst>
          </p:cNvPr>
          <p:cNvSpPr txBox="1"/>
          <p:nvPr/>
        </p:nvSpPr>
        <p:spPr>
          <a:xfrm>
            <a:off x="15461549" y="15617462"/>
            <a:ext cx="1141531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dirty="0"/>
              <a:t>Our members have been active in leading community white papers, such 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E5445E-A515-6453-DFA8-D0A20033E270}"/>
              </a:ext>
            </a:extLst>
          </p:cNvPr>
          <p:cNvSpPr txBox="1"/>
          <p:nvPr/>
        </p:nvSpPr>
        <p:spPr>
          <a:xfrm>
            <a:off x="20243631" y="31520031"/>
            <a:ext cx="63583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[2] https://fastmachinelearning.org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C2C64F-3B55-5A28-13F6-237808B37FE6}"/>
              </a:ext>
            </a:extLst>
          </p:cNvPr>
          <p:cNvSpPr txBox="1"/>
          <p:nvPr/>
        </p:nvSpPr>
        <p:spPr>
          <a:xfrm>
            <a:off x="20243632" y="31933270"/>
            <a:ext cx="69457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[3] https://</a:t>
            </a:r>
            <a:r>
              <a:rPr lang="en-US" sz="2800" dirty="0" err="1"/>
              <a:t>github.com</a:t>
            </a:r>
            <a:r>
              <a:rPr lang="en-US" sz="2800" dirty="0"/>
              <a:t>/</a:t>
            </a:r>
            <a:r>
              <a:rPr lang="en-US" sz="2800" dirty="0" err="1"/>
              <a:t>fastmachinelearning</a:t>
            </a:r>
            <a:endParaRPr lang="en-US" sz="2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4FB7CC-5FA8-7A08-9437-0E8A95425227}"/>
              </a:ext>
            </a:extLst>
          </p:cNvPr>
          <p:cNvSpPr txBox="1"/>
          <p:nvPr/>
        </p:nvSpPr>
        <p:spPr>
          <a:xfrm>
            <a:off x="15873566" y="16845558"/>
            <a:ext cx="1110602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3600" i="1" dirty="0"/>
              <a:t>Applications and Techniques for Fast Machine Learning in Science</a:t>
            </a:r>
            <a:r>
              <a:rPr lang="en-US" sz="3600" i="1" baseline="30000" dirty="0"/>
              <a:t>6</a:t>
            </a:r>
            <a:endParaRPr lang="en-US" sz="3600" baseline="30000" dirty="0"/>
          </a:p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3600" i="1" dirty="0"/>
              <a:t>Physics Community Needs, Tools, and Resources for Machine Learning</a:t>
            </a:r>
            <a:r>
              <a:rPr lang="en-US" sz="3600" i="1" baseline="30000" dirty="0"/>
              <a:t>7</a:t>
            </a:r>
            <a:endParaRPr lang="en-US" sz="3600" dirty="0"/>
          </a:p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3600" i="1" dirty="0"/>
              <a:t>Data Science and ML in Education</a:t>
            </a:r>
            <a:r>
              <a:rPr lang="en-US" sz="3600" i="1" baseline="30000" dirty="0"/>
              <a:t>8</a:t>
            </a:r>
            <a:endParaRPr lang="en-US" sz="3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F46A967-1C4B-18B4-F59D-0CB6140B91CA}"/>
              </a:ext>
            </a:extLst>
          </p:cNvPr>
          <p:cNvSpPr txBox="1"/>
          <p:nvPr/>
        </p:nvSpPr>
        <p:spPr>
          <a:xfrm>
            <a:off x="15486117" y="10659357"/>
            <a:ext cx="1141531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dirty="0"/>
              <a:t>Our 2022 annual meeting</a:t>
            </a:r>
            <a:r>
              <a:rPr lang="en-US" sz="4200" baseline="30000" dirty="0"/>
              <a:t>4</a:t>
            </a:r>
            <a:r>
              <a:rPr lang="en-US" sz="4200" dirty="0"/>
              <a:t> was co-located with the </a:t>
            </a:r>
            <a:r>
              <a:rPr lang="en-US" sz="4200" dirty="0" err="1"/>
              <a:t>FastML</a:t>
            </a:r>
            <a:r>
              <a:rPr lang="en-US" sz="4200" dirty="0"/>
              <a:t> for Science workshop</a:t>
            </a:r>
            <a:r>
              <a:rPr lang="en-US" sz="4200" baseline="30000" dirty="0"/>
              <a:t>5</a:t>
            </a:r>
          </a:p>
        </p:txBody>
      </p:sp>
      <p:pic>
        <p:nvPicPr>
          <p:cNvPr id="26" name="Picture 25" descr="Qr code&#10;&#10;Description automatically generated">
            <a:extLst>
              <a:ext uri="{FF2B5EF4-FFF2-40B4-BE49-F238E27FC236}">
                <a16:creationId xmlns:a16="http://schemas.microsoft.com/office/drawing/2014/main" id="{2F72C9CD-F526-732C-E3A2-A60865CE8E8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013791" y="1397140"/>
            <a:ext cx="2021088" cy="2021088"/>
          </a:xfrm>
          <a:prstGeom prst="rect">
            <a:avLst/>
          </a:prstGeom>
        </p:spPr>
      </p:pic>
      <p:pic>
        <p:nvPicPr>
          <p:cNvPr id="29" name="Picture 28" descr="A picture containing text, outdoor, sign, room&#10;&#10;Description automatically generated">
            <a:extLst>
              <a:ext uri="{FF2B5EF4-FFF2-40B4-BE49-F238E27FC236}">
                <a16:creationId xmlns:a16="http://schemas.microsoft.com/office/drawing/2014/main" id="{88F48D70-6AB1-B9BE-0F7F-2C864C637E7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2354279" y="12129245"/>
            <a:ext cx="3990275" cy="350758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87B4B4B-56EE-38DA-7AA5-9DBCC3A2979D}"/>
              </a:ext>
            </a:extLst>
          </p:cNvPr>
          <p:cNvSpPr txBox="1"/>
          <p:nvPr/>
        </p:nvSpPr>
        <p:spPr>
          <a:xfrm>
            <a:off x="16198893" y="12059496"/>
            <a:ext cx="588709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400" i="1" dirty="0">
                <a:solidFill>
                  <a:srgbClr val="FFFF00"/>
                </a:solidFill>
              </a:rPr>
              <a:t>A3D3 2022 Annual Meeting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954C34-8247-C15B-9213-6FAAB26CB812}"/>
              </a:ext>
            </a:extLst>
          </p:cNvPr>
          <p:cNvSpPr txBox="1"/>
          <p:nvPr/>
        </p:nvSpPr>
        <p:spPr>
          <a:xfrm>
            <a:off x="20241022" y="32329433"/>
            <a:ext cx="6557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[4] https://</a:t>
            </a:r>
            <a:r>
              <a:rPr lang="en-US" sz="2800" dirty="0" err="1"/>
              <a:t>indico.cern.ch</a:t>
            </a:r>
            <a:r>
              <a:rPr lang="en-US" sz="2800" dirty="0"/>
              <a:t>/event/1197118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26C6F5-AACD-8A2A-1D0C-445274B33196}"/>
              </a:ext>
            </a:extLst>
          </p:cNvPr>
          <p:cNvSpPr txBox="1"/>
          <p:nvPr/>
        </p:nvSpPr>
        <p:spPr>
          <a:xfrm>
            <a:off x="20243630" y="32725595"/>
            <a:ext cx="6557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[5] https://</a:t>
            </a:r>
            <a:r>
              <a:rPr lang="en-US" sz="2800" dirty="0" err="1"/>
              <a:t>indico.cern.ch</a:t>
            </a:r>
            <a:r>
              <a:rPr lang="en-US" sz="2800" dirty="0"/>
              <a:t>/event/1156222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CBEAFE-4F5E-0B80-DDEB-FADEBDCE9607}"/>
              </a:ext>
            </a:extLst>
          </p:cNvPr>
          <p:cNvSpPr txBox="1"/>
          <p:nvPr/>
        </p:nvSpPr>
        <p:spPr>
          <a:xfrm>
            <a:off x="20243631" y="33085626"/>
            <a:ext cx="59650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[6] https://</a:t>
            </a:r>
            <a:r>
              <a:rPr lang="en-US" sz="2800" dirty="0" err="1"/>
              <a:t>arxiv.org</a:t>
            </a:r>
            <a:r>
              <a:rPr lang="en-US" sz="2800" dirty="0"/>
              <a:t>/abs/2110.13041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4C5AFE8-40A0-2A08-7590-EB2185C85FEB}"/>
              </a:ext>
            </a:extLst>
          </p:cNvPr>
          <p:cNvSpPr txBox="1"/>
          <p:nvPr/>
        </p:nvSpPr>
        <p:spPr>
          <a:xfrm>
            <a:off x="20243630" y="33467865"/>
            <a:ext cx="59650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[7] https://</a:t>
            </a:r>
            <a:r>
              <a:rPr lang="en-US" sz="2800" dirty="0" err="1"/>
              <a:t>arxiv.org</a:t>
            </a:r>
            <a:r>
              <a:rPr lang="en-US" sz="2800" dirty="0"/>
              <a:t>/abs/2203.16255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48B6EAA-80B7-9690-7DEF-28CB1AFD1879}"/>
              </a:ext>
            </a:extLst>
          </p:cNvPr>
          <p:cNvSpPr txBox="1"/>
          <p:nvPr/>
        </p:nvSpPr>
        <p:spPr>
          <a:xfrm>
            <a:off x="20243629" y="33835879"/>
            <a:ext cx="59650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[8] https://</a:t>
            </a:r>
            <a:r>
              <a:rPr lang="en-US" sz="2800" dirty="0" err="1"/>
              <a:t>arxiv.org</a:t>
            </a:r>
            <a:r>
              <a:rPr lang="en-US" sz="2800" dirty="0"/>
              <a:t>/abs/2207.09060</a:t>
            </a:r>
          </a:p>
        </p:txBody>
      </p:sp>
      <p:sp>
        <p:nvSpPr>
          <p:cNvPr id="37" name="Google Shape;96;p1">
            <a:extLst>
              <a:ext uri="{FF2B5EF4-FFF2-40B4-BE49-F238E27FC236}">
                <a16:creationId xmlns:a16="http://schemas.microsoft.com/office/drawing/2014/main" id="{526EB79D-E98A-3C5A-F912-9650E6F469FE}"/>
              </a:ext>
            </a:extLst>
          </p:cNvPr>
          <p:cNvSpPr/>
          <p:nvPr/>
        </p:nvSpPr>
        <p:spPr>
          <a:xfrm>
            <a:off x="15411074" y="23149255"/>
            <a:ext cx="11720121" cy="7139002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8" name="Google Shape;104;p1">
            <a:extLst>
              <a:ext uri="{FF2B5EF4-FFF2-40B4-BE49-F238E27FC236}">
                <a16:creationId xmlns:a16="http://schemas.microsoft.com/office/drawing/2014/main" id="{666BDEC5-A073-CEA1-A57F-542CF8396E5F}"/>
              </a:ext>
            </a:extLst>
          </p:cNvPr>
          <p:cNvSpPr txBox="1"/>
          <p:nvPr/>
        </p:nvSpPr>
        <p:spPr>
          <a:xfrm>
            <a:off x="17561208" y="22514565"/>
            <a:ext cx="7481525" cy="1139257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Industry Partnerships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" name="Google Shape;96;p1">
            <a:extLst>
              <a:ext uri="{FF2B5EF4-FFF2-40B4-BE49-F238E27FC236}">
                <a16:creationId xmlns:a16="http://schemas.microsoft.com/office/drawing/2014/main" id="{F89A7974-F2FE-730F-666F-67C306BAA52E}"/>
              </a:ext>
            </a:extLst>
          </p:cNvPr>
          <p:cNvSpPr/>
          <p:nvPr/>
        </p:nvSpPr>
        <p:spPr>
          <a:xfrm>
            <a:off x="15418154" y="4021371"/>
            <a:ext cx="11720121" cy="18539355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A74336-8FD8-F417-4074-349F829EC4C5}"/>
              </a:ext>
            </a:extLst>
          </p:cNvPr>
          <p:cNvSpPr txBox="1"/>
          <p:nvPr/>
        </p:nvSpPr>
        <p:spPr>
          <a:xfrm>
            <a:off x="20243631" y="31113487"/>
            <a:ext cx="39187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[1] https://a3d3.ai</a:t>
            </a:r>
          </a:p>
        </p:txBody>
      </p:sp>
      <p:sp>
        <p:nvSpPr>
          <p:cNvPr id="4" name="Google Shape;104;p1">
            <a:extLst>
              <a:ext uri="{FF2B5EF4-FFF2-40B4-BE49-F238E27FC236}">
                <a16:creationId xmlns:a16="http://schemas.microsoft.com/office/drawing/2014/main" id="{0AEA4C7D-DC5F-32B7-F9CA-C432A47BA1FE}"/>
              </a:ext>
            </a:extLst>
          </p:cNvPr>
          <p:cNvSpPr txBox="1"/>
          <p:nvPr/>
        </p:nvSpPr>
        <p:spPr>
          <a:xfrm>
            <a:off x="16980632" y="3502868"/>
            <a:ext cx="8470347" cy="108537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Engagement &amp; Outreach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1" name="Image">
            <a:extLst>
              <a:ext uri="{FF2B5EF4-FFF2-40B4-BE49-F238E27FC236}">
                <a16:creationId xmlns:a16="http://schemas.microsoft.com/office/drawing/2014/main" id="{8337EC86-889F-CE8D-8E8F-7411966AD988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t="12094" r="24068"/>
          <a:stretch>
            <a:fillRect/>
          </a:stretch>
        </p:blipFill>
        <p:spPr>
          <a:xfrm>
            <a:off x="9754657" y="15236007"/>
            <a:ext cx="4687116" cy="2677657"/>
          </a:xfrm>
          <a:prstGeom prst="rect">
            <a:avLst/>
          </a:prstGeom>
          <a:ln w="25400">
            <a:miter lim="400000"/>
          </a:ln>
        </p:spPr>
      </p:pic>
      <p:sp>
        <p:nvSpPr>
          <p:cNvPr id="44" name="Google Shape;96;p1">
            <a:extLst>
              <a:ext uri="{FF2B5EF4-FFF2-40B4-BE49-F238E27FC236}">
                <a16:creationId xmlns:a16="http://schemas.microsoft.com/office/drawing/2014/main" id="{807E6C21-8605-D0ED-F03F-C49037897241}"/>
              </a:ext>
            </a:extLst>
          </p:cNvPr>
          <p:cNvSpPr/>
          <p:nvPr/>
        </p:nvSpPr>
        <p:spPr>
          <a:xfrm>
            <a:off x="293723" y="30832471"/>
            <a:ext cx="16541869" cy="3654664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5" name="Google Shape;104;p1">
            <a:extLst>
              <a:ext uri="{FF2B5EF4-FFF2-40B4-BE49-F238E27FC236}">
                <a16:creationId xmlns:a16="http://schemas.microsoft.com/office/drawing/2014/main" id="{4C404EEE-442F-DD00-C6BD-76E28C1F0C0A}"/>
              </a:ext>
            </a:extLst>
          </p:cNvPr>
          <p:cNvSpPr txBox="1"/>
          <p:nvPr/>
        </p:nvSpPr>
        <p:spPr>
          <a:xfrm>
            <a:off x="4687509" y="30238213"/>
            <a:ext cx="8061606" cy="108537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Training and Education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5CB7A6D-B54E-BEA1-DDDE-C05BCBFA360B}"/>
              </a:ext>
            </a:extLst>
          </p:cNvPr>
          <p:cNvSpPr txBox="1"/>
          <p:nvPr/>
        </p:nvSpPr>
        <p:spPr>
          <a:xfrm>
            <a:off x="534653" y="13656699"/>
            <a:ext cx="1419123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200" b="1" i="1" dirty="0">
                <a:solidFill>
                  <a:srgbClr val="7030A0"/>
                </a:solidFill>
              </a:rPr>
              <a:t>Program</a:t>
            </a:r>
            <a:r>
              <a:rPr lang="en-US" sz="4200" i="1" dirty="0">
                <a:solidFill>
                  <a:schemeClr val="dk1"/>
                </a:solidFill>
              </a:rPr>
              <a:t>: </a:t>
            </a:r>
            <a:r>
              <a:rPr lang="en-US" sz="4200" dirty="0"/>
              <a:t>One year fellowship to increase opportunities for women and other underrepresented groups in STEM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8743C7-A4EA-049F-464A-57F3118029A2}"/>
              </a:ext>
            </a:extLst>
          </p:cNvPr>
          <p:cNvSpPr txBox="1"/>
          <p:nvPr/>
        </p:nvSpPr>
        <p:spPr>
          <a:xfrm>
            <a:off x="534653" y="15225824"/>
            <a:ext cx="888290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b="1" dirty="0" err="1"/>
              <a:t>Postbac</a:t>
            </a:r>
            <a:r>
              <a:rPr lang="en-US" sz="4200" b="1" dirty="0"/>
              <a:t> fellows </a:t>
            </a:r>
            <a:r>
              <a:rPr lang="en-US" sz="4200" dirty="0"/>
              <a:t>are matched to a project and hosting institution based on preferences, availability and balance of areas within A3D3</a:t>
            </a:r>
            <a:endParaRPr lang="en-US" sz="4200" baseline="300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52BB9DA-F733-EE8B-FFBB-A04ACDA410E8}"/>
              </a:ext>
            </a:extLst>
          </p:cNvPr>
          <p:cNvSpPr txBox="1"/>
          <p:nvPr/>
        </p:nvSpPr>
        <p:spPr>
          <a:xfrm>
            <a:off x="15394374" y="19678178"/>
            <a:ext cx="1189080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dirty="0"/>
              <a:t>Monthly seminars with invited talks by domain scientists &amp; CS/AI researchers (on YouTube!)</a:t>
            </a:r>
            <a:endParaRPr lang="en-US" sz="4200" baseline="300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7DF6C91-B26A-3F25-CB63-C4888CCB25EF}"/>
              </a:ext>
            </a:extLst>
          </p:cNvPr>
          <p:cNvSpPr txBox="1"/>
          <p:nvPr/>
        </p:nvSpPr>
        <p:spPr>
          <a:xfrm>
            <a:off x="15417608" y="21036712"/>
            <a:ext cx="1141531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dirty="0"/>
              <a:t>Cross-HDR activities to toward developing a </a:t>
            </a:r>
            <a:r>
              <a:rPr lang="en-US" sz="4200" b="1" dirty="0"/>
              <a:t>coherent</a:t>
            </a:r>
            <a:r>
              <a:rPr lang="en-US" sz="4200" dirty="0"/>
              <a:t> and </a:t>
            </a:r>
            <a:r>
              <a:rPr lang="en-US" sz="4200" b="1" dirty="0"/>
              <a:t>sustainable</a:t>
            </a:r>
            <a:r>
              <a:rPr lang="en-US" sz="4200" dirty="0"/>
              <a:t> </a:t>
            </a:r>
            <a:r>
              <a:rPr lang="en-US" sz="4200" b="1" dirty="0"/>
              <a:t>HDR Ecosystem</a:t>
            </a:r>
            <a:endParaRPr lang="en-US" sz="4200" b="1" baseline="30000" dirty="0"/>
          </a:p>
        </p:txBody>
      </p:sp>
      <p:pic>
        <p:nvPicPr>
          <p:cNvPr id="52" name="Picture 51" descr="A picture containing sky, outdoor, person, person&#10;&#10;Description automatically generated">
            <a:extLst>
              <a:ext uri="{FF2B5EF4-FFF2-40B4-BE49-F238E27FC236}">
                <a16:creationId xmlns:a16="http://schemas.microsoft.com/office/drawing/2014/main" id="{2CAECE19-2EF4-8218-0F5C-46CDC7DAA12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71519" y="18057349"/>
            <a:ext cx="2120900" cy="2120900"/>
          </a:xfrm>
          <a:prstGeom prst="rect">
            <a:avLst/>
          </a:prstGeom>
        </p:spPr>
      </p:pic>
      <p:pic>
        <p:nvPicPr>
          <p:cNvPr id="54" name="Picture 53" descr="A picture containing outdoor, sky, ground, person&#10;&#10;Description automatically generated">
            <a:extLst>
              <a:ext uri="{FF2B5EF4-FFF2-40B4-BE49-F238E27FC236}">
                <a16:creationId xmlns:a16="http://schemas.microsoft.com/office/drawing/2014/main" id="{CA29B984-F915-C1A2-7213-6D399D31B0D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892419" y="18041042"/>
            <a:ext cx="2120900" cy="2187178"/>
          </a:xfrm>
          <a:prstGeom prst="rect">
            <a:avLst/>
          </a:prstGeom>
        </p:spPr>
      </p:pic>
      <p:pic>
        <p:nvPicPr>
          <p:cNvPr id="56" name="Picture 55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0F765794-5B9F-5AF5-E5C5-4DB1CA6CA19F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56851" y="20121159"/>
            <a:ext cx="2133600" cy="2133600"/>
          </a:xfrm>
          <a:prstGeom prst="rect">
            <a:avLst/>
          </a:prstGeom>
        </p:spPr>
      </p:pic>
      <p:pic>
        <p:nvPicPr>
          <p:cNvPr id="58" name="Picture 57" descr="A person taking a selfie&#10;&#10;Description automatically generated with medium confidence">
            <a:extLst>
              <a:ext uri="{FF2B5EF4-FFF2-40B4-BE49-F238E27FC236}">
                <a16:creationId xmlns:a16="http://schemas.microsoft.com/office/drawing/2014/main" id="{C7BC7750-DFBF-2BEA-AB74-A18F26937D4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896043" y="20121159"/>
            <a:ext cx="2120900" cy="213360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344D5423-AAE5-7549-EF34-0CDFBCB7FC29}"/>
              </a:ext>
            </a:extLst>
          </p:cNvPr>
          <p:cNvSpPr txBox="1"/>
          <p:nvPr/>
        </p:nvSpPr>
        <p:spPr>
          <a:xfrm>
            <a:off x="5013791" y="18284441"/>
            <a:ext cx="986573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dirty="0"/>
              <a:t>Our </a:t>
            </a:r>
            <a:r>
              <a:rPr lang="en-US" sz="4200" dirty="0" err="1"/>
              <a:t>postbac</a:t>
            </a:r>
            <a:r>
              <a:rPr lang="en-US" sz="4200" dirty="0"/>
              <a:t> program is now in full swing, with four Year 1 fellows paired with mentors and performing </a:t>
            </a:r>
            <a:r>
              <a:rPr lang="en-US" sz="4200" b="1" dirty="0"/>
              <a:t>cutting-edge research</a:t>
            </a:r>
            <a:r>
              <a:rPr lang="en-US" sz="4200" dirty="0"/>
              <a:t> in our core domains of high-energy physics, </a:t>
            </a:r>
            <a:r>
              <a:rPr lang="en-US" sz="4200" dirty="0" err="1"/>
              <a:t>multimessenger</a:t>
            </a:r>
            <a:r>
              <a:rPr lang="en-US" sz="4200" dirty="0"/>
              <a:t> astronomy and neuroscience!</a:t>
            </a:r>
            <a:endParaRPr lang="en-US" sz="4200" baseline="30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218A134-B1BC-CF5D-C7F6-7FFC6A6BDB59}"/>
              </a:ext>
            </a:extLst>
          </p:cNvPr>
          <p:cNvSpPr txBox="1"/>
          <p:nvPr/>
        </p:nvSpPr>
        <p:spPr>
          <a:xfrm>
            <a:off x="15370212" y="23570266"/>
            <a:ext cx="6415762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dirty="0"/>
              <a:t>Strong connection with industry leaders in </a:t>
            </a:r>
            <a:r>
              <a:rPr lang="en-US" sz="4200" b="1" dirty="0"/>
              <a:t>AI hardware</a:t>
            </a:r>
            <a:r>
              <a:rPr lang="en-US" sz="4200" dirty="0"/>
              <a:t>, </a:t>
            </a:r>
            <a:r>
              <a:rPr lang="en-US" sz="4200" b="1" dirty="0"/>
              <a:t>HPCs</a:t>
            </a:r>
            <a:r>
              <a:rPr lang="en-US" sz="4200" dirty="0"/>
              <a:t>, and </a:t>
            </a:r>
            <a:r>
              <a:rPr lang="en-US" sz="4200" b="1" dirty="0"/>
              <a:t>cloud computing</a:t>
            </a:r>
            <a:r>
              <a:rPr lang="en-US" sz="4200" dirty="0"/>
              <a:t> via integration with the Fast ML community and university research partnerships such as the AMD/Xilinx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B0FEFE8-4350-62C3-FB68-67012F7273D5}"/>
              </a:ext>
            </a:extLst>
          </p:cNvPr>
          <p:cNvSpPr txBox="1"/>
          <p:nvPr/>
        </p:nvSpPr>
        <p:spPr>
          <a:xfrm>
            <a:off x="268238" y="31178510"/>
            <a:ext cx="1618357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b="1" i="1" dirty="0">
                <a:solidFill>
                  <a:srgbClr val="7030A0"/>
                </a:solidFill>
              </a:rPr>
              <a:t>Training</a:t>
            </a:r>
            <a:r>
              <a:rPr lang="en-US" sz="4200" dirty="0"/>
              <a:t>: A3D3 members involved in running hls4ml tutorials</a:t>
            </a:r>
          </a:p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b="1" i="1" dirty="0">
                <a:solidFill>
                  <a:srgbClr val="7030A0"/>
                </a:solidFill>
              </a:rPr>
              <a:t>Undergraduate research</a:t>
            </a:r>
            <a:r>
              <a:rPr lang="en-US" sz="4200" dirty="0"/>
              <a:t>: Mentoring students in REU, SURF, …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BA20035-D47F-B208-CD26-B58F3EA1BA26}"/>
              </a:ext>
            </a:extLst>
          </p:cNvPr>
          <p:cNvSpPr txBox="1"/>
          <p:nvPr/>
        </p:nvSpPr>
        <p:spPr>
          <a:xfrm>
            <a:off x="381559" y="22531339"/>
            <a:ext cx="1181443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b="1" dirty="0"/>
              <a:t>Professional Development</a:t>
            </a:r>
            <a:r>
              <a:rPr lang="en-US" sz="4200" dirty="0"/>
              <a:t> Activities include:</a:t>
            </a:r>
            <a:endParaRPr lang="en-US" sz="4200" baseline="300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E36C79-9B66-D2BA-183C-336D2C6F67F1}"/>
              </a:ext>
            </a:extLst>
          </p:cNvPr>
          <p:cNvSpPr txBox="1"/>
          <p:nvPr/>
        </p:nvSpPr>
        <p:spPr>
          <a:xfrm>
            <a:off x="756851" y="23281451"/>
            <a:ext cx="1396903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4200" i="1" dirty="0"/>
              <a:t>Virtual orientation event including A3D3 introduction, industry experience and graduate school discussions</a:t>
            </a:r>
            <a:endParaRPr lang="en-US" sz="4200" baseline="30000" dirty="0"/>
          </a:p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4200" i="1" dirty="0"/>
              <a:t>Quarterly “check-in” meetings</a:t>
            </a:r>
            <a:endParaRPr lang="en-US" sz="4200" dirty="0"/>
          </a:p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4200" i="1" dirty="0"/>
              <a:t>In-person mixer event and poster session held at the 2022 A3D3 annual meeting</a:t>
            </a:r>
          </a:p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4200" i="1" dirty="0"/>
              <a:t>Student-led activities such as a journal club in planning</a:t>
            </a:r>
            <a:endParaRPr lang="en-US" sz="4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97DCEED-6440-5EBC-6DB1-ECD030347641}"/>
              </a:ext>
            </a:extLst>
          </p:cNvPr>
          <p:cNvSpPr txBox="1"/>
          <p:nvPr/>
        </p:nvSpPr>
        <p:spPr>
          <a:xfrm>
            <a:off x="411535" y="27255758"/>
            <a:ext cx="140128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dirty="0"/>
              <a:t>The 2023-2024 </a:t>
            </a:r>
            <a:r>
              <a:rPr lang="en-US" sz="4200" dirty="0" err="1"/>
              <a:t>postbac</a:t>
            </a:r>
            <a:r>
              <a:rPr lang="en-US" sz="4200" dirty="0"/>
              <a:t> fellow call to be posted on AJO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7459EB-5815-0D7D-6CE4-455067237DD9}"/>
              </a:ext>
            </a:extLst>
          </p:cNvPr>
          <p:cNvSpPr txBox="1"/>
          <p:nvPr/>
        </p:nvSpPr>
        <p:spPr>
          <a:xfrm>
            <a:off x="704183" y="27986514"/>
            <a:ext cx="1423903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4200" i="1" dirty="0"/>
              <a:t>We have presence with booths and fliers at affinity conferences such as </a:t>
            </a:r>
            <a:r>
              <a:rPr lang="en-US" sz="4200" b="1" i="1" dirty="0"/>
              <a:t>SACNAS National Diversity in STEM</a:t>
            </a:r>
            <a:r>
              <a:rPr lang="en-US" sz="4200" i="1" dirty="0"/>
              <a:t> and </a:t>
            </a:r>
            <a:r>
              <a:rPr lang="en-US" sz="4200" b="1" i="1" dirty="0"/>
              <a:t>National Society of Black Physicists</a:t>
            </a:r>
            <a:r>
              <a:rPr lang="en-US" sz="4200" i="1" dirty="0"/>
              <a:t> </a:t>
            </a:r>
            <a:endParaRPr lang="en-US" sz="4200" baseline="30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5EE7E4-E4C3-063B-B152-94E447E531E0}"/>
              </a:ext>
            </a:extLst>
          </p:cNvPr>
          <p:cNvSpPr txBox="1"/>
          <p:nvPr/>
        </p:nvSpPr>
        <p:spPr>
          <a:xfrm>
            <a:off x="25302042" y="12087777"/>
            <a:ext cx="10425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i="1" dirty="0">
                <a:solidFill>
                  <a:srgbClr val="FFFF00"/>
                </a:solidFill>
              </a:rPr>
              <a:t>SMU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31BA09-D6BA-4D86-3A57-DBC24F6AD48D}"/>
              </a:ext>
            </a:extLst>
          </p:cNvPr>
          <p:cNvSpPr txBox="1"/>
          <p:nvPr/>
        </p:nvSpPr>
        <p:spPr>
          <a:xfrm>
            <a:off x="22354279" y="12090081"/>
            <a:ext cx="130819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i="1" dirty="0">
                <a:solidFill>
                  <a:srgbClr val="FFFF00"/>
                </a:solidFill>
              </a:rPr>
              <a:t>2022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EAC67A2-3E58-5742-2F62-38B9E7E4C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8693" y="9618246"/>
            <a:ext cx="2726035" cy="1363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Google Shape;96;p1">
            <a:extLst>
              <a:ext uri="{FF2B5EF4-FFF2-40B4-BE49-F238E27FC236}">
                <a16:creationId xmlns:a16="http://schemas.microsoft.com/office/drawing/2014/main" id="{7BD6A0C7-2F86-2566-9124-0D4DF40E0505}"/>
              </a:ext>
            </a:extLst>
          </p:cNvPr>
          <p:cNvSpPr/>
          <p:nvPr/>
        </p:nvSpPr>
        <p:spPr>
          <a:xfrm>
            <a:off x="293724" y="12929880"/>
            <a:ext cx="14770126" cy="17359903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0" name="Google Shape;104;p1">
            <a:extLst>
              <a:ext uri="{FF2B5EF4-FFF2-40B4-BE49-F238E27FC236}">
                <a16:creationId xmlns:a16="http://schemas.microsoft.com/office/drawing/2014/main" id="{6AC581BE-D6DF-47E1-2896-20AA0B3234E5}"/>
              </a:ext>
            </a:extLst>
          </p:cNvPr>
          <p:cNvSpPr txBox="1"/>
          <p:nvPr/>
        </p:nvSpPr>
        <p:spPr>
          <a:xfrm>
            <a:off x="2563864" y="12387193"/>
            <a:ext cx="9840171" cy="108537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Postbaccalaurate</a:t>
            </a:r>
            <a:r>
              <a:rPr lang="en-US" sz="6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Fellowships</a:t>
            </a:r>
            <a:endParaRPr sz="6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7F3820E-D8F3-668F-5E39-F6B8AD184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2483" y="23746680"/>
            <a:ext cx="5408948" cy="553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D2EC0C3-F1F9-0C9E-4DEE-5FEF9BAC2F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0" t="895" r="35327" b="1659"/>
          <a:stretch/>
        </p:blipFill>
        <p:spPr bwMode="auto">
          <a:xfrm>
            <a:off x="464704" y="1341"/>
            <a:ext cx="3918515" cy="392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1483F0-FAC5-EF07-3D02-67DA151E670B}"/>
              </a:ext>
            </a:extLst>
          </p:cNvPr>
          <p:cNvSpPr txBox="1"/>
          <p:nvPr/>
        </p:nvSpPr>
        <p:spPr>
          <a:xfrm>
            <a:off x="19444497" y="28691018"/>
            <a:ext cx="421797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/>
            <a:r>
              <a:rPr lang="en-US" sz="4200" dirty="0"/>
              <a:t>Heterogeneous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712754-1715-1E83-B92F-C6C659547333}"/>
              </a:ext>
            </a:extLst>
          </p:cNvPr>
          <p:cNvSpPr txBox="1"/>
          <p:nvPr/>
        </p:nvSpPr>
        <p:spPr>
          <a:xfrm>
            <a:off x="15685936" y="29323352"/>
            <a:ext cx="114095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/>
            <a:r>
              <a:rPr lang="en-US" sz="4200" dirty="0"/>
              <a:t>Accelerated Compute Cluster (HACC) at UIUC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876C4E-F0FD-6150-B403-DBB913C6947B}"/>
              </a:ext>
            </a:extLst>
          </p:cNvPr>
          <p:cNvSpPr txBox="1"/>
          <p:nvPr/>
        </p:nvSpPr>
        <p:spPr>
          <a:xfrm>
            <a:off x="24889076" y="23270003"/>
            <a:ext cx="132827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i="1" dirty="0">
                <a:solidFill>
                  <a:srgbClr val="7030A0"/>
                </a:solidFill>
              </a:rPr>
              <a:t>HACC</a:t>
            </a:r>
          </a:p>
        </p:txBody>
      </p:sp>
      <p:sp>
        <p:nvSpPr>
          <p:cNvPr id="25" name="Google Shape;96;p1">
            <a:extLst>
              <a:ext uri="{FF2B5EF4-FFF2-40B4-BE49-F238E27FC236}">
                <a16:creationId xmlns:a16="http://schemas.microsoft.com/office/drawing/2014/main" id="{487DAB18-5F4D-70B8-6F05-D9C82317D96E}"/>
              </a:ext>
            </a:extLst>
          </p:cNvPr>
          <p:cNvSpPr/>
          <p:nvPr/>
        </p:nvSpPr>
        <p:spPr>
          <a:xfrm>
            <a:off x="17216579" y="30832472"/>
            <a:ext cx="2602602" cy="3654664"/>
          </a:xfrm>
          <a:prstGeom prst="rect">
            <a:avLst/>
          </a:prstGeom>
          <a:noFill/>
          <a:ln w="152400" cap="flat" cmpd="sng">
            <a:solidFill>
              <a:srgbClr val="1C458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7FAA454-EAC1-66AF-B721-2466F316CA81}"/>
              </a:ext>
            </a:extLst>
          </p:cNvPr>
          <p:cNvSpPr txBox="1"/>
          <p:nvPr/>
        </p:nvSpPr>
        <p:spPr>
          <a:xfrm>
            <a:off x="17094895" y="33119557"/>
            <a:ext cx="28895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/>
            <a:r>
              <a:rPr lang="en-US" sz="4000" dirty="0"/>
              <a:t>Follow us!</a:t>
            </a:r>
            <a:endParaRPr lang="en-US" sz="4000" baseline="30000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FAF69A34-A4DC-D377-493E-ED954C69A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0621" y="31576555"/>
            <a:ext cx="1878119" cy="154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37125F71-9E82-9189-610F-7559D3C0FE08}"/>
              </a:ext>
            </a:extLst>
          </p:cNvPr>
          <p:cNvSpPr txBox="1"/>
          <p:nvPr/>
        </p:nvSpPr>
        <p:spPr>
          <a:xfrm>
            <a:off x="597088" y="32422910"/>
            <a:ext cx="161226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3600" dirty="0"/>
              <a:t>E.g. SURF project on fast inference for astronomy alert streams @ Caltech</a:t>
            </a:r>
            <a:endParaRPr lang="en-US" sz="3600" baseline="300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4F2582E-AC60-DAC0-0F5E-397BE7CEE5CD}"/>
              </a:ext>
            </a:extLst>
          </p:cNvPr>
          <p:cNvSpPr txBox="1"/>
          <p:nvPr/>
        </p:nvSpPr>
        <p:spPr>
          <a:xfrm>
            <a:off x="276184" y="33096490"/>
            <a:ext cx="1703052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388620">
              <a:buFont typeface="Arial" panose="020B0604020202020204" pitchFamily="34" charset="0"/>
              <a:buChar char="•"/>
            </a:pPr>
            <a:r>
              <a:rPr lang="en-US" sz="4200" b="1" i="1" dirty="0">
                <a:solidFill>
                  <a:srgbClr val="7030A0"/>
                </a:solidFill>
              </a:rPr>
              <a:t>Curriculum</a:t>
            </a:r>
            <a:r>
              <a:rPr lang="en-US" sz="4200" dirty="0"/>
              <a:t>: 8 PIs </a:t>
            </a:r>
            <a:r>
              <a:rPr lang="en-US" sz="4200" b="1" dirty="0"/>
              <a:t>developing courses </a:t>
            </a:r>
            <a:r>
              <a:rPr lang="en-US" sz="4200" dirty="0"/>
              <a:t>involving</a:t>
            </a:r>
            <a:r>
              <a:rPr lang="en-US" sz="4200" b="1" dirty="0"/>
              <a:t> A3D3 research</a:t>
            </a:r>
            <a:r>
              <a:rPr lang="en-US" sz="4200" dirty="0"/>
              <a:t>!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8D794A3-B827-444B-2F21-AC7D9CB84A9D}"/>
              </a:ext>
            </a:extLst>
          </p:cNvPr>
          <p:cNvSpPr txBox="1"/>
          <p:nvPr/>
        </p:nvSpPr>
        <p:spPr>
          <a:xfrm>
            <a:off x="591915" y="33762463"/>
            <a:ext cx="15724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54380" indent="-571500">
              <a:buFont typeface="Courier New" panose="02070309020205020404" pitchFamily="49" charset="0"/>
              <a:buChar char="o"/>
            </a:pPr>
            <a:r>
              <a:rPr lang="en-US" sz="3600" dirty="0"/>
              <a:t>Shown at APS Data Science Education Community of Practice workshop</a:t>
            </a:r>
            <a:endParaRPr lang="en-US" sz="3600" baseline="30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A36B53E-0F0F-57BB-01CE-51E7D3084F51}"/>
              </a:ext>
            </a:extLst>
          </p:cNvPr>
          <p:cNvSpPr txBox="1"/>
          <p:nvPr/>
        </p:nvSpPr>
        <p:spPr>
          <a:xfrm>
            <a:off x="17054652" y="33866008"/>
            <a:ext cx="3181977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/>
            <a:r>
              <a:rPr lang="en-US" sz="2600" b="1" dirty="0"/>
              <a:t>@a3d3institute</a:t>
            </a:r>
            <a:endParaRPr lang="en-US" sz="2600" b="1" baseline="30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9AAADC-4074-A898-65A3-D68258B9B8F7}"/>
              </a:ext>
            </a:extLst>
          </p:cNvPr>
          <p:cNvSpPr txBox="1"/>
          <p:nvPr/>
        </p:nvSpPr>
        <p:spPr>
          <a:xfrm>
            <a:off x="17060163" y="30963187"/>
            <a:ext cx="3181977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"/>
            <a:r>
              <a:rPr lang="en-US" sz="2600" b="1" dirty="0"/>
              <a:t>@a3d3institute</a:t>
            </a:r>
            <a:endParaRPr lang="en-US" sz="2600" b="1" baseline="30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633</Words>
  <Application>Microsoft Macintosh PowerPoint</Application>
  <PresentationFormat>Custom</PresentationFormat>
  <Paragraphs>55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Courier New</vt:lpstr>
      <vt:lpstr>Times New Roman</vt:lpstr>
      <vt:lpstr>Raleway</vt:lpstr>
      <vt:lpstr>Calibri</vt:lpstr>
      <vt:lpstr>Arial</vt:lpstr>
      <vt:lpstr>Office Theme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Song, Xiaohui Carol</dc:creator>
  <cp:lastModifiedBy>Neubauer, Mark</cp:lastModifiedBy>
  <cp:revision>64</cp:revision>
  <dcterms:created xsi:type="dcterms:W3CDTF">2019-12-01T23:22:22Z</dcterms:created>
  <dcterms:modified xsi:type="dcterms:W3CDTF">2022-10-25T03:57:30Z</dcterms:modified>
</cp:coreProperties>
</file>