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6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2CAD2-60C0-0E84-4D79-D1BE644D68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1145B2-5DBD-C7D6-6486-262FA10F7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D337B-CB45-01EB-4A0F-20B18DD4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993B5-20B9-12F1-BEBB-B8237BBBC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E2B17-E947-7EF2-C25D-137CEC91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66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1220E-6EF5-A5F6-9288-1A0F6FB6B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BEF69C-BDFD-E858-A44C-2081DD5EE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45ECF-CF91-8A52-9B3B-EB57949AF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757C9-BE38-6099-195A-A9E9DA04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952A2-A446-4534-8D2B-9CAEA415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019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E74E5-F841-B651-9AED-0B66B3D95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11A33-28FF-D4B5-B525-A2040CC4E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9202B-E47A-A87A-BBA9-DDB08406C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50AC0-9A41-00CE-FDFE-6D5D8C1C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CC416-6772-9759-6864-A021F6A0C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0973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17/06/2022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MACHADO | NA-CONS De-cabling Roles &amp; Responsabilities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0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3FEB9-F7D6-6E74-3FDD-6BA63FABB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C76F7-E7F5-9C14-B8EA-C08E906F6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158A4-B94D-34A0-4829-506597F53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26E67-C759-60EB-DA17-A5B31636A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E46E-7F74-5D20-CEC1-C7130A6CC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025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2AED4-2743-BAB9-6CEB-79246E6E5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ABD96-8C08-5632-289A-95D92A61B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DE8E0-A6DE-461E-4914-2DB8AAA00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97FCB-F8B5-39D3-1D6C-494750DA2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04F0F-E08F-8F75-AD9B-9EBDB056C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091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B7FFC-C1E3-7AF4-5CDF-981B88309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4DBE3-BF90-BD5C-942A-93F614C16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78E5E-F01F-EC63-3E64-4632B032C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CBE1D3-E229-6765-0DE4-39EE81897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8CBB6-8A25-1A7A-548A-A7F95172B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95E9D-B7A0-8D33-604B-0D1A166AE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276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0D16E-B494-CB11-DC60-7E0C48215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60CFC-F470-6595-F1D6-BC982DA11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74E990-07A6-96ED-611E-0C1B77D363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AC4F80-9445-E9A2-A803-0E73EF2AB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7BE25-2BDC-AEC3-0C0F-98FF1F41D5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907AE0-4DE0-97B7-9DFF-3189B758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14EA3-3FD3-77B7-B2E6-4D3293E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2AC2B0-8A94-668A-E8DA-4C459457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50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E262F-43E3-C608-B297-B979FAE01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6A29DF-8C3E-4065-35B2-13CE343E1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1E7A13-8544-8AEB-856C-0E29EB6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557719-A74D-2881-597A-CAB1883D4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572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76825-D5DF-A580-90C4-1066EA6F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61FD63-00B6-50BF-30F6-1DF095E8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67406-E7DD-9C62-3654-09B96DEF8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264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1A654-063E-6496-764D-9F2CA69E5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E7262-13A3-8CB4-20C8-65AA993A2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5C7E2-621A-7641-4FC5-8728353A1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9DB4D-9678-ED37-40E7-6241536C8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5D29C-6249-5D16-F49E-65773FB91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6880D-F603-7480-0DA7-B52B4ADA0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651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0F5BE-2B66-355A-DA7D-36383082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D5EBA5-0509-1E63-5E36-A7B7AE302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60542-EC79-21CA-65AE-70DE146E5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877C5-7BAF-4376-4E90-384E4AB92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CF45F-BF5B-9DF8-FB66-15B3C5A7C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581228-AE45-B9A0-1FA5-D7B689F7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439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C38D9F-7604-5978-736D-48554906E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D6B1D-773C-7FE6-0E95-DECE52D5D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26298-ED68-51AE-C296-0E9F5000C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F1C2F-9A16-4936-94F8-3CA4C9296FF9}" type="datetimeFigureOut">
              <a:rPr lang="fr-CH" smtClean="0"/>
              <a:t>06.07.2022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1CD81-3139-E865-8D63-B05281F91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9DEE6-343E-C1D8-689C-7FCA1B479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29BEC-F4E4-40F8-BA38-261BFED48AF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19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93BB6-FF05-4FF3-B142-EC34F793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29002" y="6406674"/>
            <a:ext cx="631160" cy="365125"/>
          </a:xfrm>
        </p:spPr>
        <p:txBody>
          <a:bodyPr/>
          <a:lstStyle/>
          <a:p>
            <a:r>
              <a:rPr lang="en-US"/>
              <a:t>17/06/2022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8188B-028D-40B8-88D2-640F2A654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MACHADO | NA-CONS De-cabling Roles &amp; Responsabilities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D181D-9437-46B8-90D3-50FB2238B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31177DF-BF4A-42EB-BC6E-3239F284086F}"/>
              </a:ext>
            </a:extLst>
          </p:cNvPr>
          <p:cNvSpPr/>
          <p:nvPr/>
        </p:nvSpPr>
        <p:spPr>
          <a:xfrm>
            <a:off x="8424748" y="1265099"/>
            <a:ext cx="1572571" cy="1137380"/>
          </a:xfrm>
          <a:custGeom>
            <a:avLst/>
            <a:gdLst>
              <a:gd name="connsiteX0" fmla="*/ 0 w 1572571"/>
              <a:gd name="connsiteY0" fmla="*/ 0 h 1137380"/>
              <a:gd name="connsiteX1" fmla="*/ 1572571 w 1572571"/>
              <a:gd name="connsiteY1" fmla="*/ 0 h 1137380"/>
              <a:gd name="connsiteX2" fmla="*/ 1572571 w 1572571"/>
              <a:gd name="connsiteY2" fmla="*/ 1137380 h 1137380"/>
              <a:gd name="connsiteX3" fmla="*/ 0 w 1572571"/>
              <a:gd name="connsiteY3" fmla="*/ 1137380 h 1137380"/>
              <a:gd name="connsiteX4" fmla="*/ 0 w 1572571"/>
              <a:gd name="connsiteY4" fmla="*/ 0 h 113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2571" h="1137380">
                <a:moveTo>
                  <a:pt x="0" y="0"/>
                </a:moveTo>
                <a:lnTo>
                  <a:pt x="1572571" y="0"/>
                </a:lnTo>
                <a:lnTo>
                  <a:pt x="1572571" y="1137380"/>
                </a:lnTo>
                <a:lnTo>
                  <a:pt x="0" y="11373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90" tIns="59690" rIns="59690" bIns="59690" numCol="1" spcCol="1270" anchor="ctr" anchorCtr="0">
            <a:noAutofit/>
          </a:bodyPr>
          <a:lstStyle/>
          <a:p>
            <a:pPr marL="0" lvl="0" indent="0" algn="l" defTabSz="2089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  <a:buNone/>
            </a:pPr>
            <a:endParaRPr lang="en-GB" sz="47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424944-9509-434F-B72B-655E0E6F0602}"/>
              </a:ext>
            </a:extLst>
          </p:cNvPr>
          <p:cNvSpPr/>
          <p:nvPr/>
        </p:nvSpPr>
        <p:spPr>
          <a:xfrm>
            <a:off x="8864395" y="2663781"/>
            <a:ext cx="1572571" cy="1137380"/>
          </a:xfrm>
          <a:custGeom>
            <a:avLst/>
            <a:gdLst>
              <a:gd name="connsiteX0" fmla="*/ 0 w 1572571"/>
              <a:gd name="connsiteY0" fmla="*/ 0 h 1137380"/>
              <a:gd name="connsiteX1" fmla="*/ 1572571 w 1572571"/>
              <a:gd name="connsiteY1" fmla="*/ 0 h 1137380"/>
              <a:gd name="connsiteX2" fmla="*/ 1572571 w 1572571"/>
              <a:gd name="connsiteY2" fmla="*/ 1137380 h 1137380"/>
              <a:gd name="connsiteX3" fmla="*/ 0 w 1572571"/>
              <a:gd name="connsiteY3" fmla="*/ 1137380 h 1137380"/>
              <a:gd name="connsiteX4" fmla="*/ 0 w 1572571"/>
              <a:gd name="connsiteY4" fmla="*/ 0 h 113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2571" h="1137380">
                <a:moveTo>
                  <a:pt x="0" y="0"/>
                </a:moveTo>
                <a:lnTo>
                  <a:pt x="1572571" y="0"/>
                </a:lnTo>
                <a:lnTo>
                  <a:pt x="1572571" y="1137380"/>
                </a:lnTo>
                <a:lnTo>
                  <a:pt x="0" y="11373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90" tIns="59690" rIns="59690" bIns="59690" numCol="1" spcCol="1270" anchor="ctr" anchorCtr="0">
            <a:noAutofit/>
          </a:bodyPr>
          <a:lstStyle/>
          <a:p>
            <a:pPr marL="0" lvl="0" indent="0" algn="l" defTabSz="2089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  <a:buNone/>
            </a:pPr>
            <a:endParaRPr lang="en-GB" sz="4700" kern="12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101A97-FC76-4644-9443-9D3EBEE6B9EF}"/>
              </a:ext>
            </a:extLst>
          </p:cNvPr>
          <p:cNvSpPr/>
          <p:nvPr/>
        </p:nvSpPr>
        <p:spPr>
          <a:xfrm>
            <a:off x="8424748" y="3962922"/>
            <a:ext cx="1572571" cy="1137380"/>
          </a:xfrm>
          <a:custGeom>
            <a:avLst/>
            <a:gdLst>
              <a:gd name="connsiteX0" fmla="*/ 0 w 1572571"/>
              <a:gd name="connsiteY0" fmla="*/ 0 h 1137380"/>
              <a:gd name="connsiteX1" fmla="*/ 1572571 w 1572571"/>
              <a:gd name="connsiteY1" fmla="*/ 0 h 1137380"/>
              <a:gd name="connsiteX2" fmla="*/ 1572571 w 1572571"/>
              <a:gd name="connsiteY2" fmla="*/ 1137380 h 1137380"/>
              <a:gd name="connsiteX3" fmla="*/ 0 w 1572571"/>
              <a:gd name="connsiteY3" fmla="*/ 1137380 h 1137380"/>
              <a:gd name="connsiteX4" fmla="*/ 0 w 1572571"/>
              <a:gd name="connsiteY4" fmla="*/ 0 h 113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2571" h="1137380">
                <a:moveTo>
                  <a:pt x="0" y="0"/>
                </a:moveTo>
                <a:lnTo>
                  <a:pt x="1572571" y="0"/>
                </a:lnTo>
                <a:lnTo>
                  <a:pt x="1572571" y="1137380"/>
                </a:lnTo>
                <a:lnTo>
                  <a:pt x="0" y="11373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90" tIns="59690" rIns="59690" bIns="59690" numCol="1" spcCol="1270" anchor="ctr" anchorCtr="0">
            <a:noAutofit/>
          </a:bodyPr>
          <a:lstStyle/>
          <a:p>
            <a:pPr marL="0" lvl="0" indent="0" algn="l" defTabSz="2089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  <a:buNone/>
            </a:pPr>
            <a:endParaRPr lang="en-GB" sz="4700" kern="120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D311467-F6CF-4F3B-8840-EEFAB9072AEF}"/>
              </a:ext>
            </a:extLst>
          </p:cNvPr>
          <p:cNvSpPr txBox="1">
            <a:spLocks/>
          </p:cNvSpPr>
          <p:nvPr/>
        </p:nvSpPr>
        <p:spPr>
          <a:xfrm>
            <a:off x="319538" y="41613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err="1"/>
              <a:t>Adapted</a:t>
            </a:r>
            <a:r>
              <a:rPr lang="fr-CH" sz="2400" dirty="0"/>
              <a:t> </a:t>
            </a:r>
            <a:r>
              <a:rPr lang="fr-CH" sz="2400" dirty="0" err="1"/>
              <a:t>scheme</a:t>
            </a:r>
            <a:r>
              <a:rPr lang="fr-CH" sz="2400" dirty="0"/>
              <a:t> of </a:t>
            </a:r>
            <a:r>
              <a:rPr lang="fr-CH" sz="2400" dirty="0" err="1"/>
              <a:t>responsabilities</a:t>
            </a:r>
            <a:r>
              <a:rPr lang="fr-CH" sz="2400" dirty="0"/>
              <a:t> </a:t>
            </a:r>
            <a:r>
              <a:rPr lang="fr-CH" sz="2400" dirty="0" err="1"/>
              <a:t>within</a:t>
            </a:r>
            <a:r>
              <a:rPr lang="fr-CH" sz="2400" dirty="0"/>
              <a:t> NA-CONS De-</a:t>
            </a:r>
            <a:r>
              <a:rPr lang="fr-CH" sz="2400" dirty="0" err="1"/>
              <a:t>cabling</a:t>
            </a:r>
            <a:r>
              <a:rPr lang="fr-CH" sz="2400" dirty="0"/>
              <a:t> </a:t>
            </a:r>
            <a:r>
              <a:rPr lang="fr-CH" sz="2400" dirty="0" err="1"/>
              <a:t>activities</a:t>
            </a:r>
            <a:endParaRPr lang="fr-CH" sz="2400" dirty="0"/>
          </a:p>
          <a:p>
            <a:r>
              <a:rPr lang="fr-CH" sz="3000" dirty="0">
                <a:highlight>
                  <a:srgbClr val="FFFF00"/>
                </a:highlight>
              </a:rPr>
              <a:t>RUN2022, YETS 22/22 and </a:t>
            </a:r>
            <a:r>
              <a:rPr lang="fr-CH" sz="3000" dirty="0" err="1">
                <a:highlight>
                  <a:srgbClr val="FFFF00"/>
                </a:highlight>
              </a:rPr>
              <a:t>beyond</a:t>
            </a:r>
            <a:r>
              <a:rPr lang="fr-CH" sz="3000" dirty="0">
                <a:highlight>
                  <a:srgbClr val="FFFF00"/>
                </a:highlight>
              </a:rPr>
              <a:t> </a:t>
            </a:r>
            <a:r>
              <a:rPr lang="fr-CH" sz="2800" dirty="0">
                <a:highlight>
                  <a:srgbClr val="FFFF00"/>
                </a:highlight>
              </a:rPr>
              <a:t>(</a:t>
            </a:r>
            <a:r>
              <a:rPr lang="fr-CH" sz="2800" dirty="0" err="1">
                <a:highlight>
                  <a:srgbClr val="FFFF00"/>
                </a:highlight>
              </a:rPr>
              <a:t>except</a:t>
            </a:r>
            <a:r>
              <a:rPr lang="fr-CH" sz="2800" dirty="0">
                <a:highlight>
                  <a:srgbClr val="FFFF00"/>
                </a:highlight>
              </a:rPr>
              <a:t> BA80/TDC2/TCC2)</a:t>
            </a:r>
            <a:endParaRPr lang="en-GB" sz="3000" dirty="0">
              <a:highlight>
                <a:srgbClr val="FFFF00"/>
              </a:highlight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BF9F003-9A27-415A-B076-5CECCA8292B3}"/>
              </a:ext>
            </a:extLst>
          </p:cNvPr>
          <p:cNvSpPr/>
          <p:nvPr/>
        </p:nvSpPr>
        <p:spPr>
          <a:xfrm>
            <a:off x="6889149" y="2078235"/>
            <a:ext cx="1839478" cy="1740104"/>
          </a:xfrm>
          <a:custGeom>
            <a:avLst/>
            <a:gdLst>
              <a:gd name="connsiteX0" fmla="*/ 0 w 2193082"/>
              <a:gd name="connsiteY0" fmla="*/ 1096595 h 2193190"/>
              <a:gd name="connsiteX1" fmla="*/ 1096541 w 2193082"/>
              <a:gd name="connsiteY1" fmla="*/ 0 h 2193190"/>
              <a:gd name="connsiteX2" fmla="*/ 2193082 w 2193082"/>
              <a:gd name="connsiteY2" fmla="*/ 1096595 h 2193190"/>
              <a:gd name="connsiteX3" fmla="*/ 1096541 w 2193082"/>
              <a:gd name="connsiteY3" fmla="*/ 2193190 h 2193190"/>
              <a:gd name="connsiteX4" fmla="*/ 0 w 2193082"/>
              <a:gd name="connsiteY4" fmla="*/ 1096595 h 219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3082" h="2193190">
                <a:moveTo>
                  <a:pt x="0" y="1096595"/>
                </a:moveTo>
                <a:cubicBezTo>
                  <a:pt x="0" y="490962"/>
                  <a:pt x="490938" y="0"/>
                  <a:pt x="1096541" y="0"/>
                </a:cubicBezTo>
                <a:cubicBezTo>
                  <a:pt x="1702144" y="0"/>
                  <a:pt x="2193082" y="490962"/>
                  <a:pt x="2193082" y="1096595"/>
                </a:cubicBezTo>
                <a:cubicBezTo>
                  <a:pt x="2193082" y="1702228"/>
                  <a:pt x="1702144" y="2193190"/>
                  <a:pt x="1096541" y="2193190"/>
                </a:cubicBezTo>
                <a:cubicBezTo>
                  <a:pt x="490938" y="2193190"/>
                  <a:pt x="0" y="1702228"/>
                  <a:pt x="0" y="1096595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0859" tIns="380875" rIns="380859" bIns="380875" numCol="1" spcCol="1270" anchor="ctr" anchorCtr="0">
            <a:noAutofit/>
          </a:bodyPr>
          <a:lstStyle/>
          <a:p>
            <a:pPr marL="0" lvl="0" indent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kern="12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8F5632-A2B1-4F8C-92C3-B5FB30113EAA}"/>
              </a:ext>
            </a:extLst>
          </p:cNvPr>
          <p:cNvGrpSpPr/>
          <p:nvPr/>
        </p:nvGrpSpPr>
        <p:grpSpPr>
          <a:xfrm>
            <a:off x="7002503" y="788205"/>
            <a:ext cx="4821254" cy="4932015"/>
            <a:chOff x="2819809" y="1268760"/>
            <a:chExt cx="4821254" cy="4932015"/>
          </a:xfrm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B6DF4414-5BC0-40B0-83F2-CE402BABF820}"/>
                </a:ext>
              </a:extLst>
            </p:cNvPr>
            <p:cNvSpPr/>
            <p:nvPr/>
          </p:nvSpPr>
          <p:spPr>
            <a:xfrm>
              <a:off x="2819809" y="1268760"/>
              <a:ext cx="4420892" cy="4932015"/>
            </a:xfrm>
            <a:prstGeom prst="blockArc">
              <a:avLst>
                <a:gd name="adj1" fmla="val 17527788"/>
                <a:gd name="adj2" fmla="val 4119114"/>
                <a:gd name="adj3" fmla="val 575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DA696A-F013-4893-82F8-6149B913D8C4}"/>
                </a:ext>
              </a:extLst>
            </p:cNvPr>
            <p:cNvSpPr/>
            <p:nvPr/>
          </p:nvSpPr>
          <p:spPr>
            <a:xfrm>
              <a:off x="6043181" y="1498974"/>
              <a:ext cx="1174842" cy="117517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fr-CH" sz="1600" dirty="0"/>
                <a:t>Link Person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EN-EL</a:t>
              </a:r>
              <a:endParaRPr lang="en-GB" sz="1300" b="1" dirty="0">
                <a:solidFill>
                  <a:srgbClr val="00B0F0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87D324E-488F-441B-BF12-E92F2EE25E68}"/>
                </a:ext>
              </a:extLst>
            </p:cNvPr>
            <p:cNvSpPr/>
            <p:nvPr/>
          </p:nvSpPr>
          <p:spPr>
            <a:xfrm>
              <a:off x="6466221" y="2687728"/>
              <a:ext cx="1174842" cy="117517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fr-CH" sz="1600" dirty="0"/>
                <a:t>Link Person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EN-CV</a:t>
              </a:r>
              <a:endParaRPr lang="en-GB" sz="1300" b="1" dirty="0">
                <a:solidFill>
                  <a:srgbClr val="00B0F0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FDD42A8-65F5-4D3A-A018-380F2089EB0E}"/>
                </a:ext>
              </a:extLst>
            </p:cNvPr>
            <p:cNvSpPr/>
            <p:nvPr/>
          </p:nvSpPr>
          <p:spPr>
            <a:xfrm>
              <a:off x="6431434" y="3971752"/>
              <a:ext cx="1174842" cy="117517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fr-CH" sz="1600" dirty="0"/>
                <a:t>Link Person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SY-EPC</a:t>
              </a:r>
              <a:endParaRPr lang="en-GB" sz="1300" b="1" dirty="0">
                <a:solidFill>
                  <a:srgbClr val="00B0F0"/>
                </a:solidFill>
              </a:endParaRPr>
            </a:p>
            <a:p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B88506A-9DB4-4EE8-9137-F010F61F82E5}"/>
                </a:ext>
              </a:extLst>
            </p:cNvPr>
            <p:cNvSpPr/>
            <p:nvPr/>
          </p:nvSpPr>
          <p:spPr>
            <a:xfrm>
              <a:off x="5929702" y="5091676"/>
              <a:ext cx="929899" cy="86701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endParaRPr lang="fr-CH" sz="1200" dirty="0">
                <a:solidFill>
                  <a:srgbClr val="00B0F0"/>
                </a:solidFill>
              </a:endParaRPr>
            </a:p>
            <a:p>
              <a:pPr algn="ctr"/>
              <a:r>
                <a:rPr lang="fr-CH" sz="1200" dirty="0" err="1">
                  <a:solidFill>
                    <a:srgbClr val="00B0F0"/>
                  </a:solidFill>
                </a:rPr>
                <a:t>Others</a:t>
              </a:r>
              <a:endParaRPr lang="en-GB" sz="1200" dirty="0">
                <a:solidFill>
                  <a:srgbClr val="00B0F0"/>
                </a:solidFill>
              </a:endParaRPr>
            </a:p>
          </p:txBody>
        </p:sp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13DCB0E-C508-431B-B824-BE6091D811B5}"/>
              </a:ext>
            </a:extLst>
          </p:cNvPr>
          <p:cNvSpPr/>
          <p:nvPr/>
        </p:nvSpPr>
        <p:spPr>
          <a:xfrm>
            <a:off x="5337108" y="2400615"/>
            <a:ext cx="1377838" cy="52633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FB588AB3-21A7-4441-ACE7-B74B1D3299CB}"/>
              </a:ext>
            </a:extLst>
          </p:cNvPr>
          <p:cNvSpPr/>
          <p:nvPr/>
        </p:nvSpPr>
        <p:spPr>
          <a:xfrm rot="10800000">
            <a:off x="5306584" y="2991046"/>
            <a:ext cx="1377838" cy="52633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AAB774-39B3-435B-912E-AD39247EF4BF}"/>
              </a:ext>
            </a:extLst>
          </p:cNvPr>
          <p:cNvSpPr txBox="1"/>
          <p:nvPr/>
        </p:nvSpPr>
        <p:spPr>
          <a:xfrm>
            <a:off x="3197486" y="3845048"/>
            <a:ext cx="2385269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b="1" dirty="0">
                <a:solidFill>
                  <a:srgbClr val="00B0F0"/>
                </a:solidFill>
              </a:rPr>
              <a:t>Cable </a:t>
            </a:r>
            <a:r>
              <a:rPr lang="fr-CH" sz="1600" b="1" dirty="0" err="1">
                <a:solidFill>
                  <a:srgbClr val="00B0F0"/>
                </a:solidFill>
              </a:rPr>
              <a:t>database</a:t>
            </a:r>
            <a:endParaRPr lang="fr-CH" sz="1600" b="1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b="1" dirty="0">
                <a:solidFill>
                  <a:srgbClr val="00B0F0"/>
                </a:solidFill>
              </a:rPr>
              <a:t>De-</a:t>
            </a:r>
            <a:r>
              <a:rPr lang="fr-CH" sz="1600" b="1" dirty="0" err="1">
                <a:solidFill>
                  <a:srgbClr val="00B0F0"/>
                </a:solidFill>
              </a:rPr>
              <a:t>Cabling</a:t>
            </a:r>
            <a:r>
              <a:rPr lang="fr-CH" sz="1600" b="1" dirty="0">
                <a:solidFill>
                  <a:srgbClr val="00B0F0"/>
                </a:solidFill>
              </a:rPr>
              <a:t> </a:t>
            </a:r>
            <a:r>
              <a:rPr lang="fr-CH" sz="1600" b="1" dirty="0" err="1">
                <a:solidFill>
                  <a:srgbClr val="00B0F0"/>
                </a:solidFill>
              </a:rPr>
              <a:t>execution</a:t>
            </a:r>
            <a:endParaRPr lang="fr-CH" sz="1600" b="1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B0F0"/>
                </a:solidFill>
              </a:rPr>
              <a:t>Progress </a:t>
            </a:r>
            <a:r>
              <a:rPr lang="fr-CH" sz="1600" dirty="0" err="1">
                <a:solidFill>
                  <a:srgbClr val="00B0F0"/>
                </a:solidFill>
              </a:rPr>
              <a:t>reporting</a:t>
            </a:r>
            <a:endParaRPr lang="fr-CH" sz="1600" dirty="0">
              <a:solidFill>
                <a:srgbClr val="00B0F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B0F0"/>
                </a:solidFill>
              </a:rPr>
              <a:t>As-</a:t>
            </a:r>
            <a:r>
              <a:rPr lang="fr-CH" sz="1600" dirty="0" err="1">
                <a:solidFill>
                  <a:srgbClr val="00B0F0"/>
                </a:solidFill>
              </a:rPr>
              <a:t>built</a:t>
            </a:r>
            <a:r>
              <a:rPr lang="fr-CH" sz="1600" dirty="0">
                <a:solidFill>
                  <a:srgbClr val="00B0F0"/>
                </a:solidFill>
              </a:rPr>
              <a:t> </a:t>
            </a:r>
            <a:r>
              <a:rPr lang="fr-CH" sz="1600" dirty="0" err="1">
                <a:solidFill>
                  <a:srgbClr val="00B0F0"/>
                </a:solidFill>
              </a:rPr>
              <a:t>controls</a:t>
            </a:r>
            <a:endParaRPr lang="fr-CH" sz="1600" dirty="0">
              <a:solidFill>
                <a:srgbClr val="00B0F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7C4AFB-4EC9-42ED-835B-F52FD1DA68A6}"/>
              </a:ext>
            </a:extLst>
          </p:cNvPr>
          <p:cNvSpPr txBox="1"/>
          <p:nvPr/>
        </p:nvSpPr>
        <p:spPr>
          <a:xfrm>
            <a:off x="6421978" y="3743303"/>
            <a:ext cx="322435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b="1" dirty="0"/>
              <a:t>Final DEC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b="1" dirty="0" err="1"/>
              <a:t>Steer</a:t>
            </a:r>
            <a:r>
              <a:rPr lang="fr-CH" sz="1600" b="1" dirty="0"/>
              <a:t> identification, </a:t>
            </a:r>
            <a:r>
              <a:rPr lang="fr-CH" sz="1600" b="1" dirty="0" err="1"/>
              <a:t>tagging</a:t>
            </a:r>
            <a:r>
              <a:rPr lang="fr-CH" sz="1600" b="1" dirty="0"/>
              <a:t> and </a:t>
            </a:r>
            <a:r>
              <a:rPr lang="fr-CH" sz="1600" b="1" dirty="0" err="1"/>
              <a:t>disconnection</a:t>
            </a:r>
            <a:endParaRPr lang="fr-CH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b="1" dirty="0"/>
              <a:t>Lock-out </a:t>
            </a:r>
            <a:r>
              <a:rPr lang="fr-CH" sz="1600" b="1" dirty="0" err="1"/>
              <a:t>procedure</a:t>
            </a:r>
            <a:endParaRPr lang="fr-CH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/>
              <a:t>Top-management </a:t>
            </a:r>
            <a:r>
              <a:rPr lang="fr-CH" sz="1600" dirty="0" err="1"/>
              <a:t>reporting</a:t>
            </a:r>
            <a:endParaRPr lang="fr-CH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160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A27F2B8-1A77-4E52-8B45-7861C7194569}"/>
              </a:ext>
            </a:extLst>
          </p:cNvPr>
          <p:cNvSpPr/>
          <p:nvPr/>
        </p:nvSpPr>
        <p:spPr>
          <a:xfrm flipH="1">
            <a:off x="1933360" y="2831166"/>
            <a:ext cx="1572571" cy="1137380"/>
          </a:xfrm>
          <a:custGeom>
            <a:avLst/>
            <a:gdLst>
              <a:gd name="connsiteX0" fmla="*/ 0 w 1572571"/>
              <a:gd name="connsiteY0" fmla="*/ 0 h 1137380"/>
              <a:gd name="connsiteX1" fmla="*/ 1572571 w 1572571"/>
              <a:gd name="connsiteY1" fmla="*/ 0 h 1137380"/>
              <a:gd name="connsiteX2" fmla="*/ 1572571 w 1572571"/>
              <a:gd name="connsiteY2" fmla="*/ 1137380 h 1137380"/>
              <a:gd name="connsiteX3" fmla="*/ 0 w 1572571"/>
              <a:gd name="connsiteY3" fmla="*/ 1137380 h 1137380"/>
              <a:gd name="connsiteX4" fmla="*/ 0 w 1572571"/>
              <a:gd name="connsiteY4" fmla="*/ 0 h 113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2571" h="1137380">
                <a:moveTo>
                  <a:pt x="0" y="0"/>
                </a:moveTo>
                <a:lnTo>
                  <a:pt x="1572571" y="0"/>
                </a:lnTo>
                <a:lnTo>
                  <a:pt x="1572571" y="1137380"/>
                </a:lnTo>
                <a:lnTo>
                  <a:pt x="0" y="11373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90" tIns="59690" rIns="59690" bIns="59690" numCol="1" spcCol="1270" anchor="ctr" anchorCtr="0">
            <a:noAutofit/>
          </a:bodyPr>
          <a:lstStyle/>
          <a:p>
            <a:pPr marL="0" lvl="0" indent="0" algn="l" defTabSz="2089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  <a:buNone/>
            </a:pPr>
            <a:endParaRPr lang="en-GB" sz="4700" kern="120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CB99A38E-869C-4299-8BA9-A7198E7DE9BA}"/>
              </a:ext>
            </a:extLst>
          </p:cNvPr>
          <p:cNvSpPr/>
          <p:nvPr/>
        </p:nvSpPr>
        <p:spPr>
          <a:xfrm rot="862803" flipH="1">
            <a:off x="2137354" y="2205928"/>
            <a:ext cx="1171734" cy="52633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C386211B-089B-4289-9311-2C38FCE377EF}"/>
              </a:ext>
            </a:extLst>
          </p:cNvPr>
          <p:cNvSpPr/>
          <p:nvPr/>
        </p:nvSpPr>
        <p:spPr>
          <a:xfrm flipH="1">
            <a:off x="2151436" y="2769888"/>
            <a:ext cx="1077095" cy="52633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0FDE12DB-1BF7-437D-B640-B15F5721B1C7}"/>
              </a:ext>
            </a:extLst>
          </p:cNvPr>
          <p:cNvSpPr/>
          <p:nvPr/>
        </p:nvSpPr>
        <p:spPr>
          <a:xfrm rot="20423642" flipH="1">
            <a:off x="2204194" y="3412965"/>
            <a:ext cx="1037165" cy="52633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15F3713-6B80-402E-8B1F-4AE36DCBAFA8}"/>
              </a:ext>
            </a:extLst>
          </p:cNvPr>
          <p:cNvGrpSpPr/>
          <p:nvPr/>
        </p:nvGrpSpPr>
        <p:grpSpPr>
          <a:xfrm>
            <a:off x="600716" y="916335"/>
            <a:ext cx="4821254" cy="4932015"/>
            <a:chOff x="159918" y="913046"/>
            <a:chExt cx="4821254" cy="493201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D4FFECD-40D7-42EB-8C3A-6682099CB591}"/>
                </a:ext>
              </a:extLst>
            </p:cNvPr>
            <p:cNvGrpSpPr/>
            <p:nvPr/>
          </p:nvGrpSpPr>
          <p:grpSpPr>
            <a:xfrm flipH="1">
              <a:off x="159918" y="913046"/>
              <a:ext cx="4821254" cy="4932015"/>
              <a:chOff x="2819809" y="1268760"/>
              <a:chExt cx="4821254" cy="4932015"/>
            </a:xfrm>
          </p:grpSpPr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id="{263D5B9A-7186-43D9-B019-FD2E91EEC72A}"/>
                  </a:ext>
                </a:extLst>
              </p:cNvPr>
              <p:cNvSpPr/>
              <p:nvPr/>
            </p:nvSpPr>
            <p:spPr>
              <a:xfrm>
                <a:off x="2819809" y="1268760"/>
                <a:ext cx="4420892" cy="4932015"/>
              </a:xfrm>
              <a:prstGeom prst="blockArc">
                <a:avLst>
                  <a:gd name="adj1" fmla="val 17527788"/>
                  <a:gd name="adj2" fmla="val 4119114"/>
                  <a:gd name="adj3" fmla="val 5750"/>
                </a:avLst>
              </a:prstGeom>
              <a:solidFill>
                <a:srgbClr val="00B0F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E389F9A-78FB-4037-AC2D-02D90BBCEE1B}"/>
                  </a:ext>
                </a:extLst>
              </p:cNvPr>
              <p:cNvSpPr/>
              <p:nvPr/>
            </p:nvSpPr>
            <p:spPr>
              <a:xfrm>
                <a:off x="6043181" y="1498974"/>
                <a:ext cx="1174842" cy="117517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 sz="13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4D3AD71B-5A0E-44FC-A649-B73CB0D20F0E}"/>
                  </a:ext>
                </a:extLst>
              </p:cNvPr>
              <p:cNvSpPr/>
              <p:nvPr/>
            </p:nvSpPr>
            <p:spPr>
              <a:xfrm>
                <a:off x="6466221" y="2687728"/>
                <a:ext cx="1174842" cy="117517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 sz="13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79AAFB8-8FE5-4DC7-9F0E-0BCF4BCBEA53}"/>
                  </a:ext>
                </a:extLst>
              </p:cNvPr>
              <p:cNvSpPr/>
              <p:nvPr/>
            </p:nvSpPr>
            <p:spPr>
              <a:xfrm>
                <a:off x="6520950" y="3992682"/>
                <a:ext cx="1012495" cy="93871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304CED6-7587-437A-9CE1-6D6614322610}"/>
                </a:ext>
              </a:extLst>
            </p:cNvPr>
            <p:cNvSpPr txBox="1"/>
            <p:nvPr/>
          </p:nvSpPr>
          <p:spPr>
            <a:xfrm>
              <a:off x="779065" y="1334589"/>
              <a:ext cx="775853" cy="93871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</a:rPr>
                <a:t>Frame</a:t>
              </a:r>
            </a:p>
            <a:p>
              <a:r>
                <a:rPr lang="fr-CH" sz="1600" dirty="0" err="1">
                  <a:solidFill>
                    <a:schemeClr val="bg1"/>
                  </a:solidFill>
                </a:rPr>
                <a:t>Contract</a:t>
              </a:r>
              <a:endParaRPr lang="fr-CH" sz="1600" dirty="0">
                <a:solidFill>
                  <a:schemeClr val="bg1"/>
                </a:solidFill>
              </a:endParaRP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EN-EL</a:t>
              </a:r>
              <a:endParaRPr lang="en-GB" sz="1300" b="1" dirty="0">
                <a:solidFill>
                  <a:srgbClr val="00B0F0"/>
                </a:solidFill>
              </a:endParaRPr>
            </a:p>
            <a:p>
              <a:pPr algn="l"/>
              <a:endParaRPr lang="en-GB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C238326-06B8-45EE-BEC6-DCDDB59727DB}"/>
                </a:ext>
              </a:extLst>
            </p:cNvPr>
            <p:cNvSpPr txBox="1"/>
            <p:nvPr/>
          </p:nvSpPr>
          <p:spPr>
            <a:xfrm>
              <a:off x="314908" y="2542550"/>
              <a:ext cx="852798" cy="93871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</a:rPr>
                <a:t>Schedule</a:t>
              </a:r>
            </a:p>
            <a:p>
              <a:r>
                <a:rPr lang="fr-CH" sz="1600" dirty="0">
                  <a:solidFill>
                    <a:schemeClr val="bg1"/>
                  </a:solidFill>
                </a:rPr>
                <a:t>Duration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BE-EA</a:t>
              </a:r>
              <a:endParaRPr lang="en-GB" sz="1300" b="1" dirty="0">
                <a:solidFill>
                  <a:srgbClr val="00B0F0"/>
                </a:solidFill>
              </a:endParaRPr>
            </a:p>
            <a:p>
              <a:pPr algn="l"/>
              <a:endParaRPr lang="en-GB" sz="16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00D842-D4C8-4508-B804-CDEC39CD6DA5}"/>
                </a:ext>
              </a:extLst>
            </p:cNvPr>
            <p:cNvSpPr txBox="1"/>
            <p:nvPr/>
          </p:nvSpPr>
          <p:spPr>
            <a:xfrm>
              <a:off x="348444" y="3815351"/>
              <a:ext cx="92989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</a:rPr>
                <a:t>Transport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EN-HE</a:t>
              </a:r>
              <a:endParaRPr lang="en-GB" sz="1300" b="1" dirty="0">
                <a:solidFill>
                  <a:srgbClr val="00B0F0"/>
                </a:solidFill>
              </a:endParaRPr>
            </a:p>
            <a:p>
              <a:pPr algn="l"/>
              <a:endParaRPr lang="en-GB" sz="1600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2DA1242-7238-4ED7-B271-7526B6261EA5}"/>
                </a:ext>
              </a:extLst>
            </p:cNvPr>
            <p:cNvSpPr/>
            <p:nvPr/>
          </p:nvSpPr>
          <p:spPr>
            <a:xfrm flipH="1">
              <a:off x="810314" y="4550718"/>
              <a:ext cx="1012495" cy="93871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8666CE6-00FD-4B34-9A00-97565FB40641}"/>
                </a:ext>
              </a:extLst>
            </p:cNvPr>
            <p:cNvSpPr txBox="1"/>
            <p:nvPr/>
          </p:nvSpPr>
          <p:spPr>
            <a:xfrm>
              <a:off x="995330" y="4756888"/>
              <a:ext cx="92989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</a:rPr>
                <a:t>RP</a:t>
              </a:r>
            </a:p>
            <a:p>
              <a:r>
                <a:rPr lang="fr-CH" sz="1300" b="1" dirty="0">
                  <a:solidFill>
                    <a:srgbClr val="00B0F0"/>
                  </a:solidFill>
                </a:rPr>
                <a:t>HSE-RP</a:t>
              </a:r>
              <a:endParaRPr lang="en-GB" sz="1300" b="1" dirty="0">
                <a:solidFill>
                  <a:srgbClr val="00B0F0"/>
                </a:solidFill>
              </a:endParaRPr>
            </a:p>
            <a:p>
              <a:pPr algn="l"/>
              <a:endParaRPr lang="en-GB" sz="1600" dirty="0"/>
            </a:p>
          </p:txBody>
        </p:sp>
      </p:grp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66CF40FC-D32E-479C-937E-FDC91DC9C08D}"/>
              </a:ext>
            </a:extLst>
          </p:cNvPr>
          <p:cNvSpPr/>
          <p:nvPr/>
        </p:nvSpPr>
        <p:spPr>
          <a:xfrm rot="20737197">
            <a:off x="8955744" y="2179887"/>
            <a:ext cx="1171734" cy="52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38EBD7B7-D759-455E-B05B-A2034CCFDC03}"/>
              </a:ext>
            </a:extLst>
          </p:cNvPr>
          <p:cNvSpPr/>
          <p:nvPr/>
        </p:nvSpPr>
        <p:spPr>
          <a:xfrm>
            <a:off x="8969826" y="2743847"/>
            <a:ext cx="1077095" cy="52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D8460B18-C36E-41BE-A5A7-5841F386D2CE}"/>
              </a:ext>
            </a:extLst>
          </p:cNvPr>
          <p:cNvSpPr/>
          <p:nvPr/>
        </p:nvSpPr>
        <p:spPr>
          <a:xfrm rot="1176358">
            <a:off x="9022584" y="3386924"/>
            <a:ext cx="1037165" cy="52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4C77526-7BF8-4E3F-9B93-E17D1D0BA69D}"/>
              </a:ext>
            </a:extLst>
          </p:cNvPr>
          <p:cNvSpPr/>
          <p:nvPr/>
        </p:nvSpPr>
        <p:spPr>
          <a:xfrm>
            <a:off x="3383352" y="2038833"/>
            <a:ext cx="1839478" cy="1740104"/>
          </a:xfrm>
          <a:custGeom>
            <a:avLst/>
            <a:gdLst>
              <a:gd name="connsiteX0" fmla="*/ 0 w 2193082"/>
              <a:gd name="connsiteY0" fmla="*/ 1096595 h 2193190"/>
              <a:gd name="connsiteX1" fmla="*/ 1096541 w 2193082"/>
              <a:gd name="connsiteY1" fmla="*/ 0 h 2193190"/>
              <a:gd name="connsiteX2" fmla="*/ 2193082 w 2193082"/>
              <a:gd name="connsiteY2" fmla="*/ 1096595 h 2193190"/>
              <a:gd name="connsiteX3" fmla="*/ 1096541 w 2193082"/>
              <a:gd name="connsiteY3" fmla="*/ 2193190 h 2193190"/>
              <a:gd name="connsiteX4" fmla="*/ 0 w 2193082"/>
              <a:gd name="connsiteY4" fmla="*/ 1096595 h 219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3082" h="2193190">
                <a:moveTo>
                  <a:pt x="0" y="1096595"/>
                </a:moveTo>
                <a:cubicBezTo>
                  <a:pt x="0" y="490962"/>
                  <a:pt x="490938" y="0"/>
                  <a:pt x="1096541" y="0"/>
                </a:cubicBezTo>
                <a:cubicBezTo>
                  <a:pt x="1702144" y="0"/>
                  <a:pt x="2193082" y="490962"/>
                  <a:pt x="2193082" y="1096595"/>
                </a:cubicBezTo>
                <a:cubicBezTo>
                  <a:pt x="2193082" y="1702228"/>
                  <a:pt x="1702144" y="2193190"/>
                  <a:pt x="1096541" y="2193190"/>
                </a:cubicBezTo>
                <a:cubicBezTo>
                  <a:pt x="490938" y="2193190"/>
                  <a:pt x="0" y="1702228"/>
                  <a:pt x="0" y="1096595"/>
                </a:cubicBez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0859" tIns="380875" rIns="380859" bIns="380875" numCol="1" spcCol="1270" anchor="ctr" anchorCtr="0">
            <a:noAutofit/>
          </a:bodyPr>
          <a:lstStyle/>
          <a:p>
            <a:pPr marL="0" lvl="0" indent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400" kern="1200" dirty="0">
                <a:solidFill>
                  <a:srgbClr val="FF0000"/>
                </a:solidFill>
              </a:rPr>
              <a:t>BE-EA</a:t>
            </a:r>
            <a:endParaRPr lang="en-GB" sz="2400" kern="1200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6D2640F-C47F-4D3B-BF60-8FD3AC814F77}"/>
              </a:ext>
            </a:extLst>
          </p:cNvPr>
          <p:cNvSpPr txBox="1"/>
          <p:nvPr/>
        </p:nvSpPr>
        <p:spPr>
          <a:xfrm>
            <a:off x="6980626" y="2366260"/>
            <a:ext cx="1601400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2200" dirty="0">
                <a:solidFill>
                  <a:schemeClr val="lt1"/>
                </a:solidFill>
              </a:rPr>
              <a:t>NA-CONS</a:t>
            </a:r>
          </a:p>
          <a:p>
            <a:pPr algn="ctr"/>
            <a:r>
              <a:rPr lang="fr-CH" sz="2200" dirty="0">
                <a:solidFill>
                  <a:schemeClr val="lt1"/>
                </a:solidFill>
              </a:rPr>
              <a:t>Tech. </a:t>
            </a:r>
          </a:p>
          <a:p>
            <a:pPr algn="ctr"/>
            <a:r>
              <a:rPr lang="fr-CH" sz="2200" dirty="0">
                <a:solidFill>
                  <a:schemeClr val="lt1"/>
                </a:solidFill>
              </a:rPr>
              <a:t>Coordination</a:t>
            </a:r>
            <a:endParaRPr lang="en-GB" sz="2200" dirty="0">
              <a:solidFill>
                <a:schemeClr val="lt1"/>
              </a:solidFill>
            </a:endParaRPr>
          </a:p>
          <a:p>
            <a:pPr algn="ctr"/>
            <a:endParaRPr lang="en-GB" sz="2200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10A27C31-648B-49D0-8F5A-3818FD6CA889}"/>
              </a:ext>
            </a:extLst>
          </p:cNvPr>
          <p:cNvSpPr/>
          <p:nvPr/>
        </p:nvSpPr>
        <p:spPr>
          <a:xfrm rot="5400000">
            <a:off x="4064561" y="4984912"/>
            <a:ext cx="360040" cy="322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9AB20F34-A3B9-4906-894C-B5B8C8D3E07B}"/>
              </a:ext>
            </a:extLst>
          </p:cNvPr>
          <p:cNvSpPr/>
          <p:nvPr/>
        </p:nvSpPr>
        <p:spPr>
          <a:xfrm rot="5400000">
            <a:off x="7663795" y="5028397"/>
            <a:ext cx="360040" cy="322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0688F3-7431-41B0-97B2-823404300789}"/>
              </a:ext>
            </a:extLst>
          </p:cNvPr>
          <p:cNvSpPr txBox="1"/>
          <p:nvPr/>
        </p:nvSpPr>
        <p:spPr>
          <a:xfrm>
            <a:off x="2598497" y="5418465"/>
            <a:ext cx="385851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 err="1"/>
              <a:t>Alicja</a:t>
            </a:r>
            <a:r>
              <a:rPr lang="fr-CH" sz="1200" dirty="0"/>
              <a:t> (</a:t>
            </a:r>
            <a:r>
              <a:rPr lang="fr-CH" sz="1200" dirty="0" err="1"/>
              <a:t>Proj</a:t>
            </a:r>
            <a:r>
              <a:rPr lang="fr-CH" sz="1200" dirty="0"/>
              <a:t>. Manager </a:t>
            </a:r>
            <a:r>
              <a:rPr lang="fr-CH" sz="1200" dirty="0">
                <a:solidFill>
                  <a:srgbClr val="FF0000"/>
                </a:solidFill>
              </a:rPr>
              <a:t>BE-EA</a:t>
            </a:r>
            <a:r>
              <a:rPr lang="fr-CH" sz="1200" dirty="0"/>
              <a:t>, WSS selon GSI)</a:t>
            </a:r>
          </a:p>
          <a:p>
            <a:pPr algn="l"/>
            <a:r>
              <a:rPr lang="fr-CH" sz="1200" dirty="0"/>
              <a:t>F. </a:t>
            </a:r>
            <a:r>
              <a:rPr lang="fr-CH" sz="1200" dirty="0" err="1"/>
              <a:t>Devito</a:t>
            </a:r>
            <a:r>
              <a:rPr lang="fr-CH" sz="1200" dirty="0"/>
              <a:t> (</a:t>
            </a:r>
            <a:r>
              <a:rPr lang="fr-CH" sz="1200" dirty="0" err="1"/>
              <a:t>Worksite</a:t>
            </a:r>
            <a:r>
              <a:rPr lang="fr-CH" sz="1200" dirty="0"/>
              <a:t> </a:t>
            </a:r>
            <a:r>
              <a:rPr lang="fr-CH" sz="1200" dirty="0" err="1"/>
              <a:t>supervisor</a:t>
            </a:r>
            <a:r>
              <a:rPr lang="fr-CH" sz="1200" dirty="0"/>
              <a:t> </a:t>
            </a:r>
            <a:r>
              <a:rPr lang="fr-CH" sz="1200" dirty="0">
                <a:solidFill>
                  <a:srgbClr val="FF0000"/>
                </a:solidFill>
              </a:rPr>
              <a:t>BE-EA +</a:t>
            </a:r>
            <a:r>
              <a:rPr lang="fr-CH" sz="1200" dirty="0"/>
              <a:t> </a:t>
            </a:r>
            <a:r>
              <a:rPr lang="fr-CH" sz="1200" dirty="0" err="1"/>
              <a:t>Experiments</a:t>
            </a:r>
            <a:r>
              <a:rPr lang="fr-CH" sz="1200" dirty="0"/>
              <a:t> Cable identification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r>
              <a:rPr lang="fr-CH" sz="1200" dirty="0"/>
              <a:t>)</a:t>
            </a:r>
          </a:p>
          <a:p>
            <a:pPr algn="l"/>
            <a:r>
              <a:rPr lang="fr-CH" sz="1200" dirty="0"/>
              <a:t>E. Dumont (Support </a:t>
            </a:r>
            <a:r>
              <a:rPr lang="fr-CH" sz="1200" dirty="0" err="1"/>
              <a:t>cable</a:t>
            </a:r>
            <a:r>
              <a:rPr lang="fr-CH" sz="1200" dirty="0"/>
              <a:t> extraction + Machine Cable identification)</a:t>
            </a:r>
            <a:endParaRPr lang="en-GB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C74ACAF-DDF2-4D4A-B7C7-E9DF6CFB547C}"/>
              </a:ext>
            </a:extLst>
          </p:cNvPr>
          <p:cNvSpPr txBox="1"/>
          <p:nvPr/>
        </p:nvSpPr>
        <p:spPr>
          <a:xfrm>
            <a:off x="6770032" y="5400532"/>
            <a:ext cx="5421968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Y. Kadi (Project Leader BE-EA)</a:t>
            </a:r>
          </a:p>
          <a:p>
            <a:pPr algn="l"/>
            <a:r>
              <a:rPr lang="fr-CH" sz="1200" dirty="0"/>
              <a:t>M. Jeckel (De-</a:t>
            </a:r>
            <a:r>
              <a:rPr lang="fr-CH" sz="1200" dirty="0" err="1"/>
              <a:t>cabling</a:t>
            </a:r>
            <a:r>
              <a:rPr lang="fr-CH" sz="1200" dirty="0"/>
              <a:t> </a:t>
            </a:r>
            <a:r>
              <a:rPr lang="fr-CH" sz="1200" dirty="0" err="1"/>
              <a:t>project</a:t>
            </a:r>
            <a:r>
              <a:rPr lang="fr-CH" sz="1200" dirty="0"/>
              <a:t> Manager BE-EA)</a:t>
            </a:r>
          </a:p>
          <a:p>
            <a:pPr algn="l"/>
            <a:r>
              <a:rPr lang="fr-CH" sz="1200" dirty="0"/>
              <a:t>F. </a:t>
            </a:r>
            <a:r>
              <a:rPr lang="fr-CH" sz="1200" dirty="0" err="1"/>
              <a:t>Devito</a:t>
            </a:r>
            <a:r>
              <a:rPr lang="fr-CH" sz="1200" dirty="0"/>
              <a:t>/E. Dumont (On-site </a:t>
            </a:r>
            <a:r>
              <a:rPr lang="fr-CH" sz="1200" dirty="0" err="1"/>
              <a:t>Users</a:t>
            </a:r>
            <a:r>
              <a:rPr lang="fr-CH" sz="1200" dirty="0"/>
              <a:t> Support </a:t>
            </a:r>
            <a:r>
              <a:rPr lang="fr-CH" sz="1200" dirty="0" err="1"/>
              <a:t>from</a:t>
            </a:r>
            <a:r>
              <a:rPr lang="fr-CH" sz="1200" dirty="0"/>
              <a:t> BE-EA)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B40F55-5F71-4B66-B959-3608CD496294}"/>
              </a:ext>
            </a:extLst>
          </p:cNvPr>
          <p:cNvSpPr txBox="1"/>
          <p:nvPr/>
        </p:nvSpPr>
        <p:spPr>
          <a:xfrm>
            <a:off x="3231796" y="1476386"/>
            <a:ext cx="22234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Unit </a:t>
            </a:r>
            <a:r>
              <a:rPr lang="fr-CH" dirty="0" err="1"/>
              <a:t>responsible</a:t>
            </a:r>
            <a:r>
              <a:rPr lang="fr-CH" dirty="0"/>
              <a:t> of the </a:t>
            </a:r>
            <a:r>
              <a:rPr lang="fr-CH" dirty="0" err="1"/>
              <a:t>works</a:t>
            </a:r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637A8D-1945-4563-907C-91C97313EDFE}"/>
              </a:ext>
            </a:extLst>
          </p:cNvPr>
          <p:cNvSpPr txBox="1"/>
          <p:nvPr/>
        </p:nvSpPr>
        <p:spPr>
          <a:xfrm>
            <a:off x="6600420" y="1469748"/>
            <a:ext cx="22234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Unit </a:t>
            </a:r>
            <a:r>
              <a:rPr lang="fr-CH" dirty="0" err="1"/>
              <a:t>responsible</a:t>
            </a:r>
            <a:r>
              <a:rPr lang="fr-CH" dirty="0"/>
              <a:t> of Tech. Coordination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684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155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Gros</dc:creator>
  <cp:lastModifiedBy>Guillaume Gros</cp:lastModifiedBy>
  <cp:revision>1</cp:revision>
  <dcterms:created xsi:type="dcterms:W3CDTF">2022-07-06T09:21:07Z</dcterms:created>
  <dcterms:modified xsi:type="dcterms:W3CDTF">2022-07-06T09:22:49Z</dcterms:modified>
</cp:coreProperties>
</file>