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56" r:id="rId2"/>
    <p:sldId id="286" r:id="rId3"/>
    <p:sldId id="287" r:id="rId4"/>
    <p:sldId id="289" r:id="rId5"/>
    <p:sldId id="292" r:id="rId6"/>
    <p:sldId id="293" r:id="rId7"/>
    <p:sldId id="295" r:id="rId8"/>
    <p:sldId id="299" r:id="rId9"/>
    <p:sldId id="284" r:id="rId10"/>
    <p:sldId id="282" r:id="rId11"/>
    <p:sldId id="283" r:id="rId12"/>
    <p:sldId id="290" r:id="rId13"/>
    <p:sldId id="298" r:id="rId14"/>
    <p:sldId id="285" r:id="rId15"/>
    <p:sldId id="297" r:id="rId16"/>
    <p:sldId id="280" r:id="rId17"/>
    <p:sldId id="288" r:id="rId18"/>
    <p:sldId id="268" r:id="rId19"/>
    <p:sldId id="294" r:id="rId20"/>
    <p:sldId id="272" r:id="rId21"/>
    <p:sldId id="30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9" d="100"/>
          <a:sy n="69" d="100"/>
        </p:scale>
        <p:origin x="52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lombarda\cernbox\Documents\ISO4relaibilitytest2022.xls"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Beam current LEBT (mA) - 1month test</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Sheet5!$B$1</c:f>
              <c:strCache>
                <c:ptCount val="1"/>
                <c:pt idx="0">
                  <c:v>Frequency</c:v>
                </c:pt>
              </c:strCache>
            </c:strRef>
          </c:tx>
          <c:spPr>
            <a:solidFill>
              <a:schemeClr val="accent1"/>
            </a:solidFill>
            <a:ln w="25400">
              <a:noFill/>
            </a:ln>
            <a:effectLst/>
          </c:spPr>
          <c:invertIfNegative val="0"/>
          <c:cat>
            <c:strRef>
              <c:f>Sheet5!$A$2:$A$33</c:f>
              <c:strCache>
                <c:ptCount val="32"/>
                <c:pt idx="0">
                  <c:v>-51</c:v>
                </c:pt>
                <c:pt idx="1">
                  <c:v>-50.9</c:v>
                </c:pt>
                <c:pt idx="2">
                  <c:v>-50.8</c:v>
                </c:pt>
                <c:pt idx="3">
                  <c:v>-50.7</c:v>
                </c:pt>
                <c:pt idx="4">
                  <c:v>-50.6</c:v>
                </c:pt>
                <c:pt idx="5">
                  <c:v>-50.5</c:v>
                </c:pt>
                <c:pt idx="6">
                  <c:v>-50.4</c:v>
                </c:pt>
                <c:pt idx="7">
                  <c:v>-50.3</c:v>
                </c:pt>
                <c:pt idx="8">
                  <c:v>-50.2</c:v>
                </c:pt>
                <c:pt idx="9">
                  <c:v>-50.1</c:v>
                </c:pt>
                <c:pt idx="10">
                  <c:v>-50</c:v>
                </c:pt>
                <c:pt idx="11">
                  <c:v>-49.9</c:v>
                </c:pt>
                <c:pt idx="12">
                  <c:v>-49.8</c:v>
                </c:pt>
                <c:pt idx="13">
                  <c:v>-49.7</c:v>
                </c:pt>
                <c:pt idx="14">
                  <c:v>-49.6</c:v>
                </c:pt>
                <c:pt idx="15">
                  <c:v>-49.5</c:v>
                </c:pt>
                <c:pt idx="16">
                  <c:v>-49.4</c:v>
                </c:pt>
                <c:pt idx="17">
                  <c:v>-49.3</c:v>
                </c:pt>
                <c:pt idx="18">
                  <c:v>-49.2</c:v>
                </c:pt>
                <c:pt idx="19">
                  <c:v>-49.1</c:v>
                </c:pt>
                <c:pt idx="20">
                  <c:v>-49</c:v>
                </c:pt>
                <c:pt idx="21">
                  <c:v>-48.9</c:v>
                </c:pt>
                <c:pt idx="22">
                  <c:v>-48.8</c:v>
                </c:pt>
                <c:pt idx="23">
                  <c:v>-48.7</c:v>
                </c:pt>
                <c:pt idx="24">
                  <c:v>-48.6</c:v>
                </c:pt>
                <c:pt idx="25">
                  <c:v>-48.5</c:v>
                </c:pt>
                <c:pt idx="26">
                  <c:v>-48.4</c:v>
                </c:pt>
                <c:pt idx="27">
                  <c:v>-48.3</c:v>
                </c:pt>
                <c:pt idx="28">
                  <c:v>-48.2</c:v>
                </c:pt>
                <c:pt idx="29">
                  <c:v>-48.1</c:v>
                </c:pt>
                <c:pt idx="30">
                  <c:v>-48</c:v>
                </c:pt>
                <c:pt idx="31">
                  <c:v>More</c:v>
                </c:pt>
              </c:strCache>
            </c:strRef>
          </c:cat>
          <c:val>
            <c:numRef>
              <c:f>Sheet5!$B$2:$B$33</c:f>
              <c:numCache>
                <c:formatCode>General</c:formatCode>
                <c:ptCount val="32"/>
                <c:pt idx="0">
                  <c:v>3</c:v>
                </c:pt>
                <c:pt idx="1">
                  <c:v>2</c:v>
                </c:pt>
                <c:pt idx="2">
                  <c:v>3</c:v>
                </c:pt>
                <c:pt idx="3">
                  <c:v>10</c:v>
                </c:pt>
                <c:pt idx="4">
                  <c:v>18</c:v>
                </c:pt>
                <c:pt idx="5">
                  <c:v>14</c:v>
                </c:pt>
                <c:pt idx="6">
                  <c:v>26</c:v>
                </c:pt>
                <c:pt idx="7">
                  <c:v>56</c:v>
                </c:pt>
                <c:pt idx="8">
                  <c:v>109</c:v>
                </c:pt>
                <c:pt idx="9">
                  <c:v>276</c:v>
                </c:pt>
                <c:pt idx="10">
                  <c:v>875</c:v>
                </c:pt>
                <c:pt idx="11">
                  <c:v>3336</c:v>
                </c:pt>
                <c:pt idx="12">
                  <c:v>10350</c:v>
                </c:pt>
                <c:pt idx="13">
                  <c:v>22747</c:v>
                </c:pt>
                <c:pt idx="14">
                  <c:v>34936</c:v>
                </c:pt>
                <c:pt idx="15">
                  <c:v>46680</c:v>
                </c:pt>
                <c:pt idx="16">
                  <c:v>64189</c:v>
                </c:pt>
                <c:pt idx="17">
                  <c:v>84087</c:v>
                </c:pt>
                <c:pt idx="18">
                  <c:v>79277</c:v>
                </c:pt>
                <c:pt idx="19">
                  <c:v>47095</c:v>
                </c:pt>
                <c:pt idx="20">
                  <c:v>16729</c:v>
                </c:pt>
                <c:pt idx="21">
                  <c:v>3617</c:v>
                </c:pt>
                <c:pt idx="22">
                  <c:v>531</c:v>
                </c:pt>
                <c:pt idx="23">
                  <c:v>97</c:v>
                </c:pt>
                <c:pt idx="24">
                  <c:v>31</c:v>
                </c:pt>
                <c:pt idx="25">
                  <c:v>22</c:v>
                </c:pt>
                <c:pt idx="26">
                  <c:v>28</c:v>
                </c:pt>
                <c:pt idx="27">
                  <c:v>42</c:v>
                </c:pt>
                <c:pt idx="28">
                  <c:v>76</c:v>
                </c:pt>
                <c:pt idx="29">
                  <c:v>97</c:v>
                </c:pt>
                <c:pt idx="30">
                  <c:v>156</c:v>
                </c:pt>
                <c:pt idx="31">
                  <c:v>0</c:v>
                </c:pt>
              </c:numCache>
            </c:numRef>
          </c:val>
          <c:extLst>
            <c:ext xmlns:c16="http://schemas.microsoft.com/office/drawing/2014/chart" uri="{C3380CC4-5D6E-409C-BE32-E72D297353CC}">
              <c16:uniqueId val="{00000000-D363-4880-B57F-F77CBFD53D25}"/>
            </c:ext>
          </c:extLst>
        </c:ser>
        <c:dLbls>
          <c:showLegendKey val="0"/>
          <c:showVal val="0"/>
          <c:showCatName val="0"/>
          <c:showSerName val="0"/>
          <c:showPercent val="0"/>
          <c:showBubbleSize val="0"/>
        </c:dLbls>
        <c:gapWidth val="150"/>
        <c:axId val="1055625664"/>
        <c:axId val="1055625992"/>
      </c:barChart>
      <c:catAx>
        <c:axId val="105562566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55625992"/>
        <c:crosses val="autoZero"/>
        <c:auto val="1"/>
        <c:lblAlgn val="ctr"/>
        <c:lblOffset val="100"/>
        <c:noMultiLvlLbl val="0"/>
      </c:catAx>
      <c:valAx>
        <c:axId val="10556259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556256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4D16C-A66E-4DD0-9833-3C78E0ADB3A1}" type="datetimeFigureOut">
              <a:rPr lang="en-GB" smtClean="0"/>
              <a:t>30/06/2022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69ADDA-D363-4F7A-B7DE-3E60EE8BC85D}" type="slidenum">
              <a:rPr lang="en-GB" smtClean="0"/>
              <a:t>‹#›</a:t>
            </a:fld>
            <a:endParaRPr lang="en-GB"/>
          </a:p>
        </p:txBody>
      </p:sp>
    </p:spTree>
    <p:extLst>
      <p:ext uri="{BB962C8B-B14F-4D97-AF65-F5344CB8AC3E}">
        <p14:creationId xmlns:p14="http://schemas.microsoft.com/office/powerpoint/2010/main" val="2222671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a:t>
            </a:fld>
            <a:endParaRPr lang="en-GB"/>
          </a:p>
        </p:txBody>
      </p:sp>
    </p:spTree>
    <p:extLst>
      <p:ext uri="{BB962C8B-B14F-4D97-AF65-F5344CB8AC3E}">
        <p14:creationId xmlns:p14="http://schemas.microsoft.com/office/powerpoint/2010/main" val="347148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a:t>
            </a:fld>
            <a:endParaRPr lang="en-GB"/>
          </a:p>
        </p:txBody>
      </p:sp>
    </p:spTree>
    <p:extLst>
      <p:ext uri="{BB962C8B-B14F-4D97-AF65-F5344CB8AC3E}">
        <p14:creationId xmlns:p14="http://schemas.microsoft.com/office/powerpoint/2010/main" val="2097631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a:t>
            </a:fld>
            <a:endParaRPr lang="en-GB"/>
          </a:p>
        </p:txBody>
      </p:sp>
    </p:spTree>
    <p:extLst>
      <p:ext uri="{BB962C8B-B14F-4D97-AF65-F5344CB8AC3E}">
        <p14:creationId xmlns:p14="http://schemas.microsoft.com/office/powerpoint/2010/main" val="2580041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a:t>
            </a:fld>
            <a:endParaRPr lang="en-GB"/>
          </a:p>
        </p:txBody>
      </p:sp>
    </p:spTree>
    <p:extLst>
      <p:ext uri="{BB962C8B-B14F-4D97-AF65-F5344CB8AC3E}">
        <p14:creationId xmlns:p14="http://schemas.microsoft.com/office/powerpoint/2010/main" val="2963633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a:t>
            </a:fld>
            <a:endParaRPr lang="en-GB"/>
          </a:p>
        </p:txBody>
      </p:sp>
    </p:spTree>
    <p:extLst>
      <p:ext uri="{BB962C8B-B14F-4D97-AF65-F5344CB8AC3E}">
        <p14:creationId xmlns:p14="http://schemas.microsoft.com/office/powerpoint/2010/main" val="3488281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t>01/07/2022</a:t>
            </a:r>
            <a:endParaRPr lang="en-GB"/>
          </a:p>
        </p:txBody>
      </p:sp>
      <p:sp>
        <p:nvSpPr>
          <p:cNvPr id="6" name="Footer Placeholder 5"/>
          <p:cNvSpPr>
            <a:spLocks noGrp="1"/>
          </p:cNvSpPr>
          <p:nvPr>
            <p:ph type="ftr" sz="quarter" idx="11"/>
          </p:nvPr>
        </p:nvSpPr>
        <p:spPr/>
        <p:txBody>
          <a:bodyPr/>
          <a:lstStyle/>
          <a:p>
            <a:r>
              <a:rPr lang="en-GB" smtClean="0"/>
              <a:t>MPP </a:t>
            </a:r>
            <a:endParaRPr lang="en-GB"/>
          </a:p>
        </p:txBody>
      </p:sp>
      <p:sp>
        <p:nvSpPr>
          <p:cNvPr id="7" name="Slide Number Placeholder 6"/>
          <p:cNvSpPr>
            <a:spLocks noGrp="1"/>
          </p:cNvSpPr>
          <p:nvPr>
            <p:ph type="sldNum" sz="quarter" idx="12"/>
          </p:nvPr>
        </p:nvSpPr>
        <p:spPr/>
        <p:txBody>
          <a:bodyPr/>
          <a:lstStyle/>
          <a:p>
            <a:fld id="{71CDF70E-611D-4F9F-945B-66AE8F179E7D}" type="slidenum">
              <a:rPr lang="en-GB" smtClean="0"/>
              <a:t>‹#›</a:t>
            </a:fld>
            <a:endParaRPr lang="en-GB"/>
          </a:p>
        </p:txBody>
      </p:sp>
    </p:spTree>
    <p:extLst>
      <p:ext uri="{BB962C8B-B14F-4D97-AF65-F5344CB8AC3E}">
        <p14:creationId xmlns:p14="http://schemas.microsoft.com/office/powerpoint/2010/main" val="3471997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t>01/07/2022</a:t>
            </a:r>
            <a:endParaRPr lang="en-GB"/>
          </a:p>
        </p:txBody>
      </p:sp>
      <p:sp>
        <p:nvSpPr>
          <p:cNvPr id="8" name="Footer Placeholder 7"/>
          <p:cNvSpPr>
            <a:spLocks noGrp="1"/>
          </p:cNvSpPr>
          <p:nvPr>
            <p:ph type="ftr" sz="quarter" idx="11"/>
          </p:nvPr>
        </p:nvSpPr>
        <p:spPr/>
        <p:txBody>
          <a:bodyPr/>
          <a:lstStyle/>
          <a:p>
            <a:r>
              <a:rPr lang="en-GB" smtClean="0"/>
              <a:t>MPP </a:t>
            </a:r>
            <a:endParaRPr lang="en-GB"/>
          </a:p>
        </p:txBody>
      </p:sp>
      <p:sp>
        <p:nvSpPr>
          <p:cNvPr id="9" name="Slide Number Placeholder 8"/>
          <p:cNvSpPr>
            <a:spLocks noGrp="1"/>
          </p:cNvSpPr>
          <p:nvPr>
            <p:ph type="sldNum" sz="quarter" idx="12"/>
          </p:nvPr>
        </p:nvSpPr>
        <p:spPr/>
        <p:txBody>
          <a:bodyPr/>
          <a:lstStyle/>
          <a:p>
            <a:fld id="{71CDF70E-611D-4F9F-945B-66AE8F179E7D}" type="slidenum">
              <a:rPr lang="en-GB" smtClean="0"/>
              <a:t>‹#›</a:t>
            </a:fld>
            <a:endParaRPr lang="en-GB"/>
          </a:p>
        </p:txBody>
      </p:sp>
    </p:spTree>
    <p:extLst>
      <p:ext uri="{BB962C8B-B14F-4D97-AF65-F5344CB8AC3E}">
        <p14:creationId xmlns:p14="http://schemas.microsoft.com/office/powerpoint/2010/main" val="1967176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t>01/07/2022</a:t>
            </a:r>
            <a:endParaRPr lang="en-GB"/>
          </a:p>
        </p:txBody>
      </p:sp>
      <p:sp>
        <p:nvSpPr>
          <p:cNvPr id="4" name="Footer Placeholder 3"/>
          <p:cNvSpPr>
            <a:spLocks noGrp="1"/>
          </p:cNvSpPr>
          <p:nvPr>
            <p:ph type="ftr" sz="quarter" idx="11"/>
          </p:nvPr>
        </p:nvSpPr>
        <p:spPr/>
        <p:txBody>
          <a:bodyPr/>
          <a:lstStyle/>
          <a:p>
            <a:r>
              <a:rPr lang="en-GB" smtClean="0"/>
              <a:t>MPP </a:t>
            </a:r>
            <a:endParaRPr lang="en-GB"/>
          </a:p>
        </p:txBody>
      </p:sp>
      <p:sp>
        <p:nvSpPr>
          <p:cNvPr id="5" name="Slide Number Placeholder 4"/>
          <p:cNvSpPr>
            <a:spLocks noGrp="1"/>
          </p:cNvSpPr>
          <p:nvPr>
            <p:ph type="sldNum" sz="quarter" idx="12"/>
          </p:nvPr>
        </p:nvSpPr>
        <p:spPr/>
        <p:txBody>
          <a:bodyPr/>
          <a:lstStyle/>
          <a:p>
            <a:fld id="{71CDF70E-611D-4F9F-945B-66AE8F179E7D}" type="slidenum">
              <a:rPr lang="en-GB" smtClean="0"/>
              <a:t>‹#›</a:t>
            </a:fld>
            <a:endParaRPr lang="en-GB"/>
          </a:p>
        </p:txBody>
      </p:sp>
    </p:spTree>
    <p:extLst>
      <p:ext uri="{BB962C8B-B14F-4D97-AF65-F5344CB8AC3E}">
        <p14:creationId xmlns:p14="http://schemas.microsoft.com/office/powerpoint/2010/main" val="2209663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01/07/2022</a:t>
            </a:r>
            <a:endParaRPr lang="en-GB"/>
          </a:p>
        </p:txBody>
      </p:sp>
      <p:sp>
        <p:nvSpPr>
          <p:cNvPr id="3" name="Footer Placeholder 2"/>
          <p:cNvSpPr>
            <a:spLocks noGrp="1"/>
          </p:cNvSpPr>
          <p:nvPr>
            <p:ph type="ftr" sz="quarter" idx="11"/>
          </p:nvPr>
        </p:nvSpPr>
        <p:spPr/>
        <p:txBody>
          <a:bodyPr/>
          <a:lstStyle/>
          <a:p>
            <a:r>
              <a:rPr lang="en-GB" smtClean="0"/>
              <a:t>MPP </a:t>
            </a:r>
            <a:endParaRPr lang="en-GB"/>
          </a:p>
        </p:txBody>
      </p:sp>
      <p:sp>
        <p:nvSpPr>
          <p:cNvPr id="4" name="Slide Number Placeholder 3"/>
          <p:cNvSpPr>
            <a:spLocks noGrp="1"/>
          </p:cNvSpPr>
          <p:nvPr>
            <p:ph type="sldNum" sz="quarter" idx="12"/>
          </p:nvPr>
        </p:nvSpPr>
        <p:spPr/>
        <p:txBody>
          <a:bodyPr/>
          <a:lstStyle/>
          <a:p>
            <a:fld id="{71CDF70E-611D-4F9F-945B-66AE8F179E7D}" type="slidenum">
              <a:rPr lang="en-GB" smtClean="0"/>
              <a:t>‹#›</a:t>
            </a:fld>
            <a:endParaRPr lang="en-GB"/>
          </a:p>
        </p:txBody>
      </p:sp>
    </p:spTree>
    <p:extLst>
      <p:ext uri="{BB962C8B-B14F-4D97-AF65-F5344CB8AC3E}">
        <p14:creationId xmlns:p14="http://schemas.microsoft.com/office/powerpoint/2010/main" val="2578564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GB" smtClean="0"/>
              <a:t>01/07/2022</a:t>
            </a:r>
            <a:endParaRPr lang="en-GB"/>
          </a:p>
        </p:txBody>
      </p:sp>
      <p:sp>
        <p:nvSpPr>
          <p:cNvPr id="6" name="Footer Placeholder 5"/>
          <p:cNvSpPr>
            <a:spLocks noGrp="1"/>
          </p:cNvSpPr>
          <p:nvPr>
            <p:ph type="ftr" sz="quarter" idx="11"/>
          </p:nvPr>
        </p:nvSpPr>
        <p:spPr/>
        <p:txBody>
          <a:bodyPr/>
          <a:lstStyle/>
          <a:p>
            <a:r>
              <a:rPr lang="en-GB" smtClean="0"/>
              <a:t>MPP </a:t>
            </a:r>
            <a:endParaRPr lang="en-GB"/>
          </a:p>
        </p:txBody>
      </p:sp>
      <p:sp>
        <p:nvSpPr>
          <p:cNvPr id="7" name="Slide Number Placeholder 6"/>
          <p:cNvSpPr>
            <a:spLocks noGrp="1"/>
          </p:cNvSpPr>
          <p:nvPr>
            <p:ph type="sldNum" sz="quarter" idx="12"/>
          </p:nvPr>
        </p:nvSpPr>
        <p:spPr/>
        <p:txBody>
          <a:bodyPr/>
          <a:lstStyle/>
          <a:p>
            <a:fld id="{71CDF70E-611D-4F9F-945B-66AE8F179E7D}" type="slidenum">
              <a:rPr lang="en-GB" smtClean="0"/>
              <a:t>‹#›</a:t>
            </a:fld>
            <a:endParaRPr lang="en-GB"/>
          </a:p>
        </p:txBody>
      </p:sp>
    </p:spTree>
    <p:extLst>
      <p:ext uri="{BB962C8B-B14F-4D97-AF65-F5344CB8AC3E}">
        <p14:creationId xmlns:p14="http://schemas.microsoft.com/office/powerpoint/2010/main" val="3022101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GB" smtClean="0"/>
              <a:t>01/07/2022</a:t>
            </a:r>
            <a:endParaRPr lang="en-GB"/>
          </a:p>
        </p:txBody>
      </p:sp>
      <p:sp>
        <p:nvSpPr>
          <p:cNvPr id="6" name="Footer Placeholder 5"/>
          <p:cNvSpPr>
            <a:spLocks noGrp="1"/>
          </p:cNvSpPr>
          <p:nvPr>
            <p:ph type="ftr" sz="quarter" idx="11"/>
          </p:nvPr>
        </p:nvSpPr>
        <p:spPr/>
        <p:txBody>
          <a:bodyPr/>
          <a:lstStyle/>
          <a:p>
            <a:r>
              <a:rPr lang="en-GB" smtClean="0"/>
              <a:t>MPP </a:t>
            </a:r>
            <a:endParaRPr lang="en-GB"/>
          </a:p>
        </p:txBody>
      </p:sp>
      <p:sp>
        <p:nvSpPr>
          <p:cNvPr id="7" name="Slide Number Placeholder 6"/>
          <p:cNvSpPr>
            <a:spLocks noGrp="1"/>
          </p:cNvSpPr>
          <p:nvPr>
            <p:ph type="sldNum" sz="quarter" idx="12"/>
          </p:nvPr>
        </p:nvSpPr>
        <p:spPr/>
        <p:txBody>
          <a:bodyPr/>
          <a:lstStyle/>
          <a:p>
            <a:fld id="{71CDF70E-611D-4F9F-945B-66AE8F179E7D}" type="slidenum">
              <a:rPr lang="en-GB" smtClean="0"/>
              <a:t>‹#›</a:t>
            </a:fld>
            <a:endParaRPr lang="en-GB"/>
          </a:p>
        </p:txBody>
      </p:sp>
    </p:spTree>
    <p:extLst>
      <p:ext uri="{BB962C8B-B14F-4D97-AF65-F5344CB8AC3E}">
        <p14:creationId xmlns:p14="http://schemas.microsoft.com/office/powerpoint/2010/main" val="3014684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01/07/2022</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MPP </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CDF70E-611D-4F9F-945B-66AE8F179E7D}" type="slidenum">
              <a:rPr lang="en-GB" smtClean="0"/>
              <a:t>‹#›</a:t>
            </a:fld>
            <a:endParaRPr lang="en-GB"/>
          </a:p>
        </p:txBody>
      </p:sp>
    </p:spTree>
    <p:extLst>
      <p:ext uri="{BB962C8B-B14F-4D97-AF65-F5344CB8AC3E}">
        <p14:creationId xmlns:p14="http://schemas.microsoft.com/office/powerpoint/2010/main" val="3320473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be-op-logbook.web.cern.ch/elogbook-server/GET/showEventInLogbook/3397828"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i="1" dirty="0" smtClean="0"/>
              <a:t>IS04 vs IS03 as operational LINAC4 source from Jan2023</a:t>
            </a:r>
            <a:endParaRPr lang="en-GB" dirty="0"/>
          </a:p>
        </p:txBody>
      </p:sp>
      <p:sp>
        <p:nvSpPr>
          <p:cNvPr id="3" name="Subtitle 2"/>
          <p:cNvSpPr>
            <a:spLocks noGrp="1"/>
          </p:cNvSpPr>
          <p:nvPr>
            <p:ph type="subTitle" idx="1"/>
          </p:nvPr>
        </p:nvSpPr>
        <p:spPr>
          <a:xfrm>
            <a:off x="166977" y="3602038"/>
            <a:ext cx="10501023" cy="1655762"/>
          </a:xfrm>
        </p:spPr>
        <p:txBody>
          <a:bodyPr/>
          <a:lstStyle/>
          <a:p>
            <a:r>
              <a:rPr lang="en-US" dirty="0" smtClean="0"/>
              <a:t>Alessandra Lombardi , Jean-Baptiste Lallement , Edgar </a:t>
            </a:r>
            <a:r>
              <a:rPr lang="en-US" dirty="0"/>
              <a:t>Sargsyan, Giulia Bellodi,  </a:t>
            </a:r>
            <a:r>
              <a:rPr lang="en-US" dirty="0" smtClean="0"/>
              <a:t>Francesco di Lorenzo, Mike </a:t>
            </a:r>
            <a:r>
              <a:rPr lang="en-US" dirty="0" err="1" smtClean="0"/>
              <a:t>o’Neil</a:t>
            </a:r>
            <a:r>
              <a:rPr lang="en-US" dirty="0" smtClean="0"/>
              <a:t>, Cristiano Mastrostefano and Sebastien Bertolo</a:t>
            </a:r>
            <a:endParaRPr lang="en-GB" dirty="0"/>
          </a:p>
        </p:txBody>
      </p:sp>
    </p:spTree>
    <p:extLst>
      <p:ext uri="{BB962C8B-B14F-4D97-AF65-F5344CB8AC3E}">
        <p14:creationId xmlns:p14="http://schemas.microsoft.com/office/powerpoint/2010/main" val="26358419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Spares availability and testing</a:t>
            </a:r>
            <a:endParaRPr lang="en-GB" dirty="0"/>
          </a:p>
        </p:txBody>
      </p:sp>
      <p:sp>
        <p:nvSpPr>
          <p:cNvPr id="3" name="Content Placeholder 2"/>
          <p:cNvSpPr>
            <a:spLocks noGrp="1"/>
          </p:cNvSpPr>
          <p:nvPr>
            <p:ph idx="1"/>
          </p:nvPr>
        </p:nvSpPr>
        <p:spPr/>
        <p:txBody>
          <a:bodyPr/>
          <a:lstStyle/>
          <a:p>
            <a:r>
              <a:rPr lang="en-US" dirty="0" smtClean="0"/>
              <a:t>Foreseen to have 2 spares tested before end of 2022</a:t>
            </a:r>
          </a:p>
          <a:p>
            <a:endParaRPr lang="en-US" dirty="0"/>
          </a:p>
          <a:p>
            <a:pPr lvl="1"/>
            <a:r>
              <a:rPr lang="en-US" dirty="0" smtClean="0"/>
              <a:t>First spare is assembled and will be tested starting 8/8</a:t>
            </a:r>
          </a:p>
          <a:p>
            <a:endParaRPr lang="en-US" dirty="0"/>
          </a:p>
          <a:p>
            <a:pPr lvl="1"/>
            <a:r>
              <a:rPr lang="en-US" dirty="0" smtClean="0"/>
              <a:t>Second spare will be ready in </a:t>
            </a:r>
            <a:r>
              <a:rPr lang="en-US" dirty="0" smtClean="0"/>
              <a:t>September/October </a:t>
            </a:r>
            <a:r>
              <a:rPr lang="en-US" dirty="0" smtClean="0"/>
              <a:t>and tested there after</a:t>
            </a:r>
            <a:endParaRPr lang="en-GB" dirty="0"/>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10</a:t>
            </a:fld>
            <a:endParaRPr lang="en-GB"/>
          </a:p>
        </p:txBody>
      </p:sp>
    </p:spTree>
    <p:extLst>
      <p:ext uri="{BB962C8B-B14F-4D97-AF65-F5344CB8AC3E}">
        <p14:creationId xmlns:p14="http://schemas.microsoft.com/office/powerpoint/2010/main" val="556082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modifications in the tunnel are backward compatible </a:t>
            </a:r>
            <a:endParaRPr lang="en-GB" dirty="0"/>
          </a:p>
        </p:txBody>
      </p:sp>
      <p:sp>
        <p:nvSpPr>
          <p:cNvPr id="3" name="Content Placeholder 2"/>
          <p:cNvSpPr>
            <a:spLocks noGrp="1"/>
          </p:cNvSpPr>
          <p:nvPr>
            <p:ph idx="1"/>
          </p:nvPr>
        </p:nvSpPr>
        <p:spPr/>
        <p:txBody>
          <a:bodyPr/>
          <a:lstStyle/>
          <a:p>
            <a:r>
              <a:rPr lang="en-US" dirty="0" smtClean="0"/>
              <a:t>1-2days to revert to IS03, if really needed. Time is comparable to changing a source to its spare. </a:t>
            </a:r>
          </a:p>
          <a:p>
            <a:endParaRPr lang="en-US" dirty="0"/>
          </a:p>
          <a:p>
            <a:r>
              <a:rPr lang="en-US" dirty="0" smtClean="0"/>
              <a:t>Modifications:</a:t>
            </a:r>
          </a:p>
          <a:p>
            <a:pPr lvl="1"/>
            <a:r>
              <a:rPr lang="en-US" dirty="0" smtClean="0"/>
              <a:t>Power supply connections : connect 2 vs 3 power supplies + reconfiguration</a:t>
            </a:r>
          </a:p>
          <a:p>
            <a:pPr lvl="1"/>
            <a:r>
              <a:rPr lang="en-US" dirty="0" smtClean="0"/>
              <a:t>Take out </a:t>
            </a:r>
            <a:r>
              <a:rPr lang="en-US" dirty="0" err="1" smtClean="0"/>
              <a:t>Einzel</a:t>
            </a:r>
            <a:r>
              <a:rPr lang="en-US" dirty="0" smtClean="0"/>
              <a:t> Lens from BIS input </a:t>
            </a:r>
          </a:p>
          <a:p>
            <a:pPr lvl="1"/>
            <a:r>
              <a:rPr lang="en-US" dirty="0" smtClean="0"/>
              <a:t>Invert polarity of Solenoids</a:t>
            </a:r>
          </a:p>
          <a:p>
            <a:pPr lvl="1"/>
            <a:r>
              <a:rPr lang="en-US" dirty="0" smtClean="0"/>
              <a:t>Change reference settings for solenoids and </a:t>
            </a:r>
            <a:r>
              <a:rPr lang="en-US" dirty="0" err="1" smtClean="0"/>
              <a:t>steerers</a:t>
            </a:r>
            <a:r>
              <a:rPr lang="en-US" dirty="0" smtClean="0"/>
              <a:t> in the LEBT</a:t>
            </a:r>
          </a:p>
          <a:p>
            <a:pPr lvl="1"/>
            <a:r>
              <a:rPr lang="en-US" dirty="0" smtClean="0"/>
              <a:t>Redo the steering in the  LINAC </a:t>
            </a:r>
            <a:endParaRPr lang="en-GB" dirty="0"/>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11</a:t>
            </a:fld>
            <a:endParaRPr lang="en-GB"/>
          </a:p>
        </p:txBody>
      </p:sp>
    </p:spTree>
    <p:extLst>
      <p:ext uri="{BB962C8B-B14F-4D97-AF65-F5344CB8AC3E}">
        <p14:creationId xmlns:p14="http://schemas.microsoft.com/office/powerpoint/2010/main" val="3481016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20456"/>
            <a:ext cx="10969139" cy="940443"/>
          </a:xfrm>
        </p:spPr>
        <p:txBody>
          <a:bodyPr>
            <a:normAutofit/>
          </a:bodyPr>
          <a:lstStyle/>
          <a:p>
            <a:r>
              <a:rPr lang="en-US" dirty="0" smtClean="0"/>
              <a:t>operational and MD beam</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45611100"/>
              </p:ext>
            </p:extLst>
          </p:nvPr>
        </p:nvGraphicFramePr>
        <p:xfrm>
          <a:off x="147538" y="1412234"/>
          <a:ext cx="11893261" cy="5431478"/>
        </p:xfrm>
        <a:graphic>
          <a:graphicData uri="http://schemas.openxmlformats.org/drawingml/2006/table">
            <a:tbl>
              <a:tblPr firstRow="1" bandRow="1">
                <a:tableStyleId>{7DF18680-E054-41AD-8BC1-D1AEF772440D}</a:tableStyleId>
              </a:tblPr>
              <a:tblGrid>
                <a:gridCol w="3319213">
                  <a:extLst>
                    <a:ext uri="{9D8B030D-6E8A-4147-A177-3AD203B41FA5}">
                      <a16:colId xmlns:a16="http://schemas.microsoft.com/office/drawing/2014/main" val="3025410047"/>
                    </a:ext>
                  </a:extLst>
                </a:gridCol>
                <a:gridCol w="2143512">
                  <a:extLst>
                    <a:ext uri="{9D8B030D-6E8A-4147-A177-3AD203B41FA5}">
                      <a16:colId xmlns:a16="http://schemas.microsoft.com/office/drawing/2014/main" val="2457978734"/>
                    </a:ext>
                  </a:extLst>
                </a:gridCol>
                <a:gridCol w="2143512">
                  <a:extLst>
                    <a:ext uri="{9D8B030D-6E8A-4147-A177-3AD203B41FA5}">
                      <a16:colId xmlns:a16="http://schemas.microsoft.com/office/drawing/2014/main" val="3647794902"/>
                    </a:ext>
                  </a:extLst>
                </a:gridCol>
                <a:gridCol w="2143512">
                  <a:extLst>
                    <a:ext uri="{9D8B030D-6E8A-4147-A177-3AD203B41FA5}">
                      <a16:colId xmlns:a16="http://schemas.microsoft.com/office/drawing/2014/main" val="3687200191"/>
                    </a:ext>
                  </a:extLst>
                </a:gridCol>
                <a:gridCol w="2143512">
                  <a:extLst>
                    <a:ext uri="{9D8B030D-6E8A-4147-A177-3AD203B41FA5}">
                      <a16:colId xmlns:a16="http://schemas.microsoft.com/office/drawing/2014/main" val="1738261398"/>
                    </a:ext>
                  </a:extLst>
                </a:gridCol>
              </a:tblGrid>
              <a:tr h="1451232">
                <a:tc>
                  <a:txBody>
                    <a:bodyPr/>
                    <a:lstStyle/>
                    <a:p>
                      <a:endParaRPr lang="en-GB" sz="2400" dirty="0"/>
                    </a:p>
                  </a:txBody>
                  <a:tcPr marL="121920" marR="121920" marT="60960" marB="60960"/>
                </a:tc>
                <a:tc>
                  <a:txBody>
                    <a:bodyPr/>
                    <a:lstStyle/>
                    <a:p>
                      <a:r>
                        <a:rPr lang="en-US" sz="2400" dirty="0" smtClean="0"/>
                        <a:t>Operational</a:t>
                      </a:r>
                      <a:r>
                        <a:rPr lang="en-US" sz="2400" baseline="0" dirty="0" smtClean="0"/>
                        <a:t> 2021-2022 (IS03)</a:t>
                      </a:r>
                      <a:endParaRPr lang="en-GB" sz="2400" dirty="0"/>
                    </a:p>
                  </a:txBody>
                  <a:tcPr marL="121920" marR="121920" marT="60960" marB="60960"/>
                </a:tc>
                <a:tc>
                  <a:txBody>
                    <a:bodyPr/>
                    <a:lstStyle/>
                    <a:p>
                      <a:r>
                        <a:rPr lang="en-US" sz="2400" dirty="0" smtClean="0"/>
                        <a:t>Operational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baseline="0" dirty="0" smtClean="0"/>
                        <a:t>(IS04)</a:t>
                      </a:r>
                      <a:endParaRPr lang="en-GB" sz="2400" dirty="0" smtClean="0"/>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MD 2023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err="1" smtClean="0"/>
                        <a:t>linac</a:t>
                      </a:r>
                      <a:r>
                        <a:rPr lang="en-US" sz="2400" dirty="0" smtClean="0"/>
                        <a:t> and TL </a:t>
                      </a:r>
                      <a:r>
                        <a:rPr lang="en-US" sz="2400" baseline="0" dirty="0" smtClean="0"/>
                        <a:t>(IS04)</a:t>
                      </a:r>
                      <a:endParaRPr lang="en-GB" sz="2400" dirty="0" smtClean="0"/>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MD 2023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err="1" smtClean="0"/>
                        <a:t>linac</a:t>
                      </a:r>
                      <a:r>
                        <a:rPr lang="en-US" sz="2400" dirty="0" smtClean="0"/>
                        <a:t> +PSB</a:t>
                      </a:r>
                      <a:endParaRPr lang="en-GB" sz="2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baseline="0" dirty="0" smtClean="0"/>
                        <a:t>(IS04)</a:t>
                      </a:r>
                      <a:endParaRPr lang="en-GB" sz="24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400" dirty="0" smtClean="0"/>
                    </a:p>
                  </a:txBody>
                  <a:tcPr marL="121920" marR="121920" marT="60960" marB="60960"/>
                </a:tc>
                <a:extLst>
                  <a:ext uri="{0D108BD9-81ED-4DB2-BD59-A6C34878D82A}">
                    <a16:rowId xmlns:a16="http://schemas.microsoft.com/office/drawing/2014/main" val="1736241248"/>
                  </a:ext>
                </a:extLst>
              </a:tr>
              <a:tr h="407333">
                <a:tc>
                  <a:txBody>
                    <a:bodyPr/>
                    <a:lstStyle/>
                    <a:p>
                      <a:r>
                        <a:rPr lang="en-US" sz="2000" dirty="0" smtClean="0"/>
                        <a:t>Pulse length at the source </a:t>
                      </a:r>
                      <a:endParaRPr lang="en-GB" sz="2000" dirty="0"/>
                    </a:p>
                  </a:txBody>
                  <a:tcPr marL="121920" marR="121920" marT="60960" marB="60960"/>
                </a:tc>
                <a:tc>
                  <a:txBody>
                    <a:bodyPr/>
                    <a:lstStyle/>
                    <a:p>
                      <a:r>
                        <a:rPr lang="en-US" sz="2000" dirty="0" smtClean="0"/>
                        <a:t>900µs</a:t>
                      </a:r>
                      <a:endParaRPr lang="en-GB" sz="2000" dirty="0"/>
                    </a:p>
                  </a:txBody>
                  <a:tcPr marL="121920" marR="121920" marT="60960" marB="60960"/>
                </a:tc>
                <a:tc>
                  <a:txBody>
                    <a:bodyPr/>
                    <a:lstStyle/>
                    <a:p>
                      <a:r>
                        <a:rPr lang="en-US" sz="2000" dirty="0" smtClean="0"/>
                        <a:t>900µs</a:t>
                      </a:r>
                      <a:endParaRPr lang="en-GB" sz="2000" dirty="0"/>
                    </a:p>
                  </a:txBody>
                  <a:tcPr marL="121920" marR="121920" marT="60960" marB="60960"/>
                </a:tc>
                <a:tc>
                  <a:txBody>
                    <a:bodyPr/>
                    <a:lstStyle/>
                    <a:p>
                      <a:r>
                        <a:rPr lang="en-US" sz="2000" dirty="0" smtClean="0"/>
                        <a:t>900µs</a:t>
                      </a:r>
                      <a:endParaRPr lang="en-GB" sz="2000" dirty="0"/>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t>900µs</a:t>
                      </a:r>
                      <a:endParaRPr lang="en-GB" sz="2000" dirty="0"/>
                    </a:p>
                  </a:txBody>
                  <a:tcPr marL="121920" marR="121920" marT="60960" marB="60960"/>
                </a:tc>
                <a:extLst>
                  <a:ext uri="{0D108BD9-81ED-4DB2-BD59-A6C34878D82A}">
                    <a16:rowId xmlns:a16="http://schemas.microsoft.com/office/drawing/2014/main" val="3319865102"/>
                  </a:ext>
                </a:extLst>
              </a:tr>
              <a:tr h="433837">
                <a:tc>
                  <a:txBody>
                    <a:bodyPr/>
                    <a:lstStyle/>
                    <a:p>
                      <a:r>
                        <a:rPr lang="en-US" sz="2000" dirty="0" smtClean="0"/>
                        <a:t>Pulse length after 3 MeV </a:t>
                      </a:r>
                      <a:endParaRPr lang="en-GB" sz="2000" dirty="0"/>
                    </a:p>
                  </a:txBody>
                  <a:tcPr marL="121920" marR="121920" marT="60960" marB="60960"/>
                </a:tc>
                <a:tc>
                  <a:txBody>
                    <a:bodyPr/>
                    <a:lstStyle/>
                    <a:p>
                      <a:r>
                        <a:rPr lang="en-US" sz="2000" dirty="0" smtClean="0"/>
                        <a:t>600µs</a:t>
                      </a:r>
                      <a:endParaRPr lang="en-GB" sz="2000" dirty="0"/>
                    </a:p>
                  </a:txBody>
                  <a:tcPr marL="121920" marR="121920" marT="60960" marB="60960"/>
                </a:tc>
                <a:tc>
                  <a:txBody>
                    <a:bodyPr/>
                    <a:lstStyle/>
                    <a:p>
                      <a:r>
                        <a:rPr lang="en-US" sz="2000" dirty="0" smtClean="0"/>
                        <a:t>600µs</a:t>
                      </a:r>
                      <a:endParaRPr lang="en-GB" sz="2000" dirty="0"/>
                    </a:p>
                  </a:txBody>
                  <a:tcPr marL="121920" marR="121920" marT="60960" marB="60960"/>
                </a:tc>
                <a:tc>
                  <a:txBody>
                    <a:bodyPr/>
                    <a:lstStyle/>
                    <a:p>
                      <a:r>
                        <a:rPr lang="en-US" sz="2000" dirty="0" smtClean="0"/>
                        <a:t>200-300µs</a:t>
                      </a:r>
                      <a:endParaRPr lang="en-GB" sz="2000" dirty="0">
                        <a:solidFill>
                          <a:srgbClr val="FF0000"/>
                        </a:solidFill>
                      </a:endParaRPr>
                    </a:p>
                  </a:txBody>
                  <a:tcPr marL="121920" marR="121920" marT="60960" marB="60960"/>
                </a:tc>
                <a:tc>
                  <a:txBody>
                    <a:bodyPr/>
                    <a:lstStyle/>
                    <a:p>
                      <a:r>
                        <a:rPr lang="en-US" sz="2000" dirty="0" smtClean="0"/>
                        <a:t>300µs</a:t>
                      </a:r>
                      <a:endParaRPr lang="en-GB" sz="2000" dirty="0">
                        <a:solidFill>
                          <a:srgbClr val="FF0000"/>
                        </a:solidFill>
                      </a:endParaRPr>
                    </a:p>
                  </a:txBody>
                  <a:tcPr marL="121920" marR="121920" marT="60960" marB="60960"/>
                </a:tc>
                <a:extLst>
                  <a:ext uri="{0D108BD9-81ED-4DB2-BD59-A6C34878D82A}">
                    <a16:rowId xmlns:a16="http://schemas.microsoft.com/office/drawing/2014/main" val="452056554"/>
                  </a:ext>
                </a:extLst>
              </a:tr>
              <a:tr h="446533">
                <a:tc>
                  <a:txBody>
                    <a:bodyPr/>
                    <a:lstStyle/>
                    <a:p>
                      <a:r>
                        <a:rPr lang="en-US" sz="2000" dirty="0" smtClean="0"/>
                        <a:t>Chopping factor </a:t>
                      </a:r>
                      <a:endParaRPr lang="en-GB" sz="2000" dirty="0"/>
                    </a:p>
                  </a:txBody>
                  <a:tcPr marL="121920" marR="121920" marT="60960" marB="60960"/>
                </a:tc>
                <a:tc>
                  <a:txBody>
                    <a:bodyPr/>
                    <a:lstStyle/>
                    <a:p>
                      <a:r>
                        <a:rPr lang="en-US" sz="2000" dirty="0" smtClean="0"/>
                        <a:t>65%</a:t>
                      </a:r>
                      <a:endParaRPr lang="en-GB" sz="2000" dirty="0"/>
                    </a:p>
                  </a:txBody>
                  <a:tcPr marL="121920" marR="121920" marT="60960" marB="60960"/>
                </a:tc>
                <a:tc>
                  <a:txBody>
                    <a:bodyPr/>
                    <a:lstStyle/>
                    <a:p>
                      <a:r>
                        <a:rPr lang="en-US" sz="2000" dirty="0" smtClean="0"/>
                        <a:t>65%</a:t>
                      </a:r>
                      <a:endParaRPr lang="en-GB" sz="2000" dirty="0"/>
                    </a:p>
                  </a:txBody>
                  <a:tcPr marL="121920" marR="121920" marT="60960" marB="60960"/>
                </a:tc>
                <a:tc>
                  <a:txBody>
                    <a:bodyPr/>
                    <a:lstStyle/>
                    <a:p>
                      <a:r>
                        <a:rPr lang="en-US" sz="2000" dirty="0" smtClean="0"/>
                        <a:t>44%</a:t>
                      </a:r>
                      <a:endParaRPr lang="en-GB" sz="2000" dirty="0">
                        <a:solidFill>
                          <a:srgbClr val="FF0000"/>
                        </a:solidFill>
                      </a:endParaRPr>
                    </a:p>
                  </a:txBody>
                  <a:tcPr marL="121920" marR="121920" marT="60960" marB="60960"/>
                </a:tc>
                <a:tc>
                  <a:txBody>
                    <a:bodyPr/>
                    <a:lstStyle/>
                    <a:p>
                      <a:r>
                        <a:rPr lang="en-GB" sz="2000" dirty="0" smtClean="0"/>
                        <a:t>65%</a:t>
                      </a:r>
                      <a:endParaRPr lang="en-GB" sz="2000" dirty="0">
                        <a:solidFill>
                          <a:srgbClr val="FF0000"/>
                        </a:solidFill>
                      </a:endParaRPr>
                    </a:p>
                  </a:txBody>
                  <a:tcPr marL="121920" marR="121920" marT="60960" marB="60960"/>
                </a:tc>
                <a:extLst>
                  <a:ext uri="{0D108BD9-81ED-4DB2-BD59-A6C34878D82A}">
                    <a16:rowId xmlns:a16="http://schemas.microsoft.com/office/drawing/2014/main" val="396245067"/>
                  </a:ext>
                </a:extLst>
              </a:tr>
              <a:tr h="436062">
                <a:tc>
                  <a:txBody>
                    <a:bodyPr/>
                    <a:lstStyle/>
                    <a:p>
                      <a:r>
                        <a:rPr lang="en-US" sz="2000" dirty="0" smtClean="0"/>
                        <a:t>Peak current after the RFQ</a:t>
                      </a:r>
                      <a:endParaRPr lang="en-GB" sz="2000" dirty="0"/>
                    </a:p>
                  </a:txBody>
                  <a:tcPr marL="121920" marR="121920" marT="60960" marB="60960"/>
                </a:tc>
                <a:tc>
                  <a:txBody>
                    <a:bodyPr/>
                    <a:lstStyle/>
                    <a:p>
                      <a:r>
                        <a:rPr lang="en-US" sz="2000" dirty="0" smtClean="0"/>
                        <a:t>25mA</a:t>
                      </a:r>
                      <a:endParaRPr lang="en-GB" sz="2000" dirty="0"/>
                    </a:p>
                  </a:txBody>
                  <a:tcPr marL="121920" marR="121920" marT="60960" marB="60960"/>
                </a:tc>
                <a:tc>
                  <a:txBody>
                    <a:bodyPr/>
                    <a:lstStyle/>
                    <a:p>
                      <a:r>
                        <a:rPr lang="en-US" sz="2000" dirty="0" smtClean="0"/>
                        <a:t>25mA</a:t>
                      </a:r>
                      <a:endParaRPr lang="en-GB" sz="2000" dirty="0"/>
                    </a:p>
                  </a:txBody>
                  <a:tcPr marL="121920" marR="121920" marT="60960" marB="60960"/>
                </a:tc>
                <a:tc>
                  <a:txBody>
                    <a:bodyPr/>
                    <a:lstStyle/>
                    <a:p>
                      <a:r>
                        <a:rPr lang="en-US" sz="2000" dirty="0" smtClean="0"/>
                        <a:t>30-45</a:t>
                      </a:r>
                      <a:r>
                        <a:rPr lang="en-US" sz="2000" baseline="0" dirty="0" smtClean="0"/>
                        <a:t> </a:t>
                      </a:r>
                      <a:r>
                        <a:rPr lang="en-US" sz="2000" dirty="0" smtClean="0"/>
                        <a:t>mA</a:t>
                      </a:r>
                      <a:endParaRPr lang="en-GB" sz="2000" dirty="0"/>
                    </a:p>
                  </a:txBody>
                  <a:tcPr marL="121920" marR="121920" marT="60960" marB="60960"/>
                </a:tc>
                <a:tc>
                  <a:txBody>
                    <a:bodyPr/>
                    <a:lstStyle/>
                    <a:p>
                      <a:r>
                        <a:rPr lang="en-GB" sz="2000" dirty="0" smtClean="0"/>
                        <a:t>Max</a:t>
                      </a:r>
                      <a:r>
                        <a:rPr lang="en-GB" sz="2000" baseline="0" dirty="0" smtClean="0"/>
                        <a:t>  30mA</a:t>
                      </a:r>
                      <a:endParaRPr lang="en-GB" sz="2000" dirty="0"/>
                    </a:p>
                  </a:txBody>
                  <a:tcPr marL="121920" marR="121920" marT="60960" marB="60960"/>
                </a:tc>
                <a:extLst>
                  <a:ext uri="{0D108BD9-81ED-4DB2-BD59-A6C34878D82A}">
                    <a16:rowId xmlns:a16="http://schemas.microsoft.com/office/drawing/2014/main" val="2375697727"/>
                  </a:ext>
                </a:extLst>
              </a:tr>
              <a:tr h="699714">
                <a:tc>
                  <a:txBody>
                    <a:bodyPr/>
                    <a:lstStyle/>
                    <a:p>
                      <a:r>
                        <a:rPr lang="en-US" sz="2000" dirty="0" smtClean="0"/>
                        <a:t>Average current along the pulse after chopping</a:t>
                      </a:r>
                      <a:endParaRPr lang="en-GB" sz="2000" dirty="0"/>
                    </a:p>
                  </a:txBody>
                  <a:tcPr marL="121920" marR="121920" marT="60960" marB="60960"/>
                </a:tc>
                <a:tc>
                  <a:txBody>
                    <a:bodyPr/>
                    <a:lstStyle/>
                    <a:p>
                      <a:r>
                        <a:rPr lang="en-US" sz="2000" dirty="0" smtClean="0"/>
                        <a:t>16mA</a:t>
                      </a:r>
                      <a:endParaRPr lang="en-GB" sz="2000" dirty="0"/>
                    </a:p>
                  </a:txBody>
                  <a:tcPr marL="121920" marR="121920" marT="60960" marB="60960"/>
                </a:tc>
                <a:tc>
                  <a:txBody>
                    <a:bodyPr/>
                    <a:lstStyle/>
                    <a:p>
                      <a:r>
                        <a:rPr lang="en-US" sz="2000" dirty="0" smtClean="0"/>
                        <a:t>16mA</a:t>
                      </a:r>
                      <a:endParaRPr lang="en-GB" sz="2000" dirty="0"/>
                    </a:p>
                  </a:txBody>
                  <a:tcPr marL="121920" marR="121920" marT="60960" marB="60960"/>
                </a:tc>
                <a:tc>
                  <a:txBody>
                    <a:bodyPr/>
                    <a:lstStyle/>
                    <a:p>
                      <a:r>
                        <a:rPr lang="en-GB" sz="2000" dirty="0" smtClean="0"/>
                        <a:t>20mA </a:t>
                      </a:r>
                    </a:p>
                    <a:p>
                      <a:r>
                        <a:rPr lang="en-GB" sz="2000" dirty="0" smtClean="0"/>
                        <a:t>(present operational limit )</a:t>
                      </a:r>
                      <a:endParaRPr lang="en-GB" sz="2000" dirty="0"/>
                    </a:p>
                  </a:txBody>
                  <a:tcPr marL="121920" marR="121920" marT="60960" marB="60960"/>
                </a:tc>
                <a:tc>
                  <a:txBody>
                    <a:bodyPr/>
                    <a:lstStyle/>
                    <a:p>
                      <a:r>
                        <a:rPr lang="en-GB" sz="2000" dirty="0" smtClean="0"/>
                        <a:t>20mA </a:t>
                      </a:r>
                      <a:endParaRPr lang="en-GB" sz="2000" dirty="0"/>
                    </a:p>
                  </a:txBody>
                  <a:tcPr marL="121920" marR="121920" marT="60960" marB="60960"/>
                </a:tc>
                <a:extLst>
                  <a:ext uri="{0D108BD9-81ED-4DB2-BD59-A6C34878D82A}">
                    <a16:rowId xmlns:a16="http://schemas.microsoft.com/office/drawing/2014/main" val="4090842808"/>
                  </a:ext>
                </a:extLst>
              </a:tr>
              <a:tr h="1067046">
                <a:tc>
                  <a:txBody>
                    <a:bodyPr/>
                    <a:lstStyle/>
                    <a:p>
                      <a:r>
                        <a:rPr lang="en-US" sz="2000" dirty="0" smtClean="0"/>
                        <a:t>Load on the 3 MeV dump</a:t>
                      </a:r>
                      <a:endParaRPr lang="en-GB" sz="2000" dirty="0"/>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FF0000"/>
                          </a:solidFill>
                        </a:rPr>
                        <a:t>3,4 10</a:t>
                      </a:r>
                      <a:r>
                        <a:rPr lang="en-GB" sz="2000" baseline="30000" dirty="0" smtClean="0">
                          <a:solidFill>
                            <a:srgbClr val="FF0000"/>
                          </a:solidFill>
                        </a:rPr>
                        <a:t>13</a:t>
                      </a:r>
                      <a:r>
                        <a:rPr lang="en-GB" sz="2000" dirty="0" smtClean="0">
                          <a:solidFill>
                            <a:srgbClr val="FF0000"/>
                          </a:solidFill>
                        </a:rPr>
                        <a:t> H- /sec</a:t>
                      </a:r>
                    </a:p>
                    <a:p>
                      <a:endParaRPr lang="en-GB" sz="2000" dirty="0"/>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FF0000"/>
                          </a:solidFill>
                        </a:rPr>
                        <a:t>3,4 10</a:t>
                      </a:r>
                      <a:r>
                        <a:rPr lang="en-GB" sz="2000" baseline="30000" dirty="0" smtClean="0">
                          <a:solidFill>
                            <a:srgbClr val="FF0000"/>
                          </a:solidFill>
                        </a:rPr>
                        <a:t>13</a:t>
                      </a:r>
                      <a:r>
                        <a:rPr lang="en-GB" sz="2000" dirty="0" smtClean="0">
                          <a:solidFill>
                            <a:srgbClr val="FF0000"/>
                          </a:solidFill>
                        </a:rPr>
                        <a:t> H- /sec</a:t>
                      </a:r>
                    </a:p>
                    <a:p>
                      <a:endParaRPr lang="en-GB" sz="2000" dirty="0"/>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FF0000"/>
                          </a:solidFill>
                        </a:rPr>
                        <a:t>3,2 10</a:t>
                      </a:r>
                      <a:r>
                        <a:rPr lang="en-GB" sz="2000" baseline="30000" dirty="0" smtClean="0">
                          <a:solidFill>
                            <a:srgbClr val="FF0000"/>
                          </a:solidFill>
                        </a:rPr>
                        <a:t>13</a:t>
                      </a:r>
                      <a:r>
                        <a:rPr lang="en-GB" sz="2000" dirty="0" smtClean="0">
                          <a:solidFill>
                            <a:srgbClr val="FF0000"/>
                          </a:solidFill>
                        </a:rPr>
                        <a:t> H- /sec</a:t>
                      </a:r>
                    </a:p>
                    <a:p>
                      <a:endParaRPr lang="en-GB" sz="2000" dirty="0"/>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FF0000"/>
                          </a:solidFill>
                        </a:rPr>
                        <a:t>2,0 10</a:t>
                      </a:r>
                      <a:r>
                        <a:rPr lang="en-GB" sz="2000" baseline="30000" dirty="0" smtClean="0">
                          <a:solidFill>
                            <a:srgbClr val="FF0000"/>
                          </a:solidFill>
                        </a:rPr>
                        <a:t>13</a:t>
                      </a:r>
                      <a:r>
                        <a:rPr lang="en-GB" sz="2000" dirty="0" smtClean="0">
                          <a:solidFill>
                            <a:srgbClr val="FF0000"/>
                          </a:solidFill>
                        </a:rPr>
                        <a:t> H- /sec</a:t>
                      </a:r>
                    </a:p>
                    <a:p>
                      <a:endParaRPr lang="en-GB" sz="2000" dirty="0"/>
                    </a:p>
                  </a:txBody>
                  <a:tcPr marL="121920" marR="121920" marT="60960" marB="60960"/>
                </a:tc>
                <a:extLst>
                  <a:ext uri="{0D108BD9-81ED-4DB2-BD59-A6C34878D82A}">
                    <a16:rowId xmlns:a16="http://schemas.microsoft.com/office/drawing/2014/main" val="738241015"/>
                  </a:ext>
                </a:extLst>
              </a:tr>
            </a:tbl>
          </a:graphicData>
        </a:graphic>
      </p:graphicFrame>
      <p:sp>
        <p:nvSpPr>
          <p:cNvPr id="4" name="Slide Number Placeholder 3"/>
          <p:cNvSpPr>
            <a:spLocks noGrp="1"/>
          </p:cNvSpPr>
          <p:nvPr>
            <p:ph type="sldNum" sz="quarter" idx="4294967295"/>
          </p:nvPr>
        </p:nvSpPr>
        <p:spPr/>
        <p:txBody>
          <a:bodyPr/>
          <a:lstStyle/>
          <a:p>
            <a:fld id="{17918391-D411-FE40-AAD7-861AE5233E0E}" type="slidenum">
              <a:rPr lang="en-US" smtClean="0"/>
              <a:pPr/>
              <a:t>12</a:t>
            </a:fld>
            <a:endParaRPr lang="en-US" dirty="0"/>
          </a:p>
        </p:txBody>
      </p:sp>
      <p:sp>
        <p:nvSpPr>
          <p:cNvPr id="3" name="TextBox 2"/>
          <p:cNvSpPr txBox="1"/>
          <p:nvPr/>
        </p:nvSpPr>
        <p:spPr>
          <a:xfrm>
            <a:off x="239766" y="1522074"/>
            <a:ext cx="2995517" cy="1077218"/>
          </a:xfrm>
          <a:prstGeom prst="rect">
            <a:avLst/>
          </a:prstGeom>
          <a:noFill/>
        </p:spPr>
        <p:txBody>
          <a:bodyPr wrap="square" rtlCol="0">
            <a:spAutoFit/>
          </a:bodyPr>
          <a:lstStyle/>
          <a:p>
            <a:r>
              <a:rPr lang="en-GB" sz="1600" dirty="0">
                <a:solidFill>
                  <a:srgbClr val="FF0000"/>
                </a:solidFill>
              </a:rPr>
              <a:t>During MDs we use the chopping factor and the pulse length to respect the average </a:t>
            </a:r>
            <a:r>
              <a:rPr lang="en-GB" sz="1600" dirty="0" smtClean="0">
                <a:solidFill>
                  <a:srgbClr val="FF0000"/>
                </a:solidFill>
              </a:rPr>
              <a:t>current </a:t>
            </a:r>
            <a:r>
              <a:rPr lang="en-GB" sz="1600" dirty="0">
                <a:solidFill>
                  <a:srgbClr val="FF0000"/>
                </a:solidFill>
              </a:rPr>
              <a:t>and the load on the 3 MeV dump</a:t>
            </a:r>
          </a:p>
        </p:txBody>
      </p:sp>
      <p:sp>
        <p:nvSpPr>
          <p:cNvPr id="6" name="Date Placeholder 5"/>
          <p:cNvSpPr>
            <a:spLocks noGrp="1"/>
          </p:cNvSpPr>
          <p:nvPr>
            <p:ph type="dt" sz="half" idx="10"/>
          </p:nvPr>
        </p:nvSpPr>
        <p:spPr/>
        <p:txBody>
          <a:bodyPr/>
          <a:lstStyle/>
          <a:p>
            <a:r>
              <a:rPr lang="en-GB" smtClean="0"/>
              <a:t>01/07/2022</a:t>
            </a:r>
            <a:endParaRPr lang="en-GB"/>
          </a:p>
        </p:txBody>
      </p:sp>
      <p:sp>
        <p:nvSpPr>
          <p:cNvPr id="7" name="Footer Placeholder 6"/>
          <p:cNvSpPr>
            <a:spLocks noGrp="1"/>
          </p:cNvSpPr>
          <p:nvPr>
            <p:ph type="ftr" sz="quarter" idx="11"/>
          </p:nvPr>
        </p:nvSpPr>
        <p:spPr/>
        <p:txBody>
          <a:bodyPr/>
          <a:lstStyle/>
          <a:p>
            <a:r>
              <a:rPr lang="en-GB" smtClean="0"/>
              <a:t>MPP </a:t>
            </a:r>
            <a:endParaRPr lang="en-GB"/>
          </a:p>
        </p:txBody>
      </p:sp>
    </p:spTree>
    <p:extLst>
      <p:ext uri="{BB962C8B-B14F-4D97-AF65-F5344CB8AC3E}">
        <p14:creationId xmlns:p14="http://schemas.microsoft.com/office/powerpoint/2010/main" val="37401991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1E38E-3E57-43F1-BA74-814DA5A71BCF}"/>
              </a:ext>
            </a:extLst>
          </p:cNvPr>
          <p:cNvSpPr>
            <a:spLocks noGrp="1"/>
          </p:cNvSpPr>
          <p:nvPr>
            <p:ph type="title"/>
          </p:nvPr>
        </p:nvSpPr>
        <p:spPr>
          <a:xfrm>
            <a:off x="563418" y="365125"/>
            <a:ext cx="11222182" cy="1325563"/>
          </a:xfrm>
        </p:spPr>
        <p:txBody>
          <a:bodyPr>
            <a:normAutofit/>
          </a:bodyPr>
          <a:lstStyle/>
          <a:p>
            <a:r>
              <a:rPr lang="en-US" dirty="0" smtClean="0"/>
              <a:t>MD high intensity-</a:t>
            </a:r>
            <a:endParaRPr lang="en-GB" dirty="0"/>
          </a:p>
        </p:txBody>
      </p:sp>
      <p:sp>
        <p:nvSpPr>
          <p:cNvPr id="3" name="Content Placeholder 2">
            <a:extLst>
              <a:ext uri="{FF2B5EF4-FFF2-40B4-BE49-F238E27FC236}">
                <a16:creationId xmlns:a16="http://schemas.microsoft.com/office/drawing/2014/main" id="{1643C73E-9129-4967-AC80-E16347A45133}"/>
              </a:ext>
            </a:extLst>
          </p:cNvPr>
          <p:cNvSpPr>
            <a:spLocks noGrp="1"/>
          </p:cNvSpPr>
          <p:nvPr>
            <p:ph idx="1"/>
          </p:nvPr>
        </p:nvSpPr>
        <p:spPr/>
        <p:txBody>
          <a:bodyPr>
            <a:normAutofit/>
          </a:bodyPr>
          <a:lstStyle/>
          <a:p>
            <a:endParaRPr lang="en-US" dirty="0"/>
          </a:p>
          <a:p>
            <a:endParaRPr lang="en-GB" dirty="0"/>
          </a:p>
        </p:txBody>
      </p:sp>
      <p:sp>
        <p:nvSpPr>
          <p:cNvPr id="4" name="Content Placeholder 2">
            <a:extLst>
              <a:ext uri="{FF2B5EF4-FFF2-40B4-BE49-F238E27FC236}">
                <a16:creationId xmlns:a16="http://schemas.microsoft.com/office/drawing/2014/main" id="{6ECAD1FB-A625-4447-A6AE-D80015B81731}"/>
              </a:ext>
            </a:extLst>
          </p:cNvPr>
          <p:cNvSpPr txBox="1">
            <a:spLocks/>
          </p:cNvSpPr>
          <p:nvPr/>
        </p:nvSpPr>
        <p:spPr>
          <a:xfrm>
            <a:off x="990600" y="1978025"/>
            <a:ext cx="10515600" cy="43513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BI  - instrumentation</a:t>
            </a:r>
            <a:endParaRPr lang="en-GB" dirty="0"/>
          </a:p>
          <a:p>
            <a:pPr lvl="1"/>
            <a:r>
              <a:rPr lang="en-US" dirty="0"/>
              <a:t>To be verified if attenuation to be added to BCT amplifiers. – ok up to 40 mA needs modification to go to 45 or higher. Check the options and planning only when/if it is approved to have MD higher than 40mA.    Minimum : 1 month notice </a:t>
            </a:r>
          </a:p>
          <a:p>
            <a:pPr lvl="1"/>
            <a:r>
              <a:rPr lang="en-US" dirty="0"/>
              <a:t>Pulse length for wire based measurements (</a:t>
            </a:r>
            <a:r>
              <a:rPr lang="en-US" dirty="0" err="1"/>
              <a:t>SEMGrids</a:t>
            </a:r>
            <a:r>
              <a:rPr lang="en-US" dirty="0"/>
              <a:t>, </a:t>
            </a:r>
            <a:r>
              <a:rPr lang="en-US" dirty="0" err="1"/>
              <a:t>wirescanners</a:t>
            </a:r>
            <a:r>
              <a:rPr lang="en-US" dirty="0"/>
              <a:t>, BSM) all to be reviewed for currents and optics settings to define acceptable pulse length.</a:t>
            </a:r>
          </a:p>
          <a:p>
            <a:pPr lvl="1"/>
            <a:endParaRPr lang="en-GB" dirty="0"/>
          </a:p>
          <a:p>
            <a:endParaRPr lang="en-GB" dirty="0"/>
          </a:p>
        </p:txBody>
      </p:sp>
      <p:sp>
        <p:nvSpPr>
          <p:cNvPr id="5" name="Date Placeholder 4"/>
          <p:cNvSpPr>
            <a:spLocks noGrp="1"/>
          </p:cNvSpPr>
          <p:nvPr>
            <p:ph type="dt" sz="half" idx="10"/>
          </p:nvPr>
        </p:nvSpPr>
        <p:spPr/>
        <p:txBody>
          <a:bodyPr/>
          <a:lstStyle/>
          <a:p>
            <a:r>
              <a:rPr lang="en-GB" smtClean="0"/>
              <a:t>01/07/2022</a:t>
            </a:r>
            <a:endParaRPr lang="en-GB"/>
          </a:p>
        </p:txBody>
      </p:sp>
      <p:sp>
        <p:nvSpPr>
          <p:cNvPr id="6" name="Footer Placeholder 5"/>
          <p:cNvSpPr>
            <a:spLocks noGrp="1"/>
          </p:cNvSpPr>
          <p:nvPr>
            <p:ph type="ftr" sz="quarter" idx="11"/>
          </p:nvPr>
        </p:nvSpPr>
        <p:spPr/>
        <p:txBody>
          <a:bodyPr/>
          <a:lstStyle/>
          <a:p>
            <a:r>
              <a:rPr lang="en-GB" smtClean="0"/>
              <a:t>MPP </a:t>
            </a:r>
            <a:endParaRPr lang="en-GB"/>
          </a:p>
        </p:txBody>
      </p:sp>
      <p:sp>
        <p:nvSpPr>
          <p:cNvPr id="7" name="Slide Number Placeholder 6"/>
          <p:cNvSpPr>
            <a:spLocks noGrp="1"/>
          </p:cNvSpPr>
          <p:nvPr>
            <p:ph type="sldNum" sz="quarter" idx="12"/>
          </p:nvPr>
        </p:nvSpPr>
        <p:spPr/>
        <p:txBody>
          <a:bodyPr/>
          <a:lstStyle/>
          <a:p>
            <a:fld id="{71CDF70E-611D-4F9F-945B-66AE8F179E7D}" type="slidenum">
              <a:rPr lang="en-GB" smtClean="0"/>
              <a:t>13</a:t>
            </a:fld>
            <a:endParaRPr lang="en-GB"/>
          </a:p>
        </p:txBody>
      </p:sp>
    </p:spTree>
    <p:extLst>
      <p:ext uri="{BB962C8B-B14F-4D97-AF65-F5344CB8AC3E}">
        <p14:creationId xmlns:p14="http://schemas.microsoft.com/office/powerpoint/2010/main" val="38299905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Risks and Opportunities</a:t>
            </a:r>
            <a:endParaRPr lang="en-GB" dirty="0"/>
          </a:p>
        </p:txBody>
      </p:sp>
      <p:sp>
        <p:nvSpPr>
          <p:cNvPr id="3" name="Content Placeholder 2"/>
          <p:cNvSpPr>
            <a:spLocks noGrp="1"/>
          </p:cNvSpPr>
          <p:nvPr>
            <p:ph idx="1"/>
          </p:nvPr>
        </p:nvSpPr>
        <p:spPr/>
        <p:txBody>
          <a:bodyPr>
            <a:normAutofit fontScale="92500" lnSpcReduction="20000"/>
          </a:bodyPr>
          <a:lstStyle/>
          <a:p>
            <a:r>
              <a:rPr lang="en-US" dirty="0" smtClean="0"/>
              <a:t>Installation : </a:t>
            </a:r>
          </a:p>
          <a:p>
            <a:pPr lvl="1"/>
            <a:r>
              <a:rPr lang="en-US" dirty="0" smtClean="0"/>
              <a:t>all changes are backward compatible</a:t>
            </a:r>
            <a:endParaRPr lang="en-US" dirty="0"/>
          </a:p>
          <a:p>
            <a:r>
              <a:rPr lang="en-US" dirty="0" smtClean="0"/>
              <a:t>Operational Beam : </a:t>
            </a:r>
          </a:p>
          <a:p>
            <a:pPr lvl="1"/>
            <a:r>
              <a:rPr lang="en-US" dirty="0" smtClean="0"/>
              <a:t>The beam from IS04 has been transported  to 3 MeV and it has been successfully chopped in current range 20-50 mA </a:t>
            </a:r>
          </a:p>
          <a:p>
            <a:pPr lvl="1"/>
            <a:r>
              <a:rPr lang="en-US" dirty="0" smtClean="0"/>
              <a:t>The beam has not being transported down the LINAC and steering needs to be readjusted. </a:t>
            </a:r>
          </a:p>
          <a:p>
            <a:r>
              <a:rPr lang="en-US" dirty="0" smtClean="0"/>
              <a:t>MD for higher intensity: </a:t>
            </a:r>
            <a:endParaRPr lang="en-US" dirty="0"/>
          </a:p>
          <a:p>
            <a:pPr lvl="1"/>
            <a:r>
              <a:rPr lang="en-US" dirty="0" smtClean="0"/>
              <a:t>This source allows for a higher intensity out of the RFQ (up to 42mA in test conditions, 38mA in nominal conditions vs 30mA of IS03). Limit on the source RF power should be updated so that this doesn’t happen accidentally</a:t>
            </a:r>
            <a:endParaRPr lang="en-US" dirty="0"/>
          </a:p>
          <a:p>
            <a:pPr lvl="1"/>
            <a:r>
              <a:rPr lang="en-US" dirty="0" smtClean="0"/>
              <a:t>MD to explore transmission and emittance of higher intensity beam can be done without disruption. </a:t>
            </a:r>
            <a:r>
              <a:rPr lang="en-US" dirty="0" smtClean="0"/>
              <a:t>With the current operational </a:t>
            </a:r>
            <a:r>
              <a:rPr lang="en-US" dirty="0" smtClean="0"/>
              <a:t>configuration a</a:t>
            </a:r>
            <a:r>
              <a:rPr lang="en-US" dirty="0" smtClean="0"/>
              <a:t>n </a:t>
            </a:r>
            <a:r>
              <a:rPr lang="en-US" dirty="0" smtClean="0"/>
              <a:t>average current of 20mA along the </a:t>
            </a:r>
            <a:r>
              <a:rPr lang="en-US" dirty="0" err="1" smtClean="0"/>
              <a:t>linac</a:t>
            </a:r>
            <a:r>
              <a:rPr lang="en-US" dirty="0" smtClean="0"/>
              <a:t> should be respected  (NB:   “CAN be done” not “MUST be done”)</a:t>
            </a:r>
            <a:endParaRPr lang="en-US" dirty="0"/>
          </a:p>
          <a:p>
            <a:pPr lvl="1"/>
            <a:endParaRPr lang="en-US" dirty="0" smtClean="0"/>
          </a:p>
          <a:p>
            <a:pPr lvl="1"/>
            <a:endParaRPr lang="en-GB" dirty="0"/>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14</a:t>
            </a:fld>
            <a:endParaRPr lang="en-GB"/>
          </a:p>
        </p:txBody>
      </p:sp>
    </p:spTree>
    <p:extLst>
      <p:ext uri="{BB962C8B-B14F-4D97-AF65-F5344CB8AC3E}">
        <p14:creationId xmlns:p14="http://schemas.microsoft.com/office/powerpoint/2010/main" val="143917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r>
              <a:rPr lang="en-US" dirty="0" smtClean="0"/>
              <a:t>: we propose to use IS04 as operational source from Jan 2023</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IS04 has a simplified extraction system made of 3 electrodes instead of 5 and needing 2 power supplies (instead of3). This simplification has a positive effect on operation and also start-up. Conditioning the </a:t>
            </a:r>
            <a:r>
              <a:rPr lang="en-GB" dirty="0" err="1" smtClean="0"/>
              <a:t>Einzel</a:t>
            </a:r>
            <a:r>
              <a:rPr lang="en-GB" dirty="0" smtClean="0"/>
              <a:t> lens to the nominal voltage is often lengthy.</a:t>
            </a:r>
          </a:p>
          <a:p>
            <a:r>
              <a:rPr lang="en-GB" dirty="0" smtClean="0"/>
              <a:t>ISO4 has been tested thoroughly at the test stand and it has been tried at the LINAC4. Beam quality and reliability for operational beam is similar or better than IS03</a:t>
            </a:r>
          </a:p>
          <a:p>
            <a:r>
              <a:rPr lang="en-GB" dirty="0" smtClean="0"/>
              <a:t>IS04 can provides a beam with smaller emittance than IS03 which entails the possibility of higher than nominal intensity after the RFQ and potentially reduced losses in the RFQ for nominal beam.</a:t>
            </a:r>
          </a:p>
          <a:p>
            <a:r>
              <a:rPr lang="en-GB" dirty="0" smtClean="0"/>
              <a:t>Operationally it doesn’t increase the risk for LINAC4</a:t>
            </a:r>
          </a:p>
          <a:p>
            <a:r>
              <a:rPr lang="en-GB" dirty="0" smtClean="0"/>
              <a:t>Reverting to IS03 is possible at any time</a:t>
            </a:r>
            <a:endParaRPr lang="en-GB" dirty="0"/>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15</a:t>
            </a:fld>
            <a:endParaRPr lang="en-GB"/>
          </a:p>
        </p:txBody>
      </p:sp>
    </p:spTree>
    <p:extLst>
      <p:ext uri="{BB962C8B-B14F-4D97-AF65-F5344CB8AC3E}">
        <p14:creationId xmlns:p14="http://schemas.microsoft.com/office/powerpoint/2010/main" val="1152296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Reserve slides</a:t>
            </a:r>
            <a:endParaRPr lang="en-GB" dirty="0"/>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16</a:t>
            </a:fld>
            <a:endParaRPr lang="en-GB"/>
          </a:p>
        </p:txBody>
      </p:sp>
    </p:spTree>
    <p:extLst>
      <p:ext uri="{BB962C8B-B14F-4D97-AF65-F5344CB8AC3E}">
        <p14:creationId xmlns:p14="http://schemas.microsoft.com/office/powerpoint/2010/main" val="7835744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7340-5919-4409-886B-6F68869544F6}"/>
              </a:ext>
            </a:extLst>
          </p:cNvPr>
          <p:cNvSpPr>
            <a:spLocks noGrp="1"/>
          </p:cNvSpPr>
          <p:nvPr>
            <p:ph type="title"/>
          </p:nvPr>
        </p:nvSpPr>
        <p:spPr/>
        <p:txBody>
          <a:bodyPr>
            <a:normAutofit/>
          </a:bodyPr>
          <a:lstStyle/>
          <a:p>
            <a:r>
              <a:rPr lang="en-US" sz="4133" dirty="0" smtClean="0"/>
              <a:t>Confirmed  </a:t>
            </a:r>
            <a:r>
              <a:rPr lang="en-US" sz="4133" dirty="0"/>
              <a:t>at LINAC4 : 19-23 November 2021 </a:t>
            </a:r>
            <a:endParaRPr lang="en-GB" dirty="0"/>
          </a:p>
        </p:txBody>
      </p:sp>
      <p:sp>
        <p:nvSpPr>
          <p:cNvPr id="3" name="Content Placeholder 2">
            <a:extLst>
              <a:ext uri="{FF2B5EF4-FFF2-40B4-BE49-F238E27FC236}">
                <a16:creationId xmlns:a16="http://schemas.microsoft.com/office/drawing/2014/main" id="{315E454F-84F1-420B-A357-E61C2F52D082}"/>
              </a:ext>
            </a:extLst>
          </p:cNvPr>
          <p:cNvSpPr>
            <a:spLocks noGrp="1"/>
          </p:cNvSpPr>
          <p:nvPr>
            <p:ph idx="1"/>
          </p:nvPr>
        </p:nvSpPr>
        <p:spPr>
          <a:xfrm>
            <a:off x="609601" y="1325607"/>
            <a:ext cx="10969137" cy="2255092"/>
          </a:xfrm>
        </p:spPr>
        <p:txBody>
          <a:bodyPr>
            <a:normAutofit/>
          </a:bodyPr>
          <a:lstStyle/>
          <a:p>
            <a:pPr marL="380990" indent="-380990"/>
            <a:r>
              <a:rPr lang="en-US" sz="2400" dirty="0"/>
              <a:t>Total 2.5 days of beam tests – effective 1.5 days </a:t>
            </a:r>
          </a:p>
          <a:p>
            <a:pPr marL="380990" indent="-380990"/>
            <a:r>
              <a:rPr lang="en-US" sz="2400" dirty="0"/>
              <a:t>Most of the tests with the RFQ at operational voltage of 3.2 MV</a:t>
            </a:r>
          </a:p>
          <a:p>
            <a:pPr marL="380990" indent="-380990"/>
            <a:r>
              <a:rPr lang="en-US" sz="2400" dirty="0"/>
              <a:t>Beam current from source 25-55 mA</a:t>
            </a:r>
          </a:p>
          <a:p>
            <a:pPr marL="380990" indent="-380990"/>
            <a:r>
              <a:rPr lang="en-US" sz="2400" dirty="0"/>
              <a:t>Beam pulse length max 300 microsec</a:t>
            </a:r>
          </a:p>
          <a:p>
            <a:pPr marL="380990" indent="-380990"/>
            <a:endParaRPr lang="en-US" sz="2400" dirty="0"/>
          </a:p>
        </p:txBody>
      </p:sp>
      <p:sp>
        <p:nvSpPr>
          <p:cNvPr id="6" name="Slide Number Placeholder 5">
            <a:extLst>
              <a:ext uri="{FF2B5EF4-FFF2-40B4-BE49-F238E27FC236}">
                <a16:creationId xmlns:a16="http://schemas.microsoft.com/office/drawing/2014/main" id="{9C48738A-500C-4C5B-9E9E-B989AB3EA4A2}"/>
              </a:ext>
            </a:extLst>
          </p:cNvPr>
          <p:cNvSpPr>
            <a:spLocks noGrp="1"/>
          </p:cNvSpPr>
          <p:nvPr>
            <p:ph type="sldNum" sz="quarter" idx="4294967295"/>
          </p:nvPr>
        </p:nvSpPr>
        <p:spPr/>
        <p:txBody>
          <a:bodyPr/>
          <a:lstStyle/>
          <a:p>
            <a:fld id="{17918391-D411-FE40-AAD7-861AE5233E0E}" type="slidenum">
              <a:rPr lang="en-US" smtClean="0"/>
              <a:pPr/>
              <a:t>17</a:t>
            </a:fld>
            <a:endParaRPr lang="en-US" dirty="0"/>
          </a:p>
        </p:txBody>
      </p:sp>
      <p:sp>
        <p:nvSpPr>
          <p:cNvPr id="8" name="Content Placeholder 2">
            <a:extLst>
              <a:ext uri="{FF2B5EF4-FFF2-40B4-BE49-F238E27FC236}">
                <a16:creationId xmlns:a16="http://schemas.microsoft.com/office/drawing/2014/main" id="{318CD9BA-01C9-4799-B8A6-08E9DFDDA507}"/>
              </a:ext>
            </a:extLst>
          </p:cNvPr>
          <p:cNvSpPr txBox="1">
            <a:spLocks/>
          </p:cNvSpPr>
          <p:nvPr/>
        </p:nvSpPr>
        <p:spPr>
          <a:xfrm>
            <a:off x="609601" y="3591552"/>
            <a:ext cx="6676644" cy="2687843"/>
          </a:xfrm>
          <a:prstGeom prst="rect">
            <a:avLst/>
          </a:prstGeom>
        </p:spPr>
        <p:txBody>
          <a:bodyPr vert="horz">
            <a:normAutofit fontScale="85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80990" indent="-380990"/>
            <a:r>
              <a:rPr lang="en-US" sz="2400" dirty="0"/>
              <a:t>Solenoid and steerer optimization for max transmission through the RFQ</a:t>
            </a:r>
          </a:p>
          <a:p>
            <a:pPr marL="380990" indent="-380990"/>
            <a:r>
              <a:rPr lang="en-US" sz="2400" dirty="0"/>
              <a:t>LEBT gas/space charge neutralization optimization</a:t>
            </a:r>
          </a:p>
          <a:p>
            <a:pPr marL="380990" indent="-380990"/>
            <a:r>
              <a:rPr lang="en-US" sz="2400" dirty="0"/>
              <a:t>Puller voltage optimization</a:t>
            </a:r>
          </a:p>
          <a:p>
            <a:pPr marL="380990" indent="-380990"/>
            <a:r>
              <a:rPr lang="en-US" sz="2400" dirty="0"/>
              <a:t>Beam energy variation from source (source voltage 44-46 kV)</a:t>
            </a:r>
          </a:p>
          <a:p>
            <a:pPr marL="929617" lvl="1" indent="-380990"/>
            <a:r>
              <a:rPr lang="en-US" sz="1867" dirty="0"/>
              <a:t>Some improvement with 46 kV</a:t>
            </a:r>
          </a:p>
          <a:p>
            <a:pPr marL="380990" indent="-380990"/>
            <a:r>
              <a:rPr lang="en-US" sz="2400" dirty="0"/>
              <a:t>RFQ voltage scan (3.2-3.36 MV) with 50 mA beam</a:t>
            </a:r>
          </a:p>
          <a:p>
            <a:pPr marL="929617" lvl="1" indent="-380990"/>
            <a:r>
              <a:rPr lang="en-US" sz="1867" dirty="0"/>
              <a:t>Not enough time for other beam currents</a:t>
            </a:r>
          </a:p>
          <a:p>
            <a:pPr marL="380990" indent="-380990"/>
            <a:endParaRPr lang="en-US" sz="2400" dirty="0"/>
          </a:p>
        </p:txBody>
      </p:sp>
      <p:grpSp>
        <p:nvGrpSpPr>
          <p:cNvPr id="16" name="Group 15">
            <a:extLst>
              <a:ext uri="{FF2B5EF4-FFF2-40B4-BE49-F238E27FC236}">
                <a16:creationId xmlns:a16="http://schemas.microsoft.com/office/drawing/2014/main" id="{CA2A97E6-38F7-4895-97A9-56B2BD9CB398}"/>
              </a:ext>
            </a:extLst>
          </p:cNvPr>
          <p:cNvGrpSpPr/>
          <p:nvPr/>
        </p:nvGrpSpPr>
        <p:grpSpPr>
          <a:xfrm>
            <a:off x="7264474" y="3003756"/>
            <a:ext cx="4818673" cy="2536143"/>
            <a:chOff x="5448355" y="2252817"/>
            <a:chExt cx="3614005" cy="1902107"/>
          </a:xfrm>
        </p:grpSpPr>
        <p:pic>
          <p:nvPicPr>
            <p:cNvPr id="7" name="Content Placeholder 6">
              <a:extLst>
                <a:ext uri="{FF2B5EF4-FFF2-40B4-BE49-F238E27FC236}">
                  <a16:creationId xmlns:a16="http://schemas.microsoft.com/office/drawing/2014/main" id="{6B4BE78B-10FD-47C8-AC8F-BD0ED202A623}"/>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448355" y="2252817"/>
              <a:ext cx="3614005" cy="1902107"/>
            </a:xfrm>
            <a:prstGeom prst="rect">
              <a:avLst/>
            </a:prstGeom>
            <a:ln>
              <a:solidFill>
                <a:schemeClr val="accent1">
                  <a:lumMod val="10000"/>
                </a:schemeClr>
              </a:solidFill>
            </a:ln>
          </p:spPr>
        </p:pic>
        <p:sp>
          <p:nvSpPr>
            <p:cNvPr id="9" name="TextBox 8">
              <a:extLst>
                <a:ext uri="{FF2B5EF4-FFF2-40B4-BE49-F238E27FC236}">
                  <a16:creationId xmlns:a16="http://schemas.microsoft.com/office/drawing/2014/main" id="{0028492F-DB7B-43B9-AE62-1905C15D865A}"/>
                </a:ext>
              </a:extLst>
            </p:cNvPr>
            <p:cNvSpPr txBox="1"/>
            <p:nvPr/>
          </p:nvSpPr>
          <p:spPr>
            <a:xfrm>
              <a:off x="6188528" y="3902531"/>
              <a:ext cx="577843" cy="238575"/>
            </a:xfrm>
            <a:prstGeom prst="rect">
              <a:avLst/>
            </a:prstGeom>
            <a:noFill/>
            <a:ln>
              <a:noFill/>
            </a:ln>
          </p:spPr>
          <p:txBody>
            <a:bodyPr wrap="square" rtlCol="0">
              <a:spAutoFit/>
            </a:bodyPr>
            <a:lstStyle/>
            <a:p>
              <a:r>
                <a:rPr lang="en-US" sz="1467" dirty="0">
                  <a:solidFill>
                    <a:srgbClr val="FF0000"/>
                  </a:solidFill>
                </a:rPr>
                <a:t>LEBT</a:t>
              </a:r>
              <a:endParaRPr lang="en-GB" sz="1467" dirty="0">
                <a:solidFill>
                  <a:srgbClr val="FF0000"/>
                </a:solidFill>
              </a:endParaRPr>
            </a:p>
          </p:txBody>
        </p:sp>
        <p:sp>
          <p:nvSpPr>
            <p:cNvPr id="10" name="TextBox 9">
              <a:extLst>
                <a:ext uri="{FF2B5EF4-FFF2-40B4-BE49-F238E27FC236}">
                  <a16:creationId xmlns:a16="http://schemas.microsoft.com/office/drawing/2014/main" id="{51FE2063-C017-4067-85EC-6DF998FB15CE}"/>
                </a:ext>
              </a:extLst>
            </p:cNvPr>
            <p:cNvSpPr txBox="1"/>
            <p:nvPr/>
          </p:nvSpPr>
          <p:spPr>
            <a:xfrm>
              <a:off x="6855278" y="2811455"/>
              <a:ext cx="577843" cy="238575"/>
            </a:xfrm>
            <a:prstGeom prst="rect">
              <a:avLst/>
            </a:prstGeom>
            <a:noFill/>
            <a:ln>
              <a:noFill/>
            </a:ln>
          </p:spPr>
          <p:txBody>
            <a:bodyPr wrap="square" rtlCol="0">
              <a:spAutoFit/>
            </a:bodyPr>
            <a:lstStyle/>
            <a:p>
              <a:r>
                <a:rPr lang="en-US" sz="1467" dirty="0">
                  <a:solidFill>
                    <a:srgbClr val="FF0000"/>
                  </a:solidFill>
                </a:rPr>
                <a:t>RFQ</a:t>
              </a:r>
              <a:endParaRPr lang="en-GB" sz="1467" dirty="0">
                <a:solidFill>
                  <a:srgbClr val="FF0000"/>
                </a:solidFill>
              </a:endParaRPr>
            </a:p>
          </p:txBody>
        </p:sp>
        <p:sp>
          <p:nvSpPr>
            <p:cNvPr id="11" name="TextBox 10">
              <a:extLst>
                <a:ext uri="{FF2B5EF4-FFF2-40B4-BE49-F238E27FC236}">
                  <a16:creationId xmlns:a16="http://schemas.microsoft.com/office/drawing/2014/main" id="{1848923F-A359-4C77-8EC0-56129938DFAD}"/>
                </a:ext>
              </a:extLst>
            </p:cNvPr>
            <p:cNvSpPr txBox="1"/>
            <p:nvPr/>
          </p:nvSpPr>
          <p:spPr>
            <a:xfrm>
              <a:off x="7957456" y="2270526"/>
              <a:ext cx="577843" cy="238575"/>
            </a:xfrm>
            <a:prstGeom prst="rect">
              <a:avLst/>
            </a:prstGeom>
            <a:noFill/>
            <a:ln>
              <a:noFill/>
            </a:ln>
          </p:spPr>
          <p:txBody>
            <a:bodyPr wrap="square" rtlCol="0">
              <a:spAutoFit/>
            </a:bodyPr>
            <a:lstStyle/>
            <a:p>
              <a:r>
                <a:rPr lang="en-US" sz="1467" dirty="0">
                  <a:solidFill>
                    <a:srgbClr val="FF0000"/>
                  </a:solidFill>
                </a:rPr>
                <a:t>MEBT</a:t>
              </a:r>
              <a:endParaRPr lang="en-GB" sz="1467" dirty="0">
                <a:solidFill>
                  <a:srgbClr val="FF0000"/>
                </a:solidFill>
              </a:endParaRPr>
            </a:p>
          </p:txBody>
        </p:sp>
        <p:sp>
          <p:nvSpPr>
            <p:cNvPr id="12" name="TextBox 11">
              <a:extLst>
                <a:ext uri="{FF2B5EF4-FFF2-40B4-BE49-F238E27FC236}">
                  <a16:creationId xmlns:a16="http://schemas.microsoft.com/office/drawing/2014/main" id="{2B5004E5-7B96-4325-8780-029A67C19D3F}"/>
                </a:ext>
              </a:extLst>
            </p:cNvPr>
            <p:cNvSpPr txBox="1"/>
            <p:nvPr/>
          </p:nvSpPr>
          <p:spPr>
            <a:xfrm>
              <a:off x="5476216" y="3279322"/>
              <a:ext cx="358795" cy="238575"/>
            </a:xfrm>
            <a:prstGeom prst="rect">
              <a:avLst/>
            </a:prstGeom>
            <a:noFill/>
            <a:ln>
              <a:noFill/>
            </a:ln>
          </p:spPr>
          <p:txBody>
            <a:bodyPr wrap="square" rtlCol="0">
              <a:spAutoFit/>
            </a:bodyPr>
            <a:lstStyle/>
            <a:p>
              <a:r>
                <a:rPr lang="en-US" sz="1467" dirty="0">
                  <a:solidFill>
                    <a:srgbClr val="FF0000"/>
                  </a:solidFill>
                </a:rPr>
                <a:t>IS</a:t>
              </a:r>
              <a:endParaRPr lang="en-GB" sz="1467" dirty="0">
                <a:solidFill>
                  <a:srgbClr val="FF0000"/>
                </a:solidFill>
              </a:endParaRPr>
            </a:p>
          </p:txBody>
        </p:sp>
        <p:sp>
          <p:nvSpPr>
            <p:cNvPr id="14" name="TextBox 13">
              <a:extLst>
                <a:ext uri="{FF2B5EF4-FFF2-40B4-BE49-F238E27FC236}">
                  <a16:creationId xmlns:a16="http://schemas.microsoft.com/office/drawing/2014/main" id="{F8C2F8C4-6623-4E2F-8EDF-F0FECED666C8}"/>
                </a:ext>
              </a:extLst>
            </p:cNvPr>
            <p:cNvSpPr txBox="1"/>
            <p:nvPr/>
          </p:nvSpPr>
          <p:spPr>
            <a:xfrm>
              <a:off x="5465734" y="2477097"/>
              <a:ext cx="885354" cy="407900"/>
            </a:xfrm>
            <a:prstGeom prst="rect">
              <a:avLst/>
            </a:prstGeom>
            <a:solidFill>
              <a:schemeClr val="bg1"/>
            </a:solidFill>
          </p:spPr>
          <p:txBody>
            <a:bodyPr wrap="square" rtlCol="0">
              <a:spAutoFit/>
            </a:bodyPr>
            <a:lstStyle/>
            <a:p>
              <a:pPr algn="ctr"/>
              <a:r>
                <a:rPr lang="en-US" sz="1467" dirty="0"/>
                <a:t>45 keV</a:t>
              </a:r>
            </a:p>
            <a:p>
              <a:pPr algn="ctr"/>
              <a:r>
                <a:rPr lang="en-US" sz="1467" dirty="0"/>
                <a:t>BCT.1137</a:t>
              </a:r>
              <a:endParaRPr lang="en-GB" sz="1467" dirty="0"/>
            </a:p>
          </p:txBody>
        </p:sp>
        <p:sp>
          <p:nvSpPr>
            <p:cNvPr id="15" name="TextBox 14">
              <a:extLst>
                <a:ext uri="{FF2B5EF4-FFF2-40B4-BE49-F238E27FC236}">
                  <a16:creationId xmlns:a16="http://schemas.microsoft.com/office/drawing/2014/main" id="{EB6280C9-D33A-43EC-BD6B-45EC3B1EB938}"/>
                </a:ext>
              </a:extLst>
            </p:cNvPr>
            <p:cNvSpPr txBox="1"/>
            <p:nvPr/>
          </p:nvSpPr>
          <p:spPr>
            <a:xfrm>
              <a:off x="6784679" y="2276643"/>
              <a:ext cx="885354" cy="407900"/>
            </a:xfrm>
            <a:prstGeom prst="rect">
              <a:avLst/>
            </a:prstGeom>
            <a:solidFill>
              <a:schemeClr val="bg1"/>
            </a:solidFill>
          </p:spPr>
          <p:txBody>
            <a:bodyPr wrap="square" rtlCol="0">
              <a:spAutoFit/>
            </a:bodyPr>
            <a:lstStyle/>
            <a:p>
              <a:pPr algn="ctr"/>
              <a:r>
                <a:rPr lang="en-US" sz="1467" dirty="0"/>
                <a:t>3 MeV</a:t>
              </a:r>
            </a:p>
            <a:p>
              <a:pPr algn="ctr"/>
              <a:r>
                <a:rPr lang="en-US" sz="1467" dirty="0"/>
                <a:t>BCT.3113</a:t>
              </a:r>
              <a:endParaRPr lang="en-GB" sz="1467" dirty="0"/>
            </a:p>
          </p:txBody>
        </p:sp>
      </p:gr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Tree>
    <p:extLst>
      <p:ext uri="{BB962C8B-B14F-4D97-AF65-F5344CB8AC3E}">
        <p14:creationId xmlns:p14="http://schemas.microsoft.com/office/powerpoint/2010/main" val="22678076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218" y="365125"/>
            <a:ext cx="10515600" cy="1325563"/>
          </a:xfrm>
        </p:spPr>
        <p:txBody>
          <a:bodyPr/>
          <a:lstStyle/>
          <a:p>
            <a:r>
              <a:rPr lang="en-GB" dirty="0" smtClean="0"/>
              <a:t>Where does the beam go? – on the 3MeV dump. Achieved by  </a:t>
            </a:r>
            <a:endParaRPr lang="en-GB" dirty="0"/>
          </a:p>
        </p:txBody>
      </p:sp>
      <p:sp>
        <p:nvSpPr>
          <p:cNvPr id="3" name="Content Placeholder 2"/>
          <p:cNvSpPr>
            <a:spLocks noGrp="1"/>
          </p:cNvSpPr>
          <p:nvPr>
            <p:ph idx="1"/>
          </p:nvPr>
        </p:nvSpPr>
        <p:spPr>
          <a:xfrm>
            <a:off x="71561" y="1825625"/>
            <a:ext cx="12014422" cy="4351338"/>
          </a:xfrm>
        </p:spPr>
        <p:txBody>
          <a:bodyPr/>
          <a:lstStyle/>
          <a:p>
            <a:r>
              <a:rPr lang="en-US" dirty="0" smtClean="0"/>
              <a:t>Test was done on 27/10 see </a:t>
            </a:r>
            <a:r>
              <a:rPr lang="en-GB" u="sng" dirty="0">
                <a:hlinkClick r:id="rId2"/>
              </a:rPr>
              <a:t>https://</a:t>
            </a:r>
            <a:r>
              <a:rPr lang="en-GB" u="sng" dirty="0" smtClean="0">
                <a:hlinkClick r:id="rId2"/>
              </a:rPr>
              <a:t>be-op-logbook.web.cern.ch/elogbook-server/GET/showEventInLogbook/3397828</a:t>
            </a:r>
            <a:r>
              <a:rPr lang="en-GB" u="sng" dirty="0" smtClean="0"/>
              <a:t>   </a:t>
            </a:r>
            <a:r>
              <a:rPr lang="en-GB" dirty="0" smtClean="0"/>
              <a:t>thanks Piotr </a:t>
            </a:r>
            <a:r>
              <a:rPr lang="en-GB" dirty="0" err="1" smtClean="0"/>
              <a:t>Skowronki</a:t>
            </a:r>
            <a:endParaRPr lang="en-GB" dirty="0" smtClean="0"/>
          </a:p>
          <a:p>
            <a:r>
              <a:rPr lang="en-GB" u="sng" dirty="0" smtClean="0"/>
              <a:t>The machine protection system will not be touched</a:t>
            </a:r>
            <a:r>
              <a:rPr lang="en-GB" dirty="0" smtClean="0"/>
              <a:t>, no interlock needs masking (thanks to Jan Uythoven and Christophe Martin for the very helpful discussion) </a:t>
            </a:r>
            <a:endParaRPr lang="en-GB"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61" y="3728019"/>
            <a:ext cx="5420212" cy="3129981"/>
          </a:xfrm>
          <a:prstGeom prst="rect">
            <a:avLst/>
          </a:prstGeom>
        </p:spPr>
      </p:pic>
      <p:sp>
        <p:nvSpPr>
          <p:cNvPr id="5" name="Rectangle 1"/>
          <p:cNvSpPr>
            <a:spLocks noChangeArrowheads="1"/>
          </p:cNvSpPr>
          <p:nvPr/>
        </p:nvSpPr>
        <p:spPr bwMode="auto">
          <a:xfrm>
            <a:off x="5015166" y="789272"/>
            <a:ext cx="607480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Arial Unicode MS"/>
              </a:rPr>
              <a:t/>
            </a:r>
            <a:br>
              <a:rPr kumimoji="0" lang="en-US" altLang="en-US" sz="1600" b="0" i="0" u="none" strike="noStrike" cap="none" normalizeH="0" baseline="0" dirty="0" smtClean="0">
                <a:ln>
                  <a:noFill/>
                </a:ln>
                <a:solidFill>
                  <a:schemeClr val="tx1"/>
                </a:solidFill>
                <a:effectLst/>
                <a:latin typeface="Arial Unicode MS"/>
              </a:rPr>
            </a:br>
            <a:r>
              <a:rPr kumimoji="0" lang="en-US" altLang="en-US" sz="1600" b="0" i="0" u="none" strike="noStrike" cap="none" normalizeH="0" baseline="0" dirty="0" smtClean="0">
                <a:ln>
                  <a:noFill/>
                </a:ln>
                <a:solidFill>
                  <a:schemeClr val="tx1"/>
                </a:solidFill>
                <a:effectLst/>
                <a:latin typeface="Arial Unicode MS"/>
              </a:rPr>
              <a:t>1. Setting bunch length to 0</a:t>
            </a:r>
            <a:br>
              <a:rPr kumimoji="0" lang="en-US" altLang="en-US" sz="1600" b="0" i="0" u="none" strike="noStrike" cap="none" normalizeH="0" baseline="0" dirty="0" smtClean="0">
                <a:ln>
                  <a:noFill/>
                </a:ln>
                <a:solidFill>
                  <a:schemeClr val="tx1"/>
                </a:solidFill>
                <a:effectLst/>
                <a:latin typeface="Arial Unicode MS"/>
              </a:rPr>
            </a:br>
            <a:r>
              <a:rPr kumimoji="0" lang="en-US" altLang="en-US" sz="1600" b="0" i="0" u="none" strike="noStrike" cap="none" normalizeH="0" baseline="0" dirty="0" smtClean="0">
                <a:ln>
                  <a:noFill/>
                </a:ln>
                <a:solidFill>
                  <a:schemeClr val="tx1"/>
                </a:solidFill>
                <a:effectLst/>
                <a:latin typeface="Arial Unicode MS"/>
              </a:rPr>
              <a:t>2. Setting Ring Inhibit to TRUE</a:t>
            </a:r>
            <a:br>
              <a:rPr kumimoji="0" lang="en-US" altLang="en-US" sz="1600" b="0" i="0" u="none" strike="noStrike" cap="none" normalizeH="0" baseline="0" dirty="0" smtClean="0">
                <a:ln>
                  <a:noFill/>
                </a:ln>
                <a:solidFill>
                  <a:schemeClr val="tx1"/>
                </a:solidFill>
                <a:effectLst/>
                <a:latin typeface="Arial Unicode MS"/>
              </a:rPr>
            </a:b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4"/>
          <a:stretch>
            <a:fillRect/>
          </a:stretch>
        </p:blipFill>
        <p:spPr>
          <a:xfrm>
            <a:off x="7631747" y="3669129"/>
            <a:ext cx="4454236" cy="3177845"/>
          </a:xfrm>
          <a:prstGeom prst="rect">
            <a:avLst/>
          </a:prstGeom>
        </p:spPr>
      </p:pic>
      <p:sp>
        <p:nvSpPr>
          <p:cNvPr id="8" name="TextBox 7"/>
          <p:cNvSpPr txBox="1"/>
          <p:nvPr/>
        </p:nvSpPr>
        <p:spPr>
          <a:xfrm>
            <a:off x="5491773" y="3728019"/>
            <a:ext cx="2063572" cy="1754326"/>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rgbClr val="FF0000"/>
                </a:solidFill>
              </a:rPr>
              <a:t>No beam after 3 MeV</a:t>
            </a:r>
          </a:p>
          <a:p>
            <a:pPr marL="285750" indent="-285750">
              <a:buFont typeface="Arial" panose="020B0604020202020204" pitchFamily="34" charset="0"/>
              <a:buChar char="•"/>
            </a:pPr>
            <a:endParaRPr lang="en-US" b="1" dirty="0">
              <a:solidFill>
                <a:srgbClr val="FF0000"/>
              </a:solidFill>
            </a:endParaRPr>
          </a:p>
          <a:p>
            <a:pPr marL="285750" indent="-285750">
              <a:buFont typeface="Arial" panose="020B0604020202020204" pitchFamily="34" charset="0"/>
              <a:buChar char="•"/>
            </a:pPr>
            <a:r>
              <a:rPr lang="en-US" b="1" dirty="0" smtClean="0">
                <a:solidFill>
                  <a:srgbClr val="FF0000"/>
                </a:solidFill>
              </a:rPr>
              <a:t>Linac4  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GB" dirty="0"/>
          </a:p>
        </p:txBody>
      </p:sp>
      <p:sp>
        <p:nvSpPr>
          <p:cNvPr id="4" name="Date Placeholder 3"/>
          <p:cNvSpPr>
            <a:spLocks noGrp="1"/>
          </p:cNvSpPr>
          <p:nvPr>
            <p:ph type="dt" sz="half" idx="10"/>
          </p:nvPr>
        </p:nvSpPr>
        <p:spPr/>
        <p:txBody>
          <a:bodyPr/>
          <a:lstStyle/>
          <a:p>
            <a:r>
              <a:rPr lang="en-GB" smtClean="0"/>
              <a:t>01/07/2022</a:t>
            </a:r>
            <a:endParaRPr lang="en-GB"/>
          </a:p>
        </p:txBody>
      </p:sp>
      <p:sp>
        <p:nvSpPr>
          <p:cNvPr id="9" name="Footer Placeholder 8"/>
          <p:cNvSpPr>
            <a:spLocks noGrp="1"/>
          </p:cNvSpPr>
          <p:nvPr>
            <p:ph type="ftr" sz="quarter" idx="11"/>
          </p:nvPr>
        </p:nvSpPr>
        <p:spPr/>
        <p:txBody>
          <a:bodyPr/>
          <a:lstStyle/>
          <a:p>
            <a:r>
              <a:rPr lang="en-GB" smtClean="0"/>
              <a:t>MPP </a:t>
            </a:r>
            <a:endParaRPr lang="en-GB"/>
          </a:p>
        </p:txBody>
      </p:sp>
      <p:sp>
        <p:nvSpPr>
          <p:cNvPr id="10" name="Slide Number Placeholder 9"/>
          <p:cNvSpPr>
            <a:spLocks noGrp="1"/>
          </p:cNvSpPr>
          <p:nvPr>
            <p:ph type="sldNum" sz="quarter" idx="12"/>
          </p:nvPr>
        </p:nvSpPr>
        <p:spPr/>
        <p:txBody>
          <a:bodyPr/>
          <a:lstStyle/>
          <a:p>
            <a:fld id="{71CDF70E-611D-4F9F-945B-66AE8F179E7D}" type="slidenum">
              <a:rPr lang="en-GB" smtClean="0"/>
              <a:t>18</a:t>
            </a:fld>
            <a:endParaRPr lang="en-GB"/>
          </a:p>
        </p:txBody>
      </p:sp>
    </p:spTree>
    <p:extLst>
      <p:ext uri="{BB962C8B-B14F-4D97-AF65-F5344CB8AC3E}">
        <p14:creationId xmlns:p14="http://schemas.microsoft.com/office/powerpoint/2010/main" val="8350681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46CFD-E0BE-4589-BC88-B970E679AD9E}"/>
              </a:ext>
            </a:extLst>
          </p:cNvPr>
          <p:cNvSpPr>
            <a:spLocks noGrp="1"/>
          </p:cNvSpPr>
          <p:nvPr>
            <p:ph type="title"/>
          </p:nvPr>
        </p:nvSpPr>
        <p:spPr/>
        <p:txBody>
          <a:bodyPr/>
          <a:lstStyle/>
          <a:p>
            <a:r>
              <a:rPr lang="en-US" b="1" dirty="0"/>
              <a:t>Irrelevant faults filtered out</a:t>
            </a:r>
            <a:endParaRPr lang="en-GB" b="1" dirty="0"/>
          </a:p>
        </p:txBody>
      </p:sp>
      <p:pic>
        <p:nvPicPr>
          <p:cNvPr id="7" name="Picture 6" descr="Chart, histogram&#10;&#10;Description automatically generated">
            <a:extLst>
              <a:ext uri="{FF2B5EF4-FFF2-40B4-BE49-F238E27FC236}">
                <a16:creationId xmlns:a16="http://schemas.microsoft.com/office/drawing/2014/main" id="{87DA7878-1102-4B34-99B5-D4E8FD8738AB}"/>
              </a:ext>
            </a:extLst>
          </p:cNvPr>
          <p:cNvPicPr>
            <a:picLocks noChangeAspect="1"/>
          </p:cNvPicPr>
          <p:nvPr/>
        </p:nvPicPr>
        <p:blipFill>
          <a:blip r:embed="rId2"/>
          <a:stretch>
            <a:fillRect/>
          </a:stretch>
        </p:blipFill>
        <p:spPr>
          <a:xfrm>
            <a:off x="1219200" y="1371600"/>
            <a:ext cx="9753600" cy="5486400"/>
          </a:xfrm>
          <a:prstGeom prst="rect">
            <a:avLst/>
          </a:prstGeom>
        </p:spPr>
      </p:pic>
      <p:sp>
        <p:nvSpPr>
          <p:cNvPr id="10" name="Slide Number Placeholder 9">
            <a:extLst>
              <a:ext uri="{FF2B5EF4-FFF2-40B4-BE49-F238E27FC236}">
                <a16:creationId xmlns:a16="http://schemas.microsoft.com/office/drawing/2014/main" id="{104C429B-316C-47D8-A828-EE74C062DF47}"/>
              </a:ext>
            </a:extLst>
          </p:cNvPr>
          <p:cNvSpPr>
            <a:spLocks noGrp="1"/>
          </p:cNvSpPr>
          <p:nvPr>
            <p:ph type="sldNum" sz="quarter" idx="12"/>
          </p:nvPr>
        </p:nvSpPr>
        <p:spPr/>
        <p:txBody>
          <a:bodyPr/>
          <a:lstStyle/>
          <a:p>
            <a:fld id="{41E7A1AE-FCA5-4693-8AF9-FF80A0928EFA}" type="slidenum">
              <a:rPr lang="en-GB" smtClean="0"/>
              <a:t>19</a:t>
            </a:fld>
            <a:endParaRPr lang="en-GB"/>
          </a:p>
        </p:txBody>
      </p:sp>
      <p:sp>
        <p:nvSpPr>
          <p:cNvPr id="11" name="TextBox 10">
            <a:extLst>
              <a:ext uri="{FF2B5EF4-FFF2-40B4-BE49-F238E27FC236}">
                <a16:creationId xmlns:a16="http://schemas.microsoft.com/office/drawing/2014/main" id="{8CFCC999-05B7-408A-BF51-3E423D08968A}"/>
              </a:ext>
            </a:extLst>
          </p:cNvPr>
          <p:cNvSpPr txBox="1"/>
          <p:nvPr/>
        </p:nvSpPr>
        <p:spPr>
          <a:xfrm>
            <a:off x="9920988" y="1311215"/>
            <a:ext cx="307779" cy="5148000"/>
          </a:xfrm>
          <a:prstGeom prst="rect">
            <a:avLst/>
          </a:prstGeom>
          <a:noFill/>
          <a:ln w="19050">
            <a:solidFill>
              <a:srgbClr val="00B050"/>
            </a:solidFill>
          </a:ln>
        </p:spPr>
        <p:txBody>
          <a:bodyPr wrap="square" rtlCol="0">
            <a:spAutoFit/>
          </a:bodyPr>
          <a:lstStyle/>
          <a:p>
            <a:endParaRPr lang="en-GB" dirty="0"/>
          </a:p>
        </p:txBody>
      </p:sp>
      <p:sp>
        <p:nvSpPr>
          <p:cNvPr id="12" name="TextBox 11">
            <a:extLst>
              <a:ext uri="{FF2B5EF4-FFF2-40B4-BE49-F238E27FC236}">
                <a16:creationId xmlns:a16="http://schemas.microsoft.com/office/drawing/2014/main" id="{3B39FD20-E3C0-49EF-876A-9FB77EF8814E}"/>
              </a:ext>
            </a:extLst>
          </p:cNvPr>
          <p:cNvSpPr txBox="1"/>
          <p:nvPr/>
        </p:nvSpPr>
        <p:spPr>
          <a:xfrm>
            <a:off x="10252461" y="1311215"/>
            <a:ext cx="396000" cy="5148000"/>
          </a:xfrm>
          <a:prstGeom prst="rect">
            <a:avLst/>
          </a:prstGeom>
          <a:noFill/>
          <a:ln w="19050">
            <a:solidFill>
              <a:srgbClr val="0070C0"/>
            </a:solidFill>
          </a:ln>
        </p:spPr>
        <p:txBody>
          <a:bodyPr wrap="square" rtlCol="0">
            <a:spAutoFit/>
          </a:bodyPr>
          <a:lstStyle/>
          <a:p>
            <a:endParaRPr lang="en-GB" dirty="0"/>
          </a:p>
        </p:txBody>
      </p:sp>
      <p:sp>
        <p:nvSpPr>
          <p:cNvPr id="13" name="TextBox 12">
            <a:extLst>
              <a:ext uri="{FF2B5EF4-FFF2-40B4-BE49-F238E27FC236}">
                <a16:creationId xmlns:a16="http://schemas.microsoft.com/office/drawing/2014/main" id="{246A8D42-1084-48A7-B476-CDF37057BECC}"/>
              </a:ext>
            </a:extLst>
          </p:cNvPr>
          <p:cNvSpPr txBox="1"/>
          <p:nvPr/>
        </p:nvSpPr>
        <p:spPr>
          <a:xfrm>
            <a:off x="1261906" y="1311215"/>
            <a:ext cx="342016" cy="5148000"/>
          </a:xfrm>
          <a:prstGeom prst="rect">
            <a:avLst/>
          </a:prstGeom>
          <a:noFill/>
          <a:ln w="19050">
            <a:solidFill>
              <a:schemeClr val="tx1"/>
            </a:solidFill>
          </a:ln>
        </p:spPr>
        <p:txBody>
          <a:bodyPr wrap="square" rtlCol="0">
            <a:spAutoFit/>
          </a:bodyPr>
          <a:lstStyle/>
          <a:p>
            <a:endParaRPr lang="en-GB" dirty="0"/>
          </a:p>
        </p:txBody>
      </p:sp>
      <p:sp>
        <p:nvSpPr>
          <p:cNvPr id="14" name="TextBox 13">
            <a:extLst>
              <a:ext uri="{FF2B5EF4-FFF2-40B4-BE49-F238E27FC236}">
                <a16:creationId xmlns:a16="http://schemas.microsoft.com/office/drawing/2014/main" id="{6A3E9FEA-9DCD-4E26-9A2E-81687675A212}"/>
              </a:ext>
            </a:extLst>
          </p:cNvPr>
          <p:cNvSpPr txBox="1"/>
          <p:nvPr/>
        </p:nvSpPr>
        <p:spPr>
          <a:xfrm rot="5400000">
            <a:off x="10704000" y="3753728"/>
            <a:ext cx="429883" cy="246221"/>
          </a:xfrm>
          <a:prstGeom prst="rect">
            <a:avLst/>
          </a:prstGeom>
          <a:solidFill>
            <a:schemeClr val="bg1"/>
          </a:solidFill>
        </p:spPr>
        <p:txBody>
          <a:bodyPr wrap="square" rtlCol="0">
            <a:spAutoFit/>
          </a:bodyPr>
          <a:lstStyle/>
          <a:p>
            <a:pPr algn="ctr"/>
            <a:r>
              <a:rPr lang="en-US" sz="1000" dirty="0"/>
              <a:t>mA</a:t>
            </a:r>
            <a:endParaRPr lang="en-GB" sz="1000" dirty="0"/>
          </a:p>
        </p:txBody>
      </p:sp>
      <p:sp>
        <p:nvSpPr>
          <p:cNvPr id="15" name="TextBox 14">
            <a:extLst>
              <a:ext uri="{FF2B5EF4-FFF2-40B4-BE49-F238E27FC236}">
                <a16:creationId xmlns:a16="http://schemas.microsoft.com/office/drawing/2014/main" id="{63745592-CCBA-4051-B6B7-85CE2443149F}"/>
              </a:ext>
            </a:extLst>
          </p:cNvPr>
          <p:cNvSpPr txBox="1"/>
          <p:nvPr/>
        </p:nvSpPr>
        <p:spPr>
          <a:xfrm>
            <a:off x="10672155" y="1311215"/>
            <a:ext cx="324000" cy="5148000"/>
          </a:xfrm>
          <a:prstGeom prst="rect">
            <a:avLst/>
          </a:prstGeom>
          <a:noFill/>
          <a:ln w="19050">
            <a:solidFill>
              <a:srgbClr val="FF0000"/>
            </a:solidFill>
          </a:ln>
        </p:spPr>
        <p:txBody>
          <a:bodyPr wrap="square" rtlCol="0">
            <a:spAutoFit/>
          </a:bodyPr>
          <a:lstStyle/>
          <a:p>
            <a:endParaRPr lang="en-GB" dirty="0"/>
          </a:p>
        </p:txBody>
      </p:sp>
      <p:sp>
        <p:nvSpPr>
          <p:cNvPr id="16" name="TextBox 15">
            <a:extLst>
              <a:ext uri="{FF2B5EF4-FFF2-40B4-BE49-F238E27FC236}">
                <a16:creationId xmlns:a16="http://schemas.microsoft.com/office/drawing/2014/main" id="{482F52F8-F8EE-47F9-A1F3-6D2AFB70116C}"/>
              </a:ext>
            </a:extLst>
          </p:cNvPr>
          <p:cNvSpPr txBox="1"/>
          <p:nvPr/>
        </p:nvSpPr>
        <p:spPr>
          <a:xfrm>
            <a:off x="8269997" y="6620405"/>
            <a:ext cx="865377" cy="215444"/>
          </a:xfrm>
          <a:prstGeom prst="rect">
            <a:avLst/>
          </a:prstGeom>
          <a:solidFill>
            <a:schemeClr val="bg1"/>
          </a:solidFill>
        </p:spPr>
        <p:txBody>
          <a:bodyPr wrap="square" rtlCol="0">
            <a:spAutoFit/>
          </a:bodyPr>
          <a:lstStyle/>
          <a:p>
            <a:pPr algn="ctr"/>
            <a:r>
              <a:rPr lang="en-US" sz="800" dirty="0"/>
              <a:t>* EINZEL=Dump</a:t>
            </a:r>
            <a:endParaRPr lang="en-GB" sz="800" dirty="0"/>
          </a:p>
        </p:txBody>
      </p:sp>
      <p:sp>
        <p:nvSpPr>
          <p:cNvPr id="3" name="Date Placeholder 2">
            <a:extLst>
              <a:ext uri="{FF2B5EF4-FFF2-40B4-BE49-F238E27FC236}">
                <a16:creationId xmlns:a16="http://schemas.microsoft.com/office/drawing/2014/main" id="{C1CD1C23-AC72-9279-7221-0070AD6F52DA}"/>
              </a:ext>
            </a:extLst>
          </p:cNvPr>
          <p:cNvSpPr>
            <a:spLocks noGrp="1"/>
          </p:cNvSpPr>
          <p:nvPr>
            <p:ph type="dt" sz="half" idx="10"/>
          </p:nvPr>
        </p:nvSpPr>
        <p:spPr/>
        <p:txBody>
          <a:bodyPr/>
          <a:lstStyle/>
          <a:p>
            <a:r>
              <a:rPr lang="en-GB" smtClean="0"/>
              <a:t>01/07/2022</a:t>
            </a:r>
            <a:endParaRPr lang="en-GB"/>
          </a:p>
        </p:txBody>
      </p:sp>
      <p:sp>
        <p:nvSpPr>
          <p:cNvPr id="4" name="Footer Placeholder 3">
            <a:extLst>
              <a:ext uri="{FF2B5EF4-FFF2-40B4-BE49-F238E27FC236}">
                <a16:creationId xmlns:a16="http://schemas.microsoft.com/office/drawing/2014/main" id="{4916216F-B997-7588-8B6A-8E0F7B1F5505}"/>
              </a:ext>
            </a:extLst>
          </p:cNvPr>
          <p:cNvSpPr>
            <a:spLocks noGrp="1"/>
          </p:cNvSpPr>
          <p:nvPr>
            <p:ph type="ftr" sz="quarter" idx="11"/>
          </p:nvPr>
        </p:nvSpPr>
        <p:spPr/>
        <p:txBody>
          <a:bodyPr/>
          <a:lstStyle/>
          <a:p>
            <a:r>
              <a:rPr lang="en-GB" smtClean="0"/>
              <a:t>MPP </a:t>
            </a:r>
            <a:endParaRPr lang="en-GB"/>
          </a:p>
        </p:txBody>
      </p:sp>
    </p:spTree>
    <p:extLst>
      <p:ext uri="{BB962C8B-B14F-4D97-AF65-F5344CB8AC3E}">
        <p14:creationId xmlns:p14="http://schemas.microsoft.com/office/powerpoint/2010/main" val="3210080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1232007" y="136539"/>
            <a:ext cx="9144000" cy="44744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dirty="0"/>
              <a:t>What’s new : IS03 vs. IS04</a:t>
            </a:r>
            <a:endParaRPr lang="en-US" dirty="0"/>
          </a:p>
        </p:txBody>
      </p:sp>
      <p:sp>
        <p:nvSpPr>
          <p:cNvPr id="10" name="TextBox 9"/>
          <p:cNvSpPr txBox="1"/>
          <p:nvPr/>
        </p:nvSpPr>
        <p:spPr>
          <a:xfrm>
            <a:off x="131275" y="737528"/>
            <a:ext cx="5255816" cy="2308324"/>
          </a:xfrm>
          <a:prstGeom prst="rect">
            <a:avLst/>
          </a:prstGeom>
          <a:noFill/>
        </p:spPr>
        <p:txBody>
          <a:bodyPr wrap="square" rtlCol="0">
            <a:spAutoFit/>
          </a:bodyPr>
          <a:lstStyle/>
          <a:p>
            <a:r>
              <a:rPr lang="en-US" dirty="0"/>
              <a:t>IS03 and ISO4 have identical plasma generators:</a:t>
            </a:r>
          </a:p>
          <a:p>
            <a:pPr marL="742932" lvl="1" indent="-285744">
              <a:buFont typeface="Arial" panose="020B0604020202020204" pitchFamily="34" charset="0"/>
              <a:buChar char="•"/>
            </a:pPr>
            <a:r>
              <a:rPr lang="en-US" dirty="0"/>
              <a:t>Plasma chamber.</a:t>
            </a:r>
          </a:p>
          <a:p>
            <a:pPr marL="742932" lvl="1" indent="-285744">
              <a:buFont typeface="Arial" panose="020B0604020202020204" pitchFamily="34" charset="0"/>
              <a:buChar char="•"/>
            </a:pPr>
            <a:r>
              <a:rPr lang="en-US" dirty="0"/>
              <a:t>RF system (amplifier and antenna).</a:t>
            </a:r>
          </a:p>
          <a:p>
            <a:pPr marL="742932" lvl="1" indent="-285744">
              <a:buFont typeface="Arial" panose="020B0604020202020204" pitchFamily="34" charset="0"/>
              <a:buChar char="•"/>
            </a:pPr>
            <a:r>
              <a:rPr lang="en-US" dirty="0"/>
              <a:t>Gas injection system.</a:t>
            </a:r>
          </a:p>
          <a:p>
            <a:pPr marL="742932" lvl="1" indent="-285744">
              <a:buFont typeface="Arial" panose="020B0604020202020204" pitchFamily="34" charset="0"/>
              <a:buChar char="•"/>
            </a:pPr>
            <a:r>
              <a:rPr lang="en-US" dirty="0" err="1"/>
              <a:t>Cesiation</a:t>
            </a:r>
            <a:r>
              <a:rPr lang="en-US" dirty="0"/>
              <a:t> system.</a:t>
            </a:r>
          </a:p>
          <a:p>
            <a:endParaRPr lang="en-US" dirty="0"/>
          </a:p>
          <a:p>
            <a:r>
              <a:rPr lang="en-US" dirty="0"/>
              <a:t>IS03 and ISO4 have different </a:t>
            </a:r>
          </a:p>
          <a:p>
            <a:r>
              <a:rPr lang="en-US" dirty="0"/>
              <a:t>extractions and electron dumping schemes</a:t>
            </a:r>
          </a:p>
        </p:txBody>
      </p:sp>
      <p:grpSp>
        <p:nvGrpSpPr>
          <p:cNvPr id="33" name="Group 32"/>
          <p:cNvGrpSpPr/>
          <p:nvPr/>
        </p:nvGrpSpPr>
        <p:grpSpPr>
          <a:xfrm>
            <a:off x="5491701" y="712104"/>
            <a:ext cx="6623825" cy="2407528"/>
            <a:chOff x="5029200" y="712103"/>
            <a:chExt cx="6623825" cy="2407528"/>
          </a:xfrm>
        </p:grpSpPr>
        <p:grpSp>
          <p:nvGrpSpPr>
            <p:cNvPr id="32" name="Group 31"/>
            <p:cNvGrpSpPr/>
            <p:nvPr/>
          </p:nvGrpSpPr>
          <p:grpSpPr>
            <a:xfrm>
              <a:off x="5029200" y="712103"/>
              <a:ext cx="6623825" cy="2407528"/>
              <a:chOff x="5029200" y="712103"/>
              <a:chExt cx="6623825" cy="2407528"/>
            </a:xfrm>
          </p:grpSpPr>
          <p:grpSp>
            <p:nvGrpSpPr>
              <p:cNvPr id="12" name="Group 11"/>
              <p:cNvGrpSpPr/>
              <p:nvPr/>
            </p:nvGrpSpPr>
            <p:grpSpPr>
              <a:xfrm>
                <a:off x="5029200" y="712103"/>
                <a:ext cx="2701977" cy="2407528"/>
                <a:chOff x="6189489" y="646854"/>
                <a:chExt cx="3253529" cy="3092938"/>
              </a:xfrm>
            </p:grpSpPr>
            <p:pic>
              <p:nvPicPr>
                <p:cNvPr id="9" name="Picture 8"/>
                <p:cNvPicPr>
                  <a:picLocks noChangeAspect="1"/>
                </p:cNvPicPr>
                <p:nvPr/>
              </p:nvPicPr>
              <p:blipFill rotWithShape="1">
                <a:blip r:embed="rId2"/>
                <a:srcRect t="-990" r="39016" b="12607"/>
                <a:stretch/>
              </p:blipFill>
              <p:spPr>
                <a:xfrm>
                  <a:off x="6189489" y="646854"/>
                  <a:ext cx="3253529" cy="3030071"/>
                </a:xfrm>
                <a:prstGeom prst="rect">
                  <a:avLst/>
                </a:prstGeom>
              </p:spPr>
            </p:pic>
            <p:sp>
              <p:nvSpPr>
                <p:cNvPr id="11" name="Rectangle 10"/>
                <p:cNvSpPr/>
                <p:nvPr/>
              </p:nvSpPr>
              <p:spPr>
                <a:xfrm>
                  <a:off x="6620435" y="689934"/>
                  <a:ext cx="2822583" cy="3049858"/>
                </a:xfrm>
                <a:prstGeom prst="rect">
                  <a:avLst/>
                </a:prstGeom>
                <a:no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Rectangle 12"/>
              <p:cNvSpPr/>
              <p:nvPr/>
            </p:nvSpPr>
            <p:spPr>
              <a:xfrm>
                <a:off x="7817477" y="755183"/>
                <a:ext cx="3835548" cy="2364448"/>
              </a:xfrm>
              <a:prstGeom prst="rect">
                <a:avLst/>
              </a:prstGeom>
              <a:no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TextBox 13"/>
            <p:cNvSpPr txBox="1"/>
            <p:nvPr/>
          </p:nvSpPr>
          <p:spPr>
            <a:xfrm>
              <a:off x="7964799" y="838679"/>
              <a:ext cx="3509806" cy="2092881"/>
            </a:xfrm>
            <a:prstGeom prst="rect">
              <a:avLst/>
            </a:prstGeom>
            <a:noFill/>
          </p:spPr>
          <p:txBody>
            <a:bodyPr wrap="square" rtlCol="0">
              <a:spAutoFit/>
            </a:bodyPr>
            <a:lstStyle/>
            <a:p>
              <a:pPr algn="ctr"/>
              <a:r>
                <a:rPr lang="en-US" dirty="0"/>
                <a:t>ISO4 vs. IS03</a:t>
              </a:r>
            </a:p>
            <a:p>
              <a:pPr marL="380990" indent="-380990">
                <a:buFont typeface="Wingdings" panose="05000000000000000000" pitchFamily="2" charset="2"/>
                <a:buChar char="ü"/>
              </a:pPr>
              <a:r>
                <a:rPr lang="en-US" sz="1600" dirty="0"/>
                <a:t>Simplified design with only plasma, puller and ground electrodes :Eliminated puller-dump and </a:t>
              </a:r>
              <a:r>
                <a:rPr lang="en-US" sz="1600" dirty="0" err="1"/>
                <a:t>Einzel</a:t>
              </a:r>
              <a:r>
                <a:rPr lang="en-US" sz="1600" dirty="0"/>
                <a:t> lens causing emittance growth</a:t>
              </a:r>
            </a:p>
            <a:p>
              <a:pPr marL="380990" indent="-380990">
                <a:buFont typeface="Wingdings" panose="05000000000000000000" pitchFamily="2" charset="2"/>
                <a:buChar char="ü"/>
              </a:pPr>
              <a:r>
                <a:rPr lang="en-US" sz="1600" dirty="0"/>
                <a:t>6 cm shorter</a:t>
              </a:r>
            </a:p>
            <a:p>
              <a:pPr marL="380990" indent="-380990">
                <a:buFont typeface="Wingdings" panose="05000000000000000000" pitchFamily="2" charset="2"/>
                <a:buChar char="ü"/>
              </a:pPr>
              <a:r>
                <a:rPr lang="en-US" sz="1600" dirty="0"/>
                <a:t>Co-extracted 45 </a:t>
              </a:r>
              <a:r>
                <a:rPr lang="en-US" sz="1600" dirty="0" err="1"/>
                <a:t>keV</a:t>
              </a:r>
              <a:r>
                <a:rPr lang="en-US" sz="1600" dirty="0"/>
                <a:t> e</a:t>
              </a:r>
              <a:r>
                <a:rPr lang="en-US" sz="1600" baseline="30000" dirty="0"/>
                <a:t>-</a:t>
              </a:r>
              <a:r>
                <a:rPr lang="en-US" sz="1600" dirty="0"/>
                <a:t> onto a dedicated dump</a:t>
              </a:r>
              <a:endParaRPr lang="en-GB" sz="1600" dirty="0"/>
            </a:p>
          </p:txBody>
        </p:sp>
      </p:grpSp>
      <p:grpSp>
        <p:nvGrpSpPr>
          <p:cNvPr id="18" name="Group 17"/>
          <p:cNvGrpSpPr/>
          <p:nvPr/>
        </p:nvGrpSpPr>
        <p:grpSpPr>
          <a:xfrm>
            <a:off x="400554" y="3399924"/>
            <a:ext cx="5229111" cy="3051093"/>
            <a:chOff x="400553" y="3399924"/>
            <a:chExt cx="5229110" cy="3051093"/>
          </a:xfrm>
        </p:grpSpPr>
        <p:grpSp>
          <p:nvGrpSpPr>
            <p:cNvPr id="3" name="Group 2"/>
            <p:cNvGrpSpPr/>
            <p:nvPr/>
          </p:nvGrpSpPr>
          <p:grpSpPr>
            <a:xfrm>
              <a:off x="400553" y="3399925"/>
              <a:ext cx="5229110" cy="3051092"/>
              <a:chOff x="400553" y="3399925"/>
              <a:chExt cx="5229110" cy="3051092"/>
            </a:xfrm>
          </p:grpSpPr>
          <p:pic>
            <p:nvPicPr>
              <p:cNvPr id="17" name="Picture 16"/>
              <p:cNvPicPr>
                <a:picLocks noChangeAspect="1"/>
              </p:cNvPicPr>
              <p:nvPr/>
            </p:nvPicPr>
            <p:blipFill>
              <a:blip r:embed="rId3"/>
              <a:stretch>
                <a:fillRect/>
              </a:stretch>
            </p:blipFill>
            <p:spPr>
              <a:xfrm>
                <a:off x="2337515" y="3526795"/>
                <a:ext cx="3108081" cy="2661028"/>
              </a:xfrm>
              <a:prstGeom prst="rect">
                <a:avLst/>
              </a:prstGeom>
            </p:spPr>
          </p:pic>
          <p:pic>
            <p:nvPicPr>
              <p:cNvPr id="16" name="Picture 15"/>
              <p:cNvPicPr>
                <a:picLocks noChangeAspect="1"/>
              </p:cNvPicPr>
              <p:nvPr/>
            </p:nvPicPr>
            <p:blipFill rotWithShape="1">
              <a:blip r:embed="rId2">
                <a:clrChange>
                  <a:clrFrom>
                    <a:srgbClr val="FFFFFF"/>
                  </a:clrFrom>
                  <a:clrTo>
                    <a:srgbClr val="FFFFFF">
                      <a:alpha val="0"/>
                    </a:srgbClr>
                  </a:clrTo>
                </a:clrChange>
              </a:blip>
              <a:srcRect l="56884" t="2520" r="1658" b="19434"/>
              <a:stretch/>
            </p:blipFill>
            <p:spPr>
              <a:xfrm>
                <a:off x="567040" y="3475434"/>
                <a:ext cx="2459692" cy="2975583"/>
              </a:xfrm>
              <a:prstGeom prst="rect">
                <a:avLst/>
              </a:prstGeom>
            </p:spPr>
          </p:pic>
          <p:sp>
            <p:nvSpPr>
              <p:cNvPr id="20" name="Rectangle 19"/>
              <p:cNvSpPr/>
              <p:nvPr/>
            </p:nvSpPr>
            <p:spPr>
              <a:xfrm>
                <a:off x="400553" y="3399925"/>
                <a:ext cx="5229110" cy="3051091"/>
              </a:xfrm>
              <a:prstGeom prst="rect">
                <a:avLst/>
              </a:prstGeom>
              <a:no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TextBox 23"/>
            <p:cNvSpPr txBox="1"/>
            <p:nvPr/>
          </p:nvSpPr>
          <p:spPr>
            <a:xfrm>
              <a:off x="2279607" y="3399924"/>
              <a:ext cx="3010110" cy="369332"/>
            </a:xfrm>
            <a:prstGeom prst="rect">
              <a:avLst/>
            </a:prstGeom>
            <a:noFill/>
          </p:spPr>
          <p:txBody>
            <a:bodyPr wrap="square" rtlCol="0">
              <a:spAutoFit/>
            </a:bodyPr>
            <a:lstStyle/>
            <a:p>
              <a:r>
                <a:rPr lang="en-US" b="1" dirty="0"/>
                <a:t>IS03 – Dumping 10 </a:t>
              </a:r>
              <a:r>
                <a:rPr lang="en-US" b="1" dirty="0" err="1"/>
                <a:t>keV</a:t>
              </a:r>
              <a:r>
                <a:rPr lang="en-US" b="1" dirty="0"/>
                <a:t> e</a:t>
              </a:r>
              <a:r>
                <a:rPr lang="en-US" b="1" baseline="30000" dirty="0"/>
                <a:t>-</a:t>
              </a:r>
              <a:endParaRPr lang="en-GB" b="1" baseline="30000" dirty="0"/>
            </a:p>
          </p:txBody>
        </p:sp>
      </p:grpSp>
      <p:grpSp>
        <p:nvGrpSpPr>
          <p:cNvPr id="15" name="Group 14"/>
          <p:cNvGrpSpPr/>
          <p:nvPr/>
        </p:nvGrpSpPr>
        <p:grpSpPr>
          <a:xfrm>
            <a:off x="5767445" y="3399925"/>
            <a:ext cx="6209907" cy="3051091"/>
            <a:chOff x="5767444" y="3399924"/>
            <a:chExt cx="6209907" cy="3051091"/>
          </a:xfrm>
        </p:grpSpPr>
        <p:grpSp>
          <p:nvGrpSpPr>
            <p:cNvPr id="8" name="Group 7"/>
            <p:cNvGrpSpPr/>
            <p:nvPr/>
          </p:nvGrpSpPr>
          <p:grpSpPr>
            <a:xfrm>
              <a:off x="5767444" y="3399924"/>
              <a:ext cx="6209907" cy="3051091"/>
              <a:chOff x="5767444" y="3399924"/>
              <a:chExt cx="6209907" cy="3051091"/>
            </a:xfrm>
          </p:grpSpPr>
          <p:pic>
            <p:nvPicPr>
              <p:cNvPr id="19" name="Picture 18"/>
              <p:cNvPicPr>
                <a:picLocks noChangeAspect="1"/>
              </p:cNvPicPr>
              <p:nvPr/>
            </p:nvPicPr>
            <p:blipFill>
              <a:blip r:embed="rId4"/>
              <a:stretch>
                <a:fillRect/>
              </a:stretch>
            </p:blipFill>
            <p:spPr>
              <a:xfrm>
                <a:off x="5849461" y="3979111"/>
                <a:ext cx="3661587" cy="1835931"/>
              </a:xfrm>
              <a:prstGeom prst="rect">
                <a:avLst/>
              </a:prstGeom>
            </p:spPr>
          </p:pic>
          <p:sp>
            <p:nvSpPr>
              <p:cNvPr id="21" name="Rectangle 20"/>
              <p:cNvSpPr/>
              <p:nvPr/>
            </p:nvSpPr>
            <p:spPr>
              <a:xfrm>
                <a:off x="5767444" y="3399924"/>
                <a:ext cx="6209907" cy="3051091"/>
              </a:xfrm>
              <a:prstGeom prst="rect">
                <a:avLst/>
              </a:prstGeom>
              <a:no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Content Placeholder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47487" y="3475434"/>
                <a:ext cx="1744094" cy="2931250"/>
              </a:xfrm>
              <a:prstGeom prst="rect">
                <a:avLst/>
              </a:prstGeom>
            </p:spPr>
          </p:pic>
        </p:grpSp>
        <p:sp>
          <p:nvSpPr>
            <p:cNvPr id="25" name="TextBox 24"/>
            <p:cNvSpPr txBox="1"/>
            <p:nvPr/>
          </p:nvSpPr>
          <p:spPr>
            <a:xfrm>
              <a:off x="5923321" y="3475433"/>
              <a:ext cx="3587726" cy="646331"/>
            </a:xfrm>
            <a:prstGeom prst="rect">
              <a:avLst/>
            </a:prstGeom>
            <a:noFill/>
          </p:spPr>
          <p:txBody>
            <a:bodyPr wrap="square" rtlCol="0">
              <a:spAutoFit/>
            </a:bodyPr>
            <a:lstStyle/>
            <a:p>
              <a:pPr algn="ctr"/>
              <a:r>
                <a:rPr lang="en-US" b="1" dirty="0"/>
                <a:t>IS04 – Dumping 45 </a:t>
              </a:r>
              <a:r>
                <a:rPr lang="en-US" b="1" dirty="0" err="1"/>
                <a:t>keV</a:t>
              </a:r>
              <a:r>
                <a:rPr lang="en-US" b="1" dirty="0"/>
                <a:t> e</a:t>
              </a:r>
              <a:r>
                <a:rPr lang="en-US" b="1" baseline="30000" dirty="0"/>
                <a:t>-</a:t>
              </a:r>
              <a:endParaRPr lang="en-GB" b="1" baseline="30000" dirty="0"/>
            </a:p>
            <a:p>
              <a:pPr algn="ctr"/>
              <a:r>
                <a:rPr lang="en-US" b="1" dirty="0"/>
                <a:t> </a:t>
              </a:r>
              <a:endParaRPr lang="en-GB" b="1" dirty="0"/>
            </a:p>
          </p:txBody>
        </p:sp>
      </p:grpSp>
      <p:sp>
        <p:nvSpPr>
          <p:cNvPr id="2" name="TextBox 1"/>
          <p:cNvSpPr txBox="1"/>
          <p:nvPr/>
        </p:nvSpPr>
        <p:spPr>
          <a:xfrm>
            <a:off x="2659969" y="6169613"/>
            <a:ext cx="567911" cy="261610"/>
          </a:xfrm>
          <a:prstGeom prst="rect">
            <a:avLst/>
          </a:prstGeom>
          <a:noFill/>
        </p:spPr>
        <p:txBody>
          <a:bodyPr wrap="square" rtlCol="0">
            <a:spAutoFit/>
          </a:bodyPr>
          <a:lstStyle/>
          <a:p>
            <a:r>
              <a:rPr lang="en-US" sz="1100" b="1" dirty="0"/>
              <a:t>-45 kV</a:t>
            </a:r>
            <a:endParaRPr lang="en-GB" sz="1100" b="1" dirty="0"/>
          </a:p>
        </p:txBody>
      </p:sp>
      <p:sp>
        <p:nvSpPr>
          <p:cNvPr id="22" name="TextBox 21"/>
          <p:cNvSpPr txBox="1"/>
          <p:nvPr/>
        </p:nvSpPr>
        <p:spPr>
          <a:xfrm>
            <a:off x="3205070" y="6166298"/>
            <a:ext cx="567911" cy="261610"/>
          </a:xfrm>
          <a:prstGeom prst="rect">
            <a:avLst/>
          </a:prstGeom>
          <a:noFill/>
        </p:spPr>
        <p:txBody>
          <a:bodyPr wrap="square" rtlCol="0">
            <a:spAutoFit/>
          </a:bodyPr>
          <a:lstStyle/>
          <a:p>
            <a:r>
              <a:rPr lang="en-US" sz="1100" b="1" dirty="0"/>
              <a:t>-35 kV</a:t>
            </a:r>
            <a:endParaRPr lang="en-GB" sz="1100" b="1" dirty="0"/>
          </a:p>
        </p:txBody>
      </p:sp>
      <p:sp>
        <p:nvSpPr>
          <p:cNvPr id="26" name="TextBox 25"/>
          <p:cNvSpPr txBox="1"/>
          <p:nvPr/>
        </p:nvSpPr>
        <p:spPr>
          <a:xfrm>
            <a:off x="3891557" y="6172262"/>
            <a:ext cx="567911" cy="261610"/>
          </a:xfrm>
          <a:prstGeom prst="rect">
            <a:avLst/>
          </a:prstGeom>
          <a:noFill/>
        </p:spPr>
        <p:txBody>
          <a:bodyPr wrap="square" rtlCol="0">
            <a:spAutoFit/>
          </a:bodyPr>
          <a:lstStyle/>
          <a:p>
            <a:r>
              <a:rPr lang="en-US" sz="1100" b="1" dirty="0"/>
              <a:t>0 kV</a:t>
            </a:r>
            <a:endParaRPr lang="en-GB" sz="1100" b="1" dirty="0"/>
          </a:p>
        </p:txBody>
      </p:sp>
      <p:sp>
        <p:nvSpPr>
          <p:cNvPr id="27" name="TextBox 26"/>
          <p:cNvSpPr txBox="1"/>
          <p:nvPr/>
        </p:nvSpPr>
        <p:spPr>
          <a:xfrm>
            <a:off x="4518501" y="6182299"/>
            <a:ext cx="567911" cy="261610"/>
          </a:xfrm>
          <a:prstGeom prst="rect">
            <a:avLst/>
          </a:prstGeom>
          <a:noFill/>
        </p:spPr>
        <p:txBody>
          <a:bodyPr wrap="square" rtlCol="0">
            <a:spAutoFit/>
          </a:bodyPr>
          <a:lstStyle/>
          <a:p>
            <a:r>
              <a:rPr lang="en-US" sz="1100" b="1" dirty="0"/>
              <a:t>30 kV</a:t>
            </a:r>
            <a:endParaRPr lang="en-GB" sz="1100" b="1" dirty="0"/>
          </a:p>
        </p:txBody>
      </p:sp>
      <p:sp>
        <p:nvSpPr>
          <p:cNvPr id="28" name="TextBox 27"/>
          <p:cNvSpPr txBox="1"/>
          <p:nvPr/>
        </p:nvSpPr>
        <p:spPr>
          <a:xfrm>
            <a:off x="5119661" y="6183330"/>
            <a:ext cx="567911" cy="261610"/>
          </a:xfrm>
          <a:prstGeom prst="rect">
            <a:avLst/>
          </a:prstGeom>
          <a:noFill/>
        </p:spPr>
        <p:txBody>
          <a:bodyPr wrap="square" rtlCol="0">
            <a:spAutoFit/>
          </a:bodyPr>
          <a:lstStyle/>
          <a:p>
            <a:r>
              <a:rPr lang="en-US" sz="1100" b="1" dirty="0"/>
              <a:t>0 kV</a:t>
            </a:r>
            <a:endParaRPr lang="en-GB" sz="1100" b="1" dirty="0"/>
          </a:p>
        </p:txBody>
      </p:sp>
      <p:sp>
        <p:nvSpPr>
          <p:cNvPr id="29" name="TextBox 28"/>
          <p:cNvSpPr txBox="1"/>
          <p:nvPr/>
        </p:nvSpPr>
        <p:spPr>
          <a:xfrm>
            <a:off x="6410953" y="6095459"/>
            <a:ext cx="567911" cy="261610"/>
          </a:xfrm>
          <a:prstGeom prst="rect">
            <a:avLst/>
          </a:prstGeom>
          <a:noFill/>
        </p:spPr>
        <p:txBody>
          <a:bodyPr wrap="square" rtlCol="0">
            <a:spAutoFit/>
          </a:bodyPr>
          <a:lstStyle/>
          <a:p>
            <a:r>
              <a:rPr lang="en-US" sz="1100" b="1" dirty="0"/>
              <a:t>-45 kV</a:t>
            </a:r>
            <a:endParaRPr lang="en-GB" sz="1100" b="1" dirty="0"/>
          </a:p>
        </p:txBody>
      </p:sp>
      <p:sp>
        <p:nvSpPr>
          <p:cNvPr id="30" name="TextBox 29"/>
          <p:cNvSpPr txBox="1"/>
          <p:nvPr/>
        </p:nvSpPr>
        <p:spPr>
          <a:xfrm>
            <a:off x="6956054" y="6092145"/>
            <a:ext cx="567911" cy="261610"/>
          </a:xfrm>
          <a:prstGeom prst="rect">
            <a:avLst/>
          </a:prstGeom>
          <a:noFill/>
        </p:spPr>
        <p:txBody>
          <a:bodyPr wrap="square" rtlCol="0">
            <a:spAutoFit/>
          </a:bodyPr>
          <a:lstStyle/>
          <a:p>
            <a:r>
              <a:rPr lang="en-US" sz="1100" b="1" dirty="0"/>
              <a:t>-22 kV</a:t>
            </a:r>
            <a:endParaRPr lang="en-GB" sz="1100" b="1" dirty="0"/>
          </a:p>
        </p:txBody>
      </p:sp>
      <p:sp>
        <p:nvSpPr>
          <p:cNvPr id="31" name="TextBox 30"/>
          <p:cNvSpPr txBox="1"/>
          <p:nvPr/>
        </p:nvSpPr>
        <p:spPr>
          <a:xfrm>
            <a:off x="7642541" y="6098110"/>
            <a:ext cx="567911" cy="261610"/>
          </a:xfrm>
          <a:prstGeom prst="rect">
            <a:avLst/>
          </a:prstGeom>
          <a:noFill/>
        </p:spPr>
        <p:txBody>
          <a:bodyPr wrap="square" rtlCol="0">
            <a:spAutoFit/>
          </a:bodyPr>
          <a:lstStyle/>
          <a:p>
            <a:r>
              <a:rPr lang="en-US" sz="1100" b="1" dirty="0"/>
              <a:t>0 kV</a:t>
            </a:r>
            <a:endParaRPr lang="en-GB" sz="1100" b="1" dirty="0"/>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2</a:t>
            </a:fld>
            <a:endParaRPr lang="en-GB"/>
          </a:p>
        </p:txBody>
      </p:sp>
    </p:spTree>
    <p:extLst>
      <p:ext uri="{BB962C8B-B14F-4D97-AF65-F5344CB8AC3E}">
        <p14:creationId xmlns:p14="http://schemas.microsoft.com/office/powerpoint/2010/main" val="9848722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074" y="166343"/>
            <a:ext cx="11977315" cy="1325563"/>
          </a:xfrm>
        </p:spPr>
        <p:txBody>
          <a:bodyPr>
            <a:normAutofit/>
          </a:bodyPr>
          <a:lstStyle/>
          <a:p>
            <a:r>
              <a:rPr lang="en-GB" sz="4000" dirty="0" smtClean="0"/>
              <a:t>So all in </a:t>
            </a:r>
            <a:r>
              <a:rPr lang="en-GB" sz="4000" dirty="0"/>
              <a:t>all</a:t>
            </a:r>
            <a:r>
              <a:rPr lang="en-GB" sz="4000" dirty="0" smtClean="0"/>
              <a:t>...</a:t>
            </a:r>
            <a:r>
              <a:rPr lang="en-GB" sz="4000" dirty="0"/>
              <a:t>it is an opportunity </a:t>
            </a:r>
            <a:r>
              <a:rPr lang="en-GB" sz="4000" dirty="0" smtClean="0"/>
              <a:t>outweighing </a:t>
            </a:r>
            <a:r>
              <a:rPr lang="en-GB" sz="4000" dirty="0"/>
              <a:t>the risks </a:t>
            </a:r>
          </a:p>
        </p:txBody>
      </p:sp>
      <p:graphicFrame>
        <p:nvGraphicFramePr>
          <p:cNvPr id="5" name="Content Placeholder 3"/>
          <p:cNvGraphicFramePr>
            <a:graphicFrameLocks/>
          </p:cNvGraphicFramePr>
          <p:nvPr>
            <p:extLst>
              <p:ext uri="{D42A27DB-BD31-4B8C-83A1-F6EECF244321}">
                <p14:modId xmlns:p14="http://schemas.microsoft.com/office/powerpoint/2010/main" val="3290168194"/>
              </p:ext>
            </p:extLst>
          </p:nvPr>
        </p:nvGraphicFramePr>
        <p:xfrm>
          <a:off x="83777" y="3798925"/>
          <a:ext cx="11982616" cy="3202735"/>
        </p:xfrm>
        <a:graphic>
          <a:graphicData uri="http://schemas.openxmlformats.org/drawingml/2006/table">
            <a:tbl>
              <a:tblPr firstRow="1" bandRow="1">
                <a:tableStyleId>{5C22544A-7EE6-4342-B048-85BDC9FD1C3A}</a:tableStyleId>
              </a:tblPr>
              <a:tblGrid>
                <a:gridCol w="3249236">
                  <a:extLst>
                    <a:ext uri="{9D8B030D-6E8A-4147-A177-3AD203B41FA5}">
                      <a16:colId xmlns:a16="http://schemas.microsoft.com/office/drawing/2014/main" val="219902159"/>
                    </a:ext>
                  </a:extLst>
                </a:gridCol>
                <a:gridCol w="4516539">
                  <a:extLst>
                    <a:ext uri="{9D8B030D-6E8A-4147-A177-3AD203B41FA5}">
                      <a16:colId xmlns:a16="http://schemas.microsoft.com/office/drawing/2014/main" val="1654194701"/>
                    </a:ext>
                  </a:extLst>
                </a:gridCol>
                <a:gridCol w="4216841">
                  <a:extLst>
                    <a:ext uri="{9D8B030D-6E8A-4147-A177-3AD203B41FA5}">
                      <a16:colId xmlns:a16="http://schemas.microsoft.com/office/drawing/2014/main" val="1669562911"/>
                    </a:ext>
                  </a:extLst>
                </a:gridCol>
              </a:tblGrid>
              <a:tr h="338445">
                <a:tc>
                  <a:txBody>
                    <a:bodyPr/>
                    <a:lstStyle/>
                    <a:p>
                      <a:r>
                        <a:rPr lang="en-GB" dirty="0" smtClean="0"/>
                        <a:t>Test outcome</a:t>
                      </a:r>
                      <a:endParaRPr lang="en-GB" dirty="0"/>
                    </a:p>
                  </a:txBody>
                  <a:tcPr/>
                </a:tc>
                <a:tc>
                  <a:txBody>
                    <a:bodyPr/>
                    <a:lstStyle/>
                    <a:p>
                      <a:r>
                        <a:rPr lang="en-GB" dirty="0" smtClean="0"/>
                        <a:t>Consequence</a:t>
                      </a:r>
                      <a:endParaRPr lang="en-GB" dirty="0"/>
                    </a:p>
                  </a:txBody>
                  <a:tcPr/>
                </a:tc>
                <a:tc>
                  <a:txBody>
                    <a:bodyPr/>
                    <a:lstStyle/>
                    <a:p>
                      <a:r>
                        <a:rPr lang="en-GB" dirty="0" smtClean="0"/>
                        <a:t>Effect on future operation </a:t>
                      </a:r>
                      <a:endParaRPr lang="en-GB" dirty="0"/>
                    </a:p>
                  </a:txBody>
                  <a:tcPr/>
                </a:tc>
                <a:extLst>
                  <a:ext uri="{0D108BD9-81ED-4DB2-BD59-A6C34878D82A}">
                    <a16:rowId xmlns:a16="http://schemas.microsoft.com/office/drawing/2014/main" val="3532967994"/>
                  </a:ext>
                </a:extLst>
              </a:tr>
              <a:tr h="8345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smtClean="0"/>
                        <a:t>Higher  transmission through the RFQ </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smtClean="0"/>
                        <a:t>We can be ready for the next source change (reliability run at the test stand, validated spares) </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smtClean="0"/>
                        <a:t>Reduce the operational losses in the RFQ by a factor of 10</a:t>
                      </a:r>
                      <a:endParaRPr lang="en-GB" sz="1600" dirty="0"/>
                    </a:p>
                  </a:txBody>
                  <a:tcPr/>
                </a:tc>
                <a:extLst>
                  <a:ext uri="{0D108BD9-81ED-4DB2-BD59-A6C34878D82A}">
                    <a16:rowId xmlns:a16="http://schemas.microsoft.com/office/drawing/2014/main" val="2638646173"/>
                  </a:ext>
                </a:extLst>
              </a:tr>
              <a:tr h="9175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smtClean="0"/>
                        <a:t>Same transmission</a:t>
                      </a:r>
                      <a:r>
                        <a:rPr lang="en-GB" sz="1600" baseline="0" dirty="0" smtClean="0"/>
                        <a:t> through the RFQ </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smtClean="0"/>
                        <a:t>Validated a source that needs one power supply less (=less chance of failure)</a:t>
                      </a:r>
                    </a:p>
                  </a:txBody>
                  <a:tcPr/>
                </a:tc>
                <a:tc>
                  <a:txBody>
                    <a:bodyPr/>
                    <a:lstStyle/>
                    <a:p>
                      <a:r>
                        <a:rPr lang="en-GB" sz="1600" dirty="0" smtClean="0"/>
                        <a:t>the source/linac4</a:t>
                      </a:r>
                      <a:r>
                        <a:rPr lang="en-GB" sz="1600" baseline="0" dirty="0" smtClean="0"/>
                        <a:t> more reliable  as using one less power supply (sparks and failures) </a:t>
                      </a:r>
                      <a:endParaRPr lang="en-GB" sz="1600" dirty="0"/>
                    </a:p>
                  </a:txBody>
                  <a:tcPr/>
                </a:tc>
                <a:extLst>
                  <a:ext uri="{0D108BD9-81ED-4DB2-BD59-A6C34878D82A}">
                    <a16:rowId xmlns:a16="http://schemas.microsoft.com/office/drawing/2014/main" val="3986264040"/>
                  </a:ext>
                </a:extLst>
              </a:tr>
              <a:tr h="10848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smtClean="0"/>
                        <a:t>Lower transmission through the RFQ</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smtClean="0"/>
                        <a:t>We have nevertheless learned. And we orient the activities at the test stand more effectively </a:t>
                      </a:r>
                    </a:p>
                  </a:txBody>
                  <a:tcPr/>
                </a:tc>
                <a:tc>
                  <a:txBody>
                    <a:bodyPr/>
                    <a:lstStyle/>
                    <a:p>
                      <a:r>
                        <a:rPr lang="en-GB" sz="1600" dirty="0" smtClean="0"/>
                        <a:t>None </a:t>
                      </a:r>
                      <a:endParaRPr lang="en-GB" sz="1600" dirty="0"/>
                    </a:p>
                  </a:txBody>
                  <a:tcPr/>
                </a:tc>
                <a:extLst>
                  <a:ext uri="{0D108BD9-81ED-4DB2-BD59-A6C34878D82A}">
                    <a16:rowId xmlns:a16="http://schemas.microsoft.com/office/drawing/2014/main" val="1062519838"/>
                  </a:ext>
                </a:extLst>
              </a:tr>
            </a:tbl>
          </a:graphicData>
        </a:graphic>
      </p:graphicFrame>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2"/>
          <a:stretch>
            <a:fillRect/>
          </a:stretch>
        </p:blipFill>
        <p:spPr>
          <a:xfrm>
            <a:off x="145773" y="1133486"/>
            <a:ext cx="11858625" cy="2419350"/>
          </a:xfrm>
          <a:prstGeom prst="rect">
            <a:avLst/>
          </a:prstGeom>
        </p:spPr>
      </p:pic>
      <p:sp>
        <p:nvSpPr>
          <p:cNvPr id="7" name="TextBox 6"/>
          <p:cNvSpPr txBox="1"/>
          <p:nvPr/>
        </p:nvSpPr>
        <p:spPr>
          <a:xfrm>
            <a:off x="2382982" y="1133486"/>
            <a:ext cx="4941454" cy="369332"/>
          </a:xfrm>
          <a:prstGeom prst="rect">
            <a:avLst/>
          </a:prstGeom>
          <a:noFill/>
        </p:spPr>
        <p:txBody>
          <a:bodyPr wrap="square" rtlCol="0">
            <a:spAutoFit/>
          </a:bodyPr>
          <a:lstStyle/>
          <a:p>
            <a:r>
              <a:rPr lang="en-US" i="1" dirty="0" smtClean="0">
                <a:solidFill>
                  <a:srgbClr val="FF0000"/>
                </a:solidFill>
              </a:rPr>
              <a:t>File attached to the </a:t>
            </a:r>
            <a:r>
              <a:rPr lang="en-US" i="1" dirty="0" err="1" smtClean="0">
                <a:solidFill>
                  <a:srgbClr val="FF0000"/>
                </a:solidFill>
              </a:rPr>
              <a:t>indico</a:t>
            </a:r>
            <a:r>
              <a:rPr lang="en-US" i="1" dirty="0" smtClean="0">
                <a:solidFill>
                  <a:srgbClr val="FF0000"/>
                </a:solidFill>
              </a:rPr>
              <a:t> contribution</a:t>
            </a:r>
            <a:endParaRPr lang="en-GB" i="1" dirty="0">
              <a:solidFill>
                <a:srgbClr val="FF0000"/>
              </a:solidFill>
            </a:endParaRPr>
          </a:p>
        </p:txBody>
      </p:sp>
      <p:sp>
        <p:nvSpPr>
          <p:cNvPr id="6" name="Date Placeholder 5"/>
          <p:cNvSpPr>
            <a:spLocks noGrp="1"/>
          </p:cNvSpPr>
          <p:nvPr>
            <p:ph type="dt" sz="half" idx="10"/>
          </p:nvPr>
        </p:nvSpPr>
        <p:spPr/>
        <p:txBody>
          <a:bodyPr/>
          <a:lstStyle/>
          <a:p>
            <a:r>
              <a:rPr lang="en-GB" smtClean="0"/>
              <a:t>01/07/2022</a:t>
            </a:r>
            <a:endParaRPr lang="en-GB"/>
          </a:p>
        </p:txBody>
      </p:sp>
      <p:sp>
        <p:nvSpPr>
          <p:cNvPr id="8" name="Footer Placeholder 7"/>
          <p:cNvSpPr>
            <a:spLocks noGrp="1"/>
          </p:cNvSpPr>
          <p:nvPr>
            <p:ph type="ftr" sz="quarter" idx="11"/>
          </p:nvPr>
        </p:nvSpPr>
        <p:spPr/>
        <p:txBody>
          <a:bodyPr/>
          <a:lstStyle/>
          <a:p>
            <a:r>
              <a:rPr lang="en-GB" smtClean="0"/>
              <a:t>MPP </a:t>
            </a:r>
            <a:endParaRPr lang="en-GB"/>
          </a:p>
        </p:txBody>
      </p:sp>
      <p:sp>
        <p:nvSpPr>
          <p:cNvPr id="9" name="Slide Number Placeholder 8"/>
          <p:cNvSpPr>
            <a:spLocks noGrp="1"/>
          </p:cNvSpPr>
          <p:nvPr>
            <p:ph type="sldNum" sz="quarter" idx="12"/>
          </p:nvPr>
        </p:nvSpPr>
        <p:spPr/>
        <p:txBody>
          <a:bodyPr/>
          <a:lstStyle/>
          <a:p>
            <a:fld id="{71CDF70E-611D-4F9F-945B-66AE8F179E7D}" type="slidenum">
              <a:rPr lang="en-GB" smtClean="0"/>
              <a:t>20</a:t>
            </a:fld>
            <a:endParaRPr lang="en-GB"/>
          </a:p>
        </p:txBody>
      </p:sp>
    </p:spTree>
    <p:extLst>
      <p:ext uri="{BB962C8B-B14F-4D97-AF65-F5344CB8AC3E}">
        <p14:creationId xmlns:p14="http://schemas.microsoft.com/office/powerpoint/2010/main" val="40245276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7340-5919-4409-886B-6F68869544F6}"/>
              </a:ext>
            </a:extLst>
          </p:cNvPr>
          <p:cNvSpPr>
            <a:spLocks noGrp="1"/>
          </p:cNvSpPr>
          <p:nvPr>
            <p:ph type="title"/>
          </p:nvPr>
        </p:nvSpPr>
        <p:spPr/>
        <p:txBody>
          <a:bodyPr>
            <a:noAutofit/>
          </a:bodyPr>
          <a:lstStyle/>
          <a:p>
            <a:r>
              <a:rPr lang="en-US" sz="4267" dirty="0"/>
              <a:t>RFQ voltage scan with IS03 vs </a:t>
            </a:r>
            <a:r>
              <a:rPr lang="en-US" sz="4267" dirty="0"/>
              <a:t>ISO04</a:t>
            </a:r>
            <a:endParaRPr lang="en-GB" sz="4267" dirty="0"/>
          </a:p>
        </p:txBody>
      </p:sp>
      <p:sp>
        <p:nvSpPr>
          <p:cNvPr id="6" name="Slide Number Placeholder 5">
            <a:extLst>
              <a:ext uri="{FF2B5EF4-FFF2-40B4-BE49-F238E27FC236}">
                <a16:creationId xmlns:a16="http://schemas.microsoft.com/office/drawing/2014/main" id="{9C48738A-500C-4C5B-9E9E-B989AB3EA4A2}"/>
              </a:ext>
            </a:extLst>
          </p:cNvPr>
          <p:cNvSpPr>
            <a:spLocks noGrp="1"/>
          </p:cNvSpPr>
          <p:nvPr>
            <p:ph type="sldNum" sz="quarter" idx="4294967295"/>
          </p:nvPr>
        </p:nvSpPr>
        <p:spPr/>
        <p:txBody>
          <a:bodyPr/>
          <a:lstStyle/>
          <a:p>
            <a:fld id="{17918391-D411-FE40-AAD7-861AE5233E0E}" type="slidenum">
              <a:rPr lang="en-US" smtClean="0"/>
              <a:pPr/>
              <a:t>21</a:t>
            </a:fld>
            <a:endParaRPr lang="en-US" dirty="0"/>
          </a:p>
        </p:txBody>
      </p:sp>
      <p:sp>
        <p:nvSpPr>
          <p:cNvPr id="10" name="TextBox 9">
            <a:extLst>
              <a:ext uri="{FF2B5EF4-FFF2-40B4-BE49-F238E27FC236}">
                <a16:creationId xmlns:a16="http://schemas.microsoft.com/office/drawing/2014/main" id="{F5DFA969-5B1A-4AAD-A6F2-90C0D1E8941B}"/>
              </a:ext>
            </a:extLst>
          </p:cNvPr>
          <p:cNvSpPr txBox="1"/>
          <p:nvPr/>
        </p:nvSpPr>
        <p:spPr>
          <a:xfrm>
            <a:off x="609601" y="1363757"/>
            <a:ext cx="3816833" cy="2103589"/>
          </a:xfrm>
          <a:prstGeom prst="rect">
            <a:avLst/>
          </a:prstGeom>
          <a:noFill/>
        </p:spPr>
        <p:txBody>
          <a:bodyPr wrap="square" rtlCol="0">
            <a:spAutoFit/>
          </a:bodyPr>
          <a:lstStyle/>
          <a:p>
            <a:pPr marL="239994" indent="-239994">
              <a:buFont typeface="Arial" panose="020B0604020202020204" pitchFamily="34" charset="0"/>
              <a:buChar char="•"/>
            </a:pPr>
            <a:r>
              <a:rPr lang="en-US" sz="1867" dirty="0"/>
              <a:t>RFQ voltage scans with IS03 show lower transmission compared to </a:t>
            </a:r>
            <a:r>
              <a:rPr lang="en-US" sz="1867" dirty="0"/>
              <a:t>equivalent scans with IS04</a:t>
            </a:r>
          </a:p>
          <a:p>
            <a:pPr marL="239994" indent="-239994">
              <a:buFont typeface="Arial" panose="020B0604020202020204" pitchFamily="34" charset="0"/>
              <a:buChar char="•"/>
            </a:pPr>
            <a:endParaRPr lang="en-US" sz="1867" dirty="0"/>
          </a:p>
          <a:p>
            <a:pPr marL="239994" indent="-239994">
              <a:buFont typeface="Arial" panose="020B0604020202020204" pitchFamily="34" charset="0"/>
              <a:buChar char="•"/>
            </a:pPr>
            <a:r>
              <a:rPr lang="en-US" sz="1867" dirty="0"/>
              <a:t>Consistent with the smaller emittance measured at the test stand</a:t>
            </a:r>
            <a:endParaRPr lang="en-GB" sz="1867" dirty="0"/>
          </a:p>
        </p:txBody>
      </p:sp>
      <p:pic>
        <p:nvPicPr>
          <p:cNvPr id="9" name="Picture 8">
            <a:extLst>
              <a:ext uri="{FF2B5EF4-FFF2-40B4-BE49-F238E27FC236}">
                <a16:creationId xmlns:a16="http://schemas.microsoft.com/office/drawing/2014/main" id="{65BC17BF-CF6E-43CF-8B94-8127585B0A5B}"/>
              </a:ext>
            </a:extLst>
          </p:cNvPr>
          <p:cNvPicPr>
            <a:picLocks noChangeAspect="1"/>
          </p:cNvPicPr>
          <p:nvPr/>
        </p:nvPicPr>
        <p:blipFill>
          <a:blip r:embed="rId2"/>
          <a:stretch>
            <a:fillRect/>
          </a:stretch>
        </p:blipFill>
        <p:spPr>
          <a:xfrm>
            <a:off x="4504807" y="1363756"/>
            <a:ext cx="7425572" cy="4614667"/>
          </a:xfrm>
          <a:prstGeom prst="rect">
            <a:avLst/>
          </a:prstGeom>
        </p:spPr>
      </p:pic>
    </p:spTree>
    <p:extLst>
      <p:ext uri="{BB962C8B-B14F-4D97-AF65-F5344CB8AC3E}">
        <p14:creationId xmlns:p14="http://schemas.microsoft.com/office/powerpoint/2010/main" val="20583110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Not so different yet ….</a:t>
            </a:r>
            <a:endParaRPr lang="en-GB" dirty="0"/>
          </a:p>
        </p:txBody>
      </p:sp>
      <p:sp>
        <p:nvSpPr>
          <p:cNvPr id="4" name="Slide Number Placeholder 3"/>
          <p:cNvSpPr>
            <a:spLocks noGrp="1"/>
          </p:cNvSpPr>
          <p:nvPr>
            <p:ph type="sldNum" sz="quarter" idx="4294967295"/>
          </p:nvPr>
        </p:nvSpPr>
        <p:spPr/>
        <p:txBody>
          <a:bodyPr/>
          <a:lstStyle/>
          <a:p>
            <a:fld id="{17918391-D411-FE40-AAD7-861AE5233E0E}" type="slidenum">
              <a:rPr lang="en-US" smtClean="0"/>
              <a:pPr/>
              <a:t>3</a:t>
            </a:fld>
            <a:endParaRPr lang="en-US" dirty="0"/>
          </a:p>
        </p:txBody>
      </p:sp>
      <p:sp>
        <p:nvSpPr>
          <p:cNvPr id="6" name="TextBox 5"/>
          <p:cNvSpPr txBox="1"/>
          <p:nvPr/>
        </p:nvSpPr>
        <p:spPr>
          <a:xfrm>
            <a:off x="93982" y="1338642"/>
            <a:ext cx="12261401" cy="461665"/>
          </a:xfrm>
          <a:prstGeom prst="rect">
            <a:avLst/>
          </a:prstGeom>
          <a:noFill/>
        </p:spPr>
        <p:txBody>
          <a:bodyPr wrap="square" rtlCol="0">
            <a:spAutoFit/>
          </a:bodyPr>
          <a:lstStyle/>
          <a:p>
            <a:r>
              <a:rPr lang="en-US" sz="2400" dirty="0"/>
              <a:t>With </a:t>
            </a:r>
            <a:r>
              <a:rPr lang="en-US" sz="2400" dirty="0" smtClean="0"/>
              <a:t>IS04 </a:t>
            </a:r>
            <a:r>
              <a:rPr lang="en-US" sz="2400" u="sng" dirty="0"/>
              <a:t>better quality beam at the test stand during 2021 </a:t>
            </a:r>
            <a:r>
              <a:rPr lang="en-US" sz="2400" dirty="0"/>
              <a:t>(run for 20 weeks total) </a:t>
            </a:r>
            <a:endParaRPr lang="en-GB" sz="2400" dirty="0"/>
          </a:p>
        </p:txBody>
      </p:sp>
      <p:graphicFrame>
        <p:nvGraphicFramePr>
          <p:cNvPr id="7" name="Table 11">
            <a:extLst>
              <a:ext uri="{FF2B5EF4-FFF2-40B4-BE49-F238E27FC236}">
                <a16:creationId xmlns:a16="http://schemas.microsoft.com/office/drawing/2014/main" id="{2007BC30-9924-49BC-9DB8-D2F2CDB33552}"/>
              </a:ext>
            </a:extLst>
          </p:cNvPr>
          <p:cNvGraphicFramePr>
            <a:graphicFrameLocks noGrp="1"/>
          </p:cNvGraphicFramePr>
          <p:nvPr>
            <p:extLst/>
          </p:nvPr>
        </p:nvGraphicFramePr>
        <p:xfrm>
          <a:off x="344280" y="1913755"/>
          <a:ext cx="7018217" cy="1152000"/>
        </p:xfrm>
        <a:graphic>
          <a:graphicData uri="http://schemas.openxmlformats.org/drawingml/2006/table">
            <a:tbl>
              <a:tblPr firstRow="1" bandRow="1">
                <a:tableStyleId>{073A0DAA-6AF3-43AB-8588-CEC1D06C72B9}</a:tableStyleId>
              </a:tblPr>
              <a:tblGrid>
                <a:gridCol w="3902483">
                  <a:extLst>
                    <a:ext uri="{9D8B030D-6E8A-4147-A177-3AD203B41FA5}">
                      <a16:colId xmlns:a16="http://schemas.microsoft.com/office/drawing/2014/main" val="2036624644"/>
                    </a:ext>
                  </a:extLst>
                </a:gridCol>
                <a:gridCol w="1125415">
                  <a:extLst>
                    <a:ext uri="{9D8B030D-6E8A-4147-A177-3AD203B41FA5}">
                      <a16:colId xmlns:a16="http://schemas.microsoft.com/office/drawing/2014/main" val="3590729844"/>
                    </a:ext>
                  </a:extLst>
                </a:gridCol>
                <a:gridCol w="1104575">
                  <a:extLst>
                    <a:ext uri="{9D8B030D-6E8A-4147-A177-3AD203B41FA5}">
                      <a16:colId xmlns:a16="http://schemas.microsoft.com/office/drawing/2014/main" val="2819801523"/>
                    </a:ext>
                  </a:extLst>
                </a:gridCol>
                <a:gridCol w="885744">
                  <a:extLst>
                    <a:ext uri="{9D8B030D-6E8A-4147-A177-3AD203B41FA5}">
                      <a16:colId xmlns:a16="http://schemas.microsoft.com/office/drawing/2014/main" val="2664732112"/>
                    </a:ext>
                  </a:extLst>
                </a:gridCol>
              </a:tblGrid>
              <a:tr h="384000">
                <a:tc>
                  <a:txBody>
                    <a:bodyPr/>
                    <a:lstStyle/>
                    <a:p>
                      <a:r>
                        <a:rPr lang="en-US" sz="1600" dirty="0" smtClean="0"/>
                        <a:t>Emittance</a:t>
                      </a:r>
                      <a:r>
                        <a:rPr lang="en-US" sz="1600" baseline="0" dirty="0" smtClean="0"/>
                        <a:t> at 35 mA</a:t>
                      </a:r>
                      <a:endParaRPr lang="en-GB" sz="1600" dirty="0"/>
                    </a:p>
                  </a:txBody>
                  <a:tcPr marL="121920" marR="121920" marT="60960" marB="60960"/>
                </a:tc>
                <a:tc>
                  <a:txBody>
                    <a:bodyPr/>
                    <a:lstStyle/>
                    <a:p>
                      <a:pPr algn="ctr"/>
                      <a:r>
                        <a:rPr lang="en-US" sz="1600" dirty="0" smtClean="0"/>
                        <a:t>IS03</a:t>
                      </a:r>
                      <a:endParaRPr lang="en-GB" sz="1600" dirty="0"/>
                    </a:p>
                  </a:txBody>
                  <a:tcPr marL="121920" marR="121920" marT="60960" marB="60960"/>
                </a:tc>
                <a:tc>
                  <a:txBody>
                    <a:bodyPr/>
                    <a:lstStyle/>
                    <a:p>
                      <a:pPr algn="ctr"/>
                      <a:r>
                        <a:rPr lang="en-US" sz="1600" dirty="0" smtClean="0"/>
                        <a:t>IS04</a:t>
                      </a:r>
                      <a:endParaRPr lang="en-GB" sz="1600" dirty="0"/>
                    </a:p>
                  </a:txBody>
                  <a:tcPr marL="121920" marR="121920" marT="60960" marB="60960"/>
                </a:tc>
                <a:tc>
                  <a:txBody>
                    <a:bodyPr/>
                    <a:lstStyle/>
                    <a:p>
                      <a:pPr algn="ctr"/>
                      <a:r>
                        <a:rPr lang="en-US" sz="1600" dirty="0">
                          <a:latin typeface="Calibri" panose="020F0502020204030204" pitchFamily="34" charset="0"/>
                          <a:cs typeface="Calibri" panose="020F0502020204030204" pitchFamily="34" charset="0"/>
                        </a:rPr>
                        <a:t>Δ</a:t>
                      </a:r>
                      <a:r>
                        <a:rPr lang="en-US" sz="1600" dirty="0"/>
                        <a:t> (%)</a:t>
                      </a:r>
                      <a:endParaRPr lang="en-GB" sz="1600" dirty="0"/>
                    </a:p>
                  </a:txBody>
                  <a:tcPr marL="121920" marR="121920" marT="60960" marB="60960"/>
                </a:tc>
                <a:extLst>
                  <a:ext uri="{0D108BD9-81ED-4DB2-BD59-A6C34878D82A}">
                    <a16:rowId xmlns:a16="http://schemas.microsoft.com/office/drawing/2014/main" val="1751884612"/>
                  </a:ext>
                </a:extLst>
              </a:tr>
              <a:tr h="3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u="none" strike="noStrike" dirty="0">
                          <a:effectLst/>
                        </a:rPr>
                        <a:t>XX’ norm. RMS emittance (</a:t>
                      </a:r>
                      <a:r>
                        <a:rPr lang="el-GR" sz="1600" dirty="0"/>
                        <a:t>π</a:t>
                      </a:r>
                      <a:r>
                        <a:rPr lang="en-GB" sz="1600" u="none" strike="noStrike" dirty="0">
                          <a:effectLst/>
                        </a:rPr>
                        <a:t>.</a:t>
                      </a:r>
                      <a:r>
                        <a:rPr lang="en-GB" sz="1600" u="none" strike="noStrike" dirty="0" err="1">
                          <a:effectLst/>
                        </a:rPr>
                        <a:t>mm.mrad</a:t>
                      </a:r>
                      <a:r>
                        <a:rPr lang="en-GB" sz="1600" u="none" strike="noStrike" dirty="0">
                          <a:effectLst/>
                        </a:rPr>
                        <a:t>)</a:t>
                      </a:r>
                      <a:endParaRPr lang="en-GB" sz="1600" b="0" i="0" u="none" strike="noStrike" dirty="0">
                        <a:solidFill>
                          <a:srgbClr val="000000"/>
                        </a:solidFill>
                        <a:effectLst/>
                        <a:latin typeface="Calibri" panose="020F0502020204030204" pitchFamily="34" charset="0"/>
                      </a:endParaRPr>
                    </a:p>
                  </a:txBody>
                  <a:tcPr marL="121920" marR="121920" marT="60960" marB="60960"/>
                </a:tc>
                <a:tc>
                  <a:txBody>
                    <a:bodyPr/>
                    <a:lstStyle/>
                    <a:p>
                      <a:pPr algn="ctr"/>
                      <a:r>
                        <a:rPr lang="en-US" sz="1600" dirty="0"/>
                        <a:t>0.34</a:t>
                      </a:r>
                      <a:endParaRPr lang="en-GB" sz="1600" dirty="0"/>
                    </a:p>
                  </a:txBody>
                  <a:tcPr marL="121920" marR="121920" marT="60960" marB="60960"/>
                </a:tc>
                <a:tc>
                  <a:txBody>
                    <a:bodyPr/>
                    <a:lstStyle/>
                    <a:p>
                      <a:pPr algn="ctr"/>
                      <a:r>
                        <a:rPr lang="en-US" sz="1600" dirty="0"/>
                        <a:t>0.26</a:t>
                      </a:r>
                      <a:endParaRPr lang="en-GB" sz="1600" dirty="0"/>
                    </a:p>
                  </a:txBody>
                  <a:tcPr marL="121920" marR="121920" marT="60960" marB="60960"/>
                </a:tc>
                <a:tc>
                  <a:txBody>
                    <a:bodyPr/>
                    <a:lstStyle/>
                    <a:p>
                      <a:pPr algn="ctr"/>
                      <a:r>
                        <a:rPr lang="en-US" sz="1600" dirty="0"/>
                        <a:t>-23.5</a:t>
                      </a:r>
                      <a:endParaRPr lang="en-GB" sz="1600" dirty="0"/>
                    </a:p>
                  </a:txBody>
                  <a:tcPr marL="121920" marR="121920" marT="60960" marB="60960"/>
                </a:tc>
                <a:extLst>
                  <a:ext uri="{0D108BD9-81ED-4DB2-BD59-A6C34878D82A}">
                    <a16:rowId xmlns:a16="http://schemas.microsoft.com/office/drawing/2014/main" val="2269846206"/>
                  </a:ext>
                </a:extLst>
              </a:tr>
              <a:tr h="3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u="none" strike="noStrike" dirty="0">
                          <a:effectLst/>
                        </a:rPr>
                        <a:t>YY’ norm. RMS emittance (</a:t>
                      </a:r>
                      <a:r>
                        <a:rPr lang="el-GR" sz="1600" dirty="0"/>
                        <a:t>π</a:t>
                      </a:r>
                      <a:r>
                        <a:rPr lang="en-GB" sz="1600" u="none" strike="noStrike" dirty="0">
                          <a:effectLst/>
                        </a:rPr>
                        <a:t>.</a:t>
                      </a:r>
                      <a:r>
                        <a:rPr lang="en-GB" sz="1600" u="none" strike="noStrike" dirty="0" err="1">
                          <a:effectLst/>
                        </a:rPr>
                        <a:t>mm.mrad</a:t>
                      </a:r>
                      <a:r>
                        <a:rPr lang="en-GB" sz="1600" u="none" strike="noStrike" dirty="0">
                          <a:effectLst/>
                        </a:rPr>
                        <a:t>)</a:t>
                      </a:r>
                      <a:endParaRPr lang="en-GB" sz="1600" b="0" i="0" u="none" strike="noStrike" dirty="0">
                        <a:solidFill>
                          <a:srgbClr val="000000"/>
                        </a:solidFill>
                        <a:effectLst/>
                        <a:latin typeface="Calibri" panose="020F0502020204030204" pitchFamily="34" charset="0"/>
                      </a:endParaRPr>
                    </a:p>
                  </a:txBody>
                  <a:tcPr marL="121920" marR="121920" marT="60960" marB="60960"/>
                </a:tc>
                <a:tc>
                  <a:txBody>
                    <a:bodyPr/>
                    <a:lstStyle/>
                    <a:p>
                      <a:pPr algn="ctr"/>
                      <a:r>
                        <a:rPr lang="en-US" sz="1600" dirty="0"/>
                        <a:t>0.40</a:t>
                      </a:r>
                      <a:endParaRPr lang="en-GB" sz="1600" dirty="0"/>
                    </a:p>
                  </a:txBody>
                  <a:tcPr marL="121920" marR="121920" marT="60960" marB="60960"/>
                </a:tc>
                <a:tc>
                  <a:txBody>
                    <a:bodyPr/>
                    <a:lstStyle/>
                    <a:p>
                      <a:pPr algn="ctr"/>
                      <a:r>
                        <a:rPr lang="en-US" sz="1600" dirty="0"/>
                        <a:t>0.32</a:t>
                      </a:r>
                      <a:endParaRPr lang="en-GB" sz="1600" dirty="0"/>
                    </a:p>
                  </a:txBody>
                  <a:tcPr marL="121920" marR="121920" marT="60960" marB="60960"/>
                </a:tc>
                <a:tc>
                  <a:txBody>
                    <a:bodyPr/>
                    <a:lstStyle/>
                    <a:p>
                      <a:pPr algn="ctr"/>
                      <a:r>
                        <a:rPr lang="en-US" sz="1600" dirty="0"/>
                        <a:t>-20.0</a:t>
                      </a:r>
                      <a:endParaRPr lang="en-GB" sz="1600" dirty="0"/>
                    </a:p>
                  </a:txBody>
                  <a:tcPr marL="121920" marR="121920" marT="60960" marB="60960"/>
                </a:tc>
                <a:extLst>
                  <a:ext uri="{0D108BD9-81ED-4DB2-BD59-A6C34878D82A}">
                    <a16:rowId xmlns:a16="http://schemas.microsoft.com/office/drawing/2014/main" val="4225926949"/>
                  </a:ext>
                </a:extLst>
              </a:tr>
            </a:tbl>
          </a:graphicData>
        </a:graphic>
      </p:graphicFrame>
      <p:pic>
        <p:nvPicPr>
          <p:cNvPr id="8" name="Picture 7">
            <a:extLst>
              <a:ext uri="{FF2B5EF4-FFF2-40B4-BE49-F238E27FC236}">
                <a16:creationId xmlns:a16="http://schemas.microsoft.com/office/drawing/2014/main" id="{DBA084AD-C944-4118-A2CB-3F8A089070C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3982" y="4423970"/>
            <a:ext cx="3660781" cy="2434031"/>
          </a:xfrm>
          <a:prstGeom prst="rect">
            <a:avLst/>
          </a:prstGeom>
        </p:spPr>
      </p:pic>
      <p:pic>
        <p:nvPicPr>
          <p:cNvPr id="9" name="Picture 8">
            <a:extLst>
              <a:ext uri="{FF2B5EF4-FFF2-40B4-BE49-F238E27FC236}">
                <a16:creationId xmlns:a16="http://schemas.microsoft.com/office/drawing/2014/main" id="{F25AC7FD-92BB-4094-9682-2645953C04E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88035" y="4423970"/>
            <a:ext cx="3653475" cy="2434031"/>
          </a:xfrm>
          <a:prstGeom prst="rect">
            <a:avLst/>
          </a:prstGeom>
        </p:spPr>
      </p:pic>
      <p:graphicFrame>
        <p:nvGraphicFramePr>
          <p:cNvPr id="12" name="Table 11">
            <a:extLst>
              <a:ext uri="{FF2B5EF4-FFF2-40B4-BE49-F238E27FC236}">
                <a16:creationId xmlns:a16="http://schemas.microsoft.com/office/drawing/2014/main" id="{2007BC30-9924-49BC-9DB8-D2F2CDB33552}"/>
              </a:ext>
            </a:extLst>
          </p:cNvPr>
          <p:cNvGraphicFramePr>
            <a:graphicFrameLocks noGrp="1"/>
          </p:cNvGraphicFramePr>
          <p:nvPr>
            <p:extLst/>
          </p:nvPr>
        </p:nvGraphicFramePr>
        <p:xfrm>
          <a:off x="344280" y="3067276"/>
          <a:ext cx="7018217" cy="1152000"/>
        </p:xfrm>
        <a:graphic>
          <a:graphicData uri="http://schemas.openxmlformats.org/drawingml/2006/table">
            <a:tbl>
              <a:tblPr firstRow="1" bandRow="1">
                <a:tableStyleId>{073A0DAA-6AF3-43AB-8588-CEC1D06C72B9}</a:tableStyleId>
              </a:tblPr>
              <a:tblGrid>
                <a:gridCol w="3902483">
                  <a:extLst>
                    <a:ext uri="{9D8B030D-6E8A-4147-A177-3AD203B41FA5}">
                      <a16:colId xmlns:a16="http://schemas.microsoft.com/office/drawing/2014/main" val="2036624644"/>
                    </a:ext>
                  </a:extLst>
                </a:gridCol>
                <a:gridCol w="1125415">
                  <a:extLst>
                    <a:ext uri="{9D8B030D-6E8A-4147-A177-3AD203B41FA5}">
                      <a16:colId xmlns:a16="http://schemas.microsoft.com/office/drawing/2014/main" val="3590729844"/>
                    </a:ext>
                  </a:extLst>
                </a:gridCol>
                <a:gridCol w="1104575">
                  <a:extLst>
                    <a:ext uri="{9D8B030D-6E8A-4147-A177-3AD203B41FA5}">
                      <a16:colId xmlns:a16="http://schemas.microsoft.com/office/drawing/2014/main" val="2819801523"/>
                    </a:ext>
                  </a:extLst>
                </a:gridCol>
                <a:gridCol w="885744">
                  <a:extLst>
                    <a:ext uri="{9D8B030D-6E8A-4147-A177-3AD203B41FA5}">
                      <a16:colId xmlns:a16="http://schemas.microsoft.com/office/drawing/2014/main" val="2664732112"/>
                    </a:ext>
                  </a:extLst>
                </a:gridCol>
              </a:tblGrid>
              <a:tr h="384000">
                <a:tc>
                  <a:txBody>
                    <a:bodyPr/>
                    <a:lstStyle/>
                    <a:p>
                      <a:r>
                        <a:rPr lang="en-US" sz="1600" dirty="0" smtClean="0"/>
                        <a:t>Stability </a:t>
                      </a:r>
                      <a:r>
                        <a:rPr lang="en-US" sz="1600" baseline="0" dirty="0" smtClean="0"/>
                        <a:t>at 35 mA</a:t>
                      </a:r>
                      <a:endParaRPr lang="en-GB" sz="1600" dirty="0"/>
                    </a:p>
                  </a:txBody>
                  <a:tcPr marL="121920" marR="121920" marT="60960" marB="60960"/>
                </a:tc>
                <a:tc>
                  <a:txBody>
                    <a:bodyPr/>
                    <a:lstStyle/>
                    <a:p>
                      <a:pPr algn="ctr"/>
                      <a:r>
                        <a:rPr lang="en-US" sz="1600" dirty="0" smtClean="0"/>
                        <a:t>IS03</a:t>
                      </a:r>
                      <a:endParaRPr lang="en-GB" sz="1600" dirty="0"/>
                    </a:p>
                  </a:txBody>
                  <a:tcPr marL="121920" marR="121920" marT="60960" marB="60960"/>
                </a:tc>
                <a:tc>
                  <a:txBody>
                    <a:bodyPr/>
                    <a:lstStyle/>
                    <a:p>
                      <a:pPr algn="ctr"/>
                      <a:r>
                        <a:rPr lang="en-US" sz="1600" dirty="0" smtClean="0"/>
                        <a:t>IS04</a:t>
                      </a:r>
                      <a:endParaRPr lang="en-GB" sz="1600" dirty="0"/>
                    </a:p>
                  </a:txBody>
                  <a:tcPr marL="121920" marR="121920" marT="60960" marB="60960"/>
                </a:tc>
                <a:tc>
                  <a:txBody>
                    <a:bodyPr/>
                    <a:lstStyle/>
                    <a:p>
                      <a:pPr algn="ctr"/>
                      <a:r>
                        <a:rPr lang="en-US" sz="1600" dirty="0" smtClean="0">
                          <a:latin typeface="Calibri" panose="020F0502020204030204" pitchFamily="34" charset="0"/>
                          <a:cs typeface="Calibri" panose="020F0502020204030204" pitchFamily="34" charset="0"/>
                        </a:rPr>
                        <a:t>factor</a:t>
                      </a:r>
                      <a:endParaRPr lang="en-GB" sz="1600" dirty="0"/>
                    </a:p>
                  </a:txBody>
                  <a:tcPr marL="121920" marR="121920" marT="60960" marB="60960"/>
                </a:tc>
                <a:extLst>
                  <a:ext uri="{0D108BD9-81ED-4DB2-BD59-A6C34878D82A}">
                    <a16:rowId xmlns:a16="http://schemas.microsoft.com/office/drawing/2014/main" val="1751884612"/>
                  </a:ext>
                </a:extLst>
              </a:tr>
              <a:tr h="3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i="0" u="none" strike="noStrike" dirty="0" smtClean="0">
                          <a:solidFill>
                            <a:schemeClr val="dk1"/>
                          </a:solidFill>
                          <a:effectLst/>
                          <a:latin typeface="+mn-lt"/>
                        </a:rPr>
                        <a:t>Sigma</a:t>
                      </a:r>
                      <a:r>
                        <a:rPr lang="en-GB" sz="1600" b="0" i="0" u="none" strike="noStrike" baseline="0" dirty="0" smtClean="0">
                          <a:solidFill>
                            <a:schemeClr val="dk1"/>
                          </a:solidFill>
                          <a:effectLst/>
                          <a:latin typeface="+mn-lt"/>
                        </a:rPr>
                        <a:t> (%) over 24 h</a:t>
                      </a:r>
                      <a:endParaRPr lang="en-GB" sz="1600" b="0" i="0" u="none" strike="noStrike" dirty="0">
                        <a:solidFill>
                          <a:srgbClr val="000000"/>
                        </a:solidFill>
                        <a:effectLst/>
                        <a:latin typeface="Calibri" panose="020F0502020204030204" pitchFamily="34" charset="0"/>
                      </a:endParaRPr>
                    </a:p>
                  </a:txBody>
                  <a:tcPr marL="121920" marR="121920" marT="60960" marB="6096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0.81%</a:t>
                      </a:r>
                      <a:endParaRPr lang="en-GB" sz="1600" dirty="0">
                        <a:latin typeface="+mn-lt"/>
                      </a:endParaRPr>
                    </a:p>
                  </a:txBody>
                  <a:tcPr marL="121920" marR="121920" marT="60960" marB="60960"/>
                </a:tc>
                <a:tc>
                  <a:txBody>
                    <a:bodyPr/>
                    <a:lstStyle/>
                    <a:p>
                      <a:pPr algn="ctr"/>
                      <a:r>
                        <a:rPr lang="en-US" sz="1600" dirty="0" smtClean="0"/>
                        <a:t>0.41%</a:t>
                      </a:r>
                      <a:endParaRPr lang="en-GB" sz="1600" dirty="0"/>
                    </a:p>
                  </a:txBody>
                  <a:tcPr marL="121920" marR="121920" marT="60960" marB="60960"/>
                </a:tc>
                <a:tc>
                  <a:txBody>
                    <a:bodyPr/>
                    <a:lstStyle/>
                    <a:p>
                      <a:pPr algn="ctr"/>
                      <a:r>
                        <a:rPr lang="en-US" sz="1600" dirty="0" smtClean="0"/>
                        <a:t>2</a:t>
                      </a:r>
                      <a:endParaRPr lang="en-GB" sz="1600" dirty="0"/>
                    </a:p>
                  </a:txBody>
                  <a:tcPr marL="121920" marR="121920" marT="60960" marB="60960"/>
                </a:tc>
                <a:extLst>
                  <a:ext uri="{0D108BD9-81ED-4DB2-BD59-A6C34878D82A}">
                    <a16:rowId xmlns:a16="http://schemas.microsoft.com/office/drawing/2014/main" val="2269846206"/>
                  </a:ext>
                </a:extLst>
              </a:tr>
              <a:tr h="3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u="none" strike="noStrike" dirty="0" smtClean="0">
                          <a:effectLst/>
                        </a:rPr>
                        <a:t>Sigma (%</a:t>
                      </a:r>
                      <a:r>
                        <a:rPr lang="en-GB" sz="1600" u="none" strike="noStrike" baseline="0" dirty="0" smtClean="0">
                          <a:effectLst/>
                        </a:rPr>
                        <a:t>) over a week </a:t>
                      </a:r>
                      <a:endParaRPr lang="en-GB" sz="1600" b="0" i="0" u="none" strike="noStrike" dirty="0">
                        <a:solidFill>
                          <a:srgbClr val="000000"/>
                        </a:solidFill>
                        <a:effectLst/>
                        <a:latin typeface="Calibri" panose="020F0502020204030204" pitchFamily="34" charset="0"/>
                      </a:endParaRPr>
                    </a:p>
                  </a:txBody>
                  <a:tcPr marL="121920" marR="121920" marT="60960" marB="60960"/>
                </a:tc>
                <a:tc>
                  <a:txBody>
                    <a:bodyPr/>
                    <a:lstStyle/>
                    <a:p>
                      <a:pPr algn="ctr"/>
                      <a:r>
                        <a:rPr lang="en-US" sz="1600" dirty="0" smtClean="0">
                          <a:latin typeface="+mn-lt"/>
                        </a:rPr>
                        <a:t>1.1%</a:t>
                      </a:r>
                      <a:endParaRPr lang="en-GB" sz="1600" dirty="0">
                        <a:latin typeface="+mn-lt"/>
                      </a:endParaRPr>
                    </a:p>
                  </a:txBody>
                  <a:tcPr marL="121920" marR="121920" marT="60960" marB="60960"/>
                </a:tc>
                <a:tc>
                  <a:txBody>
                    <a:bodyPr/>
                    <a:lstStyle/>
                    <a:p>
                      <a:pPr algn="ctr"/>
                      <a:r>
                        <a:rPr lang="en-US" sz="1600" dirty="0" smtClean="0"/>
                        <a:t>0.61%</a:t>
                      </a:r>
                      <a:endParaRPr lang="en-GB" sz="1600" dirty="0"/>
                    </a:p>
                  </a:txBody>
                  <a:tcPr marL="121920" marR="121920" marT="60960" marB="60960"/>
                </a:tc>
                <a:tc>
                  <a:txBody>
                    <a:bodyPr/>
                    <a:lstStyle/>
                    <a:p>
                      <a:pPr algn="ctr"/>
                      <a:r>
                        <a:rPr lang="en-US" sz="1600" dirty="0" smtClean="0"/>
                        <a:t>1.8</a:t>
                      </a:r>
                      <a:endParaRPr lang="en-GB" sz="1600" dirty="0"/>
                    </a:p>
                  </a:txBody>
                  <a:tcPr marL="121920" marR="121920" marT="60960" marB="60960"/>
                </a:tc>
                <a:extLst>
                  <a:ext uri="{0D108BD9-81ED-4DB2-BD59-A6C34878D82A}">
                    <a16:rowId xmlns:a16="http://schemas.microsoft.com/office/drawing/2014/main" val="4225926949"/>
                  </a:ext>
                </a:extLst>
              </a:tr>
            </a:tbl>
          </a:graphicData>
        </a:graphic>
      </p:graphicFrame>
      <p:pic>
        <p:nvPicPr>
          <p:cNvPr id="15" name="Picture 14"/>
          <p:cNvPicPr>
            <a:picLocks noChangeAspect="1"/>
          </p:cNvPicPr>
          <p:nvPr/>
        </p:nvPicPr>
        <p:blipFill>
          <a:blip r:embed="rId4"/>
          <a:stretch>
            <a:fillRect/>
          </a:stretch>
        </p:blipFill>
        <p:spPr>
          <a:xfrm>
            <a:off x="7395768" y="1884368"/>
            <a:ext cx="4781456" cy="3650129"/>
          </a:xfrm>
          <a:prstGeom prst="rect">
            <a:avLst/>
          </a:prstGeom>
        </p:spPr>
      </p:pic>
      <p:sp>
        <p:nvSpPr>
          <p:cNvPr id="3" name="Date Placeholder 2"/>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Tree>
    <p:extLst>
      <p:ext uri="{BB962C8B-B14F-4D97-AF65-F5344CB8AC3E}">
        <p14:creationId xmlns:p14="http://schemas.microsoft.com/office/powerpoint/2010/main" val="37138811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7340-5919-4409-886B-6F68869544F6}"/>
              </a:ext>
            </a:extLst>
          </p:cNvPr>
          <p:cNvSpPr>
            <a:spLocks noGrp="1"/>
          </p:cNvSpPr>
          <p:nvPr>
            <p:ph type="title"/>
          </p:nvPr>
        </p:nvSpPr>
        <p:spPr>
          <a:xfrm>
            <a:off x="376382" y="48283"/>
            <a:ext cx="10515600" cy="1325563"/>
          </a:xfrm>
        </p:spPr>
        <p:txBody>
          <a:bodyPr>
            <a:normAutofit/>
          </a:bodyPr>
          <a:lstStyle/>
          <a:p>
            <a:r>
              <a:rPr lang="en-US" dirty="0" smtClean="0"/>
              <a:t>Confirmed at the LINAC4</a:t>
            </a:r>
            <a:br>
              <a:rPr lang="en-US" dirty="0" smtClean="0"/>
            </a:br>
            <a:r>
              <a:rPr lang="en-US" dirty="0"/>
              <a:t>19-23 November 2021</a:t>
            </a:r>
            <a:endParaRPr lang="en-GB" dirty="0"/>
          </a:p>
        </p:txBody>
      </p:sp>
      <p:sp>
        <p:nvSpPr>
          <p:cNvPr id="6" name="Slide Number Placeholder 5">
            <a:extLst>
              <a:ext uri="{FF2B5EF4-FFF2-40B4-BE49-F238E27FC236}">
                <a16:creationId xmlns:a16="http://schemas.microsoft.com/office/drawing/2014/main" id="{9C48738A-500C-4C5B-9E9E-B989AB3EA4A2}"/>
              </a:ext>
            </a:extLst>
          </p:cNvPr>
          <p:cNvSpPr>
            <a:spLocks noGrp="1"/>
          </p:cNvSpPr>
          <p:nvPr>
            <p:ph type="sldNum" sz="quarter" idx="4294967295"/>
          </p:nvPr>
        </p:nvSpPr>
        <p:spPr/>
        <p:txBody>
          <a:bodyPr/>
          <a:lstStyle/>
          <a:p>
            <a:fld id="{17918391-D411-FE40-AAD7-861AE5233E0E}" type="slidenum">
              <a:rPr lang="en-US" smtClean="0"/>
              <a:pPr/>
              <a:t>4</a:t>
            </a:fld>
            <a:endParaRPr lang="en-US" dirty="0"/>
          </a:p>
        </p:txBody>
      </p:sp>
      <p:sp>
        <p:nvSpPr>
          <p:cNvPr id="10" name="TextBox 9">
            <a:extLst>
              <a:ext uri="{FF2B5EF4-FFF2-40B4-BE49-F238E27FC236}">
                <a16:creationId xmlns:a16="http://schemas.microsoft.com/office/drawing/2014/main" id="{B5CADE18-3795-4252-AA6A-356665B6E8FB}"/>
              </a:ext>
            </a:extLst>
          </p:cNvPr>
          <p:cNvSpPr txBox="1"/>
          <p:nvPr/>
        </p:nvSpPr>
        <p:spPr>
          <a:xfrm>
            <a:off x="7941061" y="1267610"/>
            <a:ext cx="4454703" cy="1816266"/>
          </a:xfrm>
          <a:prstGeom prst="rect">
            <a:avLst/>
          </a:prstGeom>
          <a:noFill/>
        </p:spPr>
        <p:txBody>
          <a:bodyPr wrap="square">
            <a:spAutoFit/>
          </a:bodyPr>
          <a:lstStyle/>
          <a:p>
            <a:pPr marL="239994" indent="-239994">
              <a:buFont typeface="Arial" panose="020B0604020202020204" pitchFamily="34" charset="0"/>
              <a:buChar char="•"/>
            </a:pPr>
            <a:endParaRPr lang="en-US" sz="1867" dirty="0">
              <a:solidFill>
                <a:schemeClr val="tx2"/>
              </a:solidFill>
            </a:endParaRPr>
          </a:p>
          <a:p>
            <a:endParaRPr lang="en-US" sz="1867" dirty="0">
              <a:solidFill>
                <a:schemeClr val="tx2"/>
              </a:solidFill>
            </a:endParaRPr>
          </a:p>
          <a:p>
            <a:endParaRPr lang="en-US" sz="1867" dirty="0">
              <a:solidFill>
                <a:schemeClr val="tx2"/>
              </a:solidFill>
            </a:endParaRPr>
          </a:p>
          <a:p>
            <a:endParaRPr lang="en-US" sz="1867" dirty="0">
              <a:solidFill>
                <a:schemeClr val="tx2"/>
              </a:solidFill>
            </a:endParaRPr>
          </a:p>
          <a:p>
            <a:r>
              <a:rPr lang="en-US" sz="1867" b="1" dirty="0">
                <a:solidFill>
                  <a:schemeClr val="tx2"/>
                </a:solidFill>
              </a:rPr>
              <a:t>RFQ V=3.36 </a:t>
            </a:r>
            <a:r>
              <a:rPr lang="en-US" sz="1867" b="1" dirty="0" smtClean="0">
                <a:solidFill>
                  <a:schemeClr val="tx2"/>
                </a:solidFill>
              </a:rPr>
              <a:t>MV : </a:t>
            </a:r>
            <a:r>
              <a:rPr lang="en-US" sz="1867" dirty="0" smtClean="0">
                <a:solidFill>
                  <a:schemeClr val="tx2"/>
                </a:solidFill>
              </a:rPr>
              <a:t>42 </a:t>
            </a:r>
            <a:r>
              <a:rPr lang="en-US" sz="1867" dirty="0">
                <a:solidFill>
                  <a:schemeClr val="tx2"/>
                </a:solidFill>
              </a:rPr>
              <a:t>mA out of the </a:t>
            </a:r>
            <a:r>
              <a:rPr lang="en-US" sz="1867" dirty="0" smtClean="0">
                <a:solidFill>
                  <a:schemeClr val="tx2"/>
                </a:solidFill>
              </a:rPr>
              <a:t>RFQ</a:t>
            </a:r>
            <a:r>
              <a:rPr lang="en-US" sz="1867" dirty="0">
                <a:solidFill>
                  <a:srgbClr val="FF0000"/>
                </a:solidFill>
              </a:rPr>
              <a:t> </a:t>
            </a:r>
            <a:endParaRPr lang="en-US" sz="1867" dirty="0" smtClean="0">
              <a:solidFill>
                <a:srgbClr val="FF0000"/>
              </a:solidFill>
            </a:endParaRPr>
          </a:p>
          <a:p>
            <a:r>
              <a:rPr lang="en-US" sz="1867" dirty="0" smtClean="0">
                <a:solidFill>
                  <a:schemeClr val="tx2"/>
                </a:solidFill>
              </a:rPr>
              <a:t>for </a:t>
            </a:r>
            <a:r>
              <a:rPr lang="en-US" sz="1867" dirty="0">
                <a:solidFill>
                  <a:schemeClr val="tx2"/>
                </a:solidFill>
              </a:rPr>
              <a:t>50.4 mA input   </a:t>
            </a:r>
            <a:r>
              <a:rPr lang="en-US" sz="1867" dirty="0" smtClean="0">
                <a:solidFill>
                  <a:schemeClr val="tx2"/>
                </a:solidFill>
              </a:rPr>
              <a:t>– </a:t>
            </a:r>
            <a:r>
              <a:rPr lang="en-US" sz="1867" dirty="0">
                <a:solidFill>
                  <a:schemeClr val="tx2"/>
                </a:solidFill>
              </a:rPr>
              <a:t>RECORD </a:t>
            </a:r>
          </a:p>
        </p:txBody>
      </p:sp>
      <p:pic>
        <p:nvPicPr>
          <p:cNvPr id="9" name="Picture 8" descr="A screenshot of a computer&#10;&#10;Description automatically generated with medium confidence">
            <a:extLst>
              <a:ext uri="{FF2B5EF4-FFF2-40B4-BE49-F238E27FC236}">
                <a16:creationId xmlns:a16="http://schemas.microsoft.com/office/drawing/2014/main" id="{B85ECBAB-B041-4849-BC1E-B39E04C2529C}"/>
              </a:ext>
            </a:extLst>
          </p:cNvPr>
          <p:cNvPicPr>
            <a:picLocks noChangeAspect="1"/>
          </p:cNvPicPr>
          <p:nvPr/>
        </p:nvPicPr>
        <p:blipFill>
          <a:blip r:embed="rId2"/>
          <a:stretch>
            <a:fillRect/>
          </a:stretch>
        </p:blipFill>
        <p:spPr>
          <a:xfrm>
            <a:off x="8105296" y="67281"/>
            <a:ext cx="4086704" cy="2176143"/>
          </a:xfrm>
          <a:prstGeom prst="rect">
            <a:avLst/>
          </a:prstGeom>
        </p:spPr>
      </p:pic>
      <p:pic>
        <p:nvPicPr>
          <p:cNvPr id="4" name="Picture 3"/>
          <p:cNvPicPr>
            <a:picLocks noChangeAspect="1"/>
          </p:cNvPicPr>
          <p:nvPr/>
        </p:nvPicPr>
        <p:blipFill>
          <a:blip r:embed="rId3"/>
          <a:stretch>
            <a:fillRect/>
          </a:stretch>
        </p:blipFill>
        <p:spPr>
          <a:xfrm>
            <a:off x="204660" y="1551517"/>
            <a:ext cx="6305481" cy="4681856"/>
          </a:xfrm>
          <a:prstGeom prst="rect">
            <a:avLst/>
          </a:prstGeom>
        </p:spPr>
      </p:pic>
      <p:sp>
        <p:nvSpPr>
          <p:cNvPr id="11" name="TextBox 10">
            <a:extLst>
              <a:ext uri="{FF2B5EF4-FFF2-40B4-BE49-F238E27FC236}">
                <a16:creationId xmlns:a16="http://schemas.microsoft.com/office/drawing/2014/main" id="{B5CADE18-3795-4252-AA6A-356665B6E8FB}"/>
              </a:ext>
            </a:extLst>
          </p:cNvPr>
          <p:cNvSpPr txBox="1"/>
          <p:nvPr/>
        </p:nvSpPr>
        <p:spPr>
          <a:xfrm>
            <a:off x="131152" y="6233373"/>
            <a:ext cx="7687253" cy="666977"/>
          </a:xfrm>
          <a:prstGeom prst="rect">
            <a:avLst/>
          </a:prstGeom>
          <a:noFill/>
        </p:spPr>
        <p:txBody>
          <a:bodyPr wrap="square">
            <a:spAutoFit/>
          </a:bodyPr>
          <a:lstStyle/>
          <a:p>
            <a:r>
              <a:rPr lang="en-US" sz="1867" b="1" dirty="0">
                <a:solidFill>
                  <a:schemeClr val="tx2"/>
                </a:solidFill>
              </a:rPr>
              <a:t>RFQ V=3.2 MV (operational value</a:t>
            </a:r>
            <a:r>
              <a:rPr lang="en-US" sz="1867" b="1" dirty="0" smtClean="0">
                <a:solidFill>
                  <a:schemeClr val="tx2"/>
                </a:solidFill>
              </a:rPr>
              <a:t>) : </a:t>
            </a:r>
            <a:r>
              <a:rPr lang="en-US" sz="1867" dirty="0" smtClean="0">
                <a:solidFill>
                  <a:schemeClr val="tx2"/>
                </a:solidFill>
              </a:rPr>
              <a:t>Comparable </a:t>
            </a:r>
            <a:r>
              <a:rPr lang="en-US" sz="1867" dirty="0">
                <a:solidFill>
                  <a:schemeClr val="tx2"/>
                </a:solidFill>
              </a:rPr>
              <a:t>performance for beam current &lt;40 mA but considerably better above </a:t>
            </a:r>
            <a:r>
              <a:rPr lang="en-US" sz="1867" dirty="0" smtClean="0">
                <a:solidFill>
                  <a:schemeClr val="tx2"/>
                </a:solidFill>
              </a:rPr>
              <a:t>that</a:t>
            </a:r>
            <a:endParaRPr lang="en-US" sz="1867" dirty="0">
              <a:solidFill>
                <a:schemeClr val="tx2"/>
              </a:solidFill>
            </a:endParaRPr>
          </a:p>
        </p:txBody>
      </p:sp>
      <p:sp>
        <p:nvSpPr>
          <p:cNvPr id="3" name="Date Placeholder 2"/>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7" name="TextBox 6"/>
          <p:cNvSpPr txBox="1"/>
          <p:nvPr/>
        </p:nvSpPr>
        <p:spPr>
          <a:xfrm>
            <a:off x="7222836" y="3195782"/>
            <a:ext cx="4756728" cy="2031325"/>
          </a:xfrm>
          <a:prstGeom prst="rect">
            <a:avLst/>
          </a:prstGeom>
          <a:noFill/>
        </p:spPr>
        <p:txBody>
          <a:bodyPr wrap="square" rtlCol="0">
            <a:spAutoFit/>
          </a:bodyPr>
          <a:lstStyle/>
          <a:p>
            <a:r>
              <a:rPr lang="en-US" dirty="0" smtClean="0"/>
              <a:t>In the operational range : equal transmission as IS03 (and potentially better with further optimization).</a:t>
            </a:r>
          </a:p>
          <a:p>
            <a:endParaRPr lang="en-US" dirty="0"/>
          </a:p>
          <a:p>
            <a:r>
              <a:rPr lang="en-US" dirty="0" smtClean="0"/>
              <a:t>Above 40mA : superior transmission</a:t>
            </a:r>
          </a:p>
          <a:p>
            <a:endParaRPr lang="en-US" dirty="0"/>
          </a:p>
          <a:p>
            <a:endParaRPr lang="en-GB" dirty="0"/>
          </a:p>
        </p:txBody>
      </p:sp>
    </p:spTree>
    <p:extLst>
      <p:ext uri="{BB962C8B-B14F-4D97-AF65-F5344CB8AC3E}">
        <p14:creationId xmlns:p14="http://schemas.microsoft.com/office/powerpoint/2010/main" val="130363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C01D8-92CB-411A-B284-6CB542F648F0}"/>
              </a:ext>
            </a:extLst>
          </p:cNvPr>
          <p:cNvSpPr>
            <a:spLocks noGrp="1"/>
          </p:cNvSpPr>
          <p:nvPr>
            <p:ph type="title"/>
          </p:nvPr>
        </p:nvSpPr>
        <p:spPr/>
        <p:txBody>
          <a:bodyPr/>
          <a:lstStyle/>
          <a:p>
            <a:r>
              <a:rPr lang="en-US" dirty="0"/>
              <a:t>Reliability at the test stand (2022) </a:t>
            </a:r>
            <a:endParaRPr lang="en-GB" b="1" dirty="0"/>
          </a:p>
        </p:txBody>
      </p:sp>
      <p:sp>
        <p:nvSpPr>
          <p:cNvPr id="3" name="Content Placeholder 2">
            <a:extLst>
              <a:ext uri="{FF2B5EF4-FFF2-40B4-BE49-F238E27FC236}">
                <a16:creationId xmlns:a16="http://schemas.microsoft.com/office/drawing/2014/main" id="{362854F0-5828-40CD-A196-64AEFF8AB62C}"/>
              </a:ext>
            </a:extLst>
          </p:cNvPr>
          <p:cNvSpPr>
            <a:spLocks noGrp="1"/>
          </p:cNvSpPr>
          <p:nvPr>
            <p:ph idx="1"/>
          </p:nvPr>
        </p:nvSpPr>
        <p:spPr/>
        <p:txBody>
          <a:bodyPr>
            <a:normAutofit fontScale="70000" lnSpcReduction="20000"/>
          </a:bodyPr>
          <a:lstStyle/>
          <a:p>
            <a:pPr>
              <a:lnSpc>
                <a:spcPct val="107000"/>
              </a:lnSpc>
            </a:pPr>
            <a:r>
              <a:rPr lang="en-US" sz="2800" dirty="0">
                <a:latin typeface="Calibri" panose="020F0502020204030204" pitchFamily="34" charset="0"/>
                <a:cs typeface="Times New Roman" panose="02020603050405020304" pitchFamily="18" charset="0"/>
              </a:rPr>
              <a:t>Started on 13/05, stopped on 10/06.</a:t>
            </a:r>
          </a:p>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Mainly testing the electron dump reliability with 45 keV electrons.</a:t>
            </a:r>
          </a:p>
          <a:p>
            <a:r>
              <a:rPr lang="en-US" sz="2800" dirty="0">
                <a:latin typeface="Calibri" panose="020F0502020204030204" pitchFamily="34" charset="0"/>
                <a:cs typeface="Times New Roman" panose="02020603050405020304" pitchFamily="18" charset="0"/>
              </a:rPr>
              <a:t>Beam current 50 mA, e/H 0.8-1.4 (40-70 mA of electrons on dump).</a:t>
            </a:r>
            <a:endParaRPr lang="en-GB" sz="2800" dirty="0"/>
          </a:p>
          <a:p>
            <a:pPr>
              <a:lnSpc>
                <a:spcPct val="107000"/>
              </a:lnSpc>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Stability and reproducibility of beam intensity and emittance with autopilot.</a:t>
            </a:r>
          </a:p>
          <a:p>
            <a:pPr>
              <a:lnSpc>
                <a:spcPct val="107000"/>
              </a:lnSpc>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Remove source after the test and inspect [</a:t>
            </a:r>
            <a:r>
              <a:rPr lang="en-US" sz="2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to do</a:t>
            </a:r>
            <a:r>
              <a:rPr lang="en-US" sz="28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nSpc>
                <a:spcPct val="107000"/>
              </a:lnSpc>
              <a:spcAft>
                <a:spcPts val="800"/>
              </a:spcAft>
              <a:buNone/>
            </a:pP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2800" b="1" dirty="0">
                <a:latin typeface="Calibri" panose="020F0502020204030204" pitchFamily="34" charset="0"/>
                <a:ea typeface="Calibri" panose="020F0502020204030204" pitchFamily="34" charset="0"/>
                <a:cs typeface="Times New Roman" panose="02020603050405020304" pitchFamily="18" charset="0"/>
              </a:rPr>
              <a:t>Note:</a:t>
            </a:r>
            <a:r>
              <a:rPr lang="en-US" sz="2800" dirty="0">
                <a:latin typeface="Calibri" panose="020F0502020204030204" pitchFamily="34" charset="0"/>
                <a:ea typeface="Calibri" panose="020F0502020204030204" pitchFamily="34" charset="0"/>
                <a:cs typeface="Times New Roman" panose="02020603050405020304" pitchFamily="18" charset="0"/>
              </a:rPr>
              <a:t> Reliability run time can be considered already from 21/04/2022, when this source started for the first time this year. Additionally, all run time from the last year should be considered too, as this is a cumulative process. The source has been operated for ~</a:t>
            </a:r>
            <a:r>
              <a:rPr lang="en-US" sz="2800" b="1" dirty="0">
                <a:latin typeface="Calibri" panose="020F0502020204030204" pitchFamily="34" charset="0"/>
                <a:ea typeface="Calibri" panose="020F0502020204030204" pitchFamily="34" charset="0"/>
                <a:cs typeface="Times New Roman" panose="02020603050405020304" pitchFamily="18" charset="0"/>
              </a:rPr>
              <a:t>133 days in 2021</a:t>
            </a:r>
            <a:r>
              <a:rPr lang="en-US" sz="2800" dirty="0">
                <a:latin typeface="Calibri" panose="020F0502020204030204" pitchFamily="34" charset="0"/>
                <a:ea typeface="Calibri" panose="020F0502020204030204" pitchFamily="34" charset="0"/>
                <a:cs typeface="Times New Roman" panose="02020603050405020304" pitchFamily="18" charset="0"/>
              </a:rPr>
              <a:t> and ~</a:t>
            </a:r>
            <a:r>
              <a:rPr lang="en-US" sz="2800" b="1" dirty="0">
                <a:latin typeface="Calibri" panose="020F0502020204030204" pitchFamily="34" charset="0"/>
                <a:ea typeface="Calibri" panose="020F0502020204030204" pitchFamily="34" charset="0"/>
                <a:cs typeface="Times New Roman" panose="02020603050405020304" pitchFamily="18" charset="0"/>
              </a:rPr>
              <a:t>50 days in 2022</a:t>
            </a:r>
            <a:r>
              <a:rPr lang="en-US" sz="2800" dirty="0">
                <a:latin typeface="Calibri" panose="020F0502020204030204" pitchFamily="34" charset="0"/>
                <a:ea typeface="Calibri" panose="020F0502020204030204" pitchFamily="34" charset="0"/>
                <a:cs typeface="Times New Roman" panose="02020603050405020304" pitchFamily="18" charset="0"/>
              </a:rPr>
              <a:t> (up to 10/06), which makes a total of ~</a:t>
            </a:r>
            <a:r>
              <a:rPr lang="en-US" sz="2800" b="1" dirty="0">
                <a:latin typeface="Calibri" panose="020F0502020204030204" pitchFamily="34" charset="0"/>
                <a:ea typeface="Calibri" panose="020F0502020204030204" pitchFamily="34" charset="0"/>
                <a:cs typeface="Times New Roman" panose="02020603050405020304" pitchFamily="18" charset="0"/>
              </a:rPr>
              <a:t>183 days </a:t>
            </a:r>
            <a:r>
              <a:rPr lang="en-US" sz="2800" dirty="0">
                <a:latin typeface="Calibri" panose="020F0502020204030204" pitchFamily="34" charset="0"/>
                <a:ea typeface="Calibri" panose="020F0502020204030204" pitchFamily="34" charset="0"/>
                <a:cs typeface="Times New Roman" panose="02020603050405020304" pitchFamily="18" charset="0"/>
              </a:rPr>
              <a:t>so far. No reliability issues were observed so far.</a:t>
            </a:r>
          </a:p>
          <a:p>
            <a:endParaRPr lang="en-GB" dirty="0"/>
          </a:p>
        </p:txBody>
      </p:sp>
      <p:sp>
        <p:nvSpPr>
          <p:cNvPr id="4" name="Slide Number Placeholder 3">
            <a:extLst>
              <a:ext uri="{FF2B5EF4-FFF2-40B4-BE49-F238E27FC236}">
                <a16:creationId xmlns:a16="http://schemas.microsoft.com/office/drawing/2014/main" id="{A96CE58C-D6A8-47D1-ADC3-6154100EB5D6}"/>
              </a:ext>
            </a:extLst>
          </p:cNvPr>
          <p:cNvSpPr>
            <a:spLocks noGrp="1"/>
          </p:cNvSpPr>
          <p:nvPr>
            <p:ph type="sldNum" sz="quarter" idx="12"/>
          </p:nvPr>
        </p:nvSpPr>
        <p:spPr/>
        <p:txBody>
          <a:bodyPr/>
          <a:lstStyle/>
          <a:p>
            <a:fld id="{41E7A1AE-FCA5-4693-8AF9-FF80A0928EFA}" type="slidenum">
              <a:rPr lang="en-GB" smtClean="0"/>
              <a:t>5</a:t>
            </a:fld>
            <a:endParaRPr lang="en-GB"/>
          </a:p>
        </p:txBody>
      </p:sp>
      <p:sp>
        <p:nvSpPr>
          <p:cNvPr id="5" name="Date Placeholder 4">
            <a:extLst>
              <a:ext uri="{FF2B5EF4-FFF2-40B4-BE49-F238E27FC236}">
                <a16:creationId xmlns:a16="http://schemas.microsoft.com/office/drawing/2014/main" id="{816E4101-74BD-EA8F-4608-025AEBC81D02}"/>
              </a:ext>
            </a:extLst>
          </p:cNvPr>
          <p:cNvSpPr>
            <a:spLocks noGrp="1"/>
          </p:cNvSpPr>
          <p:nvPr>
            <p:ph type="dt" sz="half" idx="10"/>
          </p:nvPr>
        </p:nvSpPr>
        <p:spPr/>
        <p:txBody>
          <a:bodyPr/>
          <a:lstStyle/>
          <a:p>
            <a:r>
              <a:rPr lang="en-GB" smtClean="0"/>
              <a:t>01/07/2022</a:t>
            </a:r>
            <a:endParaRPr lang="en-GB"/>
          </a:p>
        </p:txBody>
      </p:sp>
      <p:sp>
        <p:nvSpPr>
          <p:cNvPr id="6" name="Footer Placeholder 5">
            <a:extLst>
              <a:ext uri="{FF2B5EF4-FFF2-40B4-BE49-F238E27FC236}">
                <a16:creationId xmlns:a16="http://schemas.microsoft.com/office/drawing/2014/main" id="{36644A8C-20C9-7E77-BDAB-992A54B3BA46}"/>
              </a:ext>
            </a:extLst>
          </p:cNvPr>
          <p:cNvSpPr>
            <a:spLocks noGrp="1"/>
          </p:cNvSpPr>
          <p:nvPr>
            <p:ph type="ftr" sz="quarter" idx="11"/>
          </p:nvPr>
        </p:nvSpPr>
        <p:spPr/>
        <p:txBody>
          <a:bodyPr/>
          <a:lstStyle/>
          <a:p>
            <a:r>
              <a:rPr lang="en-GB" smtClean="0"/>
              <a:t>MPP </a:t>
            </a:r>
            <a:endParaRPr lang="en-GB"/>
          </a:p>
        </p:txBody>
      </p:sp>
    </p:spTree>
    <p:extLst>
      <p:ext uri="{BB962C8B-B14F-4D97-AF65-F5344CB8AC3E}">
        <p14:creationId xmlns:p14="http://schemas.microsoft.com/office/powerpoint/2010/main" val="40318974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7A275-A06C-4009-86BC-9375474E3C20}"/>
              </a:ext>
            </a:extLst>
          </p:cNvPr>
          <p:cNvSpPr>
            <a:spLocks noGrp="1"/>
          </p:cNvSpPr>
          <p:nvPr>
            <p:ph type="title"/>
          </p:nvPr>
        </p:nvSpPr>
        <p:spPr/>
        <p:txBody>
          <a:bodyPr/>
          <a:lstStyle/>
          <a:p>
            <a:r>
              <a:rPr lang="en-US" b="1" dirty="0" smtClean="0"/>
              <a:t>Unfiltered data</a:t>
            </a:r>
            <a:endParaRPr lang="en-GB" b="1" dirty="0"/>
          </a:p>
        </p:txBody>
      </p:sp>
      <p:pic>
        <p:nvPicPr>
          <p:cNvPr id="5" name="Picture 4" descr="Chart&#10;&#10;Description automatically generated">
            <a:extLst>
              <a:ext uri="{FF2B5EF4-FFF2-40B4-BE49-F238E27FC236}">
                <a16:creationId xmlns:a16="http://schemas.microsoft.com/office/drawing/2014/main" id="{22FFC473-C576-46DC-A208-0CEB4A027C25}"/>
              </a:ext>
            </a:extLst>
          </p:cNvPr>
          <p:cNvPicPr>
            <a:picLocks noChangeAspect="1"/>
          </p:cNvPicPr>
          <p:nvPr/>
        </p:nvPicPr>
        <p:blipFill>
          <a:blip r:embed="rId2"/>
          <a:stretch>
            <a:fillRect/>
          </a:stretch>
        </p:blipFill>
        <p:spPr>
          <a:xfrm>
            <a:off x="1219200" y="1371600"/>
            <a:ext cx="9753600" cy="5486400"/>
          </a:xfrm>
          <a:prstGeom prst="rect">
            <a:avLst/>
          </a:prstGeom>
        </p:spPr>
      </p:pic>
      <p:sp>
        <p:nvSpPr>
          <p:cNvPr id="7" name="Callout: Line 6">
            <a:extLst>
              <a:ext uri="{FF2B5EF4-FFF2-40B4-BE49-F238E27FC236}">
                <a16:creationId xmlns:a16="http://schemas.microsoft.com/office/drawing/2014/main" id="{468048D5-504A-43D0-A059-7E676CF33A2F}"/>
              </a:ext>
            </a:extLst>
          </p:cNvPr>
          <p:cNvSpPr/>
          <p:nvPr/>
        </p:nvSpPr>
        <p:spPr>
          <a:xfrm>
            <a:off x="3896590" y="607832"/>
            <a:ext cx="3165763" cy="840148"/>
          </a:xfrm>
          <a:prstGeom prst="borderCallout1">
            <a:avLst>
              <a:gd name="adj1" fmla="val 99160"/>
              <a:gd name="adj2" fmla="val 50336"/>
              <a:gd name="adj3" fmla="val 339255"/>
              <a:gd name="adj4" fmla="val -48343"/>
            </a:avLst>
          </a:prstGeom>
          <a:solidFill>
            <a:srgbClr val="FFFF00"/>
          </a:solid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Solenoid 1 fault. No current on BCT but current on dump OK.</a:t>
            </a:r>
            <a:endParaRPr lang="en-GB" dirty="0">
              <a:solidFill>
                <a:schemeClr val="tx1"/>
              </a:solidFill>
            </a:endParaRPr>
          </a:p>
        </p:txBody>
      </p:sp>
      <p:sp>
        <p:nvSpPr>
          <p:cNvPr id="8" name="Callout: Line 7">
            <a:extLst>
              <a:ext uri="{FF2B5EF4-FFF2-40B4-BE49-F238E27FC236}">
                <a16:creationId xmlns:a16="http://schemas.microsoft.com/office/drawing/2014/main" id="{2D8F954B-6452-47F7-84B6-A7EFD9B9B306}"/>
              </a:ext>
            </a:extLst>
          </p:cNvPr>
          <p:cNvSpPr/>
          <p:nvPr/>
        </p:nvSpPr>
        <p:spPr>
          <a:xfrm>
            <a:off x="3896589" y="607832"/>
            <a:ext cx="3165763" cy="840148"/>
          </a:xfrm>
          <a:prstGeom prst="borderCallout1">
            <a:avLst>
              <a:gd name="adj1" fmla="val 99160"/>
              <a:gd name="adj2" fmla="val 50336"/>
              <a:gd name="adj3" fmla="val 269423"/>
              <a:gd name="adj4" fmla="val 27096"/>
            </a:avLst>
          </a:prstGeom>
          <a:solidFill>
            <a:srgbClr val="FFFF00"/>
          </a:solid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Power cut due to fire alarm.</a:t>
            </a:r>
            <a:endParaRPr lang="en-GB" dirty="0">
              <a:solidFill>
                <a:schemeClr val="tx1"/>
              </a:solidFill>
            </a:endParaRPr>
          </a:p>
        </p:txBody>
      </p:sp>
      <p:sp>
        <p:nvSpPr>
          <p:cNvPr id="9" name="Callout: Line 8">
            <a:extLst>
              <a:ext uri="{FF2B5EF4-FFF2-40B4-BE49-F238E27FC236}">
                <a16:creationId xmlns:a16="http://schemas.microsoft.com/office/drawing/2014/main" id="{9906BAC2-462F-407D-B4D9-5A4DB4D63B69}"/>
              </a:ext>
            </a:extLst>
          </p:cNvPr>
          <p:cNvSpPr/>
          <p:nvPr/>
        </p:nvSpPr>
        <p:spPr>
          <a:xfrm>
            <a:off x="3896588" y="607832"/>
            <a:ext cx="4069772" cy="840148"/>
          </a:xfrm>
          <a:prstGeom prst="borderCallout1">
            <a:avLst>
              <a:gd name="adj1" fmla="val 99160"/>
              <a:gd name="adj2" fmla="val 50336"/>
              <a:gd name="adj3" fmla="val 282761"/>
              <a:gd name="adj4" fmla="val 22790"/>
            </a:avLst>
          </a:prstGeom>
          <a:solidFill>
            <a:srgbClr val="FFFF00"/>
          </a:solid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Stopped source to change Parker valve peak voltage duration from 250 us to 190 us. Increased GASSOLWIDTH accordingly.</a:t>
            </a:r>
            <a:endParaRPr lang="en-GB" dirty="0">
              <a:solidFill>
                <a:schemeClr val="tx1"/>
              </a:solidFill>
            </a:endParaRPr>
          </a:p>
        </p:txBody>
      </p:sp>
      <p:sp>
        <p:nvSpPr>
          <p:cNvPr id="10" name="Callout: Line 9">
            <a:extLst>
              <a:ext uri="{FF2B5EF4-FFF2-40B4-BE49-F238E27FC236}">
                <a16:creationId xmlns:a16="http://schemas.microsoft.com/office/drawing/2014/main" id="{63936AE9-017E-4585-A8C0-C5C2547B6DBB}"/>
              </a:ext>
            </a:extLst>
          </p:cNvPr>
          <p:cNvSpPr/>
          <p:nvPr/>
        </p:nvSpPr>
        <p:spPr>
          <a:xfrm>
            <a:off x="3896588" y="593684"/>
            <a:ext cx="5406900" cy="840148"/>
          </a:xfrm>
          <a:prstGeom prst="borderCallout1">
            <a:avLst>
              <a:gd name="adj1" fmla="val 99160"/>
              <a:gd name="adj2" fmla="val 50336"/>
              <a:gd name="adj3" fmla="val 286558"/>
              <a:gd name="adj4" fmla="val 67101"/>
            </a:avLst>
          </a:prstGeom>
          <a:solidFill>
            <a:srgbClr val="FFFF00"/>
          </a:solid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Compressed air cut on </a:t>
            </a:r>
            <a:r>
              <a:rPr lang="en-US" dirty="0" err="1">
                <a:solidFill>
                  <a:schemeClr val="tx1"/>
                </a:solidFill>
              </a:rPr>
              <a:t>Meyrin</a:t>
            </a:r>
            <a:r>
              <a:rPr lang="en-US" dirty="0">
                <a:solidFill>
                  <a:schemeClr val="tx1"/>
                </a:solidFill>
              </a:rPr>
              <a:t> site. Vacuum issues and consequently fault on all source systems. </a:t>
            </a:r>
            <a:r>
              <a:rPr lang="en-US" dirty="0" err="1">
                <a:solidFill>
                  <a:schemeClr val="tx1"/>
                </a:solidFill>
              </a:rPr>
              <a:t>Cesiation</a:t>
            </a:r>
            <a:r>
              <a:rPr lang="en-US" dirty="0">
                <a:solidFill>
                  <a:schemeClr val="tx1"/>
                </a:solidFill>
              </a:rPr>
              <a:t> partially lost; slow recovery until the next morning.</a:t>
            </a:r>
            <a:endParaRPr lang="en-GB" dirty="0">
              <a:solidFill>
                <a:schemeClr val="tx1"/>
              </a:solidFill>
            </a:endParaRPr>
          </a:p>
        </p:txBody>
      </p:sp>
      <p:sp>
        <p:nvSpPr>
          <p:cNvPr id="11" name="Callout: Line 10">
            <a:extLst>
              <a:ext uri="{FF2B5EF4-FFF2-40B4-BE49-F238E27FC236}">
                <a16:creationId xmlns:a16="http://schemas.microsoft.com/office/drawing/2014/main" id="{9638B7C1-BC47-456A-A043-8386E0980B1B}"/>
              </a:ext>
            </a:extLst>
          </p:cNvPr>
          <p:cNvSpPr/>
          <p:nvPr/>
        </p:nvSpPr>
        <p:spPr>
          <a:xfrm>
            <a:off x="3896587" y="607640"/>
            <a:ext cx="6098902" cy="840148"/>
          </a:xfrm>
          <a:prstGeom prst="borderCallout1">
            <a:avLst>
              <a:gd name="adj1" fmla="val 99160"/>
              <a:gd name="adj2" fmla="val 50336"/>
              <a:gd name="adj3" fmla="val 416679"/>
              <a:gd name="adj4" fmla="val 75643"/>
            </a:avLst>
          </a:prstGeom>
          <a:solidFill>
            <a:srgbClr val="FFFF00"/>
          </a:solid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Timing triggers not received by the Parker valve and therefore not opening and pressure dropping. Timing repeater exchanged but could have also been a bad contact issue.</a:t>
            </a:r>
            <a:endParaRPr lang="en-GB" dirty="0">
              <a:solidFill>
                <a:schemeClr val="tx1"/>
              </a:solidFill>
            </a:endParaRPr>
          </a:p>
        </p:txBody>
      </p:sp>
      <p:sp>
        <p:nvSpPr>
          <p:cNvPr id="12" name="Callout: Line 11">
            <a:extLst>
              <a:ext uri="{FF2B5EF4-FFF2-40B4-BE49-F238E27FC236}">
                <a16:creationId xmlns:a16="http://schemas.microsoft.com/office/drawing/2014/main" id="{FEA981AC-9AD3-46B4-B188-A7B3516397C4}"/>
              </a:ext>
            </a:extLst>
          </p:cNvPr>
          <p:cNvSpPr/>
          <p:nvPr/>
        </p:nvSpPr>
        <p:spPr>
          <a:xfrm>
            <a:off x="3896586" y="607640"/>
            <a:ext cx="3786363" cy="840148"/>
          </a:xfrm>
          <a:prstGeom prst="borderCallout1">
            <a:avLst>
              <a:gd name="adj1" fmla="val 99160"/>
              <a:gd name="adj2" fmla="val 50336"/>
              <a:gd name="adj3" fmla="val 308072"/>
              <a:gd name="adj4" fmla="val 138264"/>
            </a:avLst>
          </a:prstGeom>
          <a:solidFill>
            <a:srgbClr val="FFFF00"/>
          </a:solid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Emittance measurements with 35 mA beam to check reproducibility.</a:t>
            </a:r>
            <a:endParaRPr lang="en-GB" dirty="0">
              <a:solidFill>
                <a:schemeClr val="tx1"/>
              </a:solidFill>
            </a:endParaRPr>
          </a:p>
        </p:txBody>
      </p:sp>
      <p:sp>
        <p:nvSpPr>
          <p:cNvPr id="14" name="TextBox 13">
            <a:extLst>
              <a:ext uri="{FF2B5EF4-FFF2-40B4-BE49-F238E27FC236}">
                <a16:creationId xmlns:a16="http://schemas.microsoft.com/office/drawing/2014/main" id="{67D254E0-8112-4508-BC25-A634FA60B0F9}"/>
              </a:ext>
            </a:extLst>
          </p:cNvPr>
          <p:cNvSpPr txBox="1"/>
          <p:nvPr/>
        </p:nvSpPr>
        <p:spPr>
          <a:xfrm>
            <a:off x="9877858" y="1311215"/>
            <a:ext cx="307779" cy="5148000"/>
          </a:xfrm>
          <a:prstGeom prst="rect">
            <a:avLst/>
          </a:prstGeom>
          <a:noFill/>
          <a:ln w="19050">
            <a:solidFill>
              <a:srgbClr val="00B050"/>
            </a:solidFill>
          </a:ln>
        </p:spPr>
        <p:txBody>
          <a:bodyPr wrap="square" rtlCol="0">
            <a:spAutoFit/>
          </a:bodyPr>
          <a:lstStyle/>
          <a:p>
            <a:endParaRPr lang="en-GB" dirty="0"/>
          </a:p>
        </p:txBody>
      </p:sp>
      <p:sp>
        <p:nvSpPr>
          <p:cNvPr id="15" name="TextBox 14">
            <a:extLst>
              <a:ext uri="{FF2B5EF4-FFF2-40B4-BE49-F238E27FC236}">
                <a16:creationId xmlns:a16="http://schemas.microsoft.com/office/drawing/2014/main" id="{7B1329DE-8BD5-4D0B-A640-CB61DEB3DF64}"/>
              </a:ext>
            </a:extLst>
          </p:cNvPr>
          <p:cNvSpPr txBox="1"/>
          <p:nvPr/>
        </p:nvSpPr>
        <p:spPr>
          <a:xfrm>
            <a:off x="10209331" y="1311215"/>
            <a:ext cx="396000" cy="5148000"/>
          </a:xfrm>
          <a:prstGeom prst="rect">
            <a:avLst/>
          </a:prstGeom>
          <a:noFill/>
          <a:ln w="19050">
            <a:solidFill>
              <a:srgbClr val="0070C0"/>
            </a:solidFill>
          </a:ln>
        </p:spPr>
        <p:txBody>
          <a:bodyPr wrap="square" rtlCol="0">
            <a:spAutoFit/>
          </a:bodyPr>
          <a:lstStyle/>
          <a:p>
            <a:endParaRPr lang="en-GB" dirty="0"/>
          </a:p>
        </p:txBody>
      </p:sp>
      <p:sp>
        <p:nvSpPr>
          <p:cNvPr id="17" name="TextBox 16">
            <a:extLst>
              <a:ext uri="{FF2B5EF4-FFF2-40B4-BE49-F238E27FC236}">
                <a16:creationId xmlns:a16="http://schemas.microsoft.com/office/drawing/2014/main" id="{C53C044C-96A4-40BF-B2D0-54FA39D9CFFF}"/>
              </a:ext>
            </a:extLst>
          </p:cNvPr>
          <p:cNvSpPr txBox="1"/>
          <p:nvPr/>
        </p:nvSpPr>
        <p:spPr>
          <a:xfrm>
            <a:off x="1261906" y="1311215"/>
            <a:ext cx="342016" cy="5148000"/>
          </a:xfrm>
          <a:prstGeom prst="rect">
            <a:avLst/>
          </a:prstGeom>
          <a:noFill/>
          <a:ln w="19050">
            <a:solidFill>
              <a:schemeClr val="tx1"/>
            </a:solidFill>
          </a:ln>
        </p:spPr>
        <p:txBody>
          <a:bodyPr wrap="square" rtlCol="0">
            <a:spAutoFit/>
          </a:bodyPr>
          <a:lstStyle/>
          <a:p>
            <a:endParaRPr lang="en-GB" dirty="0"/>
          </a:p>
        </p:txBody>
      </p:sp>
      <p:sp>
        <p:nvSpPr>
          <p:cNvPr id="18" name="TextBox 17">
            <a:extLst>
              <a:ext uri="{FF2B5EF4-FFF2-40B4-BE49-F238E27FC236}">
                <a16:creationId xmlns:a16="http://schemas.microsoft.com/office/drawing/2014/main" id="{BED173FF-6FD0-4123-8194-F5EF715871A3}"/>
              </a:ext>
            </a:extLst>
          </p:cNvPr>
          <p:cNvSpPr txBox="1"/>
          <p:nvPr/>
        </p:nvSpPr>
        <p:spPr>
          <a:xfrm rot="5400000">
            <a:off x="10704000" y="3753728"/>
            <a:ext cx="429883" cy="246221"/>
          </a:xfrm>
          <a:prstGeom prst="rect">
            <a:avLst/>
          </a:prstGeom>
          <a:solidFill>
            <a:schemeClr val="bg1"/>
          </a:solidFill>
        </p:spPr>
        <p:txBody>
          <a:bodyPr wrap="square" rtlCol="0">
            <a:spAutoFit/>
          </a:bodyPr>
          <a:lstStyle/>
          <a:p>
            <a:pPr algn="ctr"/>
            <a:r>
              <a:rPr lang="en-US" sz="1000" dirty="0"/>
              <a:t>mA</a:t>
            </a:r>
            <a:endParaRPr lang="en-GB" sz="1000" dirty="0"/>
          </a:p>
        </p:txBody>
      </p:sp>
      <p:sp>
        <p:nvSpPr>
          <p:cNvPr id="16" name="TextBox 15">
            <a:extLst>
              <a:ext uri="{FF2B5EF4-FFF2-40B4-BE49-F238E27FC236}">
                <a16:creationId xmlns:a16="http://schemas.microsoft.com/office/drawing/2014/main" id="{EFEC8567-CD3B-498D-A036-4C631DE83FAC}"/>
              </a:ext>
            </a:extLst>
          </p:cNvPr>
          <p:cNvSpPr txBox="1"/>
          <p:nvPr/>
        </p:nvSpPr>
        <p:spPr>
          <a:xfrm>
            <a:off x="10636218" y="1311215"/>
            <a:ext cx="336582" cy="5148000"/>
          </a:xfrm>
          <a:prstGeom prst="rect">
            <a:avLst/>
          </a:prstGeom>
          <a:noFill/>
          <a:ln w="19050">
            <a:solidFill>
              <a:srgbClr val="FF0000"/>
            </a:solidFill>
          </a:ln>
        </p:spPr>
        <p:txBody>
          <a:bodyPr wrap="square" rtlCol="0">
            <a:spAutoFit/>
          </a:bodyPr>
          <a:lstStyle/>
          <a:p>
            <a:endParaRPr lang="en-GB" dirty="0"/>
          </a:p>
        </p:txBody>
      </p:sp>
      <p:sp>
        <p:nvSpPr>
          <p:cNvPr id="19" name="TextBox 18">
            <a:extLst>
              <a:ext uri="{FF2B5EF4-FFF2-40B4-BE49-F238E27FC236}">
                <a16:creationId xmlns:a16="http://schemas.microsoft.com/office/drawing/2014/main" id="{4370EF67-2539-41C8-97AA-2E582DEDE668}"/>
              </a:ext>
            </a:extLst>
          </p:cNvPr>
          <p:cNvSpPr txBox="1"/>
          <p:nvPr/>
        </p:nvSpPr>
        <p:spPr>
          <a:xfrm>
            <a:off x="8269997" y="6620405"/>
            <a:ext cx="865377" cy="215444"/>
          </a:xfrm>
          <a:prstGeom prst="rect">
            <a:avLst/>
          </a:prstGeom>
          <a:solidFill>
            <a:schemeClr val="bg1"/>
          </a:solidFill>
        </p:spPr>
        <p:txBody>
          <a:bodyPr wrap="square" rtlCol="0">
            <a:spAutoFit/>
          </a:bodyPr>
          <a:lstStyle/>
          <a:p>
            <a:pPr algn="ctr"/>
            <a:r>
              <a:rPr lang="en-US" sz="800" dirty="0"/>
              <a:t>* EINZEL=Dump</a:t>
            </a:r>
            <a:endParaRPr lang="en-GB" sz="800" dirty="0"/>
          </a:p>
        </p:txBody>
      </p:sp>
      <p:sp>
        <p:nvSpPr>
          <p:cNvPr id="20" name="Slide Number Placeholder 19">
            <a:extLst>
              <a:ext uri="{FF2B5EF4-FFF2-40B4-BE49-F238E27FC236}">
                <a16:creationId xmlns:a16="http://schemas.microsoft.com/office/drawing/2014/main" id="{6076AA73-DE32-4B41-B3DB-9CF3233A232C}"/>
              </a:ext>
            </a:extLst>
          </p:cNvPr>
          <p:cNvSpPr>
            <a:spLocks noGrp="1"/>
          </p:cNvSpPr>
          <p:nvPr>
            <p:ph type="sldNum" sz="quarter" idx="12"/>
          </p:nvPr>
        </p:nvSpPr>
        <p:spPr/>
        <p:txBody>
          <a:bodyPr/>
          <a:lstStyle/>
          <a:p>
            <a:fld id="{41E7A1AE-FCA5-4693-8AF9-FF80A0928EFA}" type="slidenum">
              <a:rPr lang="en-GB" smtClean="0"/>
              <a:t>6</a:t>
            </a:fld>
            <a:endParaRPr lang="en-GB"/>
          </a:p>
        </p:txBody>
      </p:sp>
      <p:sp>
        <p:nvSpPr>
          <p:cNvPr id="3" name="Date Placeholder 2">
            <a:extLst>
              <a:ext uri="{FF2B5EF4-FFF2-40B4-BE49-F238E27FC236}">
                <a16:creationId xmlns:a16="http://schemas.microsoft.com/office/drawing/2014/main" id="{2BCC5A16-2ED8-E783-372B-1E7535848455}"/>
              </a:ext>
            </a:extLst>
          </p:cNvPr>
          <p:cNvSpPr>
            <a:spLocks noGrp="1"/>
          </p:cNvSpPr>
          <p:nvPr>
            <p:ph type="dt" sz="half" idx="10"/>
          </p:nvPr>
        </p:nvSpPr>
        <p:spPr/>
        <p:txBody>
          <a:bodyPr/>
          <a:lstStyle/>
          <a:p>
            <a:r>
              <a:rPr lang="en-GB" smtClean="0"/>
              <a:t>01/07/2022</a:t>
            </a:r>
            <a:endParaRPr lang="en-GB"/>
          </a:p>
        </p:txBody>
      </p:sp>
      <p:sp>
        <p:nvSpPr>
          <p:cNvPr id="4" name="Footer Placeholder 3">
            <a:extLst>
              <a:ext uri="{FF2B5EF4-FFF2-40B4-BE49-F238E27FC236}">
                <a16:creationId xmlns:a16="http://schemas.microsoft.com/office/drawing/2014/main" id="{B20B22C6-1774-B2BF-DF69-251844EADEA5}"/>
              </a:ext>
            </a:extLst>
          </p:cNvPr>
          <p:cNvSpPr>
            <a:spLocks noGrp="1"/>
          </p:cNvSpPr>
          <p:nvPr>
            <p:ph type="ftr" sz="quarter" idx="11"/>
          </p:nvPr>
        </p:nvSpPr>
        <p:spPr/>
        <p:txBody>
          <a:bodyPr/>
          <a:lstStyle/>
          <a:p>
            <a:r>
              <a:rPr lang="en-GB" smtClean="0"/>
              <a:t>MPP </a:t>
            </a:r>
            <a:endParaRPr lang="en-GB"/>
          </a:p>
        </p:txBody>
      </p:sp>
    </p:spTree>
    <p:extLst>
      <p:ext uri="{BB962C8B-B14F-4D97-AF65-F5344CB8AC3E}">
        <p14:creationId xmlns:p14="http://schemas.microsoft.com/office/powerpoint/2010/main" val="1786038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0"/>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984EA-93D4-43C0-BE35-B31CF8CC6B9E}"/>
              </a:ext>
            </a:extLst>
          </p:cNvPr>
          <p:cNvSpPr>
            <a:spLocks noGrp="1"/>
          </p:cNvSpPr>
          <p:nvPr>
            <p:ph type="title"/>
          </p:nvPr>
        </p:nvSpPr>
        <p:spPr/>
        <p:txBody>
          <a:bodyPr/>
          <a:lstStyle/>
          <a:p>
            <a:r>
              <a:rPr lang="en-US" b="1" dirty="0"/>
              <a:t>Statistics</a:t>
            </a:r>
            <a:endParaRPr lang="en-GB" b="1" dirty="0"/>
          </a:p>
        </p:txBody>
      </p:sp>
      <p:graphicFrame>
        <p:nvGraphicFramePr>
          <p:cNvPr id="4" name="Table 4">
            <a:extLst>
              <a:ext uri="{FF2B5EF4-FFF2-40B4-BE49-F238E27FC236}">
                <a16:creationId xmlns:a16="http://schemas.microsoft.com/office/drawing/2014/main" id="{C0B16054-DF07-4A24-B598-838180C4FB33}"/>
              </a:ext>
            </a:extLst>
          </p:cNvPr>
          <p:cNvGraphicFramePr>
            <a:graphicFrameLocks noGrp="1"/>
          </p:cNvGraphicFramePr>
          <p:nvPr>
            <p:extLst>
              <p:ext uri="{D42A27DB-BD31-4B8C-83A1-F6EECF244321}">
                <p14:modId xmlns:p14="http://schemas.microsoft.com/office/powerpoint/2010/main" val="2428734080"/>
              </p:ext>
            </p:extLst>
          </p:nvPr>
        </p:nvGraphicFramePr>
        <p:xfrm>
          <a:off x="1831686" y="1745673"/>
          <a:ext cx="8528628" cy="3403189"/>
        </p:xfrm>
        <a:graphic>
          <a:graphicData uri="http://schemas.openxmlformats.org/drawingml/2006/table">
            <a:tbl>
              <a:tblPr firstRow="1" bandRow="1">
                <a:tableStyleId>{5C22544A-7EE6-4342-B048-85BDC9FD1C3A}</a:tableStyleId>
              </a:tblPr>
              <a:tblGrid>
                <a:gridCol w="3068609">
                  <a:extLst>
                    <a:ext uri="{9D8B030D-6E8A-4147-A177-3AD203B41FA5}">
                      <a16:colId xmlns:a16="http://schemas.microsoft.com/office/drawing/2014/main" val="2442755992"/>
                    </a:ext>
                  </a:extLst>
                </a:gridCol>
                <a:gridCol w="1471916">
                  <a:extLst>
                    <a:ext uri="{9D8B030D-6E8A-4147-A177-3AD203B41FA5}">
                      <a16:colId xmlns:a16="http://schemas.microsoft.com/office/drawing/2014/main" val="2052300160"/>
                    </a:ext>
                  </a:extLst>
                </a:gridCol>
                <a:gridCol w="2235130">
                  <a:extLst>
                    <a:ext uri="{9D8B030D-6E8A-4147-A177-3AD203B41FA5}">
                      <a16:colId xmlns:a16="http://schemas.microsoft.com/office/drawing/2014/main" val="2961187139"/>
                    </a:ext>
                  </a:extLst>
                </a:gridCol>
                <a:gridCol w="1752973">
                  <a:extLst>
                    <a:ext uri="{9D8B030D-6E8A-4147-A177-3AD203B41FA5}">
                      <a16:colId xmlns:a16="http://schemas.microsoft.com/office/drawing/2014/main" val="244896741"/>
                    </a:ext>
                  </a:extLst>
                </a:gridCol>
              </a:tblGrid>
              <a:tr h="436469">
                <a:tc>
                  <a:txBody>
                    <a:bodyPr/>
                    <a:lstStyle/>
                    <a:p>
                      <a:r>
                        <a:rPr lang="en-US" dirty="0"/>
                        <a:t>Parameter</a:t>
                      </a:r>
                      <a:endParaRPr lang="en-GB" dirty="0"/>
                    </a:p>
                  </a:txBody>
                  <a:tcPr/>
                </a:tc>
                <a:tc>
                  <a:txBody>
                    <a:bodyPr/>
                    <a:lstStyle/>
                    <a:p>
                      <a:pPr algn="ctr"/>
                      <a:r>
                        <a:rPr lang="en-US" dirty="0"/>
                        <a:t>Mean</a:t>
                      </a:r>
                      <a:endParaRPr lang="en-GB" dirty="0"/>
                    </a:p>
                  </a:txBody>
                  <a:tcPr/>
                </a:tc>
                <a:tc>
                  <a:txBody>
                    <a:bodyPr/>
                    <a:lstStyle/>
                    <a:p>
                      <a:pPr algn="ctr"/>
                      <a:r>
                        <a:rPr lang="en-US" dirty="0"/>
                        <a:t>Standard deviation</a:t>
                      </a:r>
                      <a:endParaRPr lang="en-GB" dirty="0"/>
                    </a:p>
                  </a:txBody>
                  <a:tcPr/>
                </a:tc>
                <a:tc>
                  <a:txBody>
                    <a:bodyPr/>
                    <a:lstStyle/>
                    <a:p>
                      <a:pPr algn="ctr"/>
                      <a:r>
                        <a:rPr lang="en-US" dirty="0"/>
                        <a:t>3STDEV/MEAN</a:t>
                      </a:r>
                      <a:endParaRPr lang="en-GB" dirty="0"/>
                    </a:p>
                  </a:txBody>
                  <a:tcPr/>
                </a:tc>
                <a:extLst>
                  <a:ext uri="{0D108BD9-81ED-4DB2-BD59-A6C34878D82A}">
                    <a16:rowId xmlns:a16="http://schemas.microsoft.com/office/drawing/2014/main" val="1888312789"/>
                  </a:ext>
                </a:extLst>
              </a:tr>
              <a:tr h="370840">
                <a:tc>
                  <a:txBody>
                    <a:bodyPr/>
                    <a:lstStyle/>
                    <a:p>
                      <a:r>
                        <a:rPr lang="en-US" dirty="0"/>
                        <a:t>H</a:t>
                      </a:r>
                      <a:r>
                        <a:rPr lang="en-US" baseline="30000" dirty="0"/>
                        <a:t>-</a:t>
                      </a:r>
                      <a:r>
                        <a:rPr lang="en-US" dirty="0"/>
                        <a:t> beam current on BCT01160</a:t>
                      </a:r>
                      <a:endParaRPr lang="en-GB" dirty="0"/>
                    </a:p>
                  </a:txBody>
                  <a:tcPr/>
                </a:tc>
                <a:tc>
                  <a:txBody>
                    <a:bodyPr/>
                    <a:lstStyle/>
                    <a:p>
                      <a:pPr algn="ctr"/>
                      <a:r>
                        <a:rPr lang="en-US" dirty="0" smtClean="0"/>
                        <a:t>49.4 </a:t>
                      </a:r>
                      <a:r>
                        <a:rPr lang="en-US" dirty="0"/>
                        <a:t>mA</a:t>
                      </a:r>
                      <a:endParaRPr lang="en-GB" dirty="0"/>
                    </a:p>
                  </a:txBody>
                  <a:tcPr/>
                </a:tc>
                <a:tc>
                  <a:txBody>
                    <a:bodyPr/>
                    <a:lstStyle/>
                    <a:p>
                      <a:pPr algn="ctr"/>
                      <a:r>
                        <a:rPr lang="en-US" dirty="0"/>
                        <a:t>0.24 mA</a:t>
                      </a:r>
                      <a:endParaRPr lang="en-GB" dirty="0"/>
                    </a:p>
                  </a:txBody>
                  <a:tcPr/>
                </a:tc>
                <a:tc>
                  <a:txBody>
                    <a:bodyPr/>
                    <a:lstStyle/>
                    <a:p>
                      <a:pPr algn="ctr"/>
                      <a:r>
                        <a:rPr lang="en-US" dirty="0" smtClean="0"/>
                        <a:t>1.5%</a:t>
                      </a:r>
                      <a:endParaRPr lang="en-GB" dirty="0"/>
                    </a:p>
                  </a:txBody>
                  <a:tcPr/>
                </a:tc>
                <a:extLst>
                  <a:ext uri="{0D108BD9-81ED-4DB2-BD59-A6C34878D82A}">
                    <a16:rowId xmlns:a16="http://schemas.microsoft.com/office/drawing/2014/main" val="2291909667"/>
                  </a:ext>
                </a:extLst>
              </a:tr>
              <a:tr h="370840">
                <a:tc>
                  <a:txBody>
                    <a:bodyPr/>
                    <a:lstStyle/>
                    <a:p>
                      <a:r>
                        <a:rPr lang="en-US" dirty="0"/>
                        <a:t>e</a:t>
                      </a:r>
                      <a:r>
                        <a:rPr lang="en-US" baseline="30000" dirty="0"/>
                        <a:t>-</a:t>
                      </a:r>
                      <a:r>
                        <a:rPr lang="en-US" dirty="0"/>
                        <a:t> beam current on dump</a:t>
                      </a:r>
                      <a:endParaRPr lang="en-GB" dirty="0"/>
                    </a:p>
                  </a:txBody>
                  <a:tcPr/>
                </a:tc>
                <a:tc>
                  <a:txBody>
                    <a:bodyPr/>
                    <a:lstStyle/>
                    <a:p>
                      <a:pPr algn="ctr"/>
                      <a:r>
                        <a:rPr lang="en-US" dirty="0" smtClean="0"/>
                        <a:t>53.0 </a:t>
                      </a:r>
                      <a:r>
                        <a:rPr lang="en-US" dirty="0"/>
                        <a:t>mA</a:t>
                      </a:r>
                      <a:endParaRPr lang="en-GB" dirty="0"/>
                    </a:p>
                  </a:txBody>
                  <a:tcPr/>
                </a:tc>
                <a:tc>
                  <a:txBody>
                    <a:bodyPr/>
                    <a:lstStyle/>
                    <a:p>
                      <a:pPr algn="ctr"/>
                      <a:r>
                        <a:rPr lang="en-US" dirty="0" smtClean="0"/>
                        <a:t>4.5 </a:t>
                      </a:r>
                      <a:r>
                        <a:rPr lang="en-US" dirty="0"/>
                        <a:t>mA</a:t>
                      </a:r>
                      <a:endParaRPr lang="en-GB" dirty="0"/>
                    </a:p>
                  </a:txBody>
                  <a:tcPr/>
                </a:tc>
                <a:tc>
                  <a:txBody>
                    <a:bodyPr/>
                    <a:lstStyle/>
                    <a:p>
                      <a:pPr algn="ctr"/>
                      <a:r>
                        <a:rPr lang="en-US" dirty="0" smtClean="0"/>
                        <a:t>25.8%</a:t>
                      </a:r>
                      <a:endParaRPr lang="en-GB" dirty="0"/>
                    </a:p>
                  </a:txBody>
                  <a:tcPr/>
                </a:tc>
                <a:extLst>
                  <a:ext uri="{0D108BD9-81ED-4DB2-BD59-A6C34878D82A}">
                    <a16:rowId xmlns:a16="http://schemas.microsoft.com/office/drawing/2014/main" val="3577675338"/>
                  </a:ext>
                </a:extLst>
              </a:tr>
              <a:tr h="370840">
                <a:tc>
                  <a:txBody>
                    <a:bodyPr/>
                    <a:lstStyle/>
                    <a:p>
                      <a:r>
                        <a:rPr lang="en-US" dirty="0"/>
                        <a:t>Source vacuum gauge voltage</a:t>
                      </a:r>
                      <a:endParaRPr lang="en-GB" dirty="0"/>
                    </a:p>
                  </a:txBody>
                  <a:tcPr/>
                </a:tc>
                <a:tc>
                  <a:txBody>
                    <a:bodyPr/>
                    <a:lstStyle/>
                    <a:p>
                      <a:pPr algn="ctr"/>
                      <a:r>
                        <a:rPr lang="en-US" dirty="0"/>
                        <a:t>7.042 V</a:t>
                      </a:r>
                      <a:endParaRPr lang="en-GB" dirty="0"/>
                    </a:p>
                  </a:txBody>
                  <a:tcPr/>
                </a:tc>
                <a:tc>
                  <a:txBody>
                    <a:bodyPr/>
                    <a:lstStyle/>
                    <a:p>
                      <a:pPr algn="ctr"/>
                      <a:r>
                        <a:rPr lang="en-US" dirty="0"/>
                        <a:t>0.021 V</a:t>
                      </a:r>
                      <a:endParaRPr lang="en-GB" dirty="0"/>
                    </a:p>
                  </a:txBody>
                  <a:tcPr/>
                </a:tc>
                <a:tc>
                  <a:txBody>
                    <a:bodyPr/>
                    <a:lstStyle/>
                    <a:p>
                      <a:pPr algn="ctr"/>
                      <a:r>
                        <a:rPr lang="en-US" dirty="0" smtClean="0"/>
                        <a:t>0.9%</a:t>
                      </a:r>
                      <a:endParaRPr lang="en-GB" dirty="0"/>
                    </a:p>
                  </a:txBody>
                  <a:tcPr/>
                </a:tc>
                <a:extLst>
                  <a:ext uri="{0D108BD9-81ED-4DB2-BD59-A6C34878D82A}">
                    <a16:rowId xmlns:a16="http://schemas.microsoft.com/office/drawing/2014/main" val="93849827"/>
                  </a:ext>
                </a:extLst>
              </a:tr>
              <a:tr h="370840">
                <a:tc>
                  <a:txBody>
                    <a:bodyPr/>
                    <a:lstStyle/>
                    <a:p>
                      <a:r>
                        <a:rPr lang="en-US" dirty="0"/>
                        <a:t>Source vacuum pressure*</a:t>
                      </a:r>
                      <a:endParaRPr lang="en-GB" dirty="0"/>
                    </a:p>
                  </a:txBody>
                  <a:tcPr/>
                </a:tc>
                <a:tc>
                  <a:txBody>
                    <a:bodyPr/>
                    <a:lstStyle/>
                    <a:p>
                      <a:pPr algn="ctr"/>
                      <a:r>
                        <a:rPr lang="en-US" dirty="0"/>
                        <a:t>1.8E-5 mbar</a:t>
                      </a:r>
                      <a:endParaRPr lang="en-GB" dirty="0"/>
                    </a:p>
                  </a:txBody>
                  <a:tcPr/>
                </a:tc>
                <a:tc>
                  <a:txBody>
                    <a:bodyPr/>
                    <a:lstStyle/>
                    <a:p>
                      <a:pPr algn="ctr"/>
                      <a:r>
                        <a:rPr lang="en-US" dirty="0"/>
                        <a:t>7.0E-7 mbar</a:t>
                      </a:r>
                      <a:endParaRPr lang="en-GB" dirty="0"/>
                    </a:p>
                  </a:txBody>
                  <a:tcPr/>
                </a:tc>
                <a:tc>
                  <a:txBody>
                    <a:bodyPr/>
                    <a:lstStyle/>
                    <a:p>
                      <a:pPr algn="ctr"/>
                      <a:r>
                        <a:rPr lang="en-US" dirty="0"/>
                        <a:t>11.7%</a:t>
                      </a:r>
                      <a:endParaRPr lang="en-GB" dirty="0"/>
                    </a:p>
                  </a:txBody>
                  <a:tcPr/>
                </a:tc>
                <a:extLst>
                  <a:ext uri="{0D108BD9-81ED-4DB2-BD59-A6C34878D82A}">
                    <a16:rowId xmlns:a16="http://schemas.microsoft.com/office/drawing/2014/main" val="4177201368"/>
                  </a:ext>
                </a:extLst>
              </a:tr>
              <a:tr h="370840">
                <a:tc>
                  <a:txBody>
                    <a:bodyPr/>
                    <a:lstStyle/>
                    <a:p>
                      <a:r>
                        <a:rPr lang="en-US" dirty="0"/>
                        <a:t>Source RF forward power</a:t>
                      </a:r>
                      <a:endParaRPr lang="en-GB" dirty="0"/>
                    </a:p>
                  </a:txBody>
                  <a:tcPr/>
                </a:tc>
                <a:tc>
                  <a:txBody>
                    <a:bodyPr/>
                    <a:lstStyle/>
                    <a:p>
                      <a:pPr algn="ctr"/>
                      <a:r>
                        <a:rPr lang="en-US" dirty="0"/>
                        <a:t>33673 W</a:t>
                      </a:r>
                      <a:endParaRPr lang="en-GB" dirty="0"/>
                    </a:p>
                  </a:txBody>
                  <a:tcPr/>
                </a:tc>
                <a:tc>
                  <a:txBody>
                    <a:bodyPr/>
                    <a:lstStyle/>
                    <a:p>
                      <a:pPr algn="ctr"/>
                      <a:r>
                        <a:rPr lang="en-US" dirty="0"/>
                        <a:t>340 W</a:t>
                      </a:r>
                      <a:endParaRPr lang="en-GB" dirty="0"/>
                    </a:p>
                  </a:txBody>
                  <a:tcPr/>
                </a:tc>
                <a:tc>
                  <a:txBody>
                    <a:bodyPr/>
                    <a:lstStyle/>
                    <a:p>
                      <a:pPr algn="ctr"/>
                      <a:r>
                        <a:rPr lang="en-US" dirty="0"/>
                        <a:t>3.03%</a:t>
                      </a:r>
                      <a:endParaRPr lang="en-GB" dirty="0"/>
                    </a:p>
                  </a:txBody>
                  <a:tcPr/>
                </a:tc>
                <a:extLst>
                  <a:ext uri="{0D108BD9-81ED-4DB2-BD59-A6C34878D82A}">
                    <a16:rowId xmlns:a16="http://schemas.microsoft.com/office/drawing/2014/main" val="2744766143"/>
                  </a:ext>
                </a:extLst>
              </a:tr>
              <a:tr h="370840">
                <a:tc>
                  <a:txBody>
                    <a:bodyPr/>
                    <a:lstStyle/>
                    <a:p>
                      <a:r>
                        <a:rPr lang="en-US" dirty="0"/>
                        <a:t>Source RF plasma power</a:t>
                      </a:r>
                      <a:endParaRPr lang="en-GB" dirty="0"/>
                    </a:p>
                  </a:txBody>
                  <a:tcPr/>
                </a:tc>
                <a:tc>
                  <a:txBody>
                    <a:bodyPr/>
                    <a:lstStyle/>
                    <a:p>
                      <a:pPr algn="ctr"/>
                      <a:r>
                        <a:rPr lang="en-US" dirty="0"/>
                        <a:t>28524 W</a:t>
                      </a:r>
                      <a:endParaRPr lang="en-GB" dirty="0"/>
                    </a:p>
                  </a:txBody>
                  <a:tcPr/>
                </a:tc>
                <a:tc>
                  <a:txBody>
                    <a:bodyPr/>
                    <a:lstStyle/>
                    <a:p>
                      <a:pPr algn="ctr"/>
                      <a:r>
                        <a:rPr lang="en-US" dirty="0"/>
                        <a:t>290 W</a:t>
                      </a:r>
                      <a:endParaRPr lang="en-GB" dirty="0"/>
                    </a:p>
                  </a:txBody>
                  <a:tcPr/>
                </a:tc>
                <a:tc>
                  <a:txBody>
                    <a:bodyPr/>
                    <a:lstStyle/>
                    <a:p>
                      <a:pPr algn="ctr"/>
                      <a:r>
                        <a:rPr lang="en-US" dirty="0"/>
                        <a:t>3.05%</a:t>
                      </a:r>
                      <a:endParaRPr lang="en-GB" dirty="0"/>
                    </a:p>
                  </a:txBody>
                  <a:tcPr/>
                </a:tc>
                <a:extLst>
                  <a:ext uri="{0D108BD9-81ED-4DB2-BD59-A6C34878D82A}">
                    <a16:rowId xmlns:a16="http://schemas.microsoft.com/office/drawing/2014/main" val="437966825"/>
                  </a:ext>
                </a:extLst>
              </a:tr>
              <a:tr h="370840">
                <a:tc>
                  <a:txBody>
                    <a:bodyPr/>
                    <a:lstStyle/>
                    <a:p>
                      <a:r>
                        <a:rPr lang="en-US" dirty="0"/>
                        <a:t>RF rack temperature</a:t>
                      </a:r>
                      <a:endParaRPr lang="en-GB" dirty="0"/>
                    </a:p>
                  </a:txBody>
                  <a:tcPr/>
                </a:tc>
                <a:tc>
                  <a:txBody>
                    <a:bodyPr/>
                    <a:lstStyle/>
                    <a:p>
                      <a:pPr algn="ctr"/>
                      <a:r>
                        <a:rPr lang="en-US" dirty="0"/>
                        <a:t>23.4 </a:t>
                      </a:r>
                      <a:r>
                        <a:rPr lang="en-US" dirty="0">
                          <a:latin typeface="Calibri" panose="020F0502020204030204" pitchFamily="34" charset="0"/>
                          <a:cs typeface="Calibri" panose="020F0502020204030204" pitchFamily="34" charset="0"/>
                        </a:rPr>
                        <a:t>°C</a:t>
                      </a:r>
                      <a:endParaRPr lang="en-GB" dirty="0"/>
                    </a:p>
                  </a:txBody>
                  <a:tcPr/>
                </a:tc>
                <a:tc>
                  <a:txBody>
                    <a:bodyPr/>
                    <a:lstStyle/>
                    <a:p>
                      <a:pPr algn="ctr"/>
                      <a:r>
                        <a:rPr lang="en-US" dirty="0"/>
                        <a:t>2.4 </a:t>
                      </a:r>
                      <a:r>
                        <a:rPr lang="en-US" dirty="0">
                          <a:latin typeface="Calibri" panose="020F0502020204030204" pitchFamily="34" charset="0"/>
                          <a:cs typeface="Calibri" panose="020F0502020204030204" pitchFamily="34" charset="0"/>
                        </a:rPr>
                        <a:t>°C</a:t>
                      </a:r>
                      <a:endParaRPr lang="en-GB" dirty="0"/>
                    </a:p>
                  </a:txBody>
                  <a:tcPr/>
                </a:tc>
                <a:tc>
                  <a:txBody>
                    <a:bodyPr/>
                    <a:lstStyle/>
                    <a:p>
                      <a:pPr algn="ctr"/>
                      <a:r>
                        <a:rPr lang="en-US" dirty="0"/>
                        <a:t>30.8%</a:t>
                      </a:r>
                      <a:endParaRPr lang="en-GB" dirty="0"/>
                    </a:p>
                  </a:txBody>
                  <a:tcPr/>
                </a:tc>
                <a:extLst>
                  <a:ext uri="{0D108BD9-81ED-4DB2-BD59-A6C34878D82A}">
                    <a16:rowId xmlns:a16="http://schemas.microsoft.com/office/drawing/2014/main" val="1142953487"/>
                  </a:ext>
                </a:extLst>
              </a:tr>
              <a:tr h="370840">
                <a:tc>
                  <a:txBody>
                    <a:bodyPr/>
                    <a:lstStyle/>
                    <a:p>
                      <a:r>
                        <a:rPr lang="en-US" dirty="0"/>
                        <a:t>Source gas valve temperature</a:t>
                      </a:r>
                      <a:endParaRPr lang="en-GB" dirty="0"/>
                    </a:p>
                  </a:txBody>
                  <a:tcPr/>
                </a:tc>
                <a:tc>
                  <a:txBody>
                    <a:bodyPr/>
                    <a:lstStyle/>
                    <a:p>
                      <a:pPr algn="ctr"/>
                      <a:r>
                        <a:rPr lang="en-US" dirty="0"/>
                        <a:t>21.6 </a:t>
                      </a:r>
                      <a:r>
                        <a:rPr lang="en-US" dirty="0">
                          <a:latin typeface="Calibri" panose="020F0502020204030204" pitchFamily="34" charset="0"/>
                          <a:cs typeface="Calibri" panose="020F0502020204030204" pitchFamily="34" charset="0"/>
                        </a:rPr>
                        <a:t>°C</a:t>
                      </a:r>
                      <a:endParaRPr lang="en-GB" dirty="0"/>
                    </a:p>
                  </a:txBody>
                  <a:tcPr/>
                </a:tc>
                <a:tc>
                  <a:txBody>
                    <a:bodyPr/>
                    <a:lstStyle/>
                    <a:p>
                      <a:pPr algn="ctr"/>
                      <a:r>
                        <a:rPr lang="en-US" dirty="0"/>
                        <a:t>0.83 </a:t>
                      </a:r>
                      <a:r>
                        <a:rPr lang="en-US" dirty="0">
                          <a:latin typeface="Calibri" panose="020F0502020204030204" pitchFamily="34" charset="0"/>
                          <a:cs typeface="Calibri" panose="020F0502020204030204" pitchFamily="34" charset="0"/>
                        </a:rPr>
                        <a:t>°C</a:t>
                      </a:r>
                      <a:endParaRPr lang="en-GB" dirty="0"/>
                    </a:p>
                  </a:txBody>
                  <a:tcPr/>
                </a:tc>
                <a:tc>
                  <a:txBody>
                    <a:bodyPr/>
                    <a:lstStyle/>
                    <a:p>
                      <a:pPr algn="ctr"/>
                      <a:r>
                        <a:rPr lang="en-US" dirty="0"/>
                        <a:t>11.5%</a:t>
                      </a:r>
                      <a:endParaRPr lang="en-GB" dirty="0"/>
                    </a:p>
                  </a:txBody>
                  <a:tcPr/>
                </a:tc>
                <a:extLst>
                  <a:ext uri="{0D108BD9-81ED-4DB2-BD59-A6C34878D82A}">
                    <a16:rowId xmlns:a16="http://schemas.microsoft.com/office/drawing/2014/main" val="3668813000"/>
                  </a:ext>
                </a:extLst>
              </a:tr>
            </a:tbl>
          </a:graphicData>
        </a:graphic>
      </p:graphicFrame>
      <p:sp>
        <p:nvSpPr>
          <p:cNvPr id="5" name="TextBox 4">
            <a:extLst>
              <a:ext uri="{FF2B5EF4-FFF2-40B4-BE49-F238E27FC236}">
                <a16:creationId xmlns:a16="http://schemas.microsoft.com/office/drawing/2014/main" id="{5A387970-F848-443A-BF5B-ED16967D68BE}"/>
              </a:ext>
            </a:extLst>
          </p:cNvPr>
          <p:cNvSpPr txBox="1"/>
          <p:nvPr/>
        </p:nvSpPr>
        <p:spPr>
          <a:xfrm>
            <a:off x="2171700" y="5351318"/>
            <a:ext cx="7481455" cy="369332"/>
          </a:xfrm>
          <a:prstGeom prst="rect">
            <a:avLst/>
          </a:prstGeom>
          <a:noFill/>
        </p:spPr>
        <p:txBody>
          <a:bodyPr wrap="square" rtlCol="0">
            <a:spAutoFit/>
          </a:bodyPr>
          <a:lstStyle/>
          <a:p>
            <a:r>
              <a:rPr lang="en-US" i="1" dirty="0"/>
              <a:t>* Calculated from the source vacuum gauge voltage as P=2*10</a:t>
            </a:r>
            <a:r>
              <a:rPr lang="en-US" i="1" baseline="30000" dirty="0"/>
              <a:t>(0.817*U - 10.8)</a:t>
            </a:r>
            <a:endParaRPr lang="en-GB" i="1" baseline="30000" dirty="0"/>
          </a:p>
        </p:txBody>
      </p:sp>
      <p:sp>
        <p:nvSpPr>
          <p:cNvPr id="6" name="Slide Number Placeholder 5">
            <a:extLst>
              <a:ext uri="{FF2B5EF4-FFF2-40B4-BE49-F238E27FC236}">
                <a16:creationId xmlns:a16="http://schemas.microsoft.com/office/drawing/2014/main" id="{631A0A7A-C064-43A4-840C-D5A7410B9D13}"/>
              </a:ext>
            </a:extLst>
          </p:cNvPr>
          <p:cNvSpPr>
            <a:spLocks noGrp="1"/>
          </p:cNvSpPr>
          <p:nvPr>
            <p:ph type="sldNum" sz="quarter" idx="12"/>
          </p:nvPr>
        </p:nvSpPr>
        <p:spPr/>
        <p:txBody>
          <a:bodyPr/>
          <a:lstStyle/>
          <a:p>
            <a:fld id="{41E7A1AE-FCA5-4693-8AF9-FF80A0928EFA}" type="slidenum">
              <a:rPr lang="en-GB" smtClean="0"/>
              <a:t>7</a:t>
            </a:fld>
            <a:endParaRPr lang="en-GB"/>
          </a:p>
        </p:txBody>
      </p:sp>
      <p:sp>
        <p:nvSpPr>
          <p:cNvPr id="3" name="Date Placeholder 2">
            <a:extLst>
              <a:ext uri="{FF2B5EF4-FFF2-40B4-BE49-F238E27FC236}">
                <a16:creationId xmlns:a16="http://schemas.microsoft.com/office/drawing/2014/main" id="{9036D5DA-EC71-024F-7C73-5DDBB0F1E902}"/>
              </a:ext>
            </a:extLst>
          </p:cNvPr>
          <p:cNvSpPr>
            <a:spLocks noGrp="1"/>
          </p:cNvSpPr>
          <p:nvPr>
            <p:ph type="dt" sz="half" idx="10"/>
          </p:nvPr>
        </p:nvSpPr>
        <p:spPr/>
        <p:txBody>
          <a:bodyPr/>
          <a:lstStyle/>
          <a:p>
            <a:r>
              <a:rPr lang="en-GB" smtClean="0"/>
              <a:t>01/07/2022</a:t>
            </a:r>
            <a:endParaRPr lang="en-GB"/>
          </a:p>
        </p:txBody>
      </p:sp>
      <p:sp>
        <p:nvSpPr>
          <p:cNvPr id="7" name="Footer Placeholder 6">
            <a:extLst>
              <a:ext uri="{FF2B5EF4-FFF2-40B4-BE49-F238E27FC236}">
                <a16:creationId xmlns:a16="http://schemas.microsoft.com/office/drawing/2014/main" id="{F582EA5E-56CC-BA3A-F5C9-42BE03DC2B33}"/>
              </a:ext>
            </a:extLst>
          </p:cNvPr>
          <p:cNvSpPr>
            <a:spLocks noGrp="1"/>
          </p:cNvSpPr>
          <p:nvPr>
            <p:ph type="ftr" sz="quarter" idx="11"/>
          </p:nvPr>
        </p:nvSpPr>
        <p:spPr/>
        <p:txBody>
          <a:bodyPr/>
          <a:lstStyle/>
          <a:p>
            <a:r>
              <a:rPr lang="en-GB" smtClean="0"/>
              <a:t>MPP </a:t>
            </a:r>
            <a:endParaRPr lang="en-GB"/>
          </a:p>
        </p:txBody>
      </p:sp>
    </p:spTree>
    <p:extLst>
      <p:ext uri="{BB962C8B-B14F-4D97-AF65-F5344CB8AC3E}">
        <p14:creationId xmlns:p14="http://schemas.microsoft.com/office/powerpoint/2010/main" val="4036417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Beam stability (24/7 over 4 weeks)</a:t>
            </a:r>
            <a:endParaRPr lang="en-GB" dirty="0"/>
          </a:p>
        </p:txBody>
      </p:sp>
      <p:pic>
        <p:nvPicPr>
          <p:cNvPr id="4" name="Content Placeholder 3"/>
          <p:cNvPicPr>
            <a:picLocks noGrp="1" noChangeAspect="1"/>
          </p:cNvPicPr>
          <p:nvPr>
            <p:ph idx="1"/>
          </p:nvPr>
        </p:nvPicPr>
        <p:blipFill>
          <a:blip r:embed="rId2"/>
          <a:stretch>
            <a:fillRect/>
          </a:stretch>
        </p:blipFill>
        <p:spPr>
          <a:xfrm>
            <a:off x="285903" y="1354569"/>
            <a:ext cx="5810097" cy="3780172"/>
          </a:xfrm>
          <a:prstGeom prst="rect">
            <a:avLst/>
          </a:prstGeom>
        </p:spPr>
      </p:pic>
      <p:graphicFrame>
        <p:nvGraphicFramePr>
          <p:cNvPr id="8" name="Chart 7"/>
          <p:cNvGraphicFramePr>
            <a:graphicFrameLocks/>
          </p:cNvGraphicFramePr>
          <p:nvPr>
            <p:extLst>
              <p:ext uri="{D42A27DB-BD31-4B8C-83A1-F6EECF244321}">
                <p14:modId xmlns:p14="http://schemas.microsoft.com/office/powerpoint/2010/main" val="1673941714"/>
              </p:ext>
            </p:extLst>
          </p:nvPr>
        </p:nvGraphicFramePr>
        <p:xfrm>
          <a:off x="6438900" y="1567873"/>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6373091" y="4488873"/>
            <a:ext cx="5467927" cy="1200329"/>
          </a:xfrm>
          <a:prstGeom prst="rect">
            <a:avLst/>
          </a:prstGeom>
          <a:noFill/>
        </p:spPr>
        <p:txBody>
          <a:bodyPr wrap="square" rtlCol="0">
            <a:spAutoFit/>
          </a:bodyPr>
          <a:lstStyle/>
          <a:p>
            <a:r>
              <a:rPr lang="en-GB" dirty="0" smtClean="0"/>
              <a:t>No sparks in the extraction</a:t>
            </a:r>
          </a:p>
          <a:p>
            <a:r>
              <a:rPr lang="en-US" dirty="0" smtClean="0"/>
              <a:t>No missed pulses</a:t>
            </a:r>
          </a:p>
          <a:p>
            <a:r>
              <a:rPr lang="en-US" dirty="0" smtClean="0"/>
              <a:t>Excellent shot-to-shot stability</a:t>
            </a:r>
          </a:p>
          <a:p>
            <a:endParaRPr lang="en-GB" dirty="0"/>
          </a:p>
        </p:txBody>
      </p:sp>
      <p:sp>
        <p:nvSpPr>
          <p:cNvPr id="3" name="Date Placeholder 2"/>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8</a:t>
            </a:fld>
            <a:endParaRPr lang="en-GB"/>
          </a:p>
        </p:txBody>
      </p:sp>
    </p:spTree>
    <p:extLst>
      <p:ext uri="{BB962C8B-B14F-4D97-AF65-F5344CB8AC3E}">
        <p14:creationId xmlns:p14="http://schemas.microsoft.com/office/powerpoint/2010/main" val="1975319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Inspection of the electron dump</a:t>
            </a:r>
            <a:endParaRPr lang="en-GB" dirty="0"/>
          </a:p>
        </p:txBody>
      </p:sp>
      <p:sp>
        <p:nvSpPr>
          <p:cNvPr id="3" name="Content Placeholder 2"/>
          <p:cNvSpPr>
            <a:spLocks noGrp="1"/>
          </p:cNvSpPr>
          <p:nvPr>
            <p:ph idx="1"/>
          </p:nvPr>
        </p:nvSpPr>
        <p:spPr/>
        <p:txBody>
          <a:bodyPr/>
          <a:lstStyle/>
          <a:p>
            <a:r>
              <a:rPr lang="en-US" dirty="0" smtClean="0"/>
              <a:t>After 133 days of operation (2021): no sign of damage</a:t>
            </a:r>
          </a:p>
          <a:p>
            <a:endParaRPr lang="en-US" dirty="0"/>
          </a:p>
          <a:p>
            <a:r>
              <a:rPr lang="en-US" dirty="0" smtClean="0"/>
              <a:t>Plus 50 days of operation in 2022 : still to be inspected but no surprises </a:t>
            </a:r>
            <a:r>
              <a:rPr lang="en-US" dirty="0" smtClean="0"/>
              <a:t>anticipated. </a:t>
            </a:r>
            <a:endParaRPr lang="en-GB" dirty="0"/>
          </a:p>
        </p:txBody>
      </p:sp>
      <p:sp>
        <p:nvSpPr>
          <p:cNvPr id="4" name="Date Placeholder 3"/>
          <p:cNvSpPr>
            <a:spLocks noGrp="1"/>
          </p:cNvSpPr>
          <p:nvPr>
            <p:ph type="dt" sz="half" idx="10"/>
          </p:nvPr>
        </p:nvSpPr>
        <p:spPr/>
        <p:txBody>
          <a:bodyPr/>
          <a:lstStyle/>
          <a:p>
            <a:r>
              <a:rPr lang="en-GB" smtClean="0"/>
              <a:t>01/07/2022</a:t>
            </a:r>
            <a:endParaRPr lang="en-GB"/>
          </a:p>
        </p:txBody>
      </p:sp>
      <p:sp>
        <p:nvSpPr>
          <p:cNvPr id="5" name="Footer Placeholder 4"/>
          <p:cNvSpPr>
            <a:spLocks noGrp="1"/>
          </p:cNvSpPr>
          <p:nvPr>
            <p:ph type="ftr" sz="quarter" idx="11"/>
          </p:nvPr>
        </p:nvSpPr>
        <p:spPr/>
        <p:txBody>
          <a:bodyPr/>
          <a:lstStyle/>
          <a:p>
            <a:r>
              <a:rPr lang="en-GB" smtClean="0"/>
              <a:t>MPP </a:t>
            </a:r>
            <a:endParaRPr lang="en-GB"/>
          </a:p>
        </p:txBody>
      </p:sp>
      <p:sp>
        <p:nvSpPr>
          <p:cNvPr id="6" name="Slide Number Placeholder 5"/>
          <p:cNvSpPr>
            <a:spLocks noGrp="1"/>
          </p:cNvSpPr>
          <p:nvPr>
            <p:ph type="sldNum" sz="quarter" idx="12"/>
          </p:nvPr>
        </p:nvSpPr>
        <p:spPr/>
        <p:txBody>
          <a:bodyPr/>
          <a:lstStyle/>
          <a:p>
            <a:fld id="{71CDF70E-611D-4F9F-945B-66AE8F179E7D}" type="slidenum">
              <a:rPr lang="en-GB" smtClean="0"/>
              <a:t>9</a:t>
            </a:fld>
            <a:endParaRPr lang="en-GB"/>
          </a:p>
        </p:txBody>
      </p:sp>
    </p:spTree>
    <p:extLst>
      <p:ext uri="{BB962C8B-B14F-4D97-AF65-F5344CB8AC3E}">
        <p14:creationId xmlns:p14="http://schemas.microsoft.com/office/powerpoint/2010/main" val="14257697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3802</TotalTime>
  <Words>1729</Words>
  <Application>Microsoft Office PowerPoint</Application>
  <PresentationFormat>Widescreen</PresentationFormat>
  <Paragraphs>309</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Arial Unicode MS</vt:lpstr>
      <vt:lpstr>Calibri</vt:lpstr>
      <vt:lpstr>Calibri Light</vt:lpstr>
      <vt:lpstr>Times New Roman</vt:lpstr>
      <vt:lpstr>Wingdings</vt:lpstr>
      <vt:lpstr>Office Theme</vt:lpstr>
      <vt:lpstr>IS04 vs IS03 as operational LINAC4 source from Jan2023</vt:lpstr>
      <vt:lpstr>PowerPoint Presentation</vt:lpstr>
      <vt:lpstr>Not so different yet ….</vt:lpstr>
      <vt:lpstr>Confirmed at the LINAC4 19-23 November 2021</vt:lpstr>
      <vt:lpstr>Reliability at the test stand (2022) </vt:lpstr>
      <vt:lpstr>Unfiltered data</vt:lpstr>
      <vt:lpstr>Statistics</vt:lpstr>
      <vt:lpstr>Beam stability (24/7 over 4 weeks)</vt:lpstr>
      <vt:lpstr>Inspection of the electron dump</vt:lpstr>
      <vt:lpstr>Spares availability and testing</vt:lpstr>
      <vt:lpstr>All modifications in the tunnel are backward compatible </vt:lpstr>
      <vt:lpstr>operational and MD beam</vt:lpstr>
      <vt:lpstr>MD high intensity-</vt:lpstr>
      <vt:lpstr>Risks and Opportunities</vt:lpstr>
      <vt:lpstr>Summary : we propose to use IS04 as operational source from Jan 2023</vt:lpstr>
      <vt:lpstr>Reserve slides</vt:lpstr>
      <vt:lpstr>Confirmed  at LINAC4 : 19-23 November 2021 </vt:lpstr>
      <vt:lpstr>Where does the beam go? – on the 3MeV dump. Achieved by  </vt:lpstr>
      <vt:lpstr>Irrelevant faults filtered out</vt:lpstr>
      <vt:lpstr>So all in all...it is an opportunity outweighing the risks </vt:lpstr>
      <vt:lpstr>RFQ voltage scan with IS03 vs ISO04</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Alessandra Lombardi</dc:creator>
  <cp:lastModifiedBy> </cp:lastModifiedBy>
  <cp:revision>292</cp:revision>
  <dcterms:created xsi:type="dcterms:W3CDTF">2021-10-26T08:53:52Z</dcterms:created>
  <dcterms:modified xsi:type="dcterms:W3CDTF">2022-06-30T15:46:36Z</dcterms:modified>
</cp:coreProperties>
</file>