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6858000" cx="12192000"/>
  <p:notesSz cx="6858000" cy="9144000"/>
  <p:embeddedFontLst>
    <p:embeddedFont>
      <p:font typeface="Roboto Mono Light"/>
      <p:regular r:id="rId16"/>
      <p:bold r:id="rId17"/>
      <p:italic r:id="rId18"/>
      <p:boldItalic r:id="rId19"/>
    </p:embeddedFont>
    <p:embeddedFont>
      <p:font typeface="Helvetica Neue"/>
      <p:regular r:id="rId20"/>
      <p:bold r:id="rId21"/>
      <p:italic r:id="rId22"/>
      <p:boldItalic r:id="rId23"/>
    </p:embeddedFont>
    <p:embeddedFont>
      <p:font typeface="Helvetica Neue Light"/>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HelveticaNeue-regular.fntdata"/><Relationship Id="rId22" Type="http://schemas.openxmlformats.org/officeDocument/2006/relationships/font" Target="fonts/HelveticaNeue-italic.fntdata"/><Relationship Id="rId21" Type="http://schemas.openxmlformats.org/officeDocument/2006/relationships/font" Target="fonts/HelveticaNeue-bold.fntdata"/><Relationship Id="rId24" Type="http://schemas.openxmlformats.org/officeDocument/2006/relationships/font" Target="fonts/HelveticaNeueLight-regular.fntdata"/><Relationship Id="rId23" Type="http://schemas.openxmlformats.org/officeDocument/2006/relationships/font" Target="fonts/HelveticaNeue-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HelveticaNeueLight-italic.fntdata"/><Relationship Id="rId25" Type="http://schemas.openxmlformats.org/officeDocument/2006/relationships/font" Target="fonts/HelveticaNeueLight-bold.fntdata"/><Relationship Id="rId27" Type="http://schemas.openxmlformats.org/officeDocument/2006/relationships/font" Target="fonts/HelveticaNeueLight-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RobotoMonoLight-bold.fntdata"/><Relationship Id="rId16" Type="http://schemas.openxmlformats.org/officeDocument/2006/relationships/font" Target="fonts/RobotoMonoLight-regular.fntdata"/><Relationship Id="rId19" Type="http://schemas.openxmlformats.org/officeDocument/2006/relationships/font" Target="fonts/RobotoMonoLight-boldItalic.fntdata"/><Relationship Id="rId18" Type="http://schemas.openxmlformats.org/officeDocument/2006/relationships/font" Target="fonts/RobotoMonoLight-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1646bb85daf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1646bb85da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2973627bc0_0_7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2973627bc0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g1646bb85da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53" name="Google Shape;53;g1646bb85da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646bb85daf_0_5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646bb85daf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1646bb85daf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1646bb85daf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1646bb85daf_0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1646bb85daf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646bb85daf_0_4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646bb85daf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1646bb85daf_0_6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1646bb85daf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1646bb85daf_0_1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1646bb85da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646bb85daf_0_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1646bb85daf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blipFill>
          <a:blip r:embed="rId2">
            <a:alphaModFix/>
          </a:blip>
          <a:stretch>
            <a:fillRect/>
          </a:stretch>
        </a:blipFill>
      </p:bgPr>
    </p:bg>
    <p:spTree>
      <p:nvGrpSpPr>
        <p:cNvPr id="8" name="Shape 8"/>
        <p:cNvGrpSpPr/>
        <p:nvPr/>
      </p:nvGrpSpPr>
      <p:grpSpPr>
        <a:xfrm>
          <a:off x="0" y="0"/>
          <a:ext cx="0" cy="0"/>
          <a:chOff x="0" y="0"/>
          <a:chExt cx="0" cy="0"/>
        </a:xfrm>
      </p:grpSpPr>
      <p:sp>
        <p:nvSpPr>
          <p:cNvPr id="9" name="Google Shape;9;p2"/>
          <p:cNvSpPr txBox="1"/>
          <p:nvPr>
            <p:ph type="ctrTitle"/>
          </p:nvPr>
        </p:nvSpPr>
        <p:spPr>
          <a:xfrm>
            <a:off x="838200" y="665163"/>
            <a:ext cx="10515600" cy="2387600"/>
          </a:xfrm>
          <a:prstGeom prst="rect">
            <a:avLst/>
          </a:prstGeom>
          <a:solidFill>
            <a:schemeClr val="lt1"/>
          </a:solid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Helvetica Neue"/>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 name="Google Shape;10;p2"/>
          <p:cNvSpPr txBox="1"/>
          <p:nvPr>
            <p:ph idx="1" type="subTitle"/>
          </p:nvPr>
        </p:nvSpPr>
        <p:spPr>
          <a:xfrm>
            <a:off x="838200" y="3288002"/>
            <a:ext cx="10515600"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38" name="Shape 38"/>
        <p:cNvGrpSpPr/>
        <p:nvPr/>
      </p:nvGrpSpPr>
      <p:grpSpPr>
        <a:xfrm>
          <a:off x="0" y="0"/>
          <a:ext cx="0" cy="0"/>
          <a:chOff x="0" y="0"/>
          <a:chExt cx="0" cy="0"/>
        </a:xfrm>
      </p:grpSpPr>
      <p:sp>
        <p:nvSpPr>
          <p:cNvPr id="39" name="Google Shape;39;p11"/>
          <p:cNvSpPr txBox="1"/>
          <p:nvPr>
            <p:ph type="title"/>
          </p:nvPr>
        </p:nvSpPr>
        <p:spPr>
          <a:xfrm>
            <a:off x="838200" y="365125"/>
            <a:ext cx="10515600" cy="1325563"/>
          </a:xfrm>
          <a:prstGeom prst="rect">
            <a:avLst/>
          </a:prstGeom>
          <a:solidFill>
            <a:schemeClr val="lt1"/>
          </a:solid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11"/>
          <p:cNvSpPr txBox="1"/>
          <p:nvPr>
            <p:ph idx="1" type="body"/>
          </p:nvPr>
        </p:nvSpPr>
        <p:spPr>
          <a:xfrm rot="5400000">
            <a:off x="3921005" y="-1234281"/>
            <a:ext cx="4351338" cy="10515600"/>
          </a:xfrm>
          <a:prstGeom prst="rect">
            <a:avLst/>
          </a:prstGeom>
          <a:solidFill>
            <a:schemeClr val="lt1"/>
          </a:solid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41" name="Shape 41"/>
        <p:cNvGrpSpPr/>
        <p:nvPr/>
      </p:nvGrpSpPr>
      <p:grpSpPr>
        <a:xfrm>
          <a:off x="0" y="0"/>
          <a:ext cx="0" cy="0"/>
          <a:chOff x="0" y="0"/>
          <a:chExt cx="0" cy="0"/>
        </a:xfrm>
      </p:grpSpPr>
      <p:sp>
        <p:nvSpPr>
          <p:cNvPr id="42" name="Google Shape;42;p12"/>
          <p:cNvSpPr txBox="1"/>
          <p:nvPr>
            <p:ph type="title"/>
          </p:nvPr>
        </p:nvSpPr>
        <p:spPr>
          <a:xfrm rot="5400000">
            <a:off x="7133431" y="1956594"/>
            <a:ext cx="5811838" cy="2628900"/>
          </a:xfrm>
          <a:prstGeom prst="rect">
            <a:avLst/>
          </a:prstGeom>
          <a:solidFill>
            <a:schemeClr val="lt1"/>
          </a:solid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12"/>
          <p:cNvSpPr txBox="1"/>
          <p:nvPr>
            <p:ph idx="1" type="body"/>
          </p:nvPr>
        </p:nvSpPr>
        <p:spPr>
          <a:xfrm rot="5400000">
            <a:off x="1799431" y="-596106"/>
            <a:ext cx="5811838" cy="7734300"/>
          </a:xfrm>
          <a:prstGeom prst="rect">
            <a:avLst/>
          </a:prstGeom>
          <a:solidFill>
            <a:schemeClr val="lt1"/>
          </a:solid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1" name="Shape 11"/>
        <p:cNvGrpSpPr/>
        <p:nvPr/>
      </p:nvGrpSpPr>
      <p:grpSpPr>
        <a:xfrm>
          <a:off x="0" y="0"/>
          <a:ext cx="0" cy="0"/>
          <a:chOff x="0" y="0"/>
          <a:chExt cx="0" cy="0"/>
        </a:xfrm>
      </p:grpSpPr>
      <p:sp>
        <p:nvSpPr>
          <p:cNvPr id="12" name="Google Shape;12;p3"/>
          <p:cNvSpPr txBox="1"/>
          <p:nvPr>
            <p:ph type="title"/>
          </p:nvPr>
        </p:nvSpPr>
        <p:spPr>
          <a:xfrm>
            <a:off x="838200" y="365125"/>
            <a:ext cx="10515600" cy="1325563"/>
          </a:xfrm>
          <a:prstGeom prst="rect">
            <a:avLst/>
          </a:prstGeom>
          <a:solidFill>
            <a:schemeClr val="lt1"/>
          </a:solid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3"/>
          <p:cNvSpPr txBox="1"/>
          <p:nvPr>
            <p:ph idx="1" type="body"/>
          </p:nvPr>
        </p:nvSpPr>
        <p:spPr>
          <a:xfrm>
            <a:off x="838874" y="1847850"/>
            <a:ext cx="10515600" cy="4351338"/>
          </a:xfrm>
          <a:prstGeom prst="rect">
            <a:avLst/>
          </a:prstGeom>
          <a:solidFill>
            <a:schemeClr val="lt1"/>
          </a:solid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 name="Shape 14"/>
        <p:cNvGrpSpPr/>
        <p:nvPr/>
      </p:nvGrpSpPr>
      <p:grpSpPr>
        <a:xfrm>
          <a:off x="0" y="0"/>
          <a:ext cx="0" cy="0"/>
          <a:chOff x="0" y="0"/>
          <a:chExt cx="0" cy="0"/>
        </a:xfrm>
      </p:grpSpPr>
      <p:sp>
        <p:nvSpPr>
          <p:cNvPr id="15" name="Google Shape;15;p4"/>
          <p:cNvSpPr txBox="1"/>
          <p:nvPr>
            <p:ph type="title"/>
          </p:nvPr>
        </p:nvSpPr>
        <p:spPr>
          <a:xfrm>
            <a:off x="831850" y="1709738"/>
            <a:ext cx="10515600" cy="2852737"/>
          </a:xfrm>
          <a:prstGeom prst="rect">
            <a:avLst/>
          </a:prstGeom>
          <a:solidFill>
            <a:schemeClr val="lt1"/>
          </a:solid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Helvetica Neue"/>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4"/>
          <p:cNvSpPr txBox="1"/>
          <p:nvPr>
            <p:ph idx="1" type="body"/>
          </p:nvPr>
        </p:nvSpPr>
        <p:spPr>
          <a:xfrm>
            <a:off x="831850" y="4589463"/>
            <a:ext cx="10515600" cy="1500187"/>
          </a:xfrm>
          <a:prstGeom prst="rect">
            <a:avLst/>
          </a:prstGeom>
          <a:solidFill>
            <a:schemeClr val="lt1"/>
          </a:solid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7" name="Shape 17"/>
        <p:cNvGrpSpPr/>
        <p:nvPr/>
      </p:nvGrpSpPr>
      <p:grpSpPr>
        <a:xfrm>
          <a:off x="0" y="0"/>
          <a:ext cx="0" cy="0"/>
          <a:chOff x="0" y="0"/>
          <a:chExt cx="0" cy="0"/>
        </a:xfrm>
      </p:grpSpPr>
      <p:sp>
        <p:nvSpPr>
          <p:cNvPr id="18" name="Google Shape;18;p5"/>
          <p:cNvSpPr txBox="1"/>
          <p:nvPr>
            <p:ph type="title"/>
          </p:nvPr>
        </p:nvSpPr>
        <p:spPr>
          <a:xfrm>
            <a:off x="838200" y="365125"/>
            <a:ext cx="10515600" cy="1325563"/>
          </a:xfrm>
          <a:prstGeom prst="rect">
            <a:avLst/>
          </a:prstGeom>
          <a:solidFill>
            <a:schemeClr val="lt1"/>
          </a:solid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5"/>
          <p:cNvSpPr txBox="1"/>
          <p:nvPr>
            <p:ph idx="1" type="body"/>
          </p:nvPr>
        </p:nvSpPr>
        <p:spPr>
          <a:xfrm>
            <a:off x="838200" y="1825625"/>
            <a:ext cx="5181600" cy="4351338"/>
          </a:xfrm>
          <a:prstGeom prst="rect">
            <a:avLst/>
          </a:prstGeom>
          <a:solidFill>
            <a:schemeClr val="lt1"/>
          </a:solid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5"/>
          <p:cNvSpPr txBox="1"/>
          <p:nvPr>
            <p:ph idx="2" type="body"/>
          </p:nvPr>
        </p:nvSpPr>
        <p:spPr>
          <a:xfrm>
            <a:off x="6172200" y="1825625"/>
            <a:ext cx="5181600" cy="4351338"/>
          </a:xfrm>
          <a:prstGeom prst="rect">
            <a:avLst/>
          </a:prstGeom>
          <a:solidFill>
            <a:schemeClr val="lt1"/>
          </a:solid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1" name="Shape 21"/>
        <p:cNvGrpSpPr/>
        <p:nvPr/>
      </p:nvGrpSpPr>
      <p:grpSpPr>
        <a:xfrm>
          <a:off x="0" y="0"/>
          <a:ext cx="0" cy="0"/>
          <a:chOff x="0" y="0"/>
          <a:chExt cx="0" cy="0"/>
        </a:xfrm>
      </p:grpSpPr>
      <p:sp>
        <p:nvSpPr>
          <p:cNvPr id="22" name="Google Shape;22;p6"/>
          <p:cNvSpPr txBox="1"/>
          <p:nvPr>
            <p:ph type="title"/>
          </p:nvPr>
        </p:nvSpPr>
        <p:spPr>
          <a:xfrm>
            <a:off x="839788" y="365125"/>
            <a:ext cx="10515600" cy="1325563"/>
          </a:xfrm>
          <a:prstGeom prst="rect">
            <a:avLst/>
          </a:prstGeom>
          <a:solidFill>
            <a:schemeClr val="lt1"/>
          </a:solid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6"/>
          <p:cNvSpPr txBox="1"/>
          <p:nvPr>
            <p:ph idx="1" type="body"/>
          </p:nvPr>
        </p:nvSpPr>
        <p:spPr>
          <a:xfrm>
            <a:off x="839788" y="1681163"/>
            <a:ext cx="5157787" cy="823912"/>
          </a:xfrm>
          <a:prstGeom prst="rect">
            <a:avLst/>
          </a:prstGeom>
          <a:solidFill>
            <a:schemeClr val="lt1"/>
          </a:solid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4" name="Google Shape;24;p6"/>
          <p:cNvSpPr txBox="1"/>
          <p:nvPr>
            <p:ph idx="2" type="body"/>
          </p:nvPr>
        </p:nvSpPr>
        <p:spPr>
          <a:xfrm>
            <a:off x="839788" y="2505075"/>
            <a:ext cx="5157787" cy="3684588"/>
          </a:xfrm>
          <a:prstGeom prst="rect">
            <a:avLst/>
          </a:prstGeom>
          <a:solidFill>
            <a:schemeClr val="lt1"/>
          </a:solid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6"/>
          <p:cNvSpPr txBox="1"/>
          <p:nvPr>
            <p:ph idx="3" type="body"/>
          </p:nvPr>
        </p:nvSpPr>
        <p:spPr>
          <a:xfrm>
            <a:off x="6172200" y="1681163"/>
            <a:ext cx="5183188" cy="823912"/>
          </a:xfrm>
          <a:prstGeom prst="rect">
            <a:avLst/>
          </a:prstGeom>
          <a:solidFill>
            <a:schemeClr val="lt1"/>
          </a:solid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6" name="Google Shape;26;p6"/>
          <p:cNvSpPr txBox="1"/>
          <p:nvPr>
            <p:ph idx="4" type="body"/>
          </p:nvPr>
        </p:nvSpPr>
        <p:spPr>
          <a:xfrm>
            <a:off x="6172200" y="2505075"/>
            <a:ext cx="5183188" cy="3684588"/>
          </a:xfrm>
          <a:prstGeom prst="rect">
            <a:avLst/>
          </a:prstGeom>
          <a:solidFill>
            <a:schemeClr val="lt1"/>
          </a:solid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blipFill>
          <a:blip r:embed="rId2">
            <a:alphaModFix/>
          </a:blip>
          <a:stretch>
            <a:fillRect/>
          </a:stretch>
        </a:blipFill>
      </p:bgPr>
    </p:bg>
    <p:spTree>
      <p:nvGrpSpPr>
        <p:cNvPr id="27" name="Shape 27"/>
        <p:cNvGrpSpPr/>
        <p:nvPr/>
      </p:nvGrpSpPr>
      <p:grpSpPr>
        <a:xfrm>
          <a:off x="0" y="0"/>
          <a:ext cx="0" cy="0"/>
          <a:chOff x="0" y="0"/>
          <a:chExt cx="0" cy="0"/>
        </a:xfrm>
      </p:grpSpPr>
      <p:sp>
        <p:nvSpPr>
          <p:cNvPr id="28" name="Google Shape;28;p7"/>
          <p:cNvSpPr txBox="1"/>
          <p:nvPr>
            <p:ph type="title"/>
          </p:nvPr>
        </p:nvSpPr>
        <p:spPr>
          <a:xfrm>
            <a:off x="838200" y="365125"/>
            <a:ext cx="10515600" cy="1325563"/>
          </a:xfrm>
          <a:prstGeom prst="rect">
            <a:avLst/>
          </a:prstGeom>
          <a:solidFill>
            <a:schemeClr val="lt1"/>
          </a:solid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blipFill>
          <a:blip r:embed="rId2">
            <a:alphaModFix/>
          </a:blip>
          <a:stretch>
            <a:fillRect/>
          </a:stretch>
        </a:blipFill>
      </p:bgPr>
    </p:bg>
    <p:spTree>
      <p:nvGrpSpPr>
        <p:cNvPr id="29" name="Shape 29"/>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30" name="Shape 30"/>
        <p:cNvGrpSpPr/>
        <p:nvPr/>
      </p:nvGrpSpPr>
      <p:grpSpPr>
        <a:xfrm>
          <a:off x="0" y="0"/>
          <a:ext cx="0" cy="0"/>
          <a:chOff x="0" y="0"/>
          <a:chExt cx="0" cy="0"/>
        </a:xfrm>
      </p:grpSpPr>
      <p:sp>
        <p:nvSpPr>
          <p:cNvPr id="31" name="Google Shape;31;p9"/>
          <p:cNvSpPr txBox="1"/>
          <p:nvPr>
            <p:ph type="title"/>
          </p:nvPr>
        </p:nvSpPr>
        <p:spPr>
          <a:xfrm>
            <a:off x="839788" y="457200"/>
            <a:ext cx="3932237" cy="1600200"/>
          </a:xfrm>
          <a:prstGeom prst="rect">
            <a:avLst/>
          </a:prstGeom>
          <a:solidFill>
            <a:schemeClr val="lt1"/>
          </a:solid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Helvetica Neue"/>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9"/>
          <p:cNvSpPr txBox="1"/>
          <p:nvPr>
            <p:ph idx="1" type="body"/>
          </p:nvPr>
        </p:nvSpPr>
        <p:spPr>
          <a:xfrm>
            <a:off x="5180012" y="995363"/>
            <a:ext cx="6172200" cy="4873625"/>
          </a:xfrm>
          <a:prstGeom prst="rect">
            <a:avLst/>
          </a:prstGeom>
          <a:solidFill>
            <a:schemeClr val="lt1"/>
          </a:solid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33" name="Google Shape;33;p9"/>
          <p:cNvSpPr txBox="1"/>
          <p:nvPr>
            <p:ph idx="2" type="body"/>
          </p:nvPr>
        </p:nvSpPr>
        <p:spPr>
          <a:xfrm>
            <a:off x="839788" y="2057400"/>
            <a:ext cx="3932237" cy="3811588"/>
          </a:xfrm>
          <a:prstGeom prst="rect">
            <a:avLst/>
          </a:prstGeom>
          <a:solidFill>
            <a:schemeClr val="lt1"/>
          </a:solid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34" name="Shape 34"/>
        <p:cNvGrpSpPr/>
        <p:nvPr/>
      </p:nvGrpSpPr>
      <p:grpSpPr>
        <a:xfrm>
          <a:off x="0" y="0"/>
          <a:ext cx="0" cy="0"/>
          <a:chOff x="0" y="0"/>
          <a:chExt cx="0" cy="0"/>
        </a:xfrm>
      </p:grpSpPr>
      <p:sp>
        <p:nvSpPr>
          <p:cNvPr id="35" name="Google Shape;35;p10"/>
          <p:cNvSpPr txBox="1"/>
          <p:nvPr>
            <p:ph type="title"/>
          </p:nvPr>
        </p:nvSpPr>
        <p:spPr>
          <a:xfrm>
            <a:off x="839788" y="457200"/>
            <a:ext cx="3932237" cy="1600200"/>
          </a:xfrm>
          <a:prstGeom prst="rect">
            <a:avLst/>
          </a:prstGeom>
          <a:solidFill>
            <a:schemeClr val="lt1"/>
          </a:solid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Helvetica Neue"/>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10"/>
          <p:cNvSpPr/>
          <p:nvPr>
            <p:ph idx="2" type="pic"/>
          </p:nvPr>
        </p:nvSpPr>
        <p:spPr>
          <a:xfrm>
            <a:off x="5183188" y="457201"/>
            <a:ext cx="6172200" cy="5403850"/>
          </a:xfrm>
          <a:prstGeom prst="rect">
            <a:avLst/>
          </a:prstGeom>
          <a:solidFill>
            <a:schemeClr val="lt1"/>
          </a:solidFill>
          <a:ln>
            <a:noFill/>
          </a:ln>
        </p:spPr>
      </p:sp>
      <p:sp>
        <p:nvSpPr>
          <p:cNvPr id="37" name="Google Shape;37;p10"/>
          <p:cNvSpPr txBox="1"/>
          <p:nvPr>
            <p:ph idx="1" type="body"/>
          </p:nvPr>
        </p:nvSpPr>
        <p:spPr>
          <a:xfrm>
            <a:off x="839788" y="2057400"/>
            <a:ext cx="3932237" cy="3811588"/>
          </a:xfrm>
          <a:prstGeom prst="rect">
            <a:avLst/>
          </a:prstGeom>
          <a:solidFill>
            <a:schemeClr val="lt1"/>
          </a:solid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838200" y="365125"/>
            <a:ext cx="10515600" cy="1325563"/>
          </a:xfrm>
          <a:prstGeom prst="rect">
            <a:avLst/>
          </a:prstGeom>
          <a:solidFill>
            <a:schemeClr val="lt1"/>
          </a:solid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Helvetica Neue"/>
              <a:buNone/>
              <a:defRPr b="0" i="0" sz="4400" u="none" cap="none" strike="noStrike">
                <a:solidFill>
                  <a:schemeClr val="dk1"/>
                </a:solidFill>
                <a:latin typeface="Helvetica Neue"/>
                <a:ea typeface="Helvetica Neue"/>
                <a:cs typeface="Helvetica Neue"/>
                <a:sym typeface="Helvetica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838874" y="1847850"/>
            <a:ext cx="10515600" cy="4351338"/>
          </a:xfrm>
          <a:prstGeom prst="rect">
            <a:avLst/>
          </a:prstGeom>
          <a:solidFill>
            <a:schemeClr val="lt1"/>
          </a:solid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Helvetica Neue Light"/>
                <a:ea typeface="Helvetica Neue Light"/>
                <a:cs typeface="Helvetica Neue Light"/>
                <a:sym typeface="Helvetica Neue Light"/>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Helvetica Neue Light"/>
                <a:ea typeface="Helvetica Neue Light"/>
                <a:cs typeface="Helvetica Neue Light"/>
                <a:sym typeface="Helvetica Neue Light"/>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Helvetica Neue Light"/>
                <a:ea typeface="Helvetica Neue Light"/>
                <a:cs typeface="Helvetica Neue Light"/>
                <a:sym typeface="Helvetica Neue Light"/>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Helvetica Neue Light"/>
                <a:ea typeface="Helvetica Neue Light"/>
                <a:cs typeface="Helvetica Neue Light"/>
                <a:sym typeface="Helvetica Neue Light"/>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Helvetica Neue Light"/>
                <a:ea typeface="Helvetica Neue Light"/>
                <a:cs typeface="Helvetica Neue Light"/>
                <a:sym typeface="Helvetica Neue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github.com/htcondor/htcondor-ce/pull/552"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htcondor.org/news/plan-to-replace-gct-in-htcs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opensciencegrid.atlassian.net/browse/HTCONDOR-111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s://agenda.hep.wisc.edu/event/1579/contributions/23068/"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s://github.com/htcondor/htcondor-ce/blob/V5-branch/tests/containers/README.dev.m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hyperlink" Target="https://github.com/juve/rvgahp"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13"/>
          <p:cNvSpPr txBox="1"/>
          <p:nvPr>
            <p:ph type="ctrTitle"/>
          </p:nvPr>
        </p:nvSpPr>
        <p:spPr>
          <a:xfrm>
            <a:off x="838200" y="665163"/>
            <a:ext cx="10515600" cy="2387600"/>
          </a:xfrm>
          <a:prstGeom prst="rect">
            <a:avLst/>
          </a:prstGeom>
          <a:solidFill>
            <a:schemeClr val="lt1"/>
          </a:solid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6000"/>
              <a:buFont typeface="Helvetica Neue"/>
              <a:buNone/>
            </a:pPr>
            <a:r>
              <a:rPr lang="en-US"/>
              <a:t>Token Transition Status and HTCondor-CE Future</a:t>
            </a:r>
            <a:endParaRPr/>
          </a:p>
        </p:txBody>
      </p:sp>
      <p:sp>
        <p:nvSpPr>
          <p:cNvPr id="49" name="Google Shape;49;p13"/>
          <p:cNvSpPr txBox="1"/>
          <p:nvPr>
            <p:ph idx="1" type="subTitle"/>
          </p:nvPr>
        </p:nvSpPr>
        <p:spPr>
          <a:xfrm>
            <a:off x="838200" y="3288002"/>
            <a:ext cx="10515600" cy="165576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None/>
            </a:pPr>
            <a:r>
              <a:rPr lang="en-US"/>
              <a:t>Brian Lin</a:t>
            </a:r>
            <a:endParaRPr/>
          </a:p>
          <a:p>
            <a:pPr indent="0" lvl="0" marL="0" rtl="0" algn="l">
              <a:spcBef>
                <a:spcPts val="0"/>
              </a:spcBef>
              <a:spcAft>
                <a:spcPts val="0"/>
              </a:spcAft>
              <a:buClr>
                <a:schemeClr val="dk1"/>
              </a:buClr>
              <a:buSzPts val="2400"/>
              <a:buNone/>
            </a:pPr>
            <a:r>
              <a:rPr lang="en-US"/>
              <a:t>Center for High Throughput Computing</a:t>
            </a:r>
            <a:endParaRPr/>
          </a:p>
          <a:p>
            <a:pPr indent="0" lvl="0" marL="0" rtl="0" algn="l">
              <a:lnSpc>
                <a:spcPct val="90000"/>
              </a:lnSpc>
              <a:spcBef>
                <a:spcPts val="0"/>
              </a:spcBef>
              <a:spcAft>
                <a:spcPts val="0"/>
              </a:spcAft>
              <a:buClr>
                <a:schemeClr val="dk1"/>
              </a:buClr>
              <a:buSzPts val="2400"/>
              <a:buNone/>
            </a:pPr>
            <a:r>
              <a:rPr lang="en-US"/>
              <a:t>University of Wisconsin–Madison</a:t>
            </a:r>
            <a:endParaRPr/>
          </a:p>
        </p:txBody>
      </p:sp>
      <p:pic>
        <p:nvPicPr>
          <p:cNvPr id="50" name="Google Shape;50;p13"/>
          <p:cNvPicPr preferRelativeResize="0"/>
          <p:nvPr/>
        </p:nvPicPr>
        <p:blipFill>
          <a:blip r:embed="rId3">
            <a:alphaModFix/>
          </a:blip>
          <a:stretch>
            <a:fillRect/>
          </a:stretch>
        </p:blipFill>
        <p:spPr>
          <a:xfrm>
            <a:off x="838200" y="5290575"/>
            <a:ext cx="1479075" cy="7938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2"/>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Updating Security Defaults</a:t>
            </a:r>
            <a:endParaRPr/>
          </a:p>
        </p:txBody>
      </p:sp>
      <p:sp>
        <p:nvSpPr>
          <p:cNvPr id="106" name="Google Shape;106;p22"/>
          <p:cNvSpPr txBox="1"/>
          <p:nvPr>
            <p:ph idx="1" type="body"/>
          </p:nvPr>
        </p:nvSpPr>
        <p:spPr>
          <a:xfrm>
            <a:off x="838874" y="1847850"/>
            <a:ext cx="10515600" cy="4351200"/>
          </a:xfrm>
          <a:prstGeom prst="rect">
            <a:avLst/>
          </a:prstGeom>
        </p:spPr>
        <p:txBody>
          <a:bodyPr anchorCtr="0" anchor="t" bIns="45700" lIns="91425" spcFirstLastPara="1" rIns="91425" wrap="square" tIns="45700">
            <a:normAutofit/>
          </a:bodyPr>
          <a:lstStyle/>
          <a:p>
            <a:pPr indent="-406400" lvl="0" marL="457200" rtl="0" algn="l">
              <a:spcBef>
                <a:spcPts val="1000"/>
              </a:spcBef>
              <a:spcAft>
                <a:spcPts val="0"/>
              </a:spcAft>
              <a:buSzPts val="2800"/>
              <a:buChar char="•"/>
            </a:pPr>
            <a:r>
              <a:rPr lang="en-US"/>
              <a:t>Alignment of HTCondor-CE AUTHENTICATION, ENCRYPTION, and INTEGRITY defaults with HTCondor</a:t>
            </a:r>
            <a:endParaRPr/>
          </a:p>
          <a:p>
            <a:pPr indent="-406400" lvl="1" marL="914400" rtl="0" algn="l">
              <a:spcBef>
                <a:spcPts val="0"/>
              </a:spcBef>
              <a:spcAft>
                <a:spcPts val="0"/>
              </a:spcAft>
              <a:buSzPts val="2800"/>
              <a:buChar char="•"/>
            </a:pPr>
            <a:r>
              <a:rPr lang="en-US" sz="2800" u="sng">
                <a:solidFill>
                  <a:schemeClr val="hlink"/>
                </a:solidFill>
                <a:hlinkClick r:id="rId3"/>
              </a:rPr>
              <a:t>https://github.com/htcondor/htcondor-ce/pull/552</a:t>
            </a:r>
            <a:r>
              <a:rPr lang="en-US" sz="2800"/>
              <a:t> </a:t>
            </a:r>
            <a:endParaRPr sz="2800"/>
          </a:p>
          <a:p>
            <a:pPr indent="-406400" lvl="0" marL="457200" rtl="0" algn="l">
              <a:spcBef>
                <a:spcPts val="0"/>
              </a:spcBef>
              <a:spcAft>
                <a:spcPts val="0"/>
              </a:spcAft>
              <a:buSzPts val="2800"/>
              <a:buChar char="•"/>
            </a:pPr>
            <a:r>
              <a:rPr lang="en-US"/>
              <a:t>Expected to be </a:t>
            </a:r>
            <a:r>
              <a:rPr lang="en-US"/>
              <a:t>transparent to admins but we will target a new major HTCondor-CE version</a:t>
            </a:r>
            <a:endParaRPr/>
          </a:p>
          <a:p>
            <a:pPr indent="-342900" lvl="0" marL="457200" rtl="0" algn="l">
              <a:spcBef>
                <a:spcPts val="0"/>
              </a:spcBef>
              <a:spcAft>
                <a:spcPts val="0"/>
              </a:spcAft>
              <a:buSzPts val="1800"/>
              <a:buChar char="•"/>
            </a:pPr>
            <a:r>
              <a:rPr lang="en-US"/>
              <a:t>Should we increment the version (6.0.0) or aim for alignment with HTCondor (10.0.0)?</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3"/>
          <p:cNvSpPr txBox="1"/>
          <p:nvPr>
            <p:ph type="title"/>
          </p:nvPr>
        </p:nvSpPr>
        <p:spPr>
          <a:xfrm>
            <a:off x="831850" y="1709738"/>
            <a:ext cx="10515600" cy="2852700"/>
          </a:xfrm>
          <a:prstGeom prst="rect">
            <a:avLst/>
          </a:prstGeom>
        </p:spPr>
        <p:txBody>
          <a:bodyPr anchorCtr="0" anchor="b" bIns="45700" lIns="91425" spcFirstLastPara="1" rIns="91425" wrap="square" tIns="45700">
            <a:normAutofit/>
          </a:bodyPr>
          <a:lstStyle/>
          <a:p>
            <a:pPr indent="0" lvl="0" marL="0" rtl="0" algn="l">
              <a:spcBef>
                <a:spcPts val="0"/>
              </a:spcBef>
              <a:spcAft>
                <a:spcPts val="0"/>
              </a:spcAft>
              <a:buNone/>
            </a:pPr>
            <a:r>
              <a:rPr lang="en-US"/>
              <a:t>Questions?</a:t>
            </a:r>
            <a:endParaRPr/>
          </a:p>
        </p:txBody>
      </p:sp>
      <p:sp>
        <p:nvSpPr>
          <p:cNvPr id="112" name="Google Shape;112;p23"/>
          <p:cNvSpPr txBox="1"/>
          <p:nvPr>
            <p:ph idx="1" type="body"/>
          </p:nvPr>
        </p:nvSpPr>
        <p:spPr>
          <a:xfrm>
            <a:off x="831850" y="4589463"/>
            <a:ext cx="10515600" cy="1500300"/>
          </a:xfrm>
          <a:prstGeom prst="rect">
            <a:avLst/>
          </a:prstGeom>
        </p:spPr>
        <p:txBody>
          <a:bodyPr anchorCtr="0" anchor="t" bIns="45700" lIns="91425" spcFirstLastPara="1" rIns="91425" wrap="square" tIns="45700">
            <a:normAutofit fontScale="92500" lnSpcReduction="10000"/>
          </a:bodyPr>
          <a:lstStyle/>
          <a:p>
            <a:pPr indent="0" lvl="0" marL="0" rtl="0" algn="l">
              <a:spcBef>
                <a:spcPts val="1000"/>
              </a:spcBef>
              <a:spcAft>
                <a:spcPts val="0"/>
              </a:spcAft>
              <a:buNone/>
            </a:pPr>
            <a:r>
              <a:t/>
            </a:r>
            <a:endParaRPr sz="1800">
              <a:solidFill>
                <a:schemeClr val="dk1"/>
              </a:solidFill>
            </a:endParaRPr>
          </a:p>
          <a:p>
            <a:pPr indent="0" lvl="0" marL="0" rtl="0" algn="l">
              <a:spcBef>
                <a:spcPts val="1000"/>
              </a:spcBef>
              <a:spcAft>
                <a:spcPts val="0"/>
              </a:spcAft>
              <a:buClr>
                <a:schemeClr val="dk1"/>
              </a:buClr>
              <a:buSzPct val="61111"/>
              <a:buFont typeface="Arial"/>
              <a:buNone/>
            </a:pPr>
            <a:r>
              <a:rPr lang="en-US" sz="1800">
                <a:solidFill>
                  <a:schemeClr val="dk1"/>
                </a:solidFill>
              </a:rPr>
              <a:t>This material is based upon work supported by the National Science Foundation under Grant Nos. 1148698, 1836650 and 2030508. Any opinions, findings, and conclusions or recommendations expressed in this material are those of the author(s) and do not necessarily reflect the views of the National Science Foundation.</a:t>
            </a:r>
            <a:endParaRPr sz="1800">
              <a:solidFill>
                <a:schemeClr val="dk1"/>
              </a:solidFill>
            </a:endParaRPr>
          </a:p>
          <a:p>
            <a:pPr indent="0" lvl="0" marL="0" rtl="0" algn="l">
              <a:spcBef>
                <a:spcPts val="1000"/>
              </a:spcBef>
              <a:spcAft>
                <a:spcPts val="0"/>
              </a:spcAft>
              <a:buNone/>
            </a:pPr>
            <a:r>
              <a:t/>
            </a:r>
            <a:endParaRPr/>
          </a:p>
        </p:txBody>
      </p:sp>
      <p:sp>
        <p:nvSpPr>
          <p:cNvPr id="113" name="Google Shape;113;p23"/>
          <p:cNvSpPr txBox="1"/>
          <p:nvPr>
            <p:ph idx="12" type="sldNum"/>
          </p:nvPr>
        </p:nvSpPr>
        <p:spPr>
          <a:xfrm>
            <a:off x="11409045" y="6333134"/>
            <a:ext cx="731700" cy="525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p14"/>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Token Transition Status</a:t>
            </a:r>
            <a:endParaRPr/>
          </a:p>
        </p:txBody>
      </p:sp>
      <p:sp>
        <p:nvSpPr>
          <p:cNvPr id="56" name="Google Shape;56;p14"/>
          <p:cNvSpPr txBox="1"/>
          <p:nvPr>
            <p:ph idx="1" type="body"/>
          </p:nvPr>
        </p:nvSpPr>
        <p:spPr>
          <a:xfrm>
            <a:off x="838874" y="1847850"/>
            <a:ext cx="10515600" cy="4351200"/>
          </a:xfrm>
          <a:prstGeom prst="rect">
            <a:avLst/>
          </a:prstGeom>
        </p:spPr>
        <p:txBody>
          <a:bodyPr anchorCtr="0" anchor="t" bIns="45700" lIns="91425" spcFirstLastPara="1" rIns="91425" wrap="square" tIns="45700">
            <a:normAutofit/>
          </a:bodyPr>
          <a:lstStyle/>
          <a:p>
            <a:pPr indent="-406400" lvl="0" marL="457200" rtl="0" algn="l">
              <a:spcBef>
                <a:spcPts val="1000"/>
              </a:spcBef>
              <a:spcAft>
                <a:spcPts val="0"/>
              </a:spcAft>
              <a:buSzPts val="2800"/>
              <a:buChar char="•"/>
            </a:pPr>
            <a:r>
              <a:rPr lang="en-US"/>
              <a:t>Detailed timeline: </a:t>
            </a:r>
            <a:r>
              <a:rPr lang="en-US" u="sng">
                <a:solidFill>
                  <a:schemeClr val="hlink"/>
                </a:solidFill>
                <a:hlinkClick r:id="rId3"/>
              </a:rPr>
              <a:t>https://htcondor.org/news/plan-to-replace-gct-in-htcss/</a:t>
            </a:r>
            <a:r>
              <a:rPr lang="en-US"/>
              <a:t> </a:t>
            </a:r>
            <a:endParaRPr/>
          </a:p>
          <a:p>
            <a:pPr indent="-406400" lvl="0" marL="457200" rtl="0" algn="l">
              <a:spcBef>
                <a:spcPts val="0"/>
              </a:spcBef>
              <a:spcAft>
                <a:spcPts val="0"/>
              </a:spcAft>
              <a:buSzPts val="2800"/>
              <a:buChar char="•"/>
            </a:pPr>
            <a:r>
              <a:rPr lang="en-US"/>
              <a:t>SCITOKENS </a:t>
            </a:r>
            <a:r>
              <a:rPr lang="en-US"/>
              <a:t>authentication</a:t>
            </a:r>
            <a:r>
              <a:rPr lang="en-US"/>
              <a:t> supports both the WLCG and SciTokens profiles</a:t>
            </a:r>
            <a:endParaRPr/>
          </a:p>
          <a:p>
            <a:pPr indent="-406400" lvl="0" marL="457200" rtl="0" algn="l">
              <a:spcBef>
                <a:spcPts val="0"/>
              </a:spcBef>
              <a:spcAft>
                <a:spcPts val="0"/>
              </a:spcAft>
              <a:buSzPts val="2800"/>
              <a:buChar char="•"/>
            </a:pPr>
            <a:r>
              <a:rPr lang="en-US"/>
              <a:t>Sites in the OSG Consortium completed the transition to accepting token-only </a:t>
            </a:r>
            <a:r>
              <a:rPr lang="en-US"/>
              <a:t>glidein submission</a:t>
            </a:r>
            <a:endParaRPr/>
          </a:p>
          <a:p>
            <a:pPr indent="-406400" lvl="0" marL="457200" rtl="0" algn="l">
              <a:spcBef>
                <a:spcPts val="0"/>
              </a:spcBef>
              <a:spcAft>
                <a:spcPts val="0"/>
              </a:spcAft>
              <a:buSzPts val="2800"/>
              <a:buChar char="•"/>
            </a:pPr>
            <a:r>
              <a:rPr lang="en-US"/>
              <a:t>See Jaime’s talk later about refreshing tokens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5"/>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Token Transition Status</a:t>
            </a:r>
            <a:endParaRPr/>
          </a:p>
        </p:txBody>
      </p:sp>
      <p:sp>
        <p:nvSpPr>
          <p:cNvPr id="62" name="Google Shape;62;p15"/>
          <p:cNvSpPr txBox="1"/>
          <p:nvPr>
            <p:ph idx="1" type="body"/>
          </p:nvPr>
        </p:nvSpPr>
        <p:spPr>
          <a:xfrm>
            <a:off x="838874" y="1847850"/>
            <a:ext cx="10515600" cy="4351200"/>
          </a:xfrm>
          <a:prstGeom prst="rect">
            <a:avLst/>
          </a:prstGeom>
        </p:spPr>
        <p:txBody>
          <a:bodyPr anchorCtr="0" anchor="t" bIns="45700" lIns="91425" spcFirstLastPara="1" rIns="91425" wrap="square" tIns="45700">
            <a:normAutofit/>
          </a:bodyPr>
          <a:lstStyle/>
          <a:p>
            <a:pPr indent="-406400" lvl="0" marL="457200" rtl="0" algn="l">
              <a:spcBef>
                <a:spcPts val="1000"/>
              </a:spcBef>
              <a:spcAft>
                <a:spcPts val="0"/>
              </a:spcAft>
              <a:buSzPts val="2800"/>
              <a:buChar char="•"/>
            </a:pPr>
            <a:r>
              <a:rPr lang="en-US"/>
              <a:t>HTCondor 10.0.0 binaries will no longer depend on the Grid Community Toolkit</a:t>
            </a:r>
            <a:endParaRPr/>
          </a:p>
          <a:p>
            <a:pPr indent="-406400" lvl="1" marL="914400" rtl="0" algn="l">
              <a:spcBef>
                <a:spcPts val="0"/>
              </a:spcBef>
              <a:spcAft>
                <a:spcPts val="0"/>
              </a:spcAft>
              <a:buSzPts val="2800"/>
              <a:buChar char="•"/>
            </a:pPr>
            <a:r>
              <a:rPr lang="en-US" sz="2800"/>
              <a:t>No more GSI authentication method</a:t>
            </a:r>
            <a:endParaRPr sz="2800"/>
          </a:p>
          <a:p>
            <a:pPr indent="-406400" lvl="1" marL="914400" rtl="0" algn="l">
              <a:spcBef>
                <a:spcPts val="0"/>
              </a:spcBef>
              <a:spcAft>
                <a:spcPts val="0"/>
              </a:spcAft>
              <a:buSzPts val="2800"/>
              <a:buChar char="•"/>
            </a:pPr>
            <a:r>
              <a:rPr lang="en-US" sz="2800"/>
              <a:t>X.509 proxy delegation still works, e.g. for use by the job for remote storage access</a:t>
            </a:r>
            <a:endParaRPr sz="2800"/>
          </a:p>
          <a:p>
            <a:pPr indent="-406400" lvl="0" marL="457200" rtl="0" algn="l">
              <a:spcBef>
                <a:spcPts val="0"/>
              </a:spcBef>
              <a:spcAft>
                <a:spcPts val="0"/>
              </a:spcAft>
              <a:buSzPts val="2800"/>
              <a:buChar char="•"/>
            </a:pPr>
            <a:r>
              <a:rPr b="1" lang="en-US">
                <a:latin typeface="Helvetica Neue"/>
                <a:ea typeface="Helvetica Neue"/>
                <a:cs typeface="Helvetica Neue"/>
                <a:sym typeface="Helvetica Neue"/>
              </a:rPr>
              <a:t>March 2023</a:t>
            </a:r>
            <a:r>
              <a:rPr lang="en-US"/>
              <a:t> end of HTCondor 9.0.x support, the last release to support the Grid Community Toolkit</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6"/>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Improving Token Support</a:t>
            </a:r>
            <a:endParaRPr/>
          </a:p>
        </p:txBody>
      </p:sp>
      <p:sp>
        <p:nvSpPr>
          <p:cNvPr id="68" name="Google Shape;68;p16"/>
          <p:cNvSpPr txBox="1"/>
          <p:nvPr>
            <p:ph idx="1" type="body"/>
          </p:nvPr>
        </p:nvSpPr>
        <p:spPr>
          <a:xfrm>
            <a:off x="838874" y="1847850"/>
            <a:ext cx="10515600" cy="4351200"/>
          </a:xfrm>
          <a:prstGeom prst="rect">
            <a:avLst/>
          </a:prstGeom>
        </p:spPr>
        <p:txBody>
          <a:bodyPr anchorCtr="0" anchor="t" bIns="45700" lIns="91425" spcFirstLastPara="1" rIns="91425" wrap="square" tIns="45700">
            <a:normAutofit/>
          </a:bodyPr>
          <a:lstStyle/>
          <a:p>
            <a:pPr indent="-406400" lvl="0" marL="457200" rtl="0" algn="l">
              <a:spcBef>
                <a:spcPts val="1000"/>
              </a:spcBef>
              <a:spcAft>
                <a:spcPts val="0"/>
              </a:spcAft>
              <a:buSzPts val="2800"/>
              <a:buChar char="•"/>
            </a:pPr>
            <a:r>
              <a:rPr lang="en-US"/>
              <a:t>Planning the addition of a token mapping callout</a:t>
            </a:r>
            <a:endParaRPr/>
          </a:p>
          <a:p>
            <a:pPr indent="-406400" lvl="1" marL="914400" rtl="0" algn="l">
              <a:spcBef>
                <a:spcPts val="0"/>
              </a:spcBef>
              <a:spcAft>
                <a:spcPts val="0"/>
              </a:spcAft>
              <a:buSzPts val="2800"/>
              <a:buChar char="•"/>
            </a:pPr>
            <a:r>
              <a:rPr lang="en-US" sz="2800"/>
              <a:t>HTCSS will verify signatures and validate the JWT</a:t>
            </a:r>
            <a:endParaRPr sz="2800"/>
          </a:p>
          <a:p>
            <a:pPr indent="-406400" lvl="1" marL="914400" rtl="0" algn="l">
              <a:spcBef>
                <a:spcPts val="0"/>
              </a:spcBef>
              <a:spcAft>
                <a:spcPts val="0"/>
              </a:spcAft>
              <a:buSzPts val="2800"/>
              <a:buChar char="•"/>
            </a:pPr>
            <a:r>
              <a:rPr lang="en-US" sz="2800"/>
              <a:t>Add the ability to specify a callout for mapping purposes</a:t>
            </a:r>
            <a:endParaRPr sz="2800"/>
          </a:p>
          <a:p>
            <a:pPr indent="-406400" lvl="1" marL="914400" rtl="0" algn="l">
              <a:spcBef>
                <a:spcPts val="0"/>
              </a:spcBef>
              <a:spcAft>
                <a:spcPts val="0"/>
              </a:spcAft>
              <a:buSzPts val="2800"/>
              <a:buChar char="•"/>
            </a:pPr>
            <a:r>
              <a:rPr lang="en-US" sz="2800"/>
              <a:t>Potentially useful for supporting EGI Check-In tokens and site specific logic</a:t>
            </a:r>
            <a:endParaRPr sz="2800"/>
          </a:p>
          <a:p>
            <a:pPr indent="-406400" lvl="0" marL="457200" rtl="0" algn="l">
              <a:spcBef>
                <a:spcPts val="0"/>
              </a:spcBef>
              <a:spcAft>
                <a:spcPts val="0"/>
              </a:spcAft>
              <a:buSzPts val="2800"/>
              <a:buChar char="•"/>
            </a:pPr>
            <a:r>
              <a:rPr lang="en-US"/>
              <a:t>Non-blocking token authentication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7"/>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Improving Token Debugging</a:t>
            </a:r>
            <a:endParaRPr/>
          </a:p>
        </p:txBody>
      </p:sp>
      <p:sp>
        <p:nvSpPr>
          <p:cNvPr id="74" name="Google Shape;74;p17"/>
          <p:cNvSpPr txBox="1"/>
          <p:nvPr>
            <p:ph idx="1" type="body"/>
          </p:nvPr>
        </p:nvSpPr>
        <p:spPr>
          <a:xfrm>
            <a:off x="838874" y="1847850"/>
            <a:ext cx="10515600" cy="4351200"/>
          </a:xfrm>
          <a:prstGeom prst="rect">
            <a:avLst/>
          </a:prstGeom>
        </p:spPr>
        <p:txBody>
          <a:bodyPr anchorCtr="0" anchor="t" bIns="45700" lIns="91425" spcFirstLastPara="1" rIns="91425" wrap="square" tIns="45700">
            <a:normAutofit/>
          </a:bodyPr>
          <a:lstStyle/>
          <a:p>
            <a:pPr indent="-406400" lvl="0" marL="457200" rtl="0" algn="l">
              <a:spcBef>
                <a:spcPts val="1000"/>
              </a:spcBef>
              <a:spcAft>
                <a:spcPts val="0"/>
              </a:spcAft>
              <a:buSzPts val="2800"/>
              <a:buChar char="•"/>
            </a:pPr>
            <a:r>
              <a:rPr lang="en-US"/>
              <a:t>Token-based capabilities are more stringently controlled by collaborations vs VOMS roles</a:t>
            </a:r>
            <a:endParaRPr/>
          </a:p>
          <a:p>
            <a:pPr indent="-406400" lvl="0" marL="457200" rtl="0" algn="l">
              <a:spcBef>
                <a:spcPts val="0"/>
              </a:spcBef>
              <a:spcAft>
                <a:spcPts val="0"/>
              </a:spcAft>
              <a:buSzPts val="2800"/>
              <a:buChar char="•"/>
            </a:pPr>
            <a:r>
              <a:rPr lang="en-US"/>
              <a:t>Tool for admins to generate impersonation tokens accepted by their CE for testing and troubleshooting purposes</a:t>
            </a:r>
            <a:endParaRPr/>
          </a:p>
          <a:p>
            <a:pPr indent="-406400" lvl="0" marL="457200" rtl="0" algn="l">
              <a:spcBef>
                <a:spcPts val="0"/>
              </a:spcBef>
              <a:spcAft>
                <a:spcPts val="0"/>
              </a:spcAft>
              <a:buSzPts val="2800"/>
              <a:buChar char="•"/>
            </a:pPr>
            <a:r>
              <a:rPr lang="en-US" u="sng">
                <a:solidFill>
                  <a:schemeClr val="hlink"/>
                </a:solidFill>
                <a:hlinkClick r:id="rId3"/>
              </a:rPr>
              <a:t>https://opensciencegrid.atlassian.net/browse/HTCONDOR-1115</a:t>
            </a:r>
            <a:r>
              <a:rPr lang="en-US"/>
              <a: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8"/>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Job Router Transforms</a:t>
            </a:r>
            <a:endParaRPr/>
          </a:p>
        </p:txBody>
      </p:sp>
      <p:sp>
        <p:nvSpPr>
          <p:cNvPr id="80" name="Google Shape;80;p18"/>
          <p:cNvSpPr txBox="1"/>
          <p:nvPr>
            <p:ph idx="1" type="body"/>
          </p:nvPr>
        </p:nvSpPr>
        <p:spPr>
          <a:xfrm>
            <a:off x="838874" y="1847850"/>
            <a:ext cx="10515600" cy="4351200"/>
          </a:xfrm>
          <a:prstGeom prst="rect">
            <a:avLst/>
          </a:prstGeom>
        </p:spPr>
        <p:txBody>
          <a:bodyPr anchorCtr="0" anchor="t" bIns="45700" lIns="91425" spcFirstLastPara="1" rIns="91425" wrap="square" tIns="45700">
            <a:normAutofit/>
          </a:bodyPr>
          <a:lstStyle/>
          <a:p>
            <a:pPr indent="-406400" lvl="0" marL="457200" rtl="0" algn="l">
              <a:spcBef>
                <a:spcPts val="1000"/>
              </a:spcBef>
              <a:spcAft>
                <a:spcPts val="0"/>
              </a:spcAft>
              <a:buSzPts val="2800"/>
              <a:buChar char="•"/>
            </a:pPr>
            <a:r>
              <a:rPr lang="en-US"/>
              <a:t>“</a:t>
            </a:r>
            <a:r>
              <a:rPr lang="en-US"/>
              <a:t>New” job router syntax is fully supported in HTCondor-CE</a:t>
            </a:r>
            <a:endParaRPr/>
          </a:p>
          <a:p>
            <a:pPr indent="-406400" lvl="1" marL="914400" rtl="0" algn="l">
              <a:spcBef>
                <a:spcPts val="0"/>
              </a:spcBef>
              <a:spcAft>
                <a:spcPts val="0"/>
              </a:spcAft>
              <a:buSzPts val="2800"/>
              <a:buChar char="•"/>
            </a:pPr>
            <a:r>
              <a:rPr lang="en-US" sz="2800"/>
              <a:t>Routes split into different configuration variables</a:t>
            </a:r>
            <a:endParaRPr sz="2800"/>
          </a:p>
          <a:p>
            <a:pPr indent="-406400" lvl="1" marL="914400" rtl="0" algn="l">
              <a:spcBef>
                <a:spcPts val="0"/>
              </a:spcBef>
              <a:spcAft>
                <a:spcPts val="0"/>
              </a:spcAft>
              <a:buSzPts val="2800"/>
              <a:buChar char="•"/>
            </a:pPr>
            <a:r>
              <a:rPr lang="en-US" sz="2800"/>
              <a:t>Defaults split into pre and post route transforms</a:t>
            </a:r>
            <a:endParaRPr sz="2800"/>
          </a:p>
          <a:p>
            <a:pPr indent="-406400" lvl="1" marL="914400" rtl="0" algn="l">
              <a:spcBef>
                <a:spcPts val="0"/>
              </a:spcBef>
              <a:spcAft>
                <a:spcPts val="0"/>
              </a:spcAft>
              <a:buSzPts val="2800"/>
              <a:buChar char="•"/>
            </a:pPr>
            <a:r>
              <a:rPr lang="en-US" sz="2800"/>
              <a:t>If /else /endif blocks</a:t>
            </a:r>
            <a:endParaRPr sz="2800"/>
          </a:p>
          <a:p>
            <a:pPr indent="-406400" lvl="1" marL="914400" rtl="0" algn="l">
              <a:spcBef>
                <a:spcPts val="0"/>
              </a:spcBef>
              <a:spcAft>
                <a:spcPts val="0"/>
              </a:spcAft>
              <a:buSzPts val="2800"/>
              <a:buChar char="•"/>
            </a:pPr>
            <a:r>
              <a:rPr lang="en-US" sz="2800"/>
              <a:t>Transform macros and temporary variables</a:t>
            </a:r>
            <a:endParaRPr sz="2800"/>
          </a:p>
          <a:p>
            <a:pPr indent="-406400" lvl="0" marL="457200" rtl="0" algn="l">
              <a:spcBef>
                <a:spcPts val="0"/>
              </a:spcBef>
              <a:spcAft>
                <a:spcPts val="0"/>
              </a:spcAft>
              <a:buSzPts val="2800"/>
              <a:buChar char="•"/>
            </a:pPr>
            <a:r>
              <a:rPr lang="en-US"/>
              <a:t>See HTCondor Week 2021 for more details: </a:t>
            </a:r>
            <a:r>
              <a:rPr lang="en-US" u="sng">
                <a:solidFill>
                  <a:schemeClr val="hlink"/>
                </a:solidFill>
                <a:hlinkClick r:id="rId3"/>
              </a:rPr>
              <a:t>https://agenda.hep.wisc.edu/event/1579/contributions/23068/</a:t>
            </a:r>
            <a:r>
              <a:rPr lang="en-US"/>
              <a:t> </a:t>
            </a:r>
            <a:endParaRPr/>
          </a:p>
          <a:p>
            <a:pPr indent="-406400" lvl="0" marL="457200" rtl="0" algn="l">
              <a:spcBef>
                <a:spcPts val="0"/>
              </a:spcBef>
              <a:spcAft>
                <a:spcPts val="0"/>
              </a:spcAft>
              <a:buSzPts val="2800"/>
              <a:buChar char="•"/>
            </a:pPr>
            <a:r>
              <a:rPr lang="en-US"/>
              <a:t>Starting to plan the timeline for deprecating the old syntax: drop it in 10.1.x?</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9"/>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Configuration Testing</a:t>
            </a:r>
            <a:endParaRPr/>
          </a:p>
        </p:txBody>
      </p:sp>
      <p:sp>
        <p:nvSpPr>
          <p:cNvPr id="86" name="Google Shape;86;p19"/>
          <p:cNvSpPr txBox="1"/>
          <p:nvPr>
            <p:ph idx="1" type="body"/>
          </p:nvPr>
        </p:nvSpPr>
        <p:spPr>
          <a:xfrm>
            <a:off x="838874" y="1847850"/>
            <a:ext cx="10515600" cy="4351200"/>
          </a:xfrm>
          <a:prstGeom prst="rect">
            <a:avLst/>
          </a:prstGeom>
        </p:spPr>
        <p:txBody>
          <a:bodyPr anchorCtr="0" anchor="t" bIns="45700" lIns="91425" spcFirstLastPara="1" rIns="91425" wrap="square" tIns="45700">
            <a:normAutofit/>
          </a:bodyPr>
          <a:lstStyle/>
          <a:p>
            <a:pPr indent="-342900" lvl="0" marL="457200" rtl="0" algn="l">
              <a:spcBef>
                <a:spcPts val="1000"/>
              </a:spcBef>
              <a:spcAft>
                <a:spcPts val="0"/>
              </a:spcAft>
              <a:buSzPts val="1800"/>
              <a:buChar char="•"/>
            </a:pPr>
            <a:r>
              <a:rPr lang="en-US">
                <a:highlight>
                  <a:srgbClr val="D9D9D9"/>
                </a:highlight>
                <a:latin typeface="Roboto Mono Light"/>
                <a:ea typeface="Roboto Mono Light"/>
                <a:cs typeface="Roboto Mono Light"/>
                <a:sym typeface="Roboto Mono Light"/>
              </a:rPr>
              <a:t>condor_transform_ads</a:t>
            </a:r>
            <a:r>
              <a:rPr lang="en-US"/>
              <a:t> for testing specific individual job transforms (still need to add </a:t>
            </a:r>
            <a:r>
              <a:rPr lang="en-US">
                <a:highlight>
                  <a:srgbClr val="D9D9D9"/>
                </a:highlight>
              </a:rPr>
              <a:t>condor_ce_transform_ads</a:t>
            </a:r>
            <a:r>
              <a:rPr lang="en-US"/>
              <a:t>)</a:t>
            </a:r>
            <a:endParaRPr/>
          </a:p>
          <a:p>
            <a:pPr indent="-342900" lvl="0" marL="457200" rtl="0" algn="l">
              <a:spcBef>
                <a:spcPts val="0"/>
              </a:spcBef>
              <a:spcAft>
                <a:spcPts val="0"/>
              </a:spcAft>
              <a:buSzPts val="1800"/>
              <a:buChar char="•"/>
            </a:pPr>
            <a:r>
              <a:rPr lang="en-US"/>
              <a:t>HTCondor-CE development container</a:t>
            </a:r>
            <a:endParaRPr/>
          </a:p>
          <a:p>
            <a:pPr indent="-406400" lvl="1" marL="914400" rtl="0" algn="l">
              <a:spcBef>
                <a:spcPts val="0"/>
              </a:spcBef>
              <a:spcAft>
                <a:spcPts val="0"/>
              </a:spcAft>
              <a:buSzPts val="2800"/>
              <a:buChar char="•"/>
            </a:pPr>
            <a:r>
              <a:rPr lang="en-US" sz="2800" u="sng">
                <a:solidFill>
                  <a:schemeClr val="hlink"/>
                </a:solidFill>
                <a:hlinkClick r:id="rId3"/>
              </a:rPr>
              <a:t>https://github.com/htcondor/htcondor-ce/blob/V5-branch/tests/containers/README.dev.md</a:t>
            </a:r>
            <a:r>
              <a:rPr lang="en-US" sz="2800"/>
              <a:t> </a:t>
            </a:r>
            <a:endParaRPr sz="2800"/>
          </a:p>
          <a:p>
            <a:pPr indent="-406400" lvl="1" marL="914400" rtl="0" algn="l">
              <a:spcBef>
                <a:spcPts val="0"/>
              </a:spcBef>
              <a:spcAft>
                <a:spcPts val="0"/>
              </a:spcAft>
              <a:buSzPts val="2800"/>
              <a:buChar char="•"/>
            </a:pPr>
            <a:r>
              <a:rPr lang="en-US" sz="2800"/>
              <a:t>Contains working local HTCondor and Slurm installation</a:t>
            </a:r>
            <a:endParaRPr sz="2800"/>
          </a:p>
          <a:p>
            <a:pPr indent="-406400" lvl="1" marL="914400" rtl="0" algn="l">
              <a:spcBef>
                <a:spcPts val="0"/>
              </a:spcBef>
              <a:spcAft>
                <a:spcPts val="0"/>
              </a:spcAft>
              <a:buSzPts val="2800"/>
              <a:buChar char="•"/>
            </a:pPr>
            <a:r>
              <a:rPr lang="en-US" sz="2800"/>
              <a:t>Contains test user with SciToken and X.509/VOMS creds</a:t>
            </a:r>
            <a:endParaRPr sz="2800"/>
          </a:p>
          <a:p>
            <a:pPr indent="-406400" lvl="1" marL="914400" rtl="0" algn="l">
              <a:spcBef>
                <a:spcPts val="0"/>
              </a:spcBef>
              <a:spcAft>
                <a:spcPts val="0"/>
              </a:spcAft>
              <a:buSzPts val="2800"/>
              <a:buChar char="•"/>
            </a:pPr>
            <a:r>
              <a:rPr lang="en-US" sz="2800"/>
              <a:t>Useful for testing configuration changes before prod</a:t>
            </a:r>
            <a:endParaRPr sz="28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20"/>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APEL Accounting</a:t>
            </a:r>
            <a:endParaRPr/>
          </a:p>
        </p:txBody>
      </p:sp>
      <p:sp>
        <p:nvSpPr>
          <p:cNvPr id="92" name="Google Shape;92;p20"/>
          <p:cNvSpPr txBox="1"/>
          <p:nvPr>
            <p:ph idx="1" type="body"/>
          </p:nvPr>
        </p:nvSpPr>
        <p:spPr>
          <a:xfrm>
            <a:off x="838874" y="1847850"/>
            <a:ext cx="10515600" cy="4351200"/>
          </a:xfrm>
          <a:prstGeom prst="rect">
            <a:avLst/>
          </a:prstGeom>
        </p:spPr>
        <p:txBody>
          <a:bodyPr anchorCtr="0" anchor="t" bIns="45700" lIns="91425" spcFirstLastPara="1" rIns="91425" wrap="square" tIns="45700">
            <a:normAutofit/>
          </a:bodyPr>
          <a:lstStyle/>
          <a:p>
            <a:pPr indent="-342900" lvl="0" marL="457200" rtl="0" algn="l">
              <a:spcBef>
                <a:spcPts val="1000"/>
              </a:spcBef>
              <a:spcAft>
                <a:spcPts val="0"/>
              </a:spcAft>
              <a:buSzPts val="1800"/>
              <a:buChar char="•"/>
            </a:pPr>
            <a:r>
              <a:rPr lang="en-US"/>
              <a:t>Added support for multiple scale factors</a:t>
            </a:r>
            <a:endParaRPr/>
          </a:p>
          <a:p>
            <a:pPr indent="-342900" lvl="0" marL="457200" rtl="0" algn="l">
              <a:spcBef>
                <a:spcPts val="0"/>
              </a:spcBef>
              <a:spcAft>
                <a:spcPts val="0"/>
              </a:spcAft>
              <a:buSzPts val="1800"/>
              <a:buChar char="•"/>
            </a:pPr>
            <a:r>
              <a:rPr lang="en-US"/>
              <a:t>I</a:t>
            </a:r>
            <a:r>
              <a:rPr lang="en-US"/>
              <a:t>mproved ease of configuration</a:t>
            </a:r>
            <a:endParaRPr/>
          </a:p>
          <a:p>
            <a:pPr indent="-342900" lvl="0" marL="457200" rtl="0" algn="l">
              <a:spcBef>
                <a:spcPts val="0"/>
              </a:spcBef>
              <a:spcAft>
                <a:spcPts val="0"/>
              </a:spcAft>
              <a:buSzPts val="1800"/>
              <a:buChar char="•"/>
            </a:pPr>
            <a:r>
              <a:rPr lang="en-US"/>
              <a:t>See Max’s talk for more details</a:t>
            </a:r>
            <a:endParaRPr/>
          </a:p>
          <a:p>
            <a:pPr indent="-342900" lvl="0" marL="457200" rtl="0" algn="l">
              <a:spcBef>
                <a:spcPts val="0"/>
              </a:spcBef>
              <a:spcAft>
                <a:spcPts val="0"/>
              </a:spcAft>
              <a:buSzPts val="1800"/>
              <a:buChar char="•"/>
            </a:pPr>
            <a:r>
              <a:rPr lang="en-US"/>
              <a:t>Seeking a new documentation home for these contributions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1"/>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SSH Submission with MFA</a:t>
            </a:r>
            <a:endParaRPr/>
          </a:p>
        </p:txBody>
      </p:sp>
      <p:sp>
        <p:nvSpPr>
          <p:cNvPr id="98" name="Google Shape;98;p21"/>
          <p:cNvSpPr txBox="1"/>
          <p:nvPr>
            <p:ph idx="1" type="body"/>
          </p:nvPr>
        </p:nvSpPr>
        <p:spPr>
          <a:xfrm>
            <a:off x="838200" y="1825625"/>
            <a:ext cx="5181600" cy="4351200"/>
          </a:xfrm>
          <a:prstGeom prst="rect">
            <a:avLst/>
          </a:prstGeom>
        </p:spPr>
        <p:txBody>
          <a:bodyPr anchorCtr="0" anchor="t" bIns="45700" lIns="91425" spcFirstLastPara="1" rIns="91425" wrap="square" tIns="45700">
            <a:normAutofit/>
          </a:bodyPr>
          <a:lstStyle/>
          <a:p>
            <a:pPr indent="-342900" lvl="0" marL="457200" rtl="0" algn="l">
              <a:spcBef>
                <a:spcPts val="1000"/>
              </a:spcBef>
              <a:spcAft>
                <a:spcPts val="0"/>
              </a:spcAft>
              <a:buSzPts val="1800"/>
              <a:buChar char="•"/>
            </a:pPr>
            <a:r>
              <a:rPr lang="en-US"/>
              <a:t>HTCSS supports remote job submission over SSH, utilized heavily by OSG Hosted CEs</a:t>
            </a:r>
            <a:endParaRPr/>
          </a:p>
          <a:p>
            <a:pPr indent="-342900" lvl="0" marL="457200" rtl="0" algn="l">
              <a:spcBef>
                <a:spcPts val="0"/>
              </a:spcBef>
              <a:spcAft>
                <a:spcPts val="0"/>
              </a:spcAft>
              <a:buSzPts val="1800"/>
              <a:buChar char="•"/>
            </a:pPr>
            <a:r>
              <a:rPr lang="en-US"/>
              <a:t>Some sites, particularly HPCs, require multi-factor authentication</a:t>
            </a:r>
            <a:endParaRPr/>
          </a:p>
          <a:p>
            <a:pPr indent="-342900" lvl="0" marL="457200" rtl="0" algn="l">
              <a:spcBef>
                <a:spcPts val="0"/>
              </a:spcBef>
              <a:spcAft>
                <a:spcPts val="0"/>
              </a:spcAft>
              <a:buSzPts val="1800"/>
              <a:buChar char="•"/>
            </a:pPr>
            <a:r>
              <a:rPr lang="en-US"/>
              <a:t>Reverse GAHP adds the ability to open an SSH connection from the site to the remote Compute Entrypoint (or Access Point)</a:t>
            </a:r>
            <a:endParaRPr/>
          </a:p>
        </p:txBody>
      </p:sp>
      <p:pic>
        <p:nvPicPr>
          <p:cNvPr id="99" name="Google Shape;99;p21"/>
          <p:cNvPicPr preferRelativeResize="0"/>
          <p:nvPr/>
        </p:nvPicPr>
        <p:blipFill>
          <a:blip r:embed="rId3">
            <a:alphaModFix/>
          </a:blip>
          <a:stretch>
            <a:fillRect/>
          </a:stretch>
        </p:blipFill>
        <p:spPr>
          <a:xfrm>
            <a:off x="6446575" y="1508575"/>
            <a:ext cx="5246225" cy="4276675"/>
          </a:xfrm>
          <a:prstGeom prst="rect">
            <a:avLst/>
          </a:prstGeom>
          <a:noFill/>
          <a:ln>
            <a:noFill/>
          </a:ln>
        </p:spPr>
      </p:pic>
      <p:sp>
        <p:nvSpPr>
          <p:cNvPr id="100" name="Google Shape;100;p21"/>
          <p:cNvSpPr txBox="1"/>
          <p:nvPr/>
        </p:nvSpPr>
        <p:spPr>
          <a:xfrm>
            <a:off x="6729300" y="5738225"/>
            <a:ext cx="4993800" cy="6156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i="1" lang="en-US">
                <a:latin typeface="Helvetica Neue Light"/>
                <a:ea typeface="Helvetica Neue Light"/>
                <a:cs typeface="Helvetica Neue Light"/>
                <a:sym typeface="Helvetica Neue Light"/>
              </a:rPr>
              <a:t>From </a:t>
            </a:r>
            <a:r>
              <a:rPr i="1" lang="en-US" u="sng">
                <a:solidFill>
                  <a:schemeClr val="hlink"/>
                </a:solidFill>
                <a:latin typeface="Helvetica Neue Light"/>
                <a:ea typeface="Helvetica Neue Light"/>
                <a:cs typeface="Helvetica Neue Light"/>
                <a:sym typeface="Helvetica Neue Light"/>
                <a:hlinkClick r:id="rId4"/>
              </a:rPr>
              <a:t>https://github.com/juve/rvgahp</a:t>
            </a:r>
            <a:endParaRPr i="1">
              <a:latin typeface="Helvetica Neue Light"/>
              <a:ea typeface="Helvetica Neue Light"/>
              <a:cs typeface="Helvetica Neue Light"/>
              <a:sym typeface="Helvetica Neue Light"/>
            </a:endParaRPr>
          </a:p>
          <a:p>
            <a:pPr indent="0" lvl="0" marL="0" rtl="0" algn="r">
              <a:spcBef>
                <a:spcPts val="0"/>
              </a:spcBef>
              <a:spcAft>
                <a:spcPts val="0"/>
              </a:spcAft>
              <a:buNone/>
            </a:pPr>
            <a:r>
              <a:rPr i="1" lang="en-US">
                <a:latin typeface="Helvetica Neue Light"/>
                <a:ea typeface="Helvetica Neue Light"/>
                <a:cs typeface="Helvetica Neue Light"/>
                <a:sym typeface="Helvetica Neue Light"/>
              </a:rPr>
              <a:t> </a:t>
            </a:r>
            <a:endParaRPr i="1">
              <a:latin typeface="Helvetica Neue Light"/>
              <a:ea typeface="Helvetica Neue Light"/>
              <a:cs typeface="Helvetica Neue Light"/>
              <a:sym typeface="Helvetica Neue Light"/>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