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2"/>
  </p:notesMasterIdLst>
  <p:sldIdLst>
    <p:sldId id="857" r:id="rId2"/>
    <p:sldId id="858" r:id="rId3"/>
    <p:sldId id="1015" r:id="rId4"/>
    <p:sldId id="1017" r:id="rId5"/>
    <p:sldId id="1016" r:id="rId6"/>
    <p:sldId id="1018" r:id="rId7"/>
    <p:sldId id="1020" r:id="rId8"/>
    <p:sldId id="1019" r:id="rId9"/>
    <p:sldId id="1021" r:id="rId10"/>
    <p:sldId id="258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036"/>
    <a:srgbClr val="FF9933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39" autoAdjust="0"/>
    <p:restoredTop sz="86445" autoAdjust="0"/>
  </p:normalViewPr>
  <p:slideViewPr>
    <p:cSldViewPr snapToGrid="0">
      <p:cViewPr varScale="1">
        <p:scale>
          <a:sx n="95" d="100"/>
          <a:sy n="95" d="100"/>
        </p:scale>
        <p:origin x="200" y="4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9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Times New Roman"/>
              <a:ea typeface="MS PGothic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1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3996849" y="8843645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D96D2364-2784-48CB-958A-2DF8EDD1C616}" type="slidenum">
              <a:rPr lang="en-US" altLang="en-US" sz="1100">
                <a:solidFill>
                  <a:prstClr val="black"/>
                </a:solidFill>
                <a:ea typeface="ＭＳ Ｐゴシック" pitchFamily="25" charset="-128"/>
              </a:rPr>
              <a:pPr algn="r"/>
              <a:t>3</a:t>
            </a:fld>
            <a:endParaRPr lang="en-US" altLang="en-US" sz="1100">
              <a:solidFill>
                <a:prstClr val="black"/>
              </a:solidFill>
              <a:ea typeface="ＭＳ Ｐゴシック" pitchFamily="25" charset="-128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806" y="4421823"/>
            <a:ext cx="5175658" cy="41890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/>
          <a:lstStyle/>
          <a:p>
            <a:pPr eaLnBrk="1" hangingPunct="1"/>
            <a:r>
              <a:rPr lang="en-US" altLang="en-US" dirty="0"/>
              <a:t>Steps</a:t>
            </a:r>
          </a:p>
          <a:p>
            <a:pPr eaLnBrk="1" hangingPunct="1"/>
            <a:r>
              <a:rPr lang="en-US" altLang="en-US" dirty="0"/>
              <a:t>1. </a:t>
            </a:r>
            <a:r>
              <a:rPr lang="en-US" altLang="en-US" dirty="0" err="1"/>
              <a:t>Startd</a:t>
            </a:r>
            <a:r>
              <a:rPr lang="en-US" altLang="en-US" dirty="0"/>
              <a:t> sends collector </a:t>
            </a:r>
            <a:r>
              <a:rPr lang="en-US" altLang="en-US" dirty="0" err="1"/>
              <a:t>ClassAd</a:t>
            </a:r>
            <a:r>
              <a:rPr lang="en-US" altLang="en-US" dirty="0"/>
              <a:t> describing itself.  (The </a:t>
            </a:r>
            <a:r>
              <a:rPr lang="en-US" altLang="en-US" dirty="0" err="1"/>
              <a:t>Schedd</a:t>
            </a:r>
            <a:r>
              <a:rPr lang="en-US" altLang="en-US" dirty="0"/>
              <a:t> does as well, but it has nothing interesting to say yet.)</a:t>
            </a:r>
          </a:p>
          <a:p>
            <a:pPr eaLnBrk="1" hangingPunct="1"/>
            <a:r>
              <a:rPr lang="en-US" altLang="en-US" dirty="0"/>
              <a:t>2. The user calls </a:t>
            </a:r>
            <a:r>
              <a:rPr lang="en-US" altLang="en-US" dirty="0" err="1"/>
              <a:t>condor_submit</a:t>
            </a:r>
            <a:r>
              <a:rPr lang="en-US" altLang="en-US" dirty="0"/>
              <a:t> to submit a job.  The job is handed off to the </a:t>
            </a:r>
            <a:r>
              <a:rPr lang="en-US" altLang="en-US" dirty="0" err="1"/>
              <a:t>schedd</a:t>
            </a:r>
            <a:r>
              <a:rPr lang="en-US" altLang="en-US" dirty="0"/>
              <a:t> and </a:t>
            </a:r>
            <a:r>
              <a:rPr lang="en-US" altLang="en-US" dirty="0" err="1"/>
              <a:t>condor_submit</a:t>
            </a:r>
            <a:r>
              <a:rPr lang="en-US" altLang="en-US" dirty="0"/>
              <a:t> returns.</a:t>
            </a:r>
          </a:p>
          <a:p>
            <a:pPr eaLnBrk="1" hangingPunct="1"/>
            <a:r>
              <a:rPr lang="en-US" altLang="en-US" dirty="0"/>
              <a:t>3. The </a:t>
            </a:r>
            <a:r>
              <a:rPr lang="en-US" altLang="en-US" dirty="0" err="1"/>
              <a:t>schedd</a:t>
            </a:r>
            <a:r>
              <a:rPr lang="en-US" altLang="en-US" dirty="0"/>
              <a:t> alerts the collector that it now has a job waiting.</a:t>
            </a:r>
          </a:p>
          <a:p>
            <a:pPr eaLnBrk="1" hangingPunct="1"/>
            <a:r>
              <a:rPr lang="en-US" altLang="en-US" dirty="0"/>
              <a:t>4. The negotiator asks the collector for a list machines able to run jobs and </a:t>
            </a:r>
            <a:r>
              <a:rPr lang="en-US" altLang="en-US" dirty="0" err="1"/>
              <a:t>schedd</a:t>
            </a:r>
            <a:r>
              <a:rPr lang="en-US" altLang="en-US" dirty="0"/>
              <a:t> queues with waiting jobs.</a:t>
            </a:r>
          </a:p>
          <a:p>
            <a:pPr eaLnBrk="1" hangingPunct="1"/>
            <a:r>
              <a:rPr lang="en-US" altLang="en-US" dirty="0"/>
              <a:t>5. The negotiator contacts the </a:t>
            </a:r>
            <a:r>
              <a:rPr lang="en-US" altLang="en-US" dirty="0" err="1"/>
              <a:t>schedd</a:t>
            </a:r>
            <a:r>
              <a:rPr lang="en-US" altLang="en-US" dirty="0"/>
              <a:t> to learn about the waiting job.</a:t>
            </a:r>
          </a:p>
          <a:p>
            <a:pPr eaLnBrk="1" hangingPunct="1"/>
            <a:r>
              <a:rPr lang="en-US" altLang="en-US" dirty="0"/>
              <a:t>6. The negotiator matches the waiting job with the waiting machine.</a:t>
            </a:r>
          </a:p>
          <a:p>
            <a:pPr eaLnBrk="1" hangingPunct="1"/>
            <a:r>
              <a:rPr lang="en-US" altLang="en-US" dirty="0"/>
              <a:t>7. The negotiator alerts the </a:t>
            </a:r>
            <a:r>
              <a:rPr lang="en-US" altLang="en-US" dirty="0" err="1"/>
              <a:t>schedd</a:t>
            </a:r>
            <a:r>
              <a:rPr lang="en-US" altLang="en-US" dirty="0"/>
              <a:t> and the </a:t>
            </a:r>
            <a:r>
              <a:rPr lang="en-US" altLang="en-US" dirty="0" err="1"/>
              <a:t>startd</a:t>
            </a:r>
            <a:r>
              <a:rPr lang="en-US" altLang="en-US" dirty="0"/>
              <a:t> that there is a match.</a:t>
            </a:r>
          </a:p>
          <a:p>
            <a:pPr eaLnBrk="1" hangingPunct="1"/>
            <a:r>
              <a:rPr lang="en-US" altLang="en-US" dirty="0"/>
              <a:t>8. The </a:t>
            </a:r>
            <a:r>
              <a:rPr lang="en-US" altLang="en-US" dirty="0" err="1"/>
              <a:t>schedd</a:t>
            </a:r>
            <a:r>
              <a:rPr lang="en-US" altLang="en-US" dirty="0"/>
              <a:t> contacts the </a:t>
            </a:r>
            <a:r>
              <a:rPr lang="en-US" altLang="en-US" dirty="0" err="1"/>
              <a:t>startd</a:t>
            </a:r>
            <a:r>
              <a:rPr lang="en-US" altLang="en-US" dirty="0"/>
              <a:t> to claim the match.</a:t>
            </a:r>
          </a:p>
          <a:p>
            <a:pPr eaLnBrk="1" hangingPunct="1"/>
            <a:r>
              <a:rPr lang="en-US" altLang="en-US" dirty="0"/>
              <a:t>9. The </a:t>
            </a:r>
            <a:r>
              <a:rPr lang="en-US" altLang="en-US" dirty="0" err="1"/>
              <a:t>schedd</a:t>
            </a:r>
            <a:r>
              <a:rPr lang="en-US" altLang="en-US" dirty="0"/>
              <a:t> starts a shadow to monitor the job.</a:t>
            </a:r>
          </a:p>
          <a:p>
            <a:pPr eaLnBrk="1" hangingPunct="1"/>
            <a:r>
              <a:rPr lang="en-US" altLang="en-US" dirty="0"/>
              <a:t>10. The </a:t>
            </a:r>
            <a:r>
              <a:rPr lang="en-US" altLang="en-US" dirty="0" err="1"/>
              <a:t>startd</a:t>
            </a:r>
            <a:r>
              <a:rPr lang="en-US" altLang="en-US" dirty="0"/>
              <a:t> starts a starter to start the job.</a:t>
            </a:r>
          </a:p>
          <a:p>
            <a:pPr eaLnBrk="1" hangingPunct="1"/>
            <a:r>
              <a:rPr lang="en-US" altLang="en-US" dirty="0"/>
              <a:t>11. The starter and the shadow contact each other.</a:t>
            </a:r>
          </a:p>
          <a:p>
            <a:pPr eaLnBrk="1" hangingPunct="1"/>
            <a:r>
              <a:rPr lang="en-US" altLang="en-US" dirty="0"/>
              <a:t>11. The starter starts the job.</a:t>
            </a:r>
          </a:p>
          <a:p>
            <a:pPr eaLnBrk="1" hangingPunct="1"/>
            <a:r>
              <a:rPr lang="en-US" altLang="en-US" dirty="0"/>
              <a:t>12. If the job is using the Condor </a:t>
            </a:r>
            <a:r>
              <a:rPr lang="en-US" altLang="en-US" dirty="0" err="1"/>
              <a:t>syscall</a:t>
            </a:r>
            <a:r>
              <a:rPr lang="en-US" altLang="en-US" dirty="0"/>
              <a:t> library (typically through being </a:t>
            </a:r>
            <a:r>
              <a:rPr lang="en-US" altLang="en-US" dirty="0" err="1"/>
              <a:t>condor_compiled</a:t>
            </a:r>
            <a:r>
              <a:rPr lang="en-US" altLang="en-US" dirty="0"/>
              <a:t>), it will contact the shadow to access necessary files.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3996849" y="8843645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D96D2364-2784-48CB-958A-2DF8EDD1C616}" type="slidenum">
              <a:rPr lang="en-US" altLang="en-US" sz="1100">
                <a:solidFill>
                  <a:prstClr val="black"/>
                </a:solidFill>
                <a:ea typeface="ＭＳ Ｐゴシック" pitchFamily="25" charset="-128"/>
              </a:rPr>
              <a:pPr algn="r"/>
              <a:t>5</a:t>
            </a:fld>
            <a:endParaRPr lang="en-US" altLang="en-US" sz="1100">
              <a:solidFill>
                <a:prstClr val="black"/>
              </a:solidFill>
              <a:ea typeface="ＭＳ Ｐゴシック" pitchFamily="25" charset="-128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806" y="4421823"/>
            <a:ext cx="5175658" cy="41890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077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3996849" y="8843645"/>
            <a:ext cx="3056414" cy="4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 anchor="b"/>
          <a:lstStyle>
            <a:lvl1pPr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D96D2364-2784-48CB-958A-2DF8EDD1C616}" type="slidenum">
              <a:rPr lang="en-US" altLang="en-US" sz="1100">
                <a:solidFill>
                  <a:prstClr val="black"/>
                </a:solidFill>
                <a:ea typeface="ＭＳ Ｐゴシック" pitchFamily="25" charset="-128"/>
              </a:rPr>
              <a:pPr algn="r"/>
              <a:t>6</a:t>
            </a:fld>
            <a:endParaRPr lang="en-US" altLang="en-US" sz="1100">
              <a:solidFill>
                <a:prstClr val="black"/>
              </a:solidFill>
              <a:ea typeface="ＭＳ Ｐゴシック" pitchFamily="25" charset="-128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806" y="4421823"/>
            <a:ext cx="5175658" cy="41890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13" tIns="45407" rIns="90813" bIns="45407"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5992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32" y="582613"/>
            <a:ext cx="2948516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3343" y="2425992"/>
            <a:ext cx="103632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pic>
        <p:nvPicPr>
          <p:cNvPr id="5" name="Google Shape;73;p1">
            <a:extLst>
              <a:ext uri="{FF2B5EF4-FFF2-40B4-BE49-F238E27FC236}">
                <a16:creationId xmlns:a16="http://schemas.microsoft.com/office/drawing/2014/main" id="{A430DDC8-4438-4881-8868-078B10B23D9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4057649" y="5452059"/>
            <a:ext cx="4076700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4;p1" descr="A picture containing logo&#10;&#10;Description automatically generated">
            <a:extLst>
              <a:ext uri="{FF2B5EF4-FFF2-40B4-BE49-F238E27FC236}">
                <a16:creationId xmlns:a16="http://schemas.microsoft.com/office/drawing/2014/main" id="{EB5DD9DB-2A8E-401D-B7D0-4E3CDBF39C7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299821" y="961156"/>
            <a:ext cx="3110947" cy="498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51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18E4F-6306-4F7A-8038-52BAE9682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810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F7EF-5417-47DB-BF64-D25FE90C4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9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956800" y="6248400"/>
            <a:ext cx="132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FF1F0-BE47-4AEE-90F3-726AB0F6A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1FF2-B57B-40BA-AE3D-79EF00C6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9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76FBF-B422-42C3-84FA-CD7026705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69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0CFE-0937-472B-B689-AC8D04FB6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7D7C-943B-4F55-AF2B-F000D643B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4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5C51A-07A1-4CCD-B55A-E4504D770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0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9684" y="1355726"/>
            <a:ext cx="11199283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36830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121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6736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3F5E5-B27C-4439-B499-254A05530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968" y="6181726"/>
            <a:ext cx="361103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div/index.jsp?div=OAC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s://path-cc.io/" TargetMode="External"/><Relationship Id="rId4" Type="http://schemas.openxmlformats.org/officeDocument/2006/relationships/hyperlink" Target="https://www.nsf.gov/awardsearch/showAward?AWD_ID=203050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399" y="2027441"/>
            <a:ext cx="10363200" cy="1961346"/>
          </a:xfrm>
        </p:spPr>
        <p:txBody>
          <a:bodyPr/>
          <a:lstStyle/>
          <a:p>
            <a:r>
              <a:rPr lang="en-US" dirty="0"/>
              <a:t>Direct Attachment of Execute Point to Access Point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8242" y="3988787"/>
            <a:ext cx="51555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EU </a:t>
            </a:r>
            <a:r>
              <a:rPr lang="en-US" dirty="0" err="1">
                <a:latin typeface="+mn-lt"/>
              </a:rPr>
              <a:t>HTCondor</a:t>
            </a:r>
            <a:r>
              <a:rPr lang="en-US" dirty="0">
                <a:latin typeface="+mn-lt"/>
              </a:rPr>
              <a:t> Workshop 2022 </a:t>
            </a:r>
            <a:br>
              <a:rPr lang="en-US" dirty="0">
                <a:latin typeface="+mn-lt"/>
              </a:rPr>
            </a:br>
            <a:endParaRPr lang="en-US" dirty="0">
              <a:latin typeface="+mn-lt"/>
            </a:endParaRPr>
          </a:p>
          <a:p>
            <a:pPr algn="ctr"/>
            <a:r>
              <a:rPr lang="en-US" dirty="0">
                <a:latin typeface="+mn-lt"/>
              </a:rPr>
              <a:t>Jaime Frey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91" name="Google Shape;91;p3"/>
          <p:cNvSpPr txBox="1"/>
          <p:nvPr/>
        </p:nvSpPr>
        <p:spPr>
          <a:xfrm>
            <a:off x="2236122" y="4041896"/>
            <a:ext cx="750685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This work is supported by 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NSF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 under Cooperative Agreement 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OAC-2030508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 as part of the </a:t>
            </a:r>
            <a:r>
              <a:rPr lang="en-US" sz="1800" b="0" i="0" u="sng" strike="noStrike" cap="none" dirty="0" err="1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PATh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Project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. Any opinions, findings, and conclusions or recommendations expressed in this material are those of the author(s) and do not necessarily reflect the views of the NSF. </a:t>
            </a:r>
            <a:endParaRPr dirty="0">
              <a:latin typeface="+mn-lt"/>
            </a:endParaRPr>
          </a:p>
        </p:txBody>
      </p:sp>
      <p:pic>
        <p:nvPicPr>
          <p:cNvPr id="92" name="Google Shape;92;p3"/>
          <p:cNvPicPr preferRelativeResize="0"/>
          <p:nvPr/>
        </p:nvPicPr>
        <p:blipFill rotWithShape="1">
          <a:blip r:embed="rId6">
            <a:alphaModFix/>
          </a:blip>
          <a:srcRect l="-557" t="-3909" r="557" b="70954"/>
          <a:stretch/>
        </p:blipFill>
        <p:spPr>
          <a:xfrm>
            <a:off x="914400" y="530509"/>
            <a:ext cx="10363200" cy="894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3" descr="A picture containing 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42573" y="2449045"/>
            <a:ext cx="7293953" cy="1169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9684" y="1355726"/>
            <a:ext cx="11199283" cy="4227513"/>
          </a:xfrm>
        </p:spPr>
        <p:txBody>
          <a:bodyPr/>
          <a:lstStyle/>
          <a:p>
            <a:r>
              <a:rPr lang="en-US" dirty="0" err="1"/>
              <a:t>HTCondor</a:t>
            </a:r>
            <a:r>
              <a:rPr lang="en-US" dirty="0"/>
              <a:t> Pool</a:t>
            </a:r>
          </a:p>
          <a:p>
            <a:pPr lvl="1"/>
            <a:r>
              <a:rPr lang="en-US" dirty="0"/>
              <a:t>Multiple Access Points</a:t>
            </a:r>
          </a:p>
          <a:p>
            <a:pPr lvl="1"/>
            <a:r>
              <a:rPr lang="en-US" dirty="0"/>
              <a:t>Multiple Execution Points</a:t>
            </a:r>
          </a:p>
          <a:p>
            <a:pPr lvl="1"/>
            <a:r>
              <a:rPr lang="en-US" dirty="0"/>
              <a:t>One Central Manager</a:t>
            </a:r>
          </a:p>
          <a:p>
            <a:r>
              <a:rPr lang="en-US" dirty="0"/>
              <a:t>Central Manager is locus of control</a:t>
            </a:r>
          </a:p>
          <a:p>
            <a:pPr lvl="1"/>
            <a:r>
              <a:rPr lang="en-US" dirty="0"/>
              <a:t>Mediates relationships between APs and EPs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/>
          <a:p>
            <a:r>
              <a:rPr lang="en-US" dirty="0"/>
              <a:t>The Old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673600" y="6492876"/>
            <a:ext cx="2844800" cy="365125"/>
          </a:xfrm>
        </p:spPr>
        <p:txBody>
          <a:bodyPr/>
          <a:lstStyle/>
          <a:p>
            <a:fld id="{7E66C65D-C78B-4ED4-B348-84C4C2E66C23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ACD3A50-41AC-4049-872E-9C7352D78DF0}" type="slidenum">
              <a:rPr lang="en-US" altLang="en-US" sz="1200">
                <a:solidFill>
                  <a:srgbClr val="898989"/>
                </a:solidFill>
                <a:latin typeface="Arial" charset="0"/>
              </a:rPr>
              <a:pPr/>
              <a:t>3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6999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/>
              <a:t>Claiming Protocol</a:t>
            </a:r>
          </a:p>
        </p:txBody>
      </p:sp>
      <p:sp>
        <p:nvSpPr>
          <p:cNvPr id="70" name="Slide Number Placeholder 3"/>
          <p:cNvSpPr txBox="1">
            <a:spLocks noGrp="1"/>
          </p:cNvSpPr>
          <p:nvPr/>
        </p:nvSpPr>
        <p:spPr bwMode="auto">
          <a:xfrm>
            <a:off x="152400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1C08E440-DBB0-47EB-A961-4D31C9A2CCCB}" type="slidenum">
              <a:rPr lang="en-US" altLang="en-US" sz="1400">
                <a:solidFill>
                  <a:srgbClr val="969696"/>
                </a:solidFill>
                <a:latin typeface="Arial" charset="0"/>
                <a:ea typeface="ＭＳ Ｐゴシック" pitchFamily="25" charset="-128"/>
              </a:rPr>
              <a:pPr algn="r"/>
              <a:t>3</a:t>
            </a:fld>
            <a:endParaRPr lang="en-US" altLang="en-US" sz="1400">
              <a:solidFill>
                <a:srgbClr val="969696"/>
              </a:solidFill>
              <a:latin typeface="Arial" charset="0"/>
              <a:ea typeface="ＭＳ Ｐゴシック" pitchFamily="25" charset="-128"/>
            </a:endParaRPr>
          </a:p>
        </p:txBody>
      </p:sp>
      <p:sp>
        <p:nvSpPr>
          <p:cNvPr id="65541" name="Rectangle 33"/>
          <p:cNvSpPr>
            <a:spLocks noChangeArrowheads="1"/>
          </p:cNvSpPr>
          <p:nvPr/>
        </p:nvSpPr>
        <p:spPr bwMode="auto">
          <a:xfrm>
            <a:off x="1524000" y="5572126"/>
            <a:ext cx="9144000" cy="1285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Rectangle 2"/>
          <p:cNvSpPr>
            <a:spLocks noChangeArrowheads="1"/>
          </p:cNvSpPr>
          <p:nvPr/>
        </p:nvSpPr>
        <p:spPr bwMode="auto">
          <a:xfrm>
            <a:off x="6286500" y="3217863"/>
            <a:ext cx="40132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Execute Machine</a:t>
            </a:r>
          </a:p>
        </p:txBody>
      </p:sp>
      <p:sp>
        <p:nvSpPr>
          <p:cNvPr id="65543" name="Rectangle 4"/>
          <p:cNvSpPr>
            <a:spLocks noChangeArrowheads="1"/>
          </p:cNvSpPr>
          <p:nvPr/>
        </p:nvSpPr>
        <p:spPr bwMode="auto">
          <a:xfrm>
            <a:off x="1828800" y="3217863"/>
            <a:ext cx="40259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Submit Machine</a:t>
            </a:r>
            <a:endParaRPr lang="en-US" altLang="en-US" sz="2800">
              <a:solidFill>
                <a:srgbClr val="4D4D4D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755718" name="Oval 6"/>
          <p:cNvSpPr>
            <a:spLocks noChangeArrowheads="1"/>
          </p:cNvSpPr>
          <p:nvPr/>
        </p:nvSpPr>
        <p:spPr bwMode="auto">
          <a:xfrm>
            <a:off x="1993900" y="5364163"/>
            <a:ext cx="1447800" cy="838200"/>
          </a:xfrm>
          <a:prstGeom prst="ellipse">
            <a:avLst/>
          </a:prstGeom>
          <a:solidFill>
            <a:srgbClr val="0FFFC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Submit</a:t>
            </a:r>
          </a:p>
        </p:txBody>
      </p:sp>
      <p:sp>
        <p:nvSpPr>
          <p:cNvPr id="65545" name="Oval 7"/>
          <p:cNvSpPr>
            <a:spLocks noChangeArrowheads="1"/>
          </p:cNvSpPr>
          <p:nvPr/>
        </p:nvSpPr>
        <p:spPr bwMode="auto">
          <a:xfrm>
            <a:off x="29845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Schedd</a:t>
            </a:r>
          </a:p>
        </p:txBody>
      </p:sp>
      <p:sp>
        <p:nvSpPr>
          <p:cNvPr id="755724" name="Line 12"/>
          <p:cNvSpPr>
            <a:spLocks noChangeShapeType="1"/>
          </p:cNvSpPr>
          <p:nvPr/>
        </p:nvSpPr>
        <p:spPr bwMode="auto">
          <a:xfrm flipV="1">
            <a:off x="2857500" y="4564063"/>
            <a:ext cx="457200" cy="7493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65547" name="Oval 10"/>
          <p:cNvSpPr>
            <a:spLocks noChangeArrowheads="1"/>
          </p:cNvSpPr>
          <p:nvPr/>
        </p:nvSpPr>
        <p:spPr bwMode="auto">
          <a:xfrm>
            <a:off x="75946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Startd</a:t>
            </a:r>
          </a:p>
        </p:txBody>
      </p:sp>
      <p:sp>
        <p:nvSpPr>
          <p:cNvPr id="65548" name="Rectangle 20"/>
          <p:cNvSpPr>
            <a:spLocks noChangeArrowheads="1"/>
          </p:cNvSpPr>
          <p:nvPr/>
        </p:nvSpPr>
        <p:spPr bwMode="auto">
          <a:xfrm>
            <a:off x="4051300" y="901700"/>
            <a:ext cx="4025900" cy="1506538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Central Manager</a:t>
            </a:r>
            <a:endParaRPr lang="en-US" altLang="en-US" sz="2800">
              <a:solidFill>
                <a:srgbClr val="4D4D4D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755803" name="Freeform 91"/>
          <p:cNvSpPr>
            <a:spLocks/>
          </p:cNvSpPr>
          <p:nvPr/>
        </p:nvSpPr>
        <p:spPr bwMode="auto">
          <a:xfrm>
            <a:off x="5778500" y="1592264"/>
            <a:ext cx="661988" cy="541337"/>
          </a:xfrm>
          <a:custGeom>
            <a:avLst/>
            <a:gdLst>
              <a:gd name="T0" fmla="*/ 0 w 417"/>
              <a:gd name="T1" fmla="*/ 211137 h 341"/>
              <a:gd name="T2" fmla="*/ 330200 w 417"/>
              <a:gd name="T3" fmla="*/ 7937 h 341"/>
              <a:gd name="T4" fmla="*/ 660400 w 417"/>
              <a:gd name="T5" fmla="*/ 261937 h 341"/>
              <a:gd name="T6" fmla="*/ 317500 w 417"/>
              <a:gd name="T7" fmla="*/ 528637 h 341"/>
              <a:gd name="T8" fmla="*/ 38100 w 417"/>
              <a:gd name="T9" fmla="*/ 338137 h 3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341"/>
              <a:gd name="T17" fmla="*/ 417 w 417"/>
              <a:gd name="T18" fmla="*/ 341 h 3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341">
                <a:moveTo>
                  <a:pt x="0" y="133"/>
                </a:moveTo>
                <a:cubicBezTo>
                  <a:pt x="35" y="112"/>
                  <a:pt x="139" y="0"/>
                  <a:pt x="208" y="5"/>
                </a:cubicBezTo>
                <a:cubicBezTo>
                  <a:pt x="277" y="10"/>
                  <a:pt x="417" y="110"/>
                  <a:pt x="416" y="165"/>
                </a:cubicBezTo>
                <a:cubicBezTo>
                  <a:pt x="415" y="220"/>
                  <a:pt x="265" y="325"/>
                  <a:pt x="200" y="333"/>
                </a:cubicBezTo>
                <a:cubicBezTo>
                  <a:pt x="135" y="341"/>
                  <a:pt x="61" y="238"/>
                  <a:pt x="24" y="213"/>
                </a:cubicBez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65550" name="Oval 21"/>
          <p:cNvSpPr>
            <a:spLocks noChangeArrowheads="1"/>
          </p:cNvSpPr>
          <p:nvPr/>
        </p:nvSpPr>
        <p:spPr bwMode="auto">
          <a:xfrm>
            <a:off x="6464300" y="1444625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Collector</a:t>
            </a:r>
          </a:p>
        </p:txBody>
      </p:sp>
      <p:sp>
        <p:nvSpPr>
          <p:cNvPr id="65551" name="Oval 22"/>
          <p:cNvSpPr>
            <a:spLocks noChangeArrowheads="1"/>
          </p:cNvSpPr>
          <p:nvPr/>
        </p:nvSpPr>
        <p:spPr bwMode="auto">
          <a:xfrm>
            <a:off x="4140200" y="1444625"/>
            <a:ext cx="1701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Negotiator</a:t>
            </a:r>
          </a:p>
        </p:txBody>
      </p:sp>
      <p:sp>
        <p:nvSpPr>
          <p:cNvPr id="755736" name="Line 24"/>
          <p:cNvSpPr>
            <a:spLocks noChangeShapeType="1"/>
          </p:cNvSpPr>
          <p:nvPr/>
        </p:nvSpPr>
        <p:spPr bwMode="auto">
          <a:xfrm flipV="1">
            <a:off x="4343400" y="2227263"/>
            <a:ext cx="2376488" cy="17272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37" name="Line 25"/>
          <p:cNvSpPr>
            <a:spLocks noChangeShapeType="1"/>
          </p:cNvSpPr>
          <p:nvPr/>
        </p:nvSpPr>
        <p:spPr bwMode="auto">
          <a:xfrm flipH="1" flipV="1">
            <a:off x="7345364" y="2279650"/>
            <a:ext cx="657225" cy="15382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39" name="Line 27"/>
          <p:cNvSpPr>
            <a:spLocks noChangeShapeType="1"/>
          </p:cNvSpPr>
          <p:nvPr/>
        </p:nvSpPr>
        <p:spPr bwMode="auto">
          <a:xfrm flipH="1">
            <a:off x="4051301" y="2268539"/>
            <a:ext cx="760413" cy="15716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44" name="Line 32"/>
          <p:cNvSpPr>
            <a:spLocks noChangeShapeType="1"/>
          </p:cNvSpPr>
          <p:nvPr/>
        </p:nvSpPr>
        <p:spPr bwMode="auto">
          <a:xfrm>
            <a:off x="5372100" y="2243139"/>
            <a:ext cx="2273300" cy="18129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92" name="Document"/>
          <p:cNvSpPr>
            <a:spLocks noEditPoints="1" noChangeArrowheads="1"/>
          </p:cNvSpPr>
          <p:nvPr/>
        </p:nvSpPr>
        <p:spPr bwMode="auto">
          <a:xfrm>
            <a:off x="1985964" y="3797301"/>
            <a:ext cx="568325" cy="76041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222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>
                <a:solidFill>
                  <a:prstClr val="black"/>
                </a:solidFill>
                <a:latin typeface="Comic Sans MS" pitchFamily="66" charset="0"/>
                <a:ea typeface="ＭＳ Ｐゴシック" pitchFamily="25" charset="-128"/>
              </a:rPr>
              <a:t>Q</a:t>
            </a:r>
          </a:p>
        </p:txBody>
      </p:sp>
      <p:sp>
        <p:nvSpPr>
          <p:cNvPr id="755804" name="Freeform 92"/>
          <p:cNvSpPr>
            <a:spLocks/>
          </p:cNvSpPr>
          <p:nvPr/>
        </p:nvSpPr>
        <p:spPr bwMode="auto">
          <a:xfrm>
            <a:off x="3606800" y="2209800"/>
            <a:ext cx="939800" cy="1593850"/>
          </a:xfrm>
          <a:custGeom>
            <a:avLst/>
            <a:gdLst>
              <a:gd name="T0" fmla="*/ 812800 w 592"/>
              <a:gd name="T1" fmla="*/ 0 h 1004"/>
              <a:gd name="T2" fmla="*/ 241300 w 592"/>
              <a:gd name="T3" fmla="*/ 787400 h 1004"/>
              <a:gd name="T4" fmla="*/ 63500 w 592"/>
              <a:gd name="T5" fmla="*/ 1574800 h 1004"/>
              <a:gd name="T6" fmla="*/ 622300 w 592"/>
              <a:gd name="T7" fmla="*/ 901700 h 1004"/>
              <a:gd name="T8" fmla="*/ 939800 w 592"/>
              <a:gd name="T9" fmla="*/ 38100 h 10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2"/>
              <a:gd name="T16" fmla="*/ 0 h 1004"/>
              <a:gd name="T17" fmla="*/ 592 w 592"/>
              <a:gd name="T18" fmla="*/ 1004 h 10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2" h="1004">
                <a:moveTo>
                  <a:pt x="512" y="0"/>
                </a:moveTo>
                <a:cubicBezTo>
                  <a:pt x="452" y="83"/>
                  <a:pt x="231" y="331"/>
                  <a:pt x="152" y="496"/>
                </a:cubicBezTo>
                <a:cubicBezTo>
                  <a:pt x="73" y="661"/>
                  <a:pt x="0" y="980"/>
                  <a:pt x="40" y="992"/>
                </a:cubicBezTo>
                <a:cubicBezTo>
                  <a:pt x="80" y="1004"/>
                  <a:pt x="300" y="729"/>
                  <a:pt x="392" y="568"/>
                </a:cubicBezTo>
                <a:cubicBezTo>
                  <a:pt x="484" y="407"/>
                  <a:pt x="559" y="114"/>
                  <a:pt x="592" y="24"/>
                </a:cubicBezTo>
              </a:path>
            </a:pathLst>
          </a:cu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grpSp>
        <p:nvGrpSpPr>
          <p:cNvPr id="3" name="Group 98"/>
          <p:cNvGrpSpPr>
            <a:grpSpLocks/>
          </p:cNvGrpSpPr>
          <p:nvPr/>
        </p:nvGrpSpPr>
        <p:grpSpPr bwMode="auto">
          <a:xfrm>
            <a:off x="1654175" y="5078414"/>
            <a:ext cx="717550" cy="727075"/>
            <a:chOff x="385" y="1286"/>
            <a:chExt cx="452" cy="458"/>
          </a:xfrm>
        </p:grpSpPr>
        <p:sp>
          <p:nvSpPr>
            <p:cNvPr id="755807" name="Freeform 95"/>
            <p:cNvSpPr>
              <a:spLocks/>
            </p:cNvSpPr>
            <p:nvPr/>
          </p:nvSpPr>
          <p:spPr bwMode="auto">
            <a:xfrm>
              <a:off x="385" y="1286"/>
              <a:ext cx="45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44"/>
                </a:cxn>
                <a:cxn ang="0">
                  <a:pos x="1056" y="1544"/>
                </a:cxn>
                <a:cxn ang="0">
                  <a:pos x="1056" y="1192"/>
                </a:cxn>
                <a:cxn ang="0">
                  <a:pos x="1220" y="1036"/>
                </a:cxn>
                <a:cxn ang="0">
                  <a:pos x="1400" y="1096"/>
                </a:cxn>
                <a:cxn ang="0">
                  <a:pos x="1520" y="946"/>
                </a:cxn>
                <a:cxn ang="0">
                  <a:pos x="1382" y="808"/>
                </a:cxn>
                <a:cxn ang="0">
                  <a:pos x="1220" y="862"/>
                </a:cxn>
                <a:cxn ang="0">
                  <a:pos x="1052" y="796"/>
                </a:cxn>
                <a:cxn ang="0">
                  <a:pos x="1058" y="706"/>
                </a:cxn>
                <a:cxn ang="0">
                  <a:pos x="1214" y="634"/>
                </a:cxn>
                <a:cxn ang="0">
                  <a:pos x="1388" y="670"/>
                </a:cxn>
                <a:cxn ang="0">
                  <a:pos x="1502" y="538"/>
                </a:cxn>
                <a:cxn ang="0">
                  <a:pos x="1384" y="406"/>
                </a:cxn>
                <a:cxn ang="0">
                  <a:pos x="1226" y="448"/>
                </a:cxn>
                <a:cxn ang="0">
                  <a:pos x="1059" y="352"/>
                </a:cxn>
                <a:cxn ang="0">
                  <a:pos x="1052" y="4"/>
                </a:cxn>
                <a:cxn ang="0">
                  <a:pos x="0" y="0"/>
                </a:cxn>
              </a:cxnLst>
              <a:rect l="0" t="0" r="r" b="b"/>
              <a:pathLst>
                <a:path w="1523" h="1544">
                  <a:moveTo>
                    <a:pt x="0" y="0"/>
                  </a:moveTo>
                  <a:lnTo>
                    <a:pt x="0" y="1544"/>
                  </a:lnTo>
                  <a:lnTo>
                    <a:pt x="1056" y="1544"/>
                  </a:lnTo>
                  <a:lnTo>
                    <a:pt x="1056" y="1192"/>
                  </a:lnTo>
                  <a:cubicBezTo>
                    <a:pt x="1083" y="1107"/>
                    <a:pt x="1163" y="1052"/>
                    <a:pt x="1220" y="1036"/>
                  </a:cubicBezTo>
                  <a:cubicBezTo>
                    <a:pt x="1277" y="1020"/>
                    <a:pt x="1350" y="1111"/>
                    <a:pt x="1400" y="1096"/>
                  </a:cubicBezTo>
                  <a:cubicBezTo>
                    <a:pt x="1450" y="1081"/>
                    <a:pt x="1523" y="994"/>
                    <a:pt x="1520" y="946"/>
                  </a:cubicBezTo>
                  <a:cubicBezTo>
                    <a:pt x="1517" y="898"/>
                    <a:pt x="1432" y="822"/>
                    <a:pt x="1382" y="808"/>
                  </a:cubicBezTo>
                  <a:cubicBezTo>
                    <a:pt x="1332" y="794"/>
                    <a:pt x="1275" y="864"/>
                    <a:pt x="1220" y="862"/>
                  </a:cubicBezTo>
                  <a:cubicBezTo>
                    <a:pt x="1165" y="860"/>
                    <a:pt x="1079" y="822"/>
                    <a:pt x="1052" y="796"/>
                  </a:cubicBezTo>
                  <a:cubicBezTo>
                    <a:pt x="1025" y="770"/>
                    <a:pt x="1031" y="733"/>
                    <a:pt x="1058" y="706"/>
                  </a:cubicBezTo>
                  <a:cubicBezTo>
                    <a:pt x="1085" y="679"/>
                    <a:pt x="1159" y="640"/>
                    <a:pt x="1214" y="634"/>
                  </a:cubicBezTo>
                  <a:cubicBezTo>
                    <a:pt x="1269" y="628"/>
                    <a:pt x="1340" y="686"/>
                    <a:pt x="1388" y="670"/>
                  </a:cubicBezTo>
                  <a:cubicBezTo>
                    <a:pt x="1436" y="654"/>
                    <a:pt x="1503" y="582"/>
                    <a:pt x="1502" y="538"/>
                  </a:cubicBezTo>
                  <a:cubicBezTo>
                    <a:pt x="1501" y="494"/>
                    <a:pt x="1430" y="421"/>
                    <a:pt x="1384" y="406"/>
                  </a:cubicBezTo>
                  <a:cubicBezTo>
                    <a:pt x="1338" y="391"/>
                    <a:pt x="1280" y="457"/>
                    <a:pt x="1226" y="448"/>
                  </a:cubicBezTo>
                  <a:cubicBezTo>
                    <a:pt x="1172" y="439"/>
                    <a:pt x="1088" y="426"/>
                    <a:pt x="1059" y="352"/>
                  </a:cubicBezTo>
                  <a:lnTo>
                    <a:pt x="105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9" name="Text Box 84"/>
            <p:cNvSpPr txBox="1">
              <a:spLocks noChangeArrowheads="1"/>
            </p:cNvSpPr>
            <p:nvPr/>
          </p:nvSpPr>
          <p:spPr bwMode="auto">
            <a:xfrm>
              <a:off x="413" y="1342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J</a:t>
              </a:r>
            </a:p>
          </p:txBody>
        </p:sp>
      </p:grpSp>
      <p:grpSp>
        <p:nvGrpSpPr>
          <p:cNvPr id="4" name="Group 99"/>
          <p:cNvGrpSpPr>
            <a:grpSpLocks/>
          </p:cNvGrpSpPr>
          <p:nvPr/>
        </p:nvGrpSpPr>
        <p:grpSpPr bwMode="auto">
          <a:xfrm>
            <a:off x="9385300" y="3657600"/>
            <a:ext cx="571500" cy="725488"/>
            <a:chOff x="4478" y="750"/>
            <a:chExt cx="360" cy="457"/>
          </a:xfrm>
        </p:grpSpPr>
        <p:sp>
          <p:nvSpPr>
            <p:cNvPr id="755808" name="Freeform 96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7" name="Text Box 82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sp>
        <p:nvSpPr>
          <p:cNvPr id="755820" name="Document"/>
          <p:cNvSpPr>
            <a:spLocks noEditPoints="1" noChangeArrowheads="1"/>
          </p:cNvSpPr>
          <p:nvPr/>
        </p:nvSpPr>
        <p:spPr bwMode="auto">
          <a:xfrm>
            <a:off x="8040689" y="844551"/>
            <a:ext cx="568325" cy="76041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222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>
                <a:solidFill>
                  <a:prstClr val="black"/>
                </a:solidFill>
                <a:latin typeface="Comic Sans MS" pitchFamily="66" charset="0"/>
                <a:ea typeface="ＭＳ Ｐゴシック" pitchFamily="25" charset="-128"/>
              </a:rPr>
              <a:t>Q</a:t>
            </a:r>
          </a:p>
        </p:txBody>
      </p:sp>
      <p:grpSp>
        <p:nvGrpSpPr>
          <p:cNvPr id="5" name="Group 109"/>
          <p:cNvGrpSpPr>
            <a:grpSpLocks/>
          </p:cNvGrpSpPr>
          <p:nvPr/>
        </p:nvGrpSpPr>
        <p:grpSpPr bwMode="auto">
          <a:xfrm>
            <a:off x="8013700" y="1684339"/>
            <a:ext cx="571500" cy="725487"/>
            <a:chOff x="4478" y="750"/>
            <a:chExt cx="360" cy="457"/>
          </a:xfrm>
        </p:grpSpPr>
        <p:sp>
          <p:nvSpPr>
            <p:cNvPr id="755822" name="Freeform 110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5" name="Text Box 111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dirty="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grpSp>
        <p:nvGrpSpPr>
          <p:cNvPr id="6" name="Group 105"/>
          <p:cNvGrpSpPr>
            <a:grpSpLocks/>
          </p:cNvGrpSpPr>
          <p:nvPr/>
        </p:nvGrpSpPr>
        <p:grpSpPr bwMode="auto">
          <a:xfrm>
            <a:off x="2505075" y="3829051"/>
            <a:ext cx="717550" cy="727075"/>
            <a:chOff x="385" y="1286"/>
            <a:chExt cx="452" cy="458"/>
          </a:xfrm>
        </p:grpSpPr>
        <p:sp>
          <p:nvSpPr>
            <p:cNvPr id="755818" name="Freeform 106"/>
            <p:cNvSpPr>
              <a:spLocks/>
            </p:cNvSpPr>
            <p:nvPr/>
          </p:nvSpPr>
          <p:spPr bwMode="auto">
            <a:xfrm>
              <a:off x="385" y="1286"/>
              <a:ext cx="45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44"/>
                </a:cxn>
                <a:cxn ang="0">
                  <a:pos x="1056" y="1544"/>
                </a:cxn>
                <a:cxn ang="0">
                  <a:pos x="1056" y="1192"/>
                </a:cxn>
                <a:cxn ang="0">
                  <a:pos x="1220" y="1036"/>
                </a:cxn>
                <a:cxn ang="0">
                  <a:pos x="1400" y="1096"/>
                </a:cxn>
                <a:cxn ang="0">
                  <a:pos x="1520" y="946"/>
                </a:cxn>
                <a:cxn ang="0">
                  <a:pos x="1382" y="808"/>
                </a:cxn>
                <a:cxn ang="0">
                  <a:pos x="1220" y="862"/>
                </a:cxn>
                <a:cxn ang="0">
                  <a:pos x="1052" y="796"/>
                </a:cxn>
                <a:cxn ang="0">
                  <a:pos x="1058" y="706"/>
                </a:cxn>
                <a:cxn ang="0">
                  <a:pos x="1214" y="634"/>
                </a:cxn>
                <a:cxn ang="0">
                  <a:pos x="1388" y="670"/>
                </a:cxn>
                <a:cxn ang="0">
                  <a:pos x="1502" y="538"/>
                </a:cxn>
                <a:cxn ang="0">
                  <a:pos x="1384" y="406"/>
                </a:cxn>
                <a:cxn ang="0">
                  <a:pos x="1226" y="448"/>
                </a:cxn>
                <a:cxn ang="0">
                  <a:pos x="1059" y="352"/>
                </a:cxn>
                <a:cxn ang="0">
                  <a:pos x="1052" y="4"/>
                </a:cxn>
                <a:cxn ang="0">
                  <a:pos x="0" y="0"/>
                </a:cxn>
              </a:cxnLst>
              <a:rect l="0" t="0" r="r" b="b"/>
              <a:pathLst>
                <a:path w="1523" h="1544">
                  <a:moveTo>
                    <a:pt x="0" y="0"/>
                  </a:moveTo>
                  <a:lnTo>
                    <a:pt x="0" y="1544"/>
                  </a:lnTo>
                  <a:lnTo>
                    <a:pt x="1056" y="1544"/>
                  </a:lnTo>
                  <a:lnTo>
                    <a:pt x="1056" y="1192"/>
                  </a:lnTo>
                  <a:cubicBezTo>
                    <a:pt x="1083" y="1107"/>
                    <a:pt x="1163" y="1052"/>
                    <a:pt x="1220" y="1036"/>
                  </a:cubicBezTo>
                  <a:cubicBezTo>
                    <a:pt x="1277" y="1020"/>
                    <a:pt x="1350" y="1111"/>
                    <a:pt x="1400" y="1096"/>
                  </a:cubicBezTo>
                  <a:cubicBezTo>
                    <a:pt x="1450" y="1081"/>
                    <a:pt x="1523" y="994"/>
                    <a:pt x="1520" y="946"/>
                  </a:cubicBezTo>
                  <a:cubicBezTo>
                    <a:pt x="1517" y="898"/>
                    <a:pt x="1432" y="822"/>
                    <a:pt x="1382" y="808"/>
                  </a:cubicBezTo>
                  <a:cubicBezTo>
                    <a:pt x="1332" y="794"/>
                    <a:pt x="1275" y="864"/>
                    <a:pt x="1220" y="862"/>
                  </a:cubicBezTo>
                  <a:cubicBezTo>
                    <a:pt x="1165" y="860"/>
                    <a:pt x="1079" y="822"/>
                    <a:pt x="1052" y="796"/>
                  </a:cubicBezTo>
                  <a:cubicBezTo>
                    <a:pt x="1025" y="770"/>
                    <a:pt x="1031" y="733"/>
                    <a:pt x="1058" y="706"/>
                  </a:cubicBezTo>
                  <a:cubicBezTo>
                    <a:pt x="1085" y="679"/>
                    <a:pt x="1159" y="640"/>
                    <a:pt x="1214" y="634"/>
                  </a:cubicBezTo>
                  <a:cubicBezTo>
                    <a:pt x="1269" y="628"/>
                    <a:pt x="1340" y="686"/>
                    <a:pt x="1388" y="670"/>
                  </a:cubicBezTo>
                  <a:cubicBezTo>
                    <a:pt x="1436" y="654"/>
                    <a:pt x="1503" y="582"/>
                    <a:pt x="1502" y="538"/>
                  </a:cubicBezTo>
                  <a:cubicBezTo>
                    <a:pt x="1501" y="494"/>
                    <a:pt x="1430" y="421"/>
                    <a:pt x="1384" y="406"/>
                  </a:cubicBezTo>
                  <a:cubicBezTo>
                    <a:pt x="1338" y="391"/>
                    <a:pt x="1280" y="457"/>
                    <a:pt x="1226" y="448"/>
                  </a:cubicBezTo>
                  <a:cubicBezTo>
                    <a:pt x="1172" y="439"/>
                    <a:pt x="1088" y="426"/>
                    <a:pt x="1059" y="352"/>
                  </a:cubicBezTo>
                  <a:lnTo>
                    <a:pt x="105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3" name="Text Box 107"/>
            <p:cNvSpPr txBox="1">
              <a:spLocks noChangeArrowheads="1"/>
            </p:cNvSpPr>
            <p:nvPr/>
          </p:nvSpPr>
          <p:spPr bwMode="auto">
            <a:xfrm>
              <a:off x="413" y="1342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J</a:t>
              </a:r>
            </a:p>
          </p:txBody>
        </p:sp>
      </p:grpSp>
      <p:grpSp>
        <p:nvGrpSpPr>
          <p:cNvPr id="7" name="Group 121"/>
          <p:cNvGrpSpPr>
            <a:grpSpLocks/>
          </p:cNvGrpSpPr>
          <p:nvPr/>
        </p:nvGrpSpPr>
        <p:grpSpPr bwMode="auto">
          <a:xfrm>
            <a:off x="3060701" y="1619250"/>
            <a:ext cx="1057275" cy="731838"/>
            <a:chOff x="388" y="756"/>
            <a:chExt cx="666" cy="461"/>
          </a:xfrm>
        </p:grpSpPr>
        <p:sp>
          <p:nvSpPr>
            <p:cNvPr id="755832" name="Rectangle 120"/>
            <p:cNvSpPr>
              <a:spLocks noChangeArrowheads="1"/>
            </p:cNvSpPr>
            <p:nvPr/>
          </p:nvSpPr>
          <p:spPr bwMode="auto">
            <a:xfrm>
              <a:off x="388" y="756"/>
              <a:ext cx="632" cy="46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endParaRPr lang="en-US" altLang="en-US">
                <a:solidFill>
                  <a:prstClr val="black"/>
                </a:solidFill>
                <a:ea typeface="ＭＳ Ｐゴシック" pitchFamily="25" charset="-128"/>
              </a:endParaRPr>
            </a:p>
          </p:txBody>
        </p:sp>
        <p:grpSp>
          <p:nvGrpSpPr>
            <p:cNvPr id="65585" name="Group 119"/>
            <p:cNvGrpSpPr>
              <a:grpSpLocks/>
            </p:cNvGrpSpPr>
            <p:nvPr/>
          </p:nvGrpSpPr>
          <p:grpSpPr bwMode="auto">
            <a:xfrm>
              <a:off x="393" y="758"/>
              <a:ext cx="661" cy="459"/>
              <a:chOff x="393" y="758"/>
              <a:chExt cx="661" cy="459"/>
            </a:xfrm>
          </p:grpSpPr>
          <p:grpSp>
            <p:nvGrpSpPr>
              <p:cNvPr id="65586" name="Group 112"/>
              <p:cNvGrpSpPr>
                <a:grpSpLocks/>
              </p:cNvGrpSpPr>
              <p:nvPr/>
            </p:nvGrpSpPr>
            <p:grpSpPr bwMode="auto">
              <a:xfrm>
                <a:off x="393" y="758"/>
                <a:ext cx="452" cy="458"/>
                <a:chOff x="385" y="1286"/>
                <a:chExt cx="452" cy="458"/>
              </a:xfrm>
            </p:grpSpPr>
            <p:sp>
              <p:nvSpPr>
                <p:cNvPr id="65590" name="Freeform 113"/>
                <p:cNvSpPr>
                  <a:spLocks/>
                </p:cNvSpPr>
                <p:nvPr/>
              </p:nvSpPr>
              <p:spPr bwMode="auto">
                <a:xfrm>
                  <a:off x="385" y="1286"/>
                  <a:ext cx="452" cy="458"/>
                </a:xfrm>
                <a:custGeom>
                  <a:avLst/>
                  <a:gdLst>
                    <a:gd name="T0" fmla="*/ 0 w 1523"/>
                    <a:gd name="T1" fmla="*/ 0 h 1544"/>
                    <a:gd name="T2" fmla="*/ 0 w 1523"/>
                    <a:gd name="T3" fmla="*/ 458 h 1544"/>
                    <a:gd name="T4" fmla="*/ 313 w 1523"/>
                    <a:gd name="T5" fmla="*/ 458 h 1544"/>
                    <a:gd name="T6" fmla="*/ 313 w 1523"/>
                    <a:gd name="T7" fmla="*/ 354 h 1544"/>
                    <a:gd name="T8" fmla="*/ 362 w 1523"/>
                    <a:gd name="T9" fmla="*/ 307 h 1544"/>
                    <a:gd name="T10" fmla="*/ 415 w 1523"/>
                    <a:gd name="T11" fmla="*/ 325 h 1544"/>
                    <a:gd name="T12" fmla="*/ 451 w 1523"/>
                    <a:gd name="T13" fmla="*/ 281 h 1544"/>
                    <a:gd name="T14" fmla="*/ 410 w 1523"/>
                    <a:gd name="T15" fmla="*/ 240 h 1544"/>
                    <a:gd name="T16" fmla="*/ 362 w 1523"/>
                    <a:gd name="T17" fmla="*/ 256 h 1544"/>
                    <a:gd name="T18" fmla="*/ 312 w 1523"/>
                    <a:gd name="T19" fmla="*/ 236 h 1544"/>
                    <a:gd name="T20" fmla="*/ 314 w 1523"/>
                    <a:gd name="T21" fmla="*/ 209 h 1544"/>
                    <a:gd name="T22" fmla="*/ 360 w 1523"/>
                    <a:gd name="T23" fmla="*/ 188 h 1544"/>
                    <a:gd name="T24" fmla="*/ 412 w 1523"/>
                    <a:gd name="T25" fmla="*/ 199 h 1544"/>
                    <a:gd name="T26" fmla="*/ 446 w 1523"/>
                    <a:gd name="T27" fmla="*/ 160 h 1544"/>
                    <a:gd name="T28" fmla="*/ 411 w 1523"/>
                    <a:gd name="T29" fmla="*/ 120 h 1544"/>
                    <a:gd name="T30" fmla="*/ 364 w 1523"/>
                    <a:gd name="T31" fmla="*/ 133 h 1544"/>
                    <a:gd name="T32" fmla="*/ 314 w 1523"/>
                    <a:gd name="T33" fmla="*/ 104 h 1544"/>
                    <a:gd name="T34" fmla="*/ 312 w 1523"/>
                    <a:gd name="T35" fmla="*/ 1 h 1544"/>
                    <a:gd name="T36" fmla="*/ 0 w 1523"/>
                    <a:gd name="T37" fmla="*/ 0 h 154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523"/>
                    <a:gd name="T58" fmla="*/ 0 h 1544"/>
                    <a:gd name="T59" fmla="*/ 1523 w 1523"/>
                    <a:gd name="T60" fmla="*/ 1544 h 154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523" h="1544">
                      <a:moveTo>
                        <a:pt x="0" y="0"/>
                      </a:moveTo>
                      <a:lnTo>
                        <a:pt x="0" y="1544"/>
                      </a:lnTo>
                      <a:lnTo>
                        <a:pt x="1056" y="1544"/>
                      </a:lnTo>
                      <a:lnTo>
                        <a:pt x="1056" y="1192"/>
                      </a:lnTo>
                      <a:cubicBezTo>
                        <a:pt x="1083" y="1107"/>
                        <a:pt x="1163" y="1052"/>
                        <a:pt x="1220" y="1036"/>
                      </a:cubicBezTo>
                      <a:cubicBezTo>
                        <a:pt x="1277" y="1020"/>
                        <a:pt x="1350" y="1111"/>
                        <a:pt x="1400" y="1096"/>
                      </a:cubicBezTo>
                      <a:cubicBezTo>
                        <a:pt x="1450" y="1081"/>
                        <a:pt x="1523" y="994"/>
                        <a:pt x="1520" y="946"/>
                      </a:cubicBezTo>
                      <a:cubicBezTo>
                        <a:pt x="1517" y="898"/>
                        <a:pt x="1432" y="822"/>
                        <a:pt x="1382" y="808"/>
                      </a:cubicBezTo>
                      <a:cubicBezTo>
                        <a:pt x="1332" y="794"/>
                        <a:pt x="1275" y="864"/>
                        <a:pt x="1220" y="862"/>
                      </a:cubicBezTo>
                      <a:cubicBezTo>
                        <a:pt x="1165" y="860"/>
                        <a:pt x="1079" y="822"/>
                        <a:pt x="1052" y="796"/>
                      </a:cubicBezTo>
                      <a:cubicBezTo>
                        <a:pt x="1025" y="770"/>
                        <a:pt x="1031" y="733"/>
                        <a:pt x="1058" y="706"/>
                      </a:cubicBezTo>
                      <a:cubicBezTo>
                        <a:pt x="1085" y="679"/>
                        <a:pt x="1159" y="640"/>
                        <a:pt x="1214" y="634"/>
                      </a:cubicBezTo>
                      <a:cubicBezTo>
                        <a:pt x="1269" y="628"/>
                        <a:pt x="1340" y="686"/>
                        <a:pt x="1388" y="670"/>
                      </a:cubicBezTo>
                      <a:cubicBezTo>
                        <a:pt x="1436" y="654"/>
                        <a:pt x="1503" y="582"/>
                        <a:pt x="1502" y="538"/>
                      </a:cubicBezTo>
                      <a:cubicBezTo>
                        <a:pt x="1501" y="494"/>
                        <a:pt x="1430" y="421"/>
                        <a:pt x="1384" y="406"/>
                      </a:cubicBezTo>
                      <a:cubicBezTo>
                        <a:pt x="1338" y="391"/>
                        <a:pt x="1280" y="457"/>
                        <a:pt x="1226" y="448"/>
                      </a:cubicBezTo>
                      <a:cubicBezTo>
                        <a:pt x="1172" y="439"/>
                        <a:pt x="1088" y="426"/>
                        <a:pt x="1059" y="352"/>
                      </a:cubicBezTo>
                      <a:lnTo>
                        <a:pt x="1052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91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413" y="1342"/>
                  <a:ext cx="265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J</a:t>
                  </a:r>
                </a:p>
              </p:txBody>
            </p:sp>
          </p:grpSp>
          <p:grpSp>
            <p:nvGrpSpPr>
              <p:cNvPr id="65587" name="Group 115"/>
              <p:cNvGrpSpPr>
                <a:grpSpLocks/>
              </p:cNvGrpSpPr>
              <p:nvPr/>
            </p:nvGrpSpPr>
            <p:grpSpPr bwMode="auto">
              <a:xfrm>
                <a:off x="694" y="760"/>
                <a:ext cx="360" cy="457"/>
                <a:chOff x="4478" y="750"/>
                <a:chExt cx="360" cy="457"/>
              </a:xfrm>
            </p:grpSpPr>
            <p:sp>
              <p:nvSpPr>
                <p:cNvPr id="65588" name="Freeform 116"/>
                <p:cNvSpPr>
                  <a:spLocks/>
                </p:cNvSpPr>
                <p:nvPr/>
              </p:nvSpPr>
              <p:spPr bwMode="auto">
                <a:xfrm>
                  <a:off x="4478" y="750"/>
                  <a:ext cx="328" cy="457"/>
                </a:xfrm>
                <a:custGeom>
                  <a:avLst/>
                  <a:gdLst>
                    <a:gd name="T0" fmla="*/ 328 w 1107"/>
                    <a:gd name="T1" fmla="*/ 457 h 1542"/>
                    <a:gd name="T2" fmla="*/ 9 w 1107"/>
                    <a:gd name="T3" fmla="*/ 456 h 1542"/>
                    <a:gd name="T4" fmla="*/ 9 w 1107"/>
                    <a:gd name="T5" fmla="*/ 352 h 1542"/>
                    <a:gd name="T6" fmla="*/ 58 w 1107"/>
                    <a:gd name="T7" fmla="*/ 306 h 1542"/>
                    <a:gd name="T8" fmla="*/ 111 w 1107"/>
                    <a:gd name="T9" fmla="*/ 324 h 1542"/>
                    <a:gd name="T10" fmla="*/ 147 w 1107"/>
                    <a:gd name="T11" fmla="*/ 279 h 1542"/>
                    <a:gd name="T12" fmla="*/ 106 w 1107"/>
                    <a:gd name="T13" fmla="*/ 238 h 1542"/>
                    <a:gd name="T14" fmla="*/ 58 w 1107"/>
                    <a:gd name="T15" fmla="*/ 254 h 1542"/>
                    <a:gd name="T16" fmla="*/ 8 w 1107"/>
                    <a:gd name="T17" fmla="*/ 235 h 1542"/>
                    <a:gd name="T18" fmla="*/ 10 w 1107"/>
                    <a:gd name="T19" fmla="*/ 208 h 1542"/>
                    <a:gd name="T20" fmla="*/ 56 w 1107"/>
                    <a:gd name="T21" fmla="*/ 187 h 1542"/>
                    <a:gd name="T22" fmla="*/ 108 w 1107"/>
                    <a:gd name="T23" fmla="*/ 197 h 1542"/>
                    <a:gd name="T24" fmla="*/ 141 w 1107"/>
                    <a:gd name="T25" fmla="*/ 158 h 1542"/>
                    <a:gd name="T26" fmla="*/ 106 w 1107"/>
                    <a:gd name="T27" fmla="*/ 119 h 1542"/>
                    <a:gd name="T28" fmla="*/ 60 w 1107"/>
                    <a:gd name="T29" fmla="*/ 132 h 1542"/>
                    <a:gd name="T30" fmla="*/ 10 w 1107"/>
                    <a:gd name="T31" fmla="*/ 103 h 1542"/>
                    <a:gd name="T32" fmla="*/ 8 w 1107"/>
                    <a:gd name="T33" fmla="*/ 0 h 1542"/>
                    <a:gd name="T34" fmla="*/ 326 w 1107"/>
                    <a:gd name="T35" fmla="*/ 0 h 1542"/>
                    <a:gd name="T36" fmla="*/ 328 w 1107"/>
                    <a:gd name="T37" fmla="*/ 457 h 154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07"/>
                    <a:gd name="T58" fmla="*/ 0 h 1542"/>
                    <a:gd name="T59" fmla="*/ 1107 w 1107"/>
                    <a:gd name="T60" fmla="*/ 1542 h 154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07" h="1542">
                      <a:moveTo>
                        <a:pt x="1107" y="1542"/>
                      </a:moveTo>
                      <a:lnTo>
                        <a:pt x="31" y="1540"/>
                      </a:lnTo>
                      <a:lnTo>
                        <a:pt x="31" y="1188"/>
                      </a:lnTo>
                      <a:cubicBezTo>
                        <a:pt x="58" y="1103"/>
                        <a:pt x="138" y="1048"/>
                        <a:pt x="195" y="1032"/>
                      </a:cubicBezTo>
                      <a:cubicBezTo>
                        <a:pt x="252" y="1016"/>
                        <a:pt x="325" y="1107"/>
                        <a:pt x="375" y="1092"/>
                      </a:cubicBezTo>
                      <a:cubicBezTo>
                        <a:pt x="425" y="1077"/>
                        <a:pt x="498" y="990"/>
                        <a:pt x="495" y="942"/>
                      </a:cubicBezTo>
                      <a:cubicBezTo>
                        <a:pt x="492" y="894"/>
                        <a:pt x="407" y="818"/>
                        <a:pt x="357" y="804"/>
                      </a:cubicBezTo>
                      <a:cubicBezTo>
                        <a:pt x="307" y="790"/>
                        <a:pt x="250" y="860"/>
                        <a:pt x="195" y="858"/>
                      </a:cubicBezTo>
                      <a:cubicBezTo>
                        <a:pt x="140" y="856"/>
                        <a:pt x="54" y="818"/>
                        <a:pt x="27" y="792"/>
                      </a:cubicBezTo>
                      <a:cubicBezTo>
                        <a:pt x="0" y="766"/>
                        <a:pt x="6" y="729"/>
                        <a:pt x="33" y="702"/>
                      </a:cubicBezTo>
                      <a:cubicBezTo>
                        <a:pt x="60" y="675"/>
                        <a:pt x="134" y="636"/>
                        <a:pt x="189" y="630"/>
                      </a:cubicBezTo>
                      <a:cubicBezTo>
                        <a:pt x="244" y="624"/>
                        <a:pt x="315" y="682"/>
                        <a:pt x="363" y="666"/>
                      </a:cubicBezTo>
                      <a:cubicBezTo>
                        <a:pt x="411" y="650"/>
                        <a:pt x="478" y="578"/>
                        <a:pt x="477" y="534"/>
                      </a:cubicBezTo>
                      <a:cubicBezTo>
                        <a:pt x="476" y="490"/>
                        <a:pt x="405" y="417"/>
                        <a:pt x="359" y="402"/>
                      </a:cubicBezTo>
                      <a:cubicBezTo>
                        <a:pt x="313" y="387"/>
                        <a:pt x="255" y="453"/>
                        <a:pt x="201" y="444"/>
                      </a:cubicBezTo>
                      <a:cubicBezTo>
                        <a:pt x="147" y="435"/>
                        <a:pt x="63" y="422"/>
                        <a:pt x="34" y="348"/>
                      </a:cubicBezTo>
                      <a:lnTo>
                        <a:pt x="27" y="0"/>
                      </a:lnTo>
                      <a:lnTo>
                        <a:pt x="1101" y="0"/>
                      </a:lnTo>
                      <a:lnTo>
                        <a:pt x="1107" y="1542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89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4567" y="812"/>
                  <a:ext cx="27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S</a:t>
                  </a:r>
                </a:p>
              </p:txBody>
            </p:sp>
          </p:grpSp>
        </p:grpSp>
      </p:grpSp>
      <p:sp>
        <p:nvSpPr>
          <p:cNvPr id="755834" name="Oval 122"/>
          <p:cNvSpPr>
            <a:spLocks noChangeArrowheads="1"/>
          </p:cNvSpPr>
          <p:nvPr/>
        </p:nvSpPr>
        <p:spPr bwMode="auto">
          <a:xfrm>
            <a:off x="3321050" y="2127250"/>
            <a:ext cx="158750" cy="15875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55835" name="Oval 123"/>
          <p:cNvSpPr>
            <a:spLocks noChangeArrowheads="1"/>
          </p:cNvSpPr>
          <p:nvPr/>
        </p:nvSpPr>
        <p:spPr bwMode="auto">
          <a:xfrm>
            <a:off x="3733800" y="2133600"/>
            <a:ext cx="158750" cy="158750"/>
          </a:xfrm>
          <a:prstGeom prst="ellipse">
            <a:avLst/>
          </a:prstGeom>
          <a:solidFill>
            <a:srgbClr val="FF9966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grpSp>
        <p:nvGrpSpPr>
          <p:cNvPr id="11" name="Group 124"/>
          <p:cNvGrpSpPr>
            <a:grpSpLocks/>
          </p:cNvGrpSpPr>
          <p:nvPr/>
        </p:nvGrpSpPr>
        <p:grpSpPr bwMode="auto">
          <a:xfrm>
            <a:off x="2505075" y="3829051"/>
            <a:ext cx="717550" cy="727075"/>
            <a:chOff x="385" y="1286"/>
            <a:chExt cx="452" cy="458"/>
          </a:xfrm>
        </p:grpSpPr>
        <p:sp>
          <p:nvSpPr>
            <p:cNvPr id="755837" name="Freeform 125"/>
            <p:cNvSpPr>
              <a:spLocks/>
            </p:cNvSpPr>
            <p:nvPr/>
          </p:nvSpPr>
          <p:spPr bwMode="auto">
            <a:xfrm>
              <a:off x="385" y="1286"/>
              <a:ext cx="45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44"/>
                </a:cxn>
                <a:cxn ang="0">
                  <a:pos x="1056" y="1544"/>
                </a:cxn>
                <a:cxn ang="0">
                  <a:pos x="1056" y="1192"/>
                </a:cxn>
                <a:cxn ang="0">
                  <a:pos x="1220" y="1036"/>
                </a:cxn>
                <a:cxn ang="0">
                  <a:pos x="1400" y="1096"/>
                </a:cxn>
                <a:cxn ang="0">
                  <a:pos x="1520" y="946"/>
                </a:cxn>
                <a:cxn ang="0">
                  <a:pos x="1382" y="808"/>
                </a:cxn>
                <a:cxn ang="0">
                  <a:pos x="1220" y="862"/>
                </a:cxn>
                <a:cxn ang="0">
                  <a:pos x="1052" y="796"/>
                </a:cxn>
                <a:cxn ang="0">
                  <a:pos x="1058" y="706"/>
                </a:cxn>
                <a:cxn ang="0">
                  <a:pos x="1214" y="634"/>
                </a:cxn>
                <a:cxn ang="0">
                  <a:pos x="1388" y="670"/>
                </a:cxn>
                <a:cxn ang="0">
                  <a:pos x="1502" y="538"/>
                </a:cxn>
                <a:cxn ang="0">
                  <a:pos x="1384" y="406"/>
                </a:cxn>
                <a:cxn ang="0">
                  <a:pos x="1226" y="448"/>
                </a:cxn>
                <a:cxn ang="0">
                  <a:pos x="1059" y="352"/>
                </a:cxn>
                <a:cxn ang="0">
                  <a:pos x="1052" y="4"/>
                </a:cxn>
                <a:cxn ang="0">
                  <a:pos x="0" y="0"/>
                </a:cxn>
              </a:cxnLst>
              <a:rect l="0" t="0" r="r" b="b"/>
              <a:pathLst>
                <a:path w="1523" h="1544">
                  <a:moveTo>
                    <a:pt x="0" y="0"/>
                  </a:moveTo>
                  <a:lnTo>
                    <a:pt x="0" y="1544"/>
                  </a:lnTo>
                  <a:lnTo>
                    <a:pt x="1056" y="1544"/>
                  </a:lnTo>
                  <a:lnTo>
                    <a:pt x="1056" y="1192"/>
                  </a:lnTo>
                  <a:cubicBezTo>
                    <a:pt x="1083" y="1107"/>
                    <a:pt x="1163" y="1052"/>
                    <a:pt x="1220" y="1036"/>
                  </a:cubicBezTo>
                  <a:cubicBezTo>
                    <a:pt x="1277" y="1020"/>
                    <a:pt x="1350" y="1111"/>
                    <a:pt x="1400" y="1096"/>
                  </a:cubicBezTo>
                  <a:cubicBezTo>
                    <a:pt x="1450" y="1081"/>
                    <a:pt x="1523" y="994"/>
                    <a:pt x="1520" y="946"/>
                  </a:cubicBezTo>
                  <a:cubicBezTo>
                    <a:pt x="1517" y="898"/>
                    <a:pt x="1432" y="822"/>
                    <a:pt x="1382" y="808"/>
                  </a:cubicBezTo>
                  <a:cubicBezTo>
                    <a:pt x="1332" y="794"/>
                    <a:pt x="1275" y="864"/>
                    <a:pt x="1220" y="862"/>
                  </a:cubicBezTo>
                  <a:cubicBezTo>
                    <a:pt x="1165" y="860"/>
                    <a:pt x="1079" y="822"/>
                    <a:pt x="1052" y="796"/>
                  </a:cubicBezTo>
                  <a:cubicBezTo>
                    <a:pt x="1025" y="770"/>
                    <a:pt x="1031" y="733"/>
                    <a:pt x="1058" y="706"/>
                  </a:cubicBezTo>
                  <a:cubicBezTo>
                    <a:pt x="1085" y="679"/>
                    <a:pt x="1159" y="640"/>
                    <a:pt x="1214" y="634"/>
                  </a:cubicBezTo>
                  <a:cubicBezTo>
                    <a:pt x="1269" y="628"/>
                    <a:pt x="1340" y="686"/>
                    <a:pt x="1388" y="670"/>
                  </a:cubicBezTo>
                  <a:cubicBezTo>
                    <a:pt x="1436" y="654"/>
                    <a:pt x="1503" y="582"/>
                    <a:pt x="1502" y="538"/>
                  </a:cubicBezTo>
                  <a:cubicBezTo>
                    <a:pt x="1501" y="494"/>
                    <a:pt x="1430" y="421"/>
                    <a:pt x="1384" y="406"/>
                  </a:cubicBezTo>
                  <a:cubicBezTo>
                    <a:pt x="1338" y="391"/>
                    <a:pt x="1280" y="457"/>
                    <a:pt x="1226" y="448"/>
                  </a:cubicBezTo>
                  <a:cubicBezTo>
                    <a:pt x="1172" y="439"/>
                    <a:pt x="1088" y="426"/>
                    <a:pt x="1059" y="352"/>
                  </a:cubicBezTo>
                  <a:lnTo>
                    <a:pt x="105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83" name="Text Box 126"/>
            <p:cNvSpPr txBox="1">
              <a:spLocks noChangeArrowheads="1"/>
            </p:cNvSpPr>
            <p:nvPr/>
          </p:nvSpPr>
          <p:spPr bwMode="auto">
            <a:xfrm>
              <a:off x="413" y="1342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dirty="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J</a:t>
              </a:r>
            </a:p>
          </p:txBody>
        </p:sp>
      </p:grpSp>
      <p:grpSp>
        <p:nvGrpSpPr>
          <p:cNvPr id="12" name="Group 130"/>
          <p:cNvGrpSpPr>
            <a:grpSpLocks/>
          </p:cNvGrpSpPr>
          <p:nvPr/>
        </p:nvGrpSpPr>
        <p:grpSpPr bwMode="auto">
          <a:xfrm>
            <a:off x="8899526" y="3657600"/>
            <a:ext cx="1057275" cy="731838"/>
            <a:chOff x="388" y="756"/>
            <a:chExt cx="666" cy="461"/>
          </a:xfrm>
        </p:grpSpPr>
        <p:sp>
          <p:nvSpPr>
            <p:cNvPr id="755843" name="Rectangle 131"/>
            <p:cNvSpPr>
              <a:spLocks noChangeArrowheads="1"/>
            </p:cNvSpPr>
            <p:nvPr/>
          </p:nvSpPr>
          <p:spPr bwMode="auto">
            <a:xfrm>
              <a:off x="388" y="756"/>
              <a:ext cx="632" cy="46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endParaRPr lang="en-US" altLang="en-US">
                <a:solidFill>
                  <a:prstClr val="black"/>
                </a:solidFill>
                <a:ea typeface="ＭＳ Ｐゴシック" pitchFamily="25" charset="-128"/>
              </a:endParaRPr>
            </a:p>
          </p:txBody>
        </p:sp>
        <p:grpSp>
          <p:nvGrpSpPr>
            <p:cNvPr id="65575" name="Group 132"/>
            <p:cNvGrpSpPr>
              <a:grpSpLocks/>
            </p:cNvGrpSpPr>
            <p:nvPr/>
          </p:nvGrpSpPr>
          <p:grpSpPr bwMode="auto">
            <a:xfrm>
              <a:off x="393" y="758"/>
              <a:ext cx="661" cy="459"/>
              <a:chOff x="393" y="758"/>
              <a:chExt cx="661" cy="459"/>
            </a:xfrm>
          </p:grpSpPr>
          <p:grpSp>
            <p:nvGrpSpPr>
              <p:cNvPr id="65576" name="Group 133"/>
              <p:cNvGrpSpPr>
                <a:grpSpLocks/>
              </p:cNvGrpSpPr>
              <p:nvPr/>
            </p:nvGrpSpPr>
            <p:grpSpPr bwMode="auto">
              <a:xfrm>
                <a:off x="393" y="758"/>
                <a:ext cx="452" cy="458"/>
                <a:chOff x="385" y="1286"/>
                <a:chExt cx="452" cy="458"/>
              </a:xfrm>
            </p:grpSpPr>
            <p:sp>
              <p:nvSpPr>
                <p:cNvPr id="65580" name="Freeform 134"/>
                <p:cNvSpPr>
                  <a:spLocks/>
                </p:cNvSpPr>
                <p:nvPr/>
              </p:nvSpPr>
              <p:spPr bwMode="auto">
                <a:xfrm>
                  <a:off x="385" y="1286"/>
                  <a:ext cx="452" cy="458"/>
                </a:xfrm>
                <a:custGeom>
                  <a:avLst/>
                  <a:gdLst>
                    <a:gd name="T0" fmla="*/ 0 w 1523"/>
                    <a:gd name="T1" fmla="*/ 0 h 1544"/>
                    <a:gd name="T2" fmla="*/ 0 w 1523"/>
                    <a:gd name="T3" fmla="*/ 458 h 1544"/>
                    <a:gd name="T4" fmla="*/ 313 w 1523"/>
                    <a:gd name="T5" fmla="*/ 458 h 1544"/>
                    <a:gd name="T6" fmla="*/ 313 w 1523"/>
                    <a:gd name="T7" fmla="*/ 354 h 1544"/>
                    <a:gd name="T8" fmla="*/ 362 w 1523"/>
                    <a:gd name="T9" fmla="*/ 307 h 1544"/>
                    <a:gd name="T10" fmla="*/ 415 w 1523"/>
                    <a:gd name="T11" fmla="*/ 325 h 1544"/>
                    <a:gd name="T12" fmla="*/ 451 w 1523"/>
                    <a:gd name="T13" fmla="*/ 281 h 1544"/>
                    <a:gd name="T14" fmla="*/ 410 w 1523"/>
                    <a:gd name="T15" fmla="*/ 240 h 1544"/>
                    <a:gd name="T16" fmla="*/ 362 w 1523"/>
                    <a:gd name="T17" fmla="*/ 256 h 1544"/>
                    <a:gd name="T18" fmla="*/ 312 w 1523"/>
                    <a:gd name="T19" fmla="*/ 236 h 1544"/>
                    <a:gd name="T20" fmla="*/ 314 w 1523"/>
                    <a:gd name="T21" fmla="*/ 209 h 1544"/>
                    <a:gd name="T22" fmla="*/ 360 w 1523"/>
                    <a:gd name="T23" fmla="*/ 188 h 1544"/>
                    <a:gd name="T24" fmla="*/ 412 w 1523"/>
                    <a:gd name="T25" fmla="*/ 199 h 1544"/>
                    <a:gd name="T26" fmla="*/ 446 w 1523"/>
                    <a:gd name="T27" fmla="*/ 160 h 1544"/>
                    <a:gd name="T28" fmla="*/ 411 w 1523"/>
                    <a:gd name="T29" fmla="*/ 120 h 1544"/>
                    <a:gd name="T30" fmla="*/ 364 w 1523"/>
                    <a:gd name="T31" fmla="*/ 133 h 1544"/>
                    <a:gd name="T32" fmla="*/ 314 w 1523"/>
                    <a:gd name="T33" fmla="*/ 104 h 1544"/>
                    <a:gd name="T34" fmla="*/ 312 w 1523"/>
                    <a:gd name="T35" fmla="*/ 1 h 1544"/>
                    <a:gd name="T36" fmla="*/ 0 w 1523"/>
                    <a:gd name="T37" fmla="*/ 0 h 154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523"/>
                    <a:gd name="T58" fmla="*/ 0 h 1544"/>
                    <a:gd name="T59" fmla="*/ 1523 w 1523"/>
                    <a:gd name="T60" fmla="*/ 1544 h 154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523" h="1544">
                      <a:moveTo>
                        <a:pt x="0" y="0"/>
                      </a:moveTo>
                      <a:lnTo>
                        <a:pt x="0" y="1544"/>
                      </a:lnTo>
                      <a:lnTo>
                        <a:pt x="1056" y="1544"/>
                      </a:lnTo>
                      <a:lnTo>
                        <a:pt x="1056" y="1192"/>
                      </a:lnTo>
                      <a:cubicBezTo>
                        <a:pt x="1083" y="1107"/>
                        <a:pt x="1163" y="1052"/>
                        <a:pt x="1220" y="1036"/>
                      </a:cubicBezTo>
                      <a:cubicBezTo>
                        <a:pt x="1277" y="1020"/>
                        <a:pt x="1350" y="1111"/>
                        <a:pt x="1400" y="1096"/>
                      </a:cubicBezTo>
                      <a:cubicBezTo>
                        <a:pt x="1450" y="1081"/>
                        <a:pt x="1523" y="994"/>
                        <a:pt x="1520" y="946"/>
                      </a:cubicBezTo>
                      <a:cubicBezTo>
                        <a:pt x="1517" y="898"/>
                        <a:pt x="1432" y="822"/>
                        <a:pt x="1382" y="808"/>
                      </a:cubicBezTo>
                      <a:cubicBezTo>
                        <a:pt x="1332" y="794"/>
                        <a:pt x="1275" y="864"/>
                        <a:pt x="1220" y="862"/>
                      </a:cubicBezTo>
                      <a:cubicBezTo>
                        <a:pt x="1165" y="860"/>
                        <a:pt x="1079" y="822"/>
                        <a:pt x="1052" y="796"/>
                      </a:cubicBezTo>
                      <a:cubicBezTo>
                        <a:pt x="1025" y="770"/>
                        <a:pt x="1031" y="733"/>
                        <a:pt x="1058" y="706"/>
                      </a:cubicBezTo>
                      <a:cubicBezTo>
                        <a:pt x="1085" y="679"/>
                        <a:pt x="1159" y="640"/>
                        <a:pt x="1214" y="634"/>
                      </a:cubicBezTo>
                      <a:cubicBezTo>
                        <a:pt x="1269" y="628"/>
                        <a:pt x="1340" y="686"/>
                        <a:pt x="1388" y="670"/>
                      </a:cubicBezTo>
                      <a:cubicBezTo>
                        <a:pt x="1436" y="654"/>
                        <a:pt x="1503" y="582"/>
                        <a:pt x="1502" y="538"/>
                      </a:cubicBezTo>
                      <a:cubicBezTo>
                        <a:pt x="1501" y="494"/>
                        <a:pt x="1430" y="421"/>
                        <a:pt x="1384" y="406"/>
                      </a:cubicBezTo>
                      <a:cubicBezTo>
                        <a:pt x="1338" y="391"/>
                        <a:pt x="1280" y="457"/>
                        <a:pt x="1226" y="448"/>
                      </a:cubicBezTo>
                      <a:cubicBezTo>
                        <a:pt x="1172" y="439"/>
                        <a:pt x="1088" y="426"/>
                        <a:pt x="1059" y="352"/>
                      </a:cubicBezTo>
                      <a:lnTo>
                        <a:pt x="1052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81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413" y="1342"/>
                  <a:ext cx="265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J</a:t>
                  </a:r>
                </a:p>
              </p:txBody>
            </p:sp>
          </p:grpSp>
          <p:grpSp>
            <p:nvGrpSpPr>
              <p:cNvPr id="65577" name="Group 136"/>
              <p:cNvGrpSpPr>
                <a:grpSpLocks/>
              </p:cNvGrpSpPr>
              <p:nvPr/>
            </p:nvGrpSpPr>
            <p:grpSpPr bwMode="auto">
              <a:xfrm>
                <a:off x="694" y="760"/>
                <a:ext cx="360" cy="457"/>
                <a:chOff x="4478" y="750"/>
                <a:chExt cx="360" cy="457"/>
              </a:xfrm>
            </p:grpSpPr>
            <p:sp>
              <p:nvSpPr>
                <p:cNvPr id="65578" name="Freeform 137"/>
                <p:cNvSpPr>
                  <a:spLocks/>
                </p:cNvSpPr>
                <p:nvPr/>
              </p:nvSpPr>
              <p:spPr bwMode="auto">
                <a:xfrm>
                  <a:off x="4478" y="750"/>
                  <a:ext cx="328" cy="457"/>
                </a:xfrm>
                <a:custGeom>
                  <a:avLst/>
                  <a:gdLst>
                    <a:gd name="T0" fmla="*/ 328 w 1107"/>
                    <a:gd name="T1" fmla="*/ 457 h 1542"/>
                    <a:gd name="T2" fmla="*/ 9 w 1107"/>
                    <a:gd name="T3" fmla="*/ 456 h 1542"/>
                    <a:gd name="T4" fmla="*/ 9 w 1107"/>
                    <a:gd name="T5" fmla="*/ 352 h 1542"/>
                    <a:gd name="T6" fmla="*/ 58 w 1107"/>
                    <a:gd name="T7" fmla="*/ 306 h 1542"/>
                    <a:gd name="T8" fmla="*/ 111 w 1107"/>
                    <a:gd name="T9" fmla="*/ 324 h 1542"/>
                    <a:gd name="T10" fmla="*/ 147 w 1107"/>
                    <a:gd name="T11" fmla="*/ 279 h 1542"/>
                    <a:gd name="T12" fmla="*/ 106 w 1107"/>
                    <a:gd name="T13" fmla="*/ 238 h 1542"/>
                    <a:gd name="T14" fmla="*/ 58 w 1107"/>
                    <a:gd name="T15" fmla="*/ 254 h 1542"/>
                    <a:gd name="T16" fmla="*/ 8 w 1107"/>
                    <a:gd name="T17" fmla="*/ 235 h 1542"/>
                    <a:gd name="T18" fmla="*/ 10 w 1107"/>
                    <a:gd name="T19" fmla="*/ 208 h 1542"/>
                    <a:gd name="T20" fmla="*/ 56 w 1107"/>
                    <a:gd name="T21" fmla="*/ 187 h 1542"/>
                    <a:gd name="T22" fmla="*/ 108 w 1107"/>
                    <a:gd name="T23" fmla="*/ 197 h 1542"/>
                    <a:gd name="T24" fmla="*/ 141 w 1107"/>
                    <a:gd name="T25" fmla="*/ 158 h 1542"/>
                    <a:gd name="T26" fmla="*/ 106 w 1107"/>
                    <a:gd name="T27" fmla="*/ 119 h 1542"/>
                    <a:gd name="T28" fmla="*/ 60 w 1107"/>
                    <a:gd name="T29" fmla="*/ 132 h 1542"/>
                    <a:gd name="T30" fmla="*/ 10 w 1107"/>
                    <a:gd name="T31" fmla="*/ 103 h 1542"/>
                    <a:gd name="T32" fmla="*/ 8 w 1107"/>
                    <a:gd name="T33" fmla="*/ 0 h 1542"/>
                    <a:gd name="T34" fmla="*/ 326 w 1107"/>
                    <a:gd name="T35" fmla="*/ 0 h 1542"/>
                    <a:gd name="T36" fmla="*/ 328 w 1107"/>
                    <a:gd name="T37" fmla="*/ 457 h 154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07"/>
                    <a:gd name="T58" fmla="*/ 0 h 1542"/>
                    <a:gd name="T59" fmla="*/ 1107 w 1107"/>
                    <a:gd name="T60" fmla="*/ 1542 h 154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07" h="1542">
                      <a:moveTo>
                        <a:pt x="1107" y="1542"/>
                      </a:moveTo>
                      <a:lnTo>
                        <a:pt x="31" y="1540"/>
                      </a:lnTo>
                      <a:lnTo>
                        <a:pt x="31" y="1188"/>
                      </a:lnTo>
                      <a:cubicBezTo>
                        <a:pt x="58" y="1103"/>
                        <a:pt x="138" y="1048"/>
                        <a:pt x="195" y="1032"/>
                      </a:cubicBezTo>
                      <a:cubicBezTo>
                        <a:pt x="252" y="1016"/>
                        <a:pt x="325" y="1107"/>
                        <a:pt x="375" y="1092"/>
                      </a:cubicBezTo>
                      <a:cubicBezTo>
                        <a:pt x="425" y="1077"/>
                        <a:pt x="498" y="990"/>
                        <a:pt x="495" y="942"/>
                      </a:cubicBezTo>
                      <a:cubicBezTo>
                        <a:pt x="492" y="894"/>
                        <a:pt x="407" y="818"/>
                        <a:pt x="357" y="804"/>
                      </a:cubicBezTo>
                      <a:cubicBezTo>
                        <a:pt x="307" y="790"/>
                        <a:pt x="250" y="860"/>
                        <a:pt x="195" y="858"/>
                      </a:cubicBezTo>
                      <a:cubicBezTo>
                        <a:pt x="140" y="856"/>
                        <a:pt x="54" y="818"/>
                        <a:pt x="27" y="792"/>
                      </a:cubicBezTo>
                      <a:cubicBezTo>
                        <a:pt x="0" y="766"/>
                        <a:pt x="6" y="729"/>
                        <a:pt x="33" y="702"/>
                      </a:cubicBezTo>
                      <a:cubicBezTo>
                        <a:pt x="60" y="675"/>
                        <a:pt x="134" y="636"/>
                        <a:pt x="189" y="630"/>
                      </a:cubicBezTo>
                      <a:cubicBezTo>
                        <a:pt x="244" y="624"/>
                        <a:pt x="315" y="682"/>
                        <a:pt x="363" y="666"/>
                      </a:cubicBezTo>
                      <a:cubicBezTo>
                        <a:pt x="411" y="650"/>
                        <a:pt x="478" y="578"/>
                        <a:pt x="477" y="534"/>
                      </a:cubicBezTo>
                      <a:cubicBezTo>
                        <a:pt x="476" y="490"/>
                        <a:pt x="405" y="417"/>
                        <a:pt x="359" y="402"/>
                      </a:cubicBezTo>
                      <a:cubicBezTo>
                        <a:pt x="313" y="387"/>
                        <a:pt x="255" y="453"/>
                        <a:pt x="201" y="444"/>
                      </a:cubicBezTo>
                      <a:cubicBezTo>
                        <a:pt x="147" y="435"/>
                        <a:pt x="63" y="422"/>
                        <a:pt x="34" y="348"/>
                      </a:cubicBezTo>
                      <a:lnTo>
                        <a:pt x="27" y="0"/>
                      </a:lnTo>
                      <a:lnTo>
                        <a:pt x="1101" y="0"/>
                      </a:lnTo>
                      <a:lnTo>
                        <a:pt x="1107" y="1542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79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4567" y="812"/>
                  <a:ext cx="27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S</a:t>
                  </a:r>
                </a:p>
              </p:txBody>
            </p:sp>
          </p:grpSp>
        </p:grpSp>
      </p:grpSp>
      <p:grpSp>
        <p:nvGrpSpPr>
          <p:cNvPr id="16" name="Group 127"/>
          <p:cNvGrpSpPr>
            <a:grpSpLocks/>
          </p:cNvGrpSpPr>
          <p:nvPr/>
        </p:nvGrpSpPr>
        <p:grpSpPr bwMode="auto">
          <a:xfrm>
            <a:off x="9385300" y="3657600"/>
            <a:ext cx="571500" cy="725488"/>
            <a:chOff x="4478" y="750"/>
            <a:chExt cx="360" cy="457"/>
          </a:xfrm>
        </p:grpSpPr>
        <p:sp>
          <p:nvSpPr>
            <p:cNvPr id="755840" name="Freeform 128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73" name="Text Box 129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grpSp>
        <p:nvGrpSpPr>
          <p:cNvPr id="170056" name="Group 72"/>
          <p:cNvGrpSpPr>
            <a:grpSpLocks/>
          </p:cNvGrpSpPr>
          <p:nvPr/>
        </p:nvGrpSpPr>
        <p:grpSpPr bwMode="auto">
          <a:xfrm>
            <a:off x="4457700" y="3708401"/>
            <a:ext cx="3136900" cy="519113"/>
            <a:chOff x="1848" y="2336"/>
            <a:chExt cx="1976" cy="327"/>
          </a:xfrm>
        </p:grpSpPr>
        <p:sp>
          <p:nvSpPr>
            <p:cNvPr id="65570" name="Line 13"/>
            <p:cNvSpPr>
              <a:spLocks noChangeShapeType="1"/>
            </p:cNvSpPr>
            <p:nvPr/>
          </p:nvSpPr>
          <p:spPr bwMode="auto">
            <a:xfrm flipV="1">
              <a:off x="1848" y="2651"/>
              <a:ext cx="1976" cy="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/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71" name="Text Box 71"/>
            <p:cNvSpPr txBox="1">
              <a:spLocks noChangeArrowheads="1"/>
            </p:cNvSpPr>
            <p:nvPr/>
          </p:nvSpPr>
          <p:spPr bwMode="auto">
            <a:xfrm>
              <a:off x="2421" y="2336"/>
              <a:ext cx="78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r>
                <a:rPr lang="en-US" altLang="en-US" i="1">
                  <a:solidFill>
                    <a:prstClr val="black"/>
                  </a:solidFill>
                  <a:ea typeface="ＭＳ Ｐゴシック" pitchFamily="25" charset="-128"/>
                </a:rPr>
                <a:t>CLAIM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50552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0208 L -0.1125 -0.28773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-1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06979 -0.18218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2" y="-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7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7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22222E-6 L 0.49661 -0.43055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755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31" y="-2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8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0.36354 -0.00833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755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77" y="-41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-0.36797 0.02431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33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8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04401 -0.28958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3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7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7.40741E-7 L 0.41875 0.32523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755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37" y="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57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-0.01354 0.33611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7558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0.00093 L 0.52369 -0.025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37" y="-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5718" grpId="0" animBg="1" autoUpdateAnimBg="0"/>
      <p:bldP spid="755718" grpId="1" animBg="1"/>
      <p:bldP spid="755724" grpId="0" animBg="1"/>
      <p:bldP spid="755724" grpId="1" animBg="1"/>
      <p:bldP spid="755803" grpId="0" animBg="1"/>
      <p:bldP spid="755736" grpId="0" animBg="1"/>
      <p:bldP spid="755737" grpId="0" animBg="1"/>
      <p:bldP spid="755739" grpId="0" animBg="1"/>
      <p:bldP spid="755744" grpId="0" animBg="1"/>
      <p:bldP spid="755792" grpId="0" animBg="1"/>
      <p:bldP spid="755792" grpId="1" animBg="1"/>
      <p:bldP spid="755804" grpId="0" animBg="1"/>
      <p:bldP spid="755820" grpId="0" animBg="1"/>
      <p:bldP spid="755820" grpId="1" animBg="1"/>
      <p:bldP spid="755820" grpId="2" animBg="1"/>
      <p:bldP spid="755834" grpId="0" animBg="1"/>
      <p:bldP spid="755834" grpId="1" animBg="1"/>
      <p:bldP spid="755835" grpId="0" animBg="1"/>
      <p:bldP spid="75583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C07287-2644-286F-63D8-DAC1D04B3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Bespoke Execution Points</a:t>
            </a:r>
          </a:p>
          <a:p>
            <a:pPr lvl="1"/>
            <a:r>
              <a:rPr lang="en-US" dirty="0"/>
              <a:t>EP is created for use by a specific Access Point</a:t>
            </a:r>
          </a:p>
          <a:p>
            <a:pPr lvl="1"/>
            <a:r>
              <a:rPr lang="en-US" dirty="0"/>
              <a:t>E.g., Annex</a:t>
            </a:r>
          </a:p>
          <a:p>
            <a:r>
              <a:rPr lang="en-US" dirty="0"/>
              <a:t>No need for a Central Manager</a:t>
            </a:r>
          </a:p>
          <a:p>
            <a:pPr lvl="1"/>
            <a:r>
              <a:rPr lang="en-US" dirty="0"/>
              <a:t>EP can attach directly to its intended AP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EBE63E-1643-36D7-7B1C-03F280E18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E26DE-F2F5-C0A4-83E5-21F4759C75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ACD3A50-41AC-4049-872E-9C7352D78DF0}" type="slidenum">
              <a:rPr lang="en-US" altLang="en-US" sz="1200">
                <a:solidFill>
                  <a:srgbClr val="898989"/>
                </a:solidFill>
                <a:latin typeface="Arial" charset="0"/>
              </a:rPr>
              <a:pPr/>
              <a:t>5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6999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/>
              <a:t>Claiming Protocol</a:t>
            </a:r>
          </a:p>
        </p:txBody>
      </p:sp>
      <p:sp>
        <p:nvSpPr>
          <p:cNvPr id="70" name="Slide Number Placeholder 3"/>
          <p:cNvSpPr txBox="1">
            <a:spLocks noGrp="1"/>
          </p:cNvSpPr>
          <p:nvPr/>
        </p:nvSpPr>
        <p:spPr bwMode="auto">
          <a:xfrm>
            <a:off x="152400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1C08E440-DBB0-47EB-A961-4D31C9A2CCCB}" type="slidenum">
              <a:rPr lang="en-US" altLang="en-US" sz="1400">
                <a:solidFill>
                  <a:srgbClr val="969696"/>
                </a:solidFill>
                <a:latin typeface="Arial" charset="0"/>
                <a:ea typeface="ＭＳ Ｐゴシック" pitchFamily="25" charset="-128"/>
              </a:rPr>
              <a:pPr algn="r"/>
              <a:t>5</a:t>
            </a:fld>
            <a:endParaRPr lang="en-US" altLang="en-US" sz="1400">
              <a:solidFill>
                <a:srgbClr val="969696"/>
              </a:solidFill>
              <a:latin typeface="Arial" charset="0"/>
              <a:ea typeface="ＭＳ Ｐゴシック" pitchFamily="25" charset="-128"/>
            </a:endParaRPr>
          </a:p>
        </p:txBody>
      </p:sp>
      <p:sp>
        <p:nvSpPr>
          <p:cNvPr id="65541" name="Rectangle 33"/>
          <p:cNvSpPr>
            <a:spLocks noChangeArrowheads="1"/>
          </p:cNvSpPr>
          <p:nvPr/>
        </p:nvSpPr>
        <p:spPr bwMode="auto">
          <a:xfrm>
            <a:off x="1524000" y="5572126"/>
            <a:ext cx="9144000" cy="1285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Rectangle 2"/>
          <p:cNvSpPr>
            <a:spLocks noChangeArrowheads="1"/>
          </p:cNvSpPr>
          <p:nvPr/>
        </p:nvSpPr>
        <p:spPr bwMode="auto">
          <a:xfrm>
            <a:off x="6286500" y="3217863"/>
            <a:ext cx="40132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Execute Machine</a:t>
            </a:r>
          </a:p>
        </p:txBody>
      </p:sp>
      <p:sp>
        <p:nvSpPr>
          <p:cNvPr id="65543" name="Rectangle 4"/>
          <p:cNvSpPr>
            <a:spLocks noChangeArrowheads="1"/>
          </p:cNvSpPr>
          <p:nvPr/>
        </p:nvSpPr>
        <p:spPr bwMode="auto">
          <a:xfrm>
            <a:off x="1828800" y="3217863"/>
            <a:ext cx="40259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Submit Machine</a:t>
            </a:r>
            <a:endParaRPr lang="en-US" altLang="en-US" sz="2800">
              <a:solidFill>
                <a:srgbClr val="4D4D4D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5545" name="Oval 7"/>
          <p:cNvSpPr>
            <a:spLocks noChangeArrowheads="1"/>
          </p:cNvSpPr>
          <p:nvPr/>
        </p:nvSpPr>
        <p:spPr bwMode="auto">
          <a:xfrm>
            <a:off x="29845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Schedd</a:t>
            </a:r>
          </a:p>
        </p:txBody>
      </p:sp>
      <p:sp>
        <p:nvSpPr>
          <p:cNvPr id="65547" name="Oval 10"/>
          <p:cNvSpPr>
            <a:spLocks noChangeArrowheads="1"/>
          </p:cNvSpPr>
          <p:nvPr/>
        </p:nvSpPr>
        <p:spPr bwMode="auto">
          <a:xfrm>
            <a:off x="75946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Startd</a:t>
            </a:r>
          </a:p>
        </p:txBody>
      </p:sp>
      <p:sp>
        <p:nvSpPr>
          <p:cNvPr id="65548" name="Rectangle 20"/>
          <p:cNvSpPr>
            <a:spLocks noChangeArrowheads="1"/>
          </p:cNvSpPr>
          <p:nvPr/>
        </p:nvSpPr>
        <p:spPr bwMode="auto">
          <a:xfrm>
            <a:off x="4051300" y="901700"/>
            <a:ext cx="4025900" cy="1506538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Central Manager</a:t>
            </a:r>
            <a:endParaRPr lang="en-US" altLang="en-US" sz="2800">
              <a:solidFill>
                <a:srgbClr val="4D4D4D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755803" name="Freeform 91"/>
          <p:cNvSpPr>
            <a:spLocks/>
          </p:cNvSpPr>
          <p:nvPr/>
        </p:nvSpPr>
        <p:spPr bwMode="auto">
          <a:xfrm>
            <a:off x="5778500" y="1592264"/>
            <a:ext cx="661988" cy="541337"/>
          </a:xfrm>
          <a:custGeom>
            <a:avLst/>
            <a:gdLst>
              <a:gd name="T0" fmla="*/ 0 w 417"/>
              <a:gd name="T1" fmla="*/ 211137 h 341"/>
              <a:gd name="T2" fmla="*/ 330200 w 417"/>
              <a:gd name="T3" fmla="*/ 7937 h 341"/>
              <a:gd name="T4" fmla="*/ 660400 w 417"/>
              <a:gd name="T5" fmla="*/ 261937 h 341"/>
              <a:gd name="T6" fmla="*/ 317500 w 417"/>
              <a:gd name="T7" fmla="*/ 528637 h 341"/>
              <a:gd name="T8" fmla="*/ 38100 w 417"/>
              <a:gd name="T9" fmla="*/ 338137 h 3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341"/>
              <a:gd name="T17" fmla="*/ 417 w 417"/>
              <a:gd name="T18" fmla="*/ 341 h 3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341">
                <a:moveTo>
                  <a:pt x="0" y="133"/>
                </a:moveTo>
                <a:cubicBezTo>
                  <a:pt x="35" y="112"/>
                  <a:pt x="139" y="0"/>
                  <a:pt x="208" y="5"/>
                </a:cubicBezTo>
                <a:cubicBezTo>
                  <a:pt x="277" y="10"/>
                  <a:pt x="417" y="110"/>
                  <a:pt x="416" y="165"/>
                </a:cubicBezTo>
                <a:cubicBezTo>
                  <a:pt x="415" y="220"/>
                  <a:pt x="265" y="325"/>
                  <a:pt x="200" y="333"/>
                </a:cubicBezTo>
                <a:cubicBezTo>
                  <a:pt x="135" y="341"/>
                  <a:pt x="61" y="238"/>
                  <a:pt x="24" y="213"/>
                </a:cubicBezTo>
              </a:path>
            </a:pathLst>
          </a:cu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65550" name="Oval 21"/>
          <p:cNvSpPr>
            <a:spLocks noChangeArrowheads="1"/>
          </p:cNvSpPr>
          <p:nvPr/>
        </p:nvSpPr>
        <p:spPr bwMode="auto">
          <a:xfrm>
            <a:off x="6464300" y="1444625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Collector</a:t>
            </a:r>
          </a:p>
        </p:txBody>
      </p:sp>
      <p:sp>
        <p:nvSpPr>
          <p:cNvPr id="65551" name="Oval 22"/>
          <p:cNvSpPr>
            <a:spLocks noChangeArrowheads="1"/>
          </p:cNvSpPr>
          <p:nvPr/>
        </p:nvSpPr>
        <p:spPr bwMode="auto">
          <a:xfrm>
            <a:off x="4140200" y="1444625"/>
            <a:ext cx="1701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Negotiator</a:t>
            </a:r>
          </a:p>
        </p:txBody>
      </p:sp>
      <p:sp>
        <p:nvSpPr>
          <p:cNvPr id="755736" name="Line 24"/>
          <p:cNvSpPr>
            <a:spLocks noChangeShapeType="1"/>
          </p:cNvSpPr>
          <p:nvPr/>
        </p:nvSpPr>
        <p:spPr bwMode="auto">
          <a:xfrm flipV="1">
            <a:off x="4343400" y="2227263"/>
            <a:ext cx="2376488" cy="1727200"/>
          </a:xfrm>
          <a:prstGeom prst="line">
            <a:avLst/>
          </a:pr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37" name="Line 25"/>
          <p:cNvSpPr>
            <a:spLocks noChangeShapeType="1"/>
          </p:cNvSpPr>
          <p:nvPr/>
        </p:nvSpPr>
        <p:spPr bwMode="auto">
          <a:xfrm flipH="1" flipV="1">
            <a:off x="7345364" y="2279650"/>
            <a:ext cx="657225" cy="1538288"/>
          </a:xfrm>
          <a:prstGeom prst="line">
            <a:avLst/>
          </a:pr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39" name="Line 27"/>
          <p:cNvSpPr>
            <a:spLocks noChangeShapeType="1"/>
          </p:cNvSpPr>
          <p:nvPr/>
        </p:nvSpPr>
        <p:spPr bwMode="auto">
          <a:xfrm flipH="1">
            <a:off x="4051301" y="2268539"/>
            <a:ext cx="760413" cy="1571625"/>
          </a:xfrm>
          <a:prstGeom prst="line">
            <a:avLst/>
          </a:pr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744" name="Line 32"/>
          <p:cNvSpPr>
            <a:spLocks noChangeShapeType="1"/>
          </p:cNvSpPr>
          <p:nvPr/>
        </p:nvSpPr>
        <p:spPr bwMode="auto">
          <a:xfrm>
            <a:off x="5372100" y="2243139"/>
            <a:ext cx="2273300" cy="1812925"/>
          </a:xfrm>
          <a:prstGeom prst="line">
            <a:avLst/>
          </a:pr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755804" name="Freeform 92"/>
          <p:cNvSpPr>
            <a:spLocks/>
          </p:cNvSpPr>
          <p:nvPr/>
        </p:nvSpPr>
        <p:spPr bwMode="auto">
          <a:xfrm>
            <a:off x="3606800" y="2209800"/>
            <a:ext cx="939800" cy="1593850"/>
          </a:xfrm>
          <a:custGeom>
            <a:avLst/>
            <a:gdLst>
              <a:gd name="T0" fmla="*/ 812800 w 592"/>
              <a:gd name="T1" fmla="*/ 0 h 1004"/>
              <a:gd name="T2" fmla="*/ 241300 w 592"/>
              <a:gd name="T3" fmla="*/ 787400 h 1004"/>
              <a:gd name="T4" fmla="*/ 63500 w 592"/>
              <a:gd name="T5" fmla="*/ 1574800 h 1004"/>
              <a:gd name="T6" fmla="*/ 622300 w 592"/>
              <a:gd name="T7" fmla="*/ 901700 h 1004"/>
              <a:gd name="T8" fmla="*/ 939800 w 592"/>
              <a:gd name="T9" fmla="*/ 38100 h 10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2"/>
              <a:gd name="T16" fmla="*/ 0 h 1004"/>
              <a:gd name="T17" fmla="*/ 592 w 592"/>
              <a:gd name="T18" fmla="*/ 1004 h 10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2" h="1004">
                <a:moveTo>
                  <a:pt x="512" y="0"/>
                </a:moveTo>
                <a:cubicBezTo>
                  <a:pt x="452" y="83"/>
                  <a:pt x="231" y="331"/>
                  <a:pt x="152" y="496"/>
                </a:cubicBezTo>
                <a:cubicBezTo>
                  <a:pt x="73" y="661"/>
                  <a:pt x="0" y="980"/>
                  <a:pt x="40" y="992"/>
                </a:cubicBezTo>
                <a:cubicBezTo>
                  <a:pt x="80" y="1004"/>
                  <a:pt x="300" y="729"/>
                  <a:pt x="392" y="568"/>
                </a:cubicBezTo>
                <a:cubicBezTo>
                  <a:pt x="484" y="407"/>
                  <a:pt x="559" y="114"/>
                  <a:pt x="592" y="24"/>
                </a:cubicBezTo>
              </a:path>
            </a:pathLst>
          </a:custGeom>
          <a:noFill/>
          <a:ln w="57150">
            <a:solidFill>
              <a:schemeClr val="bg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grpSp>
        <p:nvGrpSpPr>
          <p:cNvPr id="4" name="Group 99"/>
          <p:cNvGrpSpPr>
            <a:grpSpLocks/>
          </p:cNvGrpSpPr>
          <p:nvPr/>
        </p:nvGrpSpPr>
        <p:grpSpPr bwMode="auto">
          <a:xfrm>
            <a:off x="9385300" y="3657600"/>
            <a:ext cx="571500" cy="725488"/>
            <a:chOff x="4478" y="750"/>
            <a:chExt cx="360" cy="457"/>
          </a:xfrm>
        </p:grpSpPr>
        <p:sp>
          <p:nvSpPr>
            <p:cNvPr id="755808" name="Freeform 96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7" name="Text Box 82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sp>
        <p:nvSpPr>
          <p:cNvPr id="755820" name="Document"/>
          <p:cNvSpPr>
            <a:spLocks noEditPoints="1" noChangeArrowheads="1"/>
          </p:cNvSpPr>
          <p:nvPr/>
        </p:nvSpPr>
        <p:spPr bwMode="auto">
          <a:xfrm>
            <a:off x="8040689" y="844551"/>
            <a:ext cx="568325" cy="76041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222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 dirty="0">
                <a:solidFill>
                  <a:prstClr val="black"/>
                </a:solidFill>
                <a:latin typeface="Comic Sans MS" pitchFamily="66" charset="0"/>
                <a:ea typeface="ＭＳ Ｐゴシック" pitchFamily="25" charset="-128"/>
              </a:rPr>
              <a:t>Q</a:t>
            </a:r>
          </a:p>
        </p:txBody>
      </p:sp>
      <p:grpSp>
        <p:nvGrpSpPr>
          <p:cNvPr id="5" name="Group 109"/>
          <p:cNvGrpSpPr>
            <a:grpSpLocks/>
          </p:cNvGrpSpPr>
          <p:nvPr/>
        </p:nvGrpSpPr>
        <p:grpSpPr bwMode="auto">
          <a:xfrm>
            <a:off x="8013700" y="1684339"/>
            <a:ext cx="571500" cy="725487"/>
            <a:chOff x="4478" y="750"/>
            <a:chExt cx="360" cy="457"/>
          </a:xfrm>
        </p:grpSpPr>
        <p:sp>
          <p:nvSpPr>
            <p:cNvPr id="755822" name="Freeform 110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5" name="Text Box 111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dirty="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grpSp>
        <p:nvGrpSpPr>
          <p:cNvPr id="6" name="Group 105"/>
          <p:cNvGrpSpPr>
            <a:grpSpLocks/>
          </p:cNvGrpSpPr>
          <p:nvPr/>
        </p:nvGrpSpPr>
        <p:grpSpPr bwMode="auto">
          <a:xfrm>
            <a:off x="2505075" y="3829051"/>
            <a:ext cx="717550" cy="727075"/>
            <a:chOff x="385" y="1286"/>
            <a:chExt cx="452" cy="458"/>
          </a:xfrm>
        </p:grpSpPr>
        <p:sp>
          <p:nvSpPr>
            <p:cNvPr id="755818" name="Freeform 106"/>
            <p:cNvSpPr>
              <a:spLocks/>
            </p:cNvSpPr>
            <p:nvPr/>
          </p:nvSpPr>
          <p:spPr bwMode="auto">
            <a:xfrm>
              <a:off x="385" y="1286"/>
              <a:ext cx="45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44"/>
                </a:cxn>
                <a:cxn ang="0">
                  <a:pos x="1056" y="1544"/>
                </a:cxn>
                <a:cxn ang="0">
                  <a:pos x="1056" y="1192"/>
                </a:cxn>
                <a:cxn ang="0">
                  <a:pos x="1220" y="1036"/>
                </a:cxn>
                <a:cxn ang="0">
                  <a:pos x="1400" y="1096"/>
                </a:cxn>
                <a:cxn ang="0">
                  <a:pos x="1520" y="946"/>
                </a:cxn>
                <a:cxn ang="0">
                  <a:pos x="1382" y="808"/>
                </a:cxn>
                <a:cxn ang="0">
                  <a:pos x="1220" y="862"/>
                </a:cxn>
                <a:cxn ang="0">
                  <a:pos x="1052" y="796"/>
                </a:cxn>
                <a:cxn ang="0">
                  <a:pos x="1058" y="706"/>
                </a:cxn>
                <a:cxn ang="0">
                  <a:pos x="1214" y="634"/>
                </a:cxn>
                <a:cxn ang="0">
                  <a:pos x="1388" y="670"/>
                </a:cxn>
                <a:cxn ang="0">
                  <a:pos x="1502" y="538"/>
                </a:cxn>
                <a:cxn ang="0">
                  <a:pos x="1384" y="406"/>
                </a:cxn>
                <a:cxn ang="0">
                  <a:pos x="1226" y="448"/>
                </a:cxn>
                <a:cxn ang="0">
                  <a:pos x="1059" y="352"/>
                </a:cxn>
                <a:cxn ang="0">
                  <a:pos x="1052" y="4"/>
                </a:cxn>
                <a:cxn ang="0">
                  <a:pos x="0" y="0"/>
                </a:cxn>
              </a:cxnLst>
              <a:rect l="0" t="0" r="r" b="b"/>
              <a:pathLst>
                <a:path w="1523" h="1544">
                  <a:moveTo>
                    <a:pt x="0" y="0"/>
                  </a:moveTo>
                  <a:lnTo>
                    <a:pt x="0" y="1544"/>
                  </a:lnTo>
                  <a:lnTo>
                    <a:pt x="1056" y="1544"/>
                  </a:lnTo>
                  <a:lnTo>
                    <a:pt x="1056" y="1192"/>
                  </a:lnTo>
                  <a:cubicBezTo>
                    <a:pt x="1083" y="1107"/>
                    <a:pt x="1163" y="1052"/>
                    <a:pt x="1220" y="1036"/>
                  </a:cubicBezTo>
                  <a:cubicBezTo>
                    <a:pt x="1277" y="1020"/>
                    <a:pt x="1350" y="1111"/>
                    <a:pt x="1400" y="1096"/>
                  </a:cubicBezTo>
                  <a:cubicBezTo>
                    <a:pt x="1450" y="1081"/>
                    <a:pt x="1523" y="994"/>
                    <a:pt x="1520" y="946"/>
                  </a:cubicBezTo>
                  <a:cubicBezTo>
                    <a:pt x="1517" y="898"/>
                    <a:pt x="1432" y="822"/>
                    <a:pt x="1382" y="808"/>
                  </a:cubicBezTo>
                  <a:cubicBezTo>
                    <a:pt x="1332" y="794"/>
                    <a:pt x="1275" y="864"/>
                    <a:pt x="1220" y="862"/>
                  </a:cubicBezTo>
                  <a:cubicBezTo>
                    <a:pt x="1165" y="860"/>
                    <a:pt x="1079" y="822"/>
                    <a:pt x="1052" y="796"/>
                  </a:cubicBezTo>
                  <a:cubicBezTo>
                    <a:pt x="1025" y="770"/>
                    <a:pt x="1031" y="733"/>
                    <a:pt x="1058" y="706"/>
                  </a:cubicBezTo>
                  <a:cubicBezTo>
                    <a:pt x="1085" y="679"/>
                    <a:pt x="1159" y="640"/>
                    <a:pt x="1214" y="634"/>
                  </a:cubicBezTo>
                  <a:cubicBezTo>
                    <a:pt x="1269" y="628"/>
                    <a:pt x="1340" y="686"/>
                    <a:pt x="1388" y="670"/>
                  </a:cubicBezTo>
                  <a:cubicBezTo>
                    <a:pt x="1436" y="654"/>
                    <a:pt x="1503" y="582"/>
                    <a:pt x="1502" y="538"/>
                  </a:cubicBezTo>
                  <a:cubicBezTo>
                    <a:pt x="1501" y="494"/>
                    <a:pt x="1430" y="421"/>
                    <a:pt x="1384" y="406"/>
                  </a:cubicBezTo>
                  <a:cubicBezTo>
                    <a:pt x="1338" y="391"/>
                    <a:pt x="1280" y="457"/>
                    <a:pt x="1226" y="448"/>
                  </a:cubicBezTo>
                  <a:cubicBezTo>
                    <a:pt x="1172" y="439"/>
                    <a:pt x="1088" y="426"/>
                    <a:pt x="1059" y="352"/>
                  </a:cubicBezTo>
                  <a:lnTo>
                    <a:pt x="105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3" name="Text Box 107"/>
            <p:cNvSpPr txBox="1">
              <a:spLocks noChangeArrowheads="1"/>
            </p:cNvSpPr>
            <p:nvPr/>
          </p:nvSpPr>
          <p:spPr bwMode="auto">
            <a:xfrm>
              <a:off x="413" y="1342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J</a:t>
              </a:r>
            </a:p>
          </p:txBody>
        </p:sp>
      </p:grpSp>
      <p:sp>
        <p:nvSpPr>
          <p:cNvPr id="755834" name="Oval 122"/>
          <p:cNvSpPr>
            <a:spLocks noChangeArrowheads="1"/>
          </p:cNvSpPr>
          <p:nvPr/>
        </p:nvSpPr>
        <p:spPr bwMode="auto">
          <a:xfrm>
            <a:off x="8405812" y="4352132"/>
            <a:ext cx="158750" cy="15875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55835" name="Oval 123"/>
          <p:cNvSpPr>
            <a:spLocks noChangeArrowheads="1"/>
          </p:cNvSpPr>
          <p:nvPr/>
        </p:nvSpPr>
        <p:spPr bwMode="auto">
          <a:xfrm>
            <a:off x="3582986" y="4431507"/>
            <a:ext cx="158750" cy="158750"/>
          </a:xfrm>
          <a:prstGeom prst="ellipse">
            <a:avLst/>
          </a:prstGeom>
          <a:solidFill>
            <a:srgbClr val="FF9966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grpSp>
        <p:nvGrpSpPr>
          <p:cNvPr id="12" name="Group 130"/>
          <p:cNvGrpSpPr>
            <a:grpSpLocks/>
          </p:cNvGrpSpPr>
          <p:nvPr/>
        </p:nvGrpSpPr>
        <p:grpSpPr bwMode="auto">
          <a:xfrm>
            <a:off x="8899526" y="3657600"/>
            <a:ext cx="1057275" cy="731838"/>
            <a:chOff x="388" y="756"/>
            <a:chExt cx="666" cy="461"/>
          </a:xfrm>
        </p:grpSpPr>
        <p:sp>
          <p:nvSpPr>
            <p:cNvPr id="755843" name="Rectangle 131"/>
            <p:cNvSpPr>
              <a:spLocks noChangeArrowheads="1"/>
            </p:cNvSpPr>
            <p:nvPr/>
          </p:nvSpPr>
          <p:spPr bwMode="auto">
            <a:xfrm>
              <a:off x="388" y="756"/>
              <a:ext cx="632" cy="46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endParaRPr lang="en-US" altLang="en-US">
                <a:solidFill>
                  <a:prstClr val="black"/>
                </a:solidFill>
                <a:ea typeface="ＭＳ Ｐゴシック" pitchFamily="25" charset="-128"/>
              </a:endParaRPr>
            </a:p>
          </p:txBody>
        </p:sp>
        <p:grpSp>
          <p:nvGrpSpPr>
            <p:cNvPr id="65575" name="Group 132"/>
            <p:cNvGrpSpPr>
              <a:grpSpLocks/>
            </p:cNvGrpSpPr>
            <p:nvPr/>
          </p:nvGrpSpPr>
          <p:grpSpPr bwMode="auto">
            <a:xfrm>
              <a:off x="393" y="758"/>
              <a:ext cx="661" cy="459"/>
              <a:chOff x="393" y="758"/>
              <a:chExt cx="661" cy="459"/>
            </a:xfrm>
          </p:grpSpPr>
          <p:grpSp>
            <p:nvGrpSpPr>
              <p:cNvPr id="65576" name="Group 133"/>
              <p:cNvGrpSpPr>
                <a:grpSpLocks/>
              </p:cNvGrpSpPr>
              <p:nvPr/>
            </p:nvGrpSpPr>
            <p:grpSpPr bwMode="auto">
              <a:xfrm>
                <a:off x="393" y="758"/>
                <a:ext cx="452" cy="458"/>
                <a:chOff x="385" y="1286"/>
                <a:chExt cx="452" cy="458"/>
              </a:xfrm>
            </p:grpSpPr>
            <p:sp>
              <p:nvSpPr>
                <p:cNvPr id="65580" name="Freeform 134"/>
                <p:cNvSpPr>
                  <a:spLocks/>
                </p:cNvSpPr>
                <p:nvPr/>
              </p:nvSpPr>
              <p:spPr bwMode="auto">
                <a:xfrm>
                  <a:off x="385" y="1286"/>
                  <a:ext cx="452" cy="458"/>
                </a:xfrm>
                <a:custGeom>
                  <a:avLst/>
                  <a:gdLst>
                    <a:gd name="T0" fmla="*/ 0 w 1523"/>
                    <a:gd name="T1" fmla="*/ 0 h 1544"/>
                    <a:gd name="T2" fmla="*/ 0 w 1523"/>
                    <a:gd name="T3" fmla="*/ 458 h 1544"/>
                    <a:gd name="T4" fmla="*/ 313 w 1523"/>
                    <a:gd name="T5" fmla="*/ 458 h 1544"/>
                    <a:gd name="T6" fmla="*/ 313 w 1523"/>
                    <a:gd name="T7" fmla="*/ 354 h 1544"/>
                    <a:gd name="T8" fmla="*/ 362 w 1523"/>
                    <a:gd name="T9" fmla="*/ 307 h 1544"/>
                    <a:gd name="T10" fmla="*/ 415 w 1523"/>
                    <a:gd name="T11" fmla="*/ 325 h 1544"/>
                    <a:gd name="T12" fmla="*/ 451 w 1523"/>
                    <a:gd name="T13" fmla="*/ 281 h 1544"/>
                    <a:gd name="T14" fmla="*/ 410 w 1523"/>
                    <a:gd name="T15" fmla="*/ 240 h 1544"/>
                    <a:gd name="T16" fmla="*/ 362 w 1523"/>
                    <a:gd name="T17" fmla="*/ 256 h 1544"/>
                    <a:gd name="T18" fmla="*/ 312 w 1523"/>
                    <a:gd name="T19" fmla="*/ 236 h 1544"/>
                    <a:gd name="T20" fmla="*/ 314 w 1523"/>
                    <a:gd name="T21" fmla="*/ 209 h 1544"/>
                    <a:gd name="T22" fmla="*/ 360 w 1523"/>
                    <a:gd name="T23" fmla="*/ 188 h 1544"/>
                    <a:gd name="T24" fmla="*/ 412 w 1523"/>
                    <a:gd name="T25" fmla="*/ 199 h 1544"/>
                    <a:gd name="T26" fmla="*/ 446 w 1523"/>
                    <a:gd name="T27" fmla="*/ 160 h 1544"/>
                    <a:gd name="T28" fmla="*/ 411 w 1523"/>
                    <a:gd name="T29" fmla="*/ 120 h 1544"/>
                    <a:gd name="T30" fmla="*/ 364 w 1523"/>
                    <a:gd name="T31" fmla="*/ 133 h 1544"/>
                    <a:gd name="T32" fmla="*/ 314 w 1523"/>
                    <a:gd name="T33" fmla="*/ 104 h 1544"/>
                    <a:gd name="T34" fmla="*/ 312 w 1523"/>
                    <a:gd name="T35" fmla="*/ 1 h 1544"/>
                    <a:gd name="T36" fmla="*/ 0 w 1523"/>
                    <a:gd name="T37" fmla="*/ 0 h 154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523"/>
                    <a:gd name="T58" fmla="*/ 0 h 1544"/>
                    <a:gd name="T59" fmla="*/ 1523 w 1523"/>
                    <a:gd name="T60" fmla="*/ 1544 h 154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523" h="1544">
                      <a:moveTo>
                        <a:pt x="0" y="0"/>
                      </a:moveTo>
                      <a:lnTo>
                        <a:pt x="0" y="1544"/>
                      </a:lnTo>
                      <a:lnTo>
                        <a:pt x="1056" y="1544"/>
                      </a:lnTo>
                      <a:lnTo>
                        <a:pt x="1056" y="1192"/>
                      </a:lnTo>
                      <a:cubicBezTo>
                        <a:pt x="1083" y="1107"/>
                        <a:pt x="1163" y="1052"/>
                        <a:pt x="1220" y="1036"/>
                      </a:cubicBezTo>
                      <a:cubicBezTo>
                        <a:pt x="1277" y="1020"/>
                        <a:pt x="1350" y="1111"/>
                        <a:pt x="1400" y="1096"/>
                      </a:cubicBezTo>
                      <a:cubicBezTo>
                        <a:pt x="1450" y="1081"/>
                        <a:pt x="1523" y="994"/>
                        <a:pt x="1520" y="946"/>
                      </a:cubicBezTo>
                      <a:cubicBezTo>
                        <a:pt x="1517" y="898"/>
                        <a:pt x="1432" y="822"/>
                        <a:pt x="1382" y="808"/>
                      </a:cubicBezTo>
                      <a:cubicBezTo>
                        <a:pt x="1332" y="794"/>
                        <a:pt x="1275" y="864"/>
                        <a:pt x="1220" y="862"/>
                      </a:cubicBezTo>
                      <a:cubicBezTo>
                        <a:pt x="1165" y="860"/>
                        <a:pt x="1079" y="822"/>
                        <a:pt x="1052" y="796"/>
                      </a:cubicBezTo>
                      <a:cubicBezTo>
                        <a:pt x="1025" y="770"/>
                        <a:pt x="1031" y="733"/>
                        <a:pt x="1058" y="706"/>
                      </a:cubicBezTo>
                      <a:cubicBezTo>
                        <a:pt x="1085" y="679"/>
                        <a:pt x="1159" y="640"/>
                        <a:pt x="1214" y="634"/>
                      </a:cubicBezTo>
                      <a:cubicBezTo>
                        <a:pt x="1269" y="628"/>
                        <a:pt x="1340" y="686"/>
                        <a:pt x="1388" y="670"/>
                      </a:cubicBezTo>
                      <a:cubicBezTo>
                        <a:pt x="1436" y="654"/>
                        <a:pt x="1503" y="582"/>
                        <a:pt x="1502" y="538"/>
                      </a:cubicBezTo>
                      <a:cubicBezTo>
                        <a:pt x="1501" y="494"/>
                        <a:pt x="1430" y="421"/>
                        <a:pt x="1384" y="406"/>
                      </a:cubicBezTo>
                      <a:cubicBezTo>
                        <a:pt x="1338" y="391"/>
                        <a:pt x="1280" y="457"/>
                        <a:pt x="1226" y="448"/>
                      </a:cubicBezTo>
                      <a:cubicBezTo>
                        <a:pt x="1172" y="439"/>
                        <a:pt x="1088" y="426"/>
                        <a:pt x="1059" y="352"/>
                      </a:cubicBezTo>
                      <a:lnTo>
                        <a:pt x="1052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81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413" y="1342"/>
                  <a:ext cx="265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J</a:t>
                  </a:r>
                </a:p>
              </p:txBody>
            </p:sp>
          </p:grpSp>
          <p:grpSp>
            <p:nvGrpSpPr>
              <p:cNvPr id="65577" name="Group 136"/>
              <p:cNvGrpSpPr>
                <a:grpSpLocks/>
              </p:cNvGrpSpPr>
              <p:nvPr/>
            </p:nvGrpSpPr>
            <p:grpSpPr bwMode="auto">
              <a:xfrm>
                <a:off x="694" y="760"/>
                <a:ext cx="360" cy="457"/>
                <a:chOff x="4478" y="750"/>
                <a:chExt cx="360" cy="457"/>
              </a:xfrm>
            </p:grpSpPr>
            <p:sp>
              <p:nvSpPr>
                <p:cNvPr id="65578" name="Freeform 137"/>
                <p:cNvSpPr>
                  <a:spLocks/>
                </p:cNvSpPr>
                <p:nvPr/>
              </p:nvSpPr>
              <p:spPr bwMode="auto">
                <a:xfrm>
                  <a:off x="4478" y="750"/>
                  <a:ext cx="328" cy="457"/>
                </a:xfrm>
                <a:custGeom>
                  <a:avLst/>
                  <a:gdLst>
                    <a:gd name="T0" fmla="*/ 328 w 1107"/>
                    <a:gd name="T1" fmla="*/ 457 h 1542"/>
                    <a:gd name="T2" fmla="*/ 9 w 1107"/>
                    <a:gd name="T3" fmla="*/ 456 h 1542"/>
                    <a:gd name="T4" fmla="*/ 9 w 1107"/>
                    <a:gd name="T5" fmla="*/ 352 h 1542"/>
                    <a:gd name="T6" fmla="*/ 58 w 1107"/>
                    <a:gd name="T7" fmla="*/ 306 h 1542"/>
                    <a:gd name="T8" fmla="*/ 111 w 1107"/>
                    <a:gd name="T9" fmla="*/ 324 h 1542"/>
                    <a:gd name="T10" fmla="*/ 147 w 1107"/>
                    <a:gd name="T11" fmla="*/ 279 h 1542"/>
                    <a:gd name="T12" fmla="*/ 106 w 1107"/>
                    <a:gd name="T13" fmla="*/ 238 h 1542"/>
                    <a:gd name="T14" fmla="*/ 58 w 1107"/>
                    <a:gd name="T15" fmla="*/ 254 h 1542"/>
                    <a:gd name="T16" fmla="*/ 8 w 1107"/>
                    <a:gd name="T17" fmla="*/ 235 h 1542"/>
                    <a:gd name="T18" fmla="*/ 10 w 1107"/>
                    <a:gd name="T19" fmla="*/ 208 h 1542"/>
                    <a:gd name="T20" fmla="*/ 56 w 1107"/>
                    <a:gd name="T21" fmla="*/ 187 h 1542"/>
                    <a:gd name="T22" fmla="*/ 108 w 1107"/>
                    <a:gd name="T23" fmla="*/ 197 h 1542"/>
                    <a:gd name="T24" fmla="*/ 141 w 1107"/>
                    <a:gd name="T25" fmla="*/ 158 h 1542"/>
                    <a:gd name="T26" fmla="*/ 106 w 1107"/>
                    <a:gd name="T27" fmla="*/ 119 h 1542"/>
                    <a:gd name="T28" fmla="*/ 60 w 1107"/>
                    <a:gd name="T29" fmla="*/ 132 h 1542"/>
                    <a:gd name="T30" fmla="*/ 10 w 1107"/>
                    <a:gd name="T31" fmla="*/ 103 h 1542"/>
                    <a:gd name="T32" fmla="*/ 8 w 1107"/>
                    <a:gd name="T33" fmla="*/ 0 h 1542"/>
                    <a:gd name="T34" fmla="*/ 326 w 1107"/>
                    <a:gd name="T35" fmla="*/ 0 h 1542"/>
                    <a:gd name="T36" fmla="*/ 328 w 1107"/>
                    <a:gd name="T37" fmla="*/ 457 h 154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07"/>
                    <a:gd name="T58" fmla="*/ 0 h 1542"/>
                    <a:gd name="T59" fmla="*/ 1107 w 1107"/>
                    <a:gd name="T60" fmla="*/ 1542 h 154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07" h="1542">
                      <a:moveTo>
                        <a:pt x="1107" y="1542"/>
                      </a:moveTo>
                      <a:lnTo>
                        <a:pt x="31" y="1540"/>
                      </a:lnTo>
                      <a:lnTo>
                        <a:pt x="31" y="1188"/>
                      </a:lnTo>
                      <a:cubicBezTo>
                        <a:pt x="58" y="1103"/>
                        <a:pt x="138" y="1048"/>
                        <a:pt x="195" y="1032"/>
                      </a:cubicBezTo>
                      <a:cubicBezTo>
                        <a:pt x="252" y="1016"/>
                        <a:pt x="325" y="1107"/>
                        <a:pt x="375" y="1092"/>
                      </a:cubicBezTo>
                      <a:cubicBezTo>
                        <a:pt x="425" y="1077"/>
                        <a:pt x="498" y="990"/>
                        <a:pt x="495" y="942"/>
                      </a:cubicBezTo>
                      <a:cubicBezTo>
                        <a:pt x="492" y="894"/>
                        <a:pt x="407" y="818"/>
                        <a:pt x="357" y="804"/>
                      </a:cubicBezTo>
                      <a:cubicBezTo>
                        <a:pt x="307" y="790"/>
                        <a:pt x="250" y="860"/>
                        <a:pt x="195" y="858"/>
                      </a:cubicBezTo>
                      <a:cubicBezTo>
                        <a:pt x="140" y="856"/>
                        <a:pt x="54" y="818"/>
                        <a:pt x="27" y="792"/>
                      </a:cubicBezTo>
                      <a:cubicBezTo>
                        <a:pt x="0" y="766"/>
                        <a:pt x="6" y="729"/>
                        <a:pt x="33" y="702"/>
                      </a:cubicBezTo>
                      <a:cubicBezTo>
                        <a:pt x="60" y="675"/>
                        <a:pt x="134" y="636"/>
                        <a:pt x="189" y="630"/>
                      </a:cubicBezTo>
                      <a:cubicBezTo>
                        <a:pt x="244" y="624"/>
                        <a:pt x="315" y="682"/>
                        <a:pt x="363" y="666"/>
                      </a:cubicBezTo>
                      <a:cubicBezTo>
                        <a:pt x="411" y="650"/>
                        <a:pt x="478" y="578"/>
                        <a:pt x="477" y="534"/>
                      </a:cubicBezTo>
                      <a:cubicBezTo>
                        <a:pt x="476" y="490"/>
                        <a:pt x="405" y="417"/>
                        <a:pt x="359" y="402"/>
                      </a:cubicBezTo>
                      <a:cubicBezTo>
                        <a:pt x="313" y="387"/>
                        <a:pt x="255" y="453"/>
                        <a:pt x="201" y="444"/>
                      </a:cubicBezTo>
                      <a:cubicBezTo>
                        <a:pt x="147" y="435"/>
                        <a:pt x="63" y="422"/>
                        <a:pt x="34" y="348"/>
                      </a:cubicBezTo>
                      <a:lnTo>
                        <a:pt x="27" y="0"/>
                      </a:lnTo>
                      <a:lnTo>
                        <a:pt x="1101" y="0"/>
                      </a:lnTo>
                      <a:lnTo>
                        <a:pt x="1107" y="1542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79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4567" y="812"/>
                  <a:ext cx="27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S</a:t>
                  </a:r>
                </a:p>
              </p:txBody>
            </p:sp>
          </p:grpSp>
        </p:grpSp>
      </p:grpSp>
      <p:grpSp>
        <p:nvGrpSpPr>
          <p:cNvPr id="170056" name="Group 72"/>
          <p:cNvGrpSpPr>
            <a:grpSpLocks/>
          </p:cNvGrpSpPr>
          <p:nvPr/>
        </p:nvGrpSpPr>
        <p:grpSpPr bwMode="auto">
          <a:xfrm>
            <a:off x="4457700" y="3708401"/>
            <a:ext cx="3136900" cy="519113"/>
            <a:chOff x="1848" y="2336"/>
            <a:chExt cx="1976" cy="327"/>
          </a:xfrm>
        </p:grpSpPr>
        <p:sp>
          <p:nvSpPr>
            <p:cNvPr id="65570" name="Line 13"/>
            <p:cNvSpPr>
              <a:spLocks noChangeShapeType="1"/>
            </p:cNvSpPr>
            <p:nvPr/>
          </p:nvSpPr>
          <p:spPr bwMode="auto">
            <a:xfrm flipV="1">
              <a:off x="1848" y="2651"/>
              <a:ext cx="1976" cy="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/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71" name="Text Box 71"/>
            <p:cNvSpPr txBox="1">
              <a:spLocks noChangeArrowheads="1"/>
            </p:cNvSpPr>
            <p:nvPr/>
          </p:nvSpPr>
          <p:spPr bwMode="auto">
            <a:xfrm>
              <a:off x="2421" y="2336"/>
              <a:ext cx="78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r>
                <a:rPr lang="en-US" altLang="en-US" i="1">
                  <a:solidFill>
                    <a:prstClr val="black"/>
                  </a:solidFill>
                  <a:ea typeface="ＭＳ Ｐゴシック" pitchFamily="25" charset="-128"/>
                </a:rPr>
                <a:t>CLAIM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08CAC1-4678-EFE0-20D8-59F0270D7BF6}"/>
              </a:ext>
            </a:extLst>
          </p:cNvPr>
          <p:cNvGrpSpPr/>
          <p:nvPr/>
        </p:nvGrpSpPr>
        <p:grpSpPr>
          <a:xfrm>
            <a:off x="4343400" y="732632"/>
            <a:ext cx="3780635" cy="2193925"/>
            <a:chOff x="8305800" y="810419"/>
            <a:chExt cx="3780635" cy="2193925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8AD656D-55F3-B49B-F570-C9EE7F1F9F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05800" y="810419"/>
              <a:ext cx="3780635" cy="2193925"/>
            </a:xfrm>
            <a:prstGeom prst="line">
              <a:avLst/>
            </a:prstGeom>
            <a:ln w="2540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219CFCA-46D6-13BA-54FF-275E52CB7B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582023" y="890588"/>
              <a:ext cx="3319466" cy="2083991"/>
            </a:xfrm>
            <a:prstGeom prst="line">
              <a:avLst/>
            </a:prstGeom>
            <a:ln w="254000"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890925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ACD3A50-41AC-4049-872E-9C7352D78DF0}" type="slidenum">
              <a:rPr lang="en-US" altLang="en-US" sz="1200">
                <a:solidFill>
                  <a:srgbClr val="898989"/>
                </a:solidFill>
                <a:latin typeface="Arial" charset="0"/>
              </a:rPr>
              <a:pPr/>
              <a:t>6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6999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/>
              <a:t>Claiming Protocol</a:t>
            </a:r>
          </a:p>
        </p:txBody>
      </p:sp>
      <p:sp>
        <p:nvSpPr>
          <p:cNvPr id="70" name="Slide Number Placeholder 3"/>
          <p:cNvSpPr txBox="1">
            <a:spLocks noGrp="1"/>
          </p:cNvSpPr>
          <p:nvPr/>
        </p:nvSpPr>
        <p:spPr bwMode="auto">
          <a:xfrm>
            <a:off x="1524000" y="6578600"/>
            <a:ext cx="990600" cy="279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fld id="{1C08E440-DBB0-47EB-A961-4D31C9A2CCCB}" type="slidenum">
              <a:rPr lang="en-US" altLang="en-US" sz="1400">
                <a:solidFill>
                  <a:srgbClr val="969696"/>
                </a:solidFill>
                <a:latin typeface="Arial" charset="0"/>
                <a:ea typeface="ＭＳ Ｐゴシック" pitchFamily="25" charset="-128"/>
              </a:rPr>
              <a:pPr algn="r"/>
              <a:t>6</a:t>
            </a:fld>
            <a:endParaRPr lang="en-US" altLang="en-US" sz="1400">
              <a:solidFill>
                <a:srgbClr val="969696"/>
              </a:solidFill>
              <a:latin typeface="Arial" charset="0"/>
              <a:ea typeface="ＭＳ Ｐゴシック" pitchFamily="25" charset="-128"/>
            </a:endParaRPr>
          </a:p>
        </p:txBody>
      </p:sp>
      <p:sp>
        <p:nvSpPr>
          <p:cNvPr id="65541" name="Rectangle 33"/>
          <p:cNvSpPr>
            <a:spLocks noChangeArrowheads="1"/>
          </p:cNvSpPr>
          <p:nvPr/>
        </p:nvSpPr>
        <p:spPr bwMode="auto">
          <a:xfrm>
            <a:off x="1524000" y="5572126"/>
            <a:ext cx="9144000" cy="1285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Rectangle 2"/>
          <p:cNvSpPr>
            <a:spLocks noChangeArrowheads="1"/>
          </p:cNvSpPr>
          <p:nvPr/>
        </p:nvSpPr>
        <p:spPr bwMode="auto">
          <a:xfrm>
            <a:off x="6286500" y="3217863"/>
            <a:ext cx="40132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Execute Machine</a:t>
            </a:r>
          </a:p>
        </p:txBody>
      </p:sp>
      <p:sp>
        <p:nvSpPr>
          <p:cNvPr id="65543" name="Rectangle 4"/>
          <p:cNvSpPr>
            <a:spLocks noChangeArrowheads="1"/>
          </p:cNvSpPr>
          <p:nvPr/>
        </p:nvSpPr>
        <p:spPr bwMode="auto">
          <a:xfrm>
            <a:off x="1828800" y="3217863"/>
            <a:ext cx="4025900" cy="32766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4D4D4D"/>
                </a:solidFill>
                <a:latin typeface="Comic Sans MS" pitchFamily="66" charset="0"/>
                <a:cs typeface="Arial" charset="0"/>
              </a:rPr>
              <a:t>Submit Machine</a:t>
            </a:r>
            <a:endParaRPr lang="en-US" altLang="en-US" sz="2800">
              <a:solidFill>
                <a:srgbClr val="4D4D4D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5545" name="Oval 7"/>
          <p:cNvSpPr>
            <a:spLocks noChangeArrowheads="1"/>
          </p:cNvSpPr>
          <p:nvPr/>
        </p:nvSpPr>
        <p:spPr bwMode="auto">
          <a:xfrm>
            <a:off x="29845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Schedd</a:t>
            </a:r>
          </a:p>
        </p:txBody>
      </p:sp>
      <p:sp>
        <p:nvSpPr>
          <p:cNvPr id="65547" name="Oval 10"/>
          <p:cNvSpPr>
            <a:spLocks noChangeArrowheads="1"/>
          </p:cNvSpPr>
          <p:nvPr/>
        </p:nvSpPr>
        <p:spPr bwMode="auto">
          <a:xfrm>
            <a:off x="7594600" y="3789363"/>
            <a:ext cx="1447800" cy="838200"/>
          </a:xfrm>
          <a:prstGeom prst="ellipse">
            <a:avLst/>
          </a:prstGeom>
          <a:solidFill>
            <a:srgbClr val="00B0F0"/>
          </a:solidFill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Startd</a:t>
            </a:r>
          </a:p>
        </p:txBody>
      </p:sp>
      <p:grpSp>
        <p:nvGrpSpPr>
          <p:cNvPr id="4" name="Group 99"/>
          <p:cNvGrpSpPr>
            <a:grpSpLocks/>
          </p:cNvGrpSpPr>
          <p:nvPr/>
        </p:nvGrpSpPr>
        <p:grpSpPr bwMode="auto">
          <a:xfrm>
            <a:off x="9385300" y="3657600"/>
            <a:ext cx="571500" cy="725488"/>
            <a:chOff x="4478" y="750"/>
            <a:chExt cx="360" cy="457"/>
          </a:xfrm>
        </p:grpSpPr>
        <p:sp>
          <p:nvSpPr>
            <p:cNvPr id="755808" name="Freeform 96"/>
            <p:cNvSpPr>
              <a:spLocks/>
            </p:cNvSpPr>
            <p:nvPr/>
          </p:nvSpPr>
          <p:spPr bwMode="auto">
            <a:xfrm>
              <a:off x="4478" y="750"/>
              <a:ext cx="328" cy="457"/>
            </a:xfrm>
            <a:custGeom>
              <a:avLst/>
              <a:gdLst/>
              <a:ahLst/>
              <a:cxnLst>
                <a:cxn ang="0">
                  <a:pos x="1107" y="1542"/>
                </a:cxn>
                <a:cxn ang="0">
                  <a:pos x="31" y="1540"/>
                </a:cxn>
                <a:cxn ang="0">
                  <a:pos x="31" y="1188"/>
                </a:cxn>
                <a:cxn ang="0">
                  <a:pos x="195" y="1032"/>
                </a:cxn>
                <a:cxn ang="0">
                  <a:pos x="375" y="1092"/>
                </a:cxn>
                <a:cxn ang="0">
                  <a:pos x="495" y="942"/>
                </a:cxn>
                <a:cxn ang="0">
                  <a:pos x="357" y="804"/>
                </a:cxn>
                <a:cxn ang="0">
                  <a:pos x="195" y="858"/>
                </a:cxn>
                <a:cxn ang="0">
                  <a:pos x="27" y="792"/>
                </a:cxn>
                <a:cxn ang="0">
                  <a:pos x="33" y="702"/>
                </a:cxn>
                <a:cxn ang="0">
                  <a:pos x="189" y="630"/>
                </a:cxn>
                <a:cxn ang="0">
                  <a:pos x="363" y="666"/>
                </a:cxn>
                <a:cxn ang="0">
                  <a:pos x="477" y="534"/>
                </a:cxn>
                <a:cxn ang="0">
                  <a:pos x="359" y="402"/>
                </a:cxn>
                <a:cxn ang="0">
                  <a:pos x="201" y="444"/>
                </a:cxn>
                <a:cxn ang="0">
                  <a:pos x="34" y="348"/>
                </a:cxn>
                <a:cxn ang="0">
                  <a:pos x="27" y="0"/>
                </a:cxn>
                <a:cxn ang="0">
                  <a:pos x="1101" y="0"/>
                </a:cxn>
                <a:cxn ang="0">
                  <a:pos x="1107" y="1542"/>
                </a:cxn>
              </a:cxnLst>
              <a:rect l="0" t="0" r="r" b="b"/>
              <a:pathLst>
                <a:path w="1107" h="1542">
                  <a:moveTo>
                    <a:pt x="1107" y="1542"/>
                  </a:moveTo>
                  <a:lnTo>
                    <a:pt x="31" y="1540"/>
                  </a:lnTo>
                  <a:lnTo>
                    <a:pt x="31" y="1188"/>
                  </a:lnTo>
                  <a:cubicBezTo>
                    <a:pt x="58" y="1103"/>
                    <a:pt x="138" y="1048"/>
                    <a:pt x="195" y="1032"/>
                  </a:cubicBezTo>
                  <a:cubicBezTo>
                    <a:pt x="252" y="1016"/>
                    <a:pt x="325" y="1107"/>
                    <a:pt x="375" y="1092"/>
                  </a:cubicBezTo>
                  <a:cubicBezTo>
                    <a:pt x="425" y="1077"/>
                    <a:pt x="498" y="990"/>
                    <a:pt x="495" y="942"/>
                  </a:cubicBezTo>
                  <a:cubicBezTo>
                    <a:pt x="492" y="894"/>
                    <a:pt x="407" y="818"/>
                    <a:pt x="357" y="804"/>
                  </a:cubicBezTo>
                  <a:cubicBezTo>
                    <a:pt x="307" y="790"/>
                    <a:pt x="250" y="860"/>
                    <a:pt x="195" y="858"/>
                  </a:cubicBezTo>
                  <a:cubicBezTo>
                    <a:pt x="140" y="856"/>
                    <a:pt x="54" y="818"/>
                    <a:pt x="27" y="792"/>
                  </a:cubicBezTo>
                  <a:cubicBezTo>
                    <a:pt x="0" y="766"/>
                    <a:pt x="6" y="729"/>
                    <a:pt x="33" y="702"/>
                  </a:cubicBezTo>
                  <a:cubicBezTo>
                    <a:pt x="60" y="675"/>
                    <a:pt x="134" y="636"/>
                    <a:pt x="189" y="630"/>
                  </a:cubicBezTo>
                  <a:cubicBezTo>
                    <a:pt x="244" y="624"/>
                    <a:pt x="315" y="682"/>
                    <a:pt x="363" y="666"/>
                  </a:cubicBezTo>
                  <a:cubicBezTo>
                    <a:pt x="411" y="650"/>
                    <a:pt x="478" y="578"/>
                    <a:pt x="477" y="534"/>
                  </a:cubicBezTo>
                  <a:cubicBezTo>
                    <a:pt x="476" y="490"/>
                    <a:pt x="405" y="417"/>
                    <a:pt x="359" y="402"/>
                  </a:cubicBezTo>
                  <a:cubicBezTo>
                    <a:pt x="313" y="387"/>
                    <a:pt x="255" y="453"/>
                    <a:pt x="201" y="444"/>
                  </a:cubicBezTo>
                  <a:cubicBezTo>
                    <a:pt x="147" y="435"/>
                    <a:pt x="63" y="422"/>
                    <a:pt x="34" y="348"/>
                  </a:cubicBezTo>
                  <a:lnTo>
                    <a:pt x="27" y="0"/>
                  </a:lnTo>
                  <a:lnTo>
                    <a:pt x="1101" y="0"/>
                  </a:lnTo>
                  <a:lnTo>
                    <a:pt x="1107" y="1542"/>
                  </a:lnTo>
                  <a:close/>
                </a:path>
              </a:pathLst>
            </a:custGeom>
            <a:solidFill>
              <a:srgbClr val="FF99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7" name="Text Box 82"/>
            <p:cNvSpPr txBox="1">
              <a:spLocks noChangeArrowheads="1"/>
            </p:cNvSpPr>
            <p:nvPr/>
          </p:nvSpPr>
          <p:spPr bwMode="auto">
            <a:xfrm>
              <a:off x="4567" y="812"/>
              <a:ext cx="2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S</a:t>
              </a:r>
            </a:p>
          </p:txBody>
        </p:sp>
      </p:grpSp>
      <p:grpSp>
        <p:nvGrpSpPr>
          <p:cNvPr id="6" name="Group 105"/>
          <p:cNvGrpSpPr>
            <a:grpSpLocks/>
          </p:cNvGrpSpPr>
          <p:nvPr/>
        </p:nvGrpSpPr>
        <p:grpSpPr bwMode="auto">
          <a:xfrm>
            <a:off x="2505075" y="3829051"/>
            <a:ext cx="717550" cy="727075"/>
            <a:chOff x="385" y="1286"/>
            <a:chExt cx="452" cy="458"/>
          </a:xfrm>
        </p:grpSpPr>
        <p:sp>
          <p:nvSpPr>
            <p:cNvPr id="755818" name="Freeform 106"/>
            <p:cNvSpPr>
              <a:spLocks/>
            </p:cNvSpPr>
            <p:nvPr/>
          </p:nvSpPr>
          <p:spPr bwMode="auto">
            <a:xfrm>
              <a:off x="385" y="1286"/>
              <a:ext cx="452" cy="4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44"/>
                </a:cxn>
                <a:cxn ang="0">
                  <a:pos x="1056" y="1544"/>
                </a:cxn>
                <a:cxn ang="0">
                  <a:pos x="1056" y="1192"/>
                </a:cxn>
                <a:cxn ang="0">
                  <a:pos x="1220" y="1036"/>
                </a:cxn>
                <a:cxn ang="0">
                  <a:pos x="1400" y="1096"/>
                </a:cxn>
                <a:cxn ang="0">
                  <a:pos x="1520" y="946"/>
                </a:cxn>
                <a:cxn ang="0">
                  <a:pos x="1382" y="808"/>
                </a:cxn>
                <a:cxn ang="0">
                  <a:pos x="1220" y="862"/>
                </a:cxn>
                <a:cxn ang="0">
                  <a:pos x="1052" y="796"/>
                </a:cxn>
                <a:cxn ang="0">
                  <a:pos x="1058" y="706"/>
                </a:cxn>
                <a:cxn ang="0">
                  <a:pos x="1214" y="634"/>
                </a:cxn>
                <a:cxn ang="0">
                  <a:pos x="1388" y="670"/>
                </a:cxn>
                <a:cxn ang="0">
                  <a:pos x="1502" y="538"/>
                </a:cxn>
                <a:cxn ang="0">
                  <a:pos x="1384" y="406"/>
                </a:cxn>
                <a:cxn ang="0">
                  <a:pos x="1226" y="448"/>
                </a:cxn>
                <a:cxn ang="0">
                  <a:pos x="1059" y="352"/>
                </a:cxn>
                <a:cxn ang="0">
                  <a:pos x="1052" y="4"/>
                </a:cxn>
                <a:cxn ang="0">
                  <a:pos x="0" y="0"/>
                </a:cxn>
              </a:cxnLst>
              <a:rect l="0" t="0" r="r" b="b"/>
              <a:pathLst>
                <a:path w="1523" h="1544">
                  <a:moveTo>
                    <a:pt x="0" y="0"/>
                  </a:moveTo>
                  <a:lnTo>
                    <a:pt x="0" y="1544"/>
                  </a:lnTo>
                  <a:lnTo>
                    <a:pt x="1056" y="1544"/>
                  </a:lnTo>
                  <a:lnTo>
                    <a:pt x="1056" y="1192"/>
                  </a:lnTo>
                  <a:cubicBezTo>
                    <a:pt x="1083" y="1107"/>
                    <a:pt x="1163" y="1052"/>
                    <a:pt x="1220" y="1036"/>
                  </a:cubicBezTo>
                  <a:cubicBezTo>
                    <a:pt x="1277" y="1020"/>
                    <a:pt x="1350" y="1111"/>
                    <a:pt x="1400" y="1096"/>
                  </a:cubicBezTo>
                  <a:cubicBezTo>
                    <a:pt x="1450" y="1081"/>
                    <a:pt x="1523" y="994"/>
                    <a:pt x="1520" y="946"/>
                  </a:cubicBezTo>
                  <a:cubicBezTo>
                    <a:pt x="1517" y="898"/>
                    <a:pt x="1432" y="822"/>
                    <a:pt x="1382" y="808"/>
                  </a:cubicBezTo>
                  <a:cubicBezTo>
                    <a:pt x="1332" y="794"/>
                    <a:pt x="1275" y="864"/>
                    <a:pt x="1220" y="862"/>
                  </a:cubicBezTo>
                  <a:cubicBezTo>
                    <a:pt x="1165" y="860"/>
                    <a:pt x="1079" y="822"/>
                    <a:pt x="1052" y="796"/>
                  </a:cubicBezTo>
                  <a:cubicBezTo>
                    <a:pt x="1025" y="770"/>
                    <a:pt x="1031" y="733"/>
                    <a:pt x="1058" y="706"/>
                  </a:cubicBezTo>
                  <a:cubicBezTo>
                    <a:pt x="1085" y="679"/>
                    <a:pt x="1159" y="640"/>
                    <a:pt x="1214" y="634"/>
                  </a:cubicBezTo>
                  <a:cubicBezTo>
                    <a:pt x="1269" y="628"/>
                    <a:pt x="1340" y="686"/>
                    <a:pt x="1388" y="670"/>
                  </a:cubicBezTo>
                  <a:cubicBezTo>
                    <a:pt x="1436" y="654"/>
                    <a:pt x="1503" y="582"/>
                    <a:pt x="1502" y="538"/>
                  </a:cubicBezTo>
                  <a:cubicBezTo>
                    <a:pt x="1501" y="494"/>
                    <a:pt x="1430" y="421"/>
                    <a:pt x="1384" y="406"/>
                  </a:cubicBezTo>
                  <a:cubicBezTo>
                    <a:pt x="1338" y="391"/>
                    <a:pt x="1280" y="457"/>
                    <a:pt x="1226" y="448"/>
                  </a:cubicBezTo>
                  <a:cubicBezTo>
                    <a:pt x="1172" y="439"/>
                    <a:pt x="1088" y="426"/>
                    <a:pt x="1059" y="352"/>
                  </a:cubicBezTo>
                  <a:lnTo>
                    <a:pt x="105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r">
                <a:defRPr/>
              </a:pPr>
              <a:endParaRPr lang="en-US">
                <a:solidFill>
                  <a:prstClr val="black"/>
                </a:solidFill>
                <a:latin typeface="Times New Roman" pitchFamily="25" charset="0"/>
                <a:ea typeface="ＭＳ Ｐゴシック" pitchFamily="25" charset="-128"/>
              </a:endParaRPr>
            </a:p>
          </p:txBody>
        </p:sp>
        <p:sp>
          <p:nvSpPr>
            <p:cNvPr id="65593" name="Text Box 107"/>
            <p:cNvSpPr txBox="1">
              <a:spLocks noChangeArrowheads="1"/>
            </p:cNvSpPr>
            <p:nvPr/>
          </p:nvSpPr>
          <p:spPr bwMode="auto">
            <a:xfrm>
              <a:off x="413" y="1342"/>
              <a:ext cx="2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08000"/>
                </a:buClr>
                <a:buSzPct val="120000"/>
                <a:buChar char="›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SzPct val="90000"/>
                <a:buFont typeface="Marlett" pitchFamily="2" charset="2"/>
                <a:buChar char="h"/>
                <a:defRPr sz="2800"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prstClr val="black"/>
                  </a:solidFill>
                  <a:latin typeface="Comic Sans MS" pitchFamily="66" charset="0"/>
                  <a:cs typeface="Arial" charset="0"/>
                </a:rPr>
                <a:t>J</a:t>
              </a:r>
            </a:p>
          </p:txBody>
        </p:sp>
      </p:grpSp>
      <p:grpSp>
        <p:nvGrpSpPr>
          <p:cNvPr id="12" name="Group 130"/>
          <p:cNvGrpSpPr>
            <a:grpSpLocks/>
          </p:cNvGrpSpPr>
          <p:nvPr/>
        </p:nvGrpSpPr>
        <p:grpSpPr bwMode="auto">
          <a:xfrm>
            <a:off x="8899526" y="3657600"/>
            <a:ext cx="1057275" cy="731838"/>
            <a:chOff x="388" y="756"/>
            <a:chExt cx="666" cy="461"/>
          </a:xfrm>
        </p:grpSpPr>
        <p:sp>
          <p:nvSpPr>
            <p:cNvPr id="755843" name="Rectangle 131"/>
            <p:cNvSpPr>
              <a:spLocks noChangeArrowheads="1"/>
            </p:cNvSpPr>
            <p:nvPr/>
          </p:nvSpPr>
          <p:spPr bwMode="auto">
            <a:xfrm>
              <a:off x="388" y="756"/>
              <a:ext cx="632" cy="46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r"/>
              <a:endParaRPr lang="en-US" altLang="en-US">
                <a:solidFill>
                  <a:prstClr val="black"/>
                </a:solidFill>
                <a:ea typeface="ＭＳ Ｐゴシック" pitchFamily="25" charset="-128"/>
              </a:endParaRPr>
            </a:p>
          </p:txBody>
        </p:sp>
        <p:grpSp>
          <p:nvGrpSpPr>
            <p:cNvPr id="65575" name="Group 132"/>
            <p:cNvGrpSpPr>
              <a:grpSpLocks/>
            </p:cNvGrpSpPr>
            <p:nvPr/>
          </p:nvGrpSpPr>
          <p:grpSpPr bwMode="auto">
            <a:xfrm>
              <a:off x="393" y="758"/>
              <a:ext cx="661" cy="459"/>
              <a:chOff x="393" y="758"/>
              <a:chExt cx="661" cy="459"/>
            </a:xfrm>
          </p:grpSpPr>
          <p:grpSp>
            <p:nvGrpSpPr>
              <p:cNvPr id="65576" name="Group 133"/>
              <p:cNvGrpSpPr>
                <a:grpSpLocks/>
              </p:cNvGrpSpPr>
              <p:nvPr/>
            </p:nvGrpSpPr>
            <p:grpSpPr bwMode="auto">
              <a:xfrm>
                <a:off x="393" y="758"/>
                <a:ext cx="452" cy="458"/>
                <a:chOff x="385" y="1286"/>
                <a:chExt cx="452" cy="458"/>
              </a:xfrm>
            </p:grpSpPr>
            <p:sp>
              <p:nvSpPr>
                <p:cNvPr id="65580" name="Freeform 134"/>
                <p:cNvSpPr>
                  <a:spLocks/>
                </p:cNvSpPr>
                <p:nvPr/>
              </p:nvSpPr>
              <p:spPr bwMode="auto">
                <a:xfrm>
                  <a:off x="385" y="1286"/>
                  <a:ext cx="452" cy="458"/>
                </a:xfrm>
                <a:custGeom>
                  <a:avLst/>
                  <a:gdLst>
                    <a:gd name="T0" fmla="*/ 0 w 1523"/>
                    <a:gd name="T1" fmla="*/ 0 h 1544"/>
                    <a:gd name="T2" fmla="*/ 0 w 1523"/>
                    <a:gd name="T3" fmla="*/ 458 h 1544"/>
                    <a:gd name="T4" fmla="*/ 313 w 1523"/>
                    <a:gd name="T5" fmla="*/ 458 h 1544"/>
                    <a:gd name="T6" fmla="*/ 313 w 1523"/>
                    <a:gd name="T7" fmla="*/ 354 h 1544"/>
                    <a:gd name="T8" fmla="*/ 362 w 1523"/>
                    <a:gd name="T9" fmla="*/ 307 h 1544"/>
                    <a:gd name="T10" fmla="*/ 415 w 1523"/>
                    <a:gd name="T11" fmla="*/ 325 h 1544"/>
                    <a:gd name="T12" fmla="*/ 451 w 1523"/>
                    <a:gd name="T13" fmla="*/ 281 h 1544"/>
                    <a:gd name="T14" fmla="*/ 410 w 1523"/>
                    <a:gd name="T15" fmla="*/ 240 h 1544"/>
                    <a:gd name="T16" fmla="*/ 362 w 1523"/>
                    <a:gd name="T17" fmla="*/ 256 h 1544"/>
                    <a:gd name="T18" fmla="*/ 312 w 1523"/>
                    <a:gd name="T19" fmla="*/ 236 h 1544"/>
                    <a:gd name="T20" fmla="*/ 314 w 1523"/>
                    <a:gd name="T21" fmla="*/ 209 h 1544"/>
                    <a:gd name="T22" fmla="*/ 360 w 1523"/>
                    <a:gd name="T23" fmla="*/ 188 h 1544"/>
                    <a:gd name="T24" fmla="*/ 412 w 1523"/>
                    <a:gd name="T25" fmla="*/ 199 h 1544"/>
                    <a:gd name="T26" fmla="*/ 446 w 1523"/>
                    <a:gd name="T27" fmla="*/ 160 h 1544"/>
                    <a:gd name="T28" fmla="*/ 411 w 1523"/>
                    <a:gd name="T29" fmla="*/ 120 h 1544"/>
                    <a:gd name="T30" fmla="*/ 364 w 1523"/>
                    <a:gd name="T31" fmla="*/ 133 h 1544"/>
                    <a:gd name="T32" fmla="*/ 314 w 1523"/>
                    <a:gd name="T33" fmla="*/ 104 h 1544"/>
                    <a:gd name="T34" fmla="*/ 312 w 1523"/>
                    <a:gd name="T35" fmla="*/ 1 h 1544"/>
                    <a:gd name="T36" fmla="*/ 0 w 1523"/>
                    <a:gd name="T37" fmla="*/ 0 h 154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523"/>
                    <a:gd name="T58" fmla="*/ 0 h 1544"/>
                    <a:gd name="T59" fmla="*/ 1523 w 1523"/>
                    <a:gd name="T60" fmla="*/ 1544 h 154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523" h="1544">
                      <a:moveTo>
                        <a:pt x="0" y="0"/>
                      </a:moveTo>
                      <a:lnTo>
                        <a:pt x="0" y="1544"/>
                      </a:lnTo>
                      <a:lnTo>
                        <a:pt x="1056" y="1544"/>
                      </a:lnTo>
                      <a:lnTo>
                        <a:pt x="1056" y="1192"/>
                      </a:lnTo>
                      <a:cubicBezTo>
                        <a:pt x="1083" y="1107"/>
                        <a:pt x="1163" y="1052"/>
                        <a:pt x="1220" y="1036"/>
                      </a:cubicBezTo>
                      <a:cubicBezTo>
                        <a:pt x="1277" y="1020"/>
                        <a:pt x="1350" y="1111"/>
                        <a:pt x="1400" y="1096"/>
                      </a:cubicBezTo>
                      <a:cubicBezTo>
                        <a:pt x="1450" y="1081"/>
                        <a:pt x="1523" y="994"/>
                        <a:pt x="1520" y="946"/>
                      </a:cubicBezTo>
                      <a:cubicBezTo>
                        <a:pt x="1517" y="898"/>
                        <a:pt x="1432" y="822"/>
                        <a:pt x="1382" y="808"/>
                      </a:cubicBezTo>
                      <a:cubicBezTo>
                        <a:pt x="1332" y="794"/>
                        <a:pt x="1275" y="864"/>
                        <a:pt x="1220" y="862"/>
                      </a:cubicBezTo>
                      <a:cubicBezTo>
                        <a:pt x="1165" y="860"/>
                        <a:pt x="1079" y="822"/>
                        <a:pt x="1052" y="796"/>
                      </a:cubicBezTo>
                      <a:cubicBezTo>
                        <a:pt x="1025" y="770"/>
                        <a:pt x="1031" y="733"/>
                        <a:pt x="1058" y="706"/>
                      </a:cubicBezTo>
                      <a:cubicBezTo>
                        <a:pt x="1085" y="679"/>
                        <a:pt x="1159" y="640"/>
                        <a:pt x="1214" y="634"/>
                      </a:cubicBezTo>
                      <a:cubicBezTo>
                        <a:pt x="1269" y="628"/>
                        <a:pt x="1340" y="686"/>
                        <a:pt x="1388" y="670"/>
                      </a:cubicBezTo>
                      <a:cubicBezTo>
                        <a:pt x="1436" y="654"/>
                        <a:pt x="1503" y="582"/>
                        <a:pt x="1502" y="538"/>
                      </a:cubicBezTo>
                      <a:cubicBezTo>
                        <a:pt x="1501" y="494"/>
                        <a:pt x="1430" y="421"/>
                        <a:pt x="1384" y="406"/>
                      </a:cubicBezTo>
                      <a:cubicBezTo>
                        <a:pt x="1338" y="391"/>
                        <a:pt x="1280" y="457"/>
                        <a:pt x="1226" y="448"/>
                      </a:cubicBezTo>
                      <a:cubicBezTo>
                        <a:pt x="1172" y="439"/>
                        <a:pt x="1088" y="426"/>
                        <a:pt x="1059" y="352"/>
                      </a:cubicBezTo>
                      <a:lnTo>
                        <a:pt x="1052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81" name="Text Box 135"/>
                <p:cNvSpPr txBox="1">
                  <a:spLocks noChangeArrowheads="1"/>
                </p:cNvSpPr>
                <p:nvPr/>
              </p:nvSpPr>
              <p:spPr bwMode="auto">
                <a:xfrm>
                  <a:off x="413" y="1342"/>
                  <a:ext cx="265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J</a:t>
                  </a:r>
                </a:p>
              </p:txBody>
            </p:sp>
          </p:grpSp>
          <p:grpSp>
            <p:nvGrpSpPr>
              <p:cNvPr id="65577" name="Group 136"/>
              <p:cNvGrpSpPr>
                <a:grpSpLocks/>
              </p:cNvGrpSpPr>
              <p:nvPr/>
            </p:nvGrpSpPr>
            <p:grpSpPr bwMode="auto">
              <a:xfrm>
                <a:off x="694" y="760"/>
                <a:ext cx="360" cy="457"/>
                <a:chOff x="4478" y="750"/>
                <a:chExt cx="360" cy="457"/>
              </a:xfrm>
            </p:grpSpPr>
            <p:sp>
              <p:nvSpPr>
                <p:cNvPr id="65578" name="Freeform 137"/>
                <p:cNvSpPr>
                  <a:spLocks/>
                </p:cNvSpPr>
                <p:nvPr/>
              </p:nvSpPr>
              <p:spPr bwMode="auto">
                <a:xfrm>
                  <a:off x="4478" y="750"/>
                  <a:ext cx="328" cy="457"/>
                </a:xfrm>
                <a:custGeom>
                  <a:avLst/>
                  <a:gdLst>
                    <a:gd name="T0" fmla="*/ 328 w 1107"/>
                    <a:gd name="T1" fmla="*/ 457 h 1542"/>
                    <a:gd name="T2" fmla="*/ 9 w 1107"/>
                    <a:gd name="T3" fmla="*/ 456 h 1542"/>
                    <a:gd name="T4" fmla="*/ 9 w 1107"/>
                    <a:gd name="T5" fmla="*/ 352 h 1542"/>
                    <a:gd name="T6" fmla="*/ 58 w 1107"/>
                    <a:gd name="T7" fmla="*/ 306 h 1542"/>
                    <a:gd name="T8" fmla="*/ 111 w 1107"/>
                    <a:gd name="T9" fmla="*/ 324 h 1542"/>
                    <a:gd name="T10" fmla="*/ 147 w 1107"/>
                    <a:gd name="T11" fmla="*/ 279 h 1542"/>
                    <a:gd name="T12" fmla="*/ 106 w 1107"/>
                    <a:gd name="T13" fmla="*/ 238 h 1542"/>
                    <a:gd name="T14" fmla="*/ 58 w 1107"/>
                    <a:gd name="T15" fmla="*/ 254 h 1542"/>
                    <a:gd name="T16" fmla="*/ 8 w 1107"/>
                    <a:gd name="T17" fmla="*/ 235 h 1542"/>
                    <a:gd name="T18" fmla="*/ 10 w 1107"/>
                    <a:gd name="T19" fmla="*/ 208 h 1542"/>
                    <a:gd name="T20" fmla="*/ 56 w 1107"/>
                    <a:gd name="T21" fmla="*/ 187 h 1542"/>
                    <a:gd name="T22" fmla="*/ 108 w 1107"/>
                    <a:gd name="T23" fmla="*/ 197 h 1542"/>
                    <a:gd name="T24" fmla="*/ 141 w 1107"/>
                    <a:gd name="T25" fmla="*/ 158 h 1542"/>
                    <a:gd name="T26" fmla="*/ 106 w 1107"/>
                    <a:gd name="T27" fmla="*/ 119 h 1542"/>
                    <a:gd name="T28" fmla="*/ 60 w 1107"/>
                    <a:gd name="T29" fmla="*/ 132 h 1542"/>
                    <a:gd name="T30" fmla="*/ 10 w 1107"/>
                    <a:gd name="T31" fmla="*/ 103 h 1542"/>
                    <a:gd name="T32" fmla="*/ 8 w 1107"/>
                    <a:gd name="T33" fmla="*/ 0 h 1542"/>
                    <a:gd name="T34" fmla="*/ 326 w 1107"/>
                    <a:gd name="T35" fmla="*/ 0 h 1542"/>
                    <a:gd name="T36" fmla="*/ 328 w 1107"/>
                    <a:gd name="T37" fmla="*/ 457 h 154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07"/>
                    <a:gd name="T58" fmla="*/ 0 h 1542"/>
                    <a:gd name="T59" fmla="*/ 1107 w 1107"/>
                    <a:gd name="T60" fmla="*/ 1542 h 154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07" h="1542">
                      <a:moveTo>
                        <a:pt x="1107" y="1542"/>
                      </a:moveTo>
                      <a:lnTo>
                        <a:pt x="31" y="1540"/>
                      </a:lnTo>
                      <a:lnTo>
                        <a:pt x="31" y="1188"/>
                      </a:lnTo>
                      <a:cubicBezTo>
                        <a:pt x="58" y="1103"/>
                        <a:pt x="138" y="1048"/>
                        <a:pt x="195" y="1032"/>
                      </a:cubicBezTo>
                      <a:cubicBezTo>
                        <a:pt x="252" y="1016"/>
                        <a:pt x="325" y="1107"/>
                        <a:pt x="375" y="1092"/>
                      </a:cubicBezTo>
                      <a:cubicBezTo>
                        <a:pt x="425" y="1077"/>
                        <a:pt x="498" y="990"/>
                        <a:pt x="495" y="942"/>
                      </a:cubicBezTo>
                      <a:cubicBezTo>
                        <a:pt x="492" y="894"/>
                        <a:pt x="407" y="818"/>
                        <a:pt x="357" y="804"/>
                      </a:cubicBezTo>
                      <a:cubicBezTo>
                        <a:pt x="307" y="790"/>
                        <a:pt x="250" y="860"/>
                        <a:pt x="195" y="858"/>
                      </a:cubicBezTo>
                      <a:cubicBezTo>
                        <a:pt x="140" y="856"/>
                        <a:pt x="54" y="818"/>
                        <a:pt x="27" y="792"/>
                      </a:cubicBezTo>
                      <a:cubicBezTo>
                        <a:pt x="0" y="766"/>
                        <a:pt x="6" y="729"/>
                        <a:pt x="33" y="702"/>
                      </a:cubicBezTo>
                      <a:cubicBezTo>
                        <a:pt x="60" y="675"/>
                        <a:pt x="134" y="636"/>
                        <a:pt x="189" y="630"/>
                      </a:cubicBezTo>
                      <a:cubicBezTo>
                        <a:pt x="244" y="624"/>
                        <a:pt x="315" y="682"/>
                        <a:pt x="363" y="666"/>
                      </a:cubicBezTo>
                      <a:cubicBezTo>
                        <a:pt x="411" y="650"/>
                        <a:pt x="478" y="578"/>
                        <a:pt x="477" y="534"/>
                      </a:cubicBezTo>
                      <a:cubicBezTo>
                        <a:pt x="476" y="490"/>
                        <a:pt x="405" y="417"/>
                        <a:pt x="359" y="402"/>
                      </a:cubicBezTo>
                      <a:cubicBezTo>
                        <a:pt x="313" y="387"/>
                        <a:pt x="255" y="453"/>
                        <a:pt x="201" y="444"/>
                      </a:cubicBezTo>
                      <a:cubicBezTo>
                        <a:pt x="147" y="435"/>
                        <a:pt x="63" y="422"/>
                        <a:pt x="34" y="348"/>
                      </a:cubicBezTo>
                      <a:lnTo>
                        <a:pt x="27" y="0"/>
                      </a:lnTo>
                      <a:lnTo>
                        <a:pt x="1101" y="0"/>
                      </a:lnTo>
                      <a:lnTo>
                        <a:pt x="1107" y="1542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/>
                  <a:endParaRPr lang="en-US">
                    <a:solidFill>
                      <a:prstClr val="black"/>
                    </a:solidFill>
                    <a:latin typeface="Times New Roman" pitchFamily="25" charset="0"/>
                    <a:ea typeface="ＭＳ Ｐゴシック" pitchFamily="25" charset="-128"/>
                  </a:endParaRPr>
                </a:p>
              </p:txBody>
            </p:sp>
            <p:sp>
              <p:nvSpPr>
                <p:cNvPr id="65579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4567" y="812"/>
                  <a:ext cx="27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22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808000"/>
                    </a:buClr>
                    <a:buSzPct val="120000"/>
                    <a:buChar char="›"/>
                    <a:defRPr sz="32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MS PGothic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SzPct val="90000"/>
                    <a:buFont typeface="Marlett" pitchFamily="2" charset="2"/>
                    <a:buChar char="h"/>
                    <a:defRPr sz="2800">
                      <a:solidFill>
                        <a:schemeClr val="tx1"/>
                      </a:solidFill>
                      <a:latin typeface="Arial" charset="0"/>
                      <a:ea typeface="MS PGothic" pitchFamily="34" charset="-128"/>
                      <a:cs typeface="Arial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algn="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800">
                      <a:solidFill>
                        <a:prstClr val="black"/>
                      </a:solidFill>
                      <a:latin typeface="Comic Sans MS" pitchFamily="66" charset="0"/>
                      <a:cs typeface="Arial" charset="0"/>
                    </a:rPr>
                    <a:t>S</a:t>
                  </a:r>
                </a:p>
              </p:txBody>
            </p:sp>
          </p:grpSp>
        </p:grpSp>
      </p:grpSp>
      <p:sp>
        <p:nvSpPr>
          <p:cNvPr id="65570" name="Line 13"/>
          <p:cNvSpPr>
            <a:spLocks noChangeShapeType="1"/>
          </p:cNvSpPr>
          <p:nvPr/>
        </p:nvSpPr>
        <p:spPr bwMode="auto">
          <a:xfrm flipV="1">
            <a:off x="4457700" y="4208464"/>
            <a:ext cx="3136900" cy="127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/>
            <a:endParaRPr lang="en-US">
              <a:solidFill>
                <a:prstClr val="black"/>
              </a:solidFill>
              <a:latin typeface="Times New Roman" pitchFamily="25" charset="0"/>
              <a:ea typeface="ＭＳ Ｐゴシック" pitchFamily="25" charset="-128"/>
            </a:endParaRPr>
          </a:p>
        </p:txBody>
      </p:sp>
      <p:sp>
        <p:nvSpPr>
          <p:cNvPr id="65571" name="Text Box 71"/>
          <p:cNvSpPr txBox="1">
            <a:spLocks noChangeArrowheads="1"/>
          </p:cNvSpPr>
          <p:nvPr/>
        </p:nvSpPr>
        <p:spPr bwMode="auto">
          <a:xfrm>
            <a:off x="5367338" y="3708401"/>
            <a:ext cx="1252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/>
            <a:r>
              <a:rPr lang="en-US" altLang="en-US" i="1">
                <a:solidFill>
                  <a:prstClr val="black"/>
                </a:solidFill>
                <a:ea typeface="ＭＳ Ｐゴシック" pitchFamily="25" charset="-128"/>
              </a:rPr>
              <a:t>CLAIM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479296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CE7391-5BFB-B423-3DE0-1FAD89205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Reduces complexity</a:t>
            </a:r>
          </a:p>
          <a:p>
            <a:r>
              <a:rPr lang="en-US" dirty="0"/>
              <a:t>Allows AP to be a standalone entity</a:t>
            </a:r>
          </a:p>
          <a:p>
            <a:r>
              <a:rPr lang="en-US" dirty="0"/>
              <a:t>Simplifies users adding their own EPs to a shared AP/pool</a:t>
            </a:r>
          </a:p>
          <a:p>
            <a:pPr lvl="1"/>
            <a:r>
              <a:rPr lang="en-US" dirty="0"/>
              <a:t>Bring your own capacity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111B16-FEBF-90D6-5BF7-EE9828F9D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86388-C031-99A0-DD3E-830C082706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21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024EAD-739E-0D2D-F0CD-6F1745FD7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Users adding their own EPs to a shared pool is a security mess</a:t>
            </a:r>
          </a:p>
          <a:p>
            <a:pPr lvl="1"/>
            <a:r>
              <a:rPr lang="en-US" dirty="0"/>
              <a:t>Users need credential for writing to the collector</a:t>
            </a:r>
          </a:p>
          <a:p>
            <a:pPr lvl="1"/>
            <a:r>
              <a:rPr lang="en-US" dirty="0"/>
              <a:t>Collector/negotiator must ensure user EPs won’t run other users’ jobs</a:t>
            </a:r>
          </a:p>
          <a:p>
            <a:r>
              <a:rPr lang="en-US" dirty="0"/>
              <a:t>Per-user flocking helps some</a:t>
            </a:r>
          </a:p>
          <a:p>
            <a:pPr lvl="1"/>
            <a:r>
              <a:rPr lang="en-US" dirty="0"/>
              <a:t>Requires user to set up personal collector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5D1AAD-EC7D-CCE6-5E58-17E590725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Your Own Capacity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707A0-9307-AC80-F226-FA14ED1D9D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73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586CDB-DD89-C0B9-F7E0-0468A765C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 requests </a:t>
            </a:r>
            <a:r>
              <a:rPr lang="en-US" dirty="0" err="1"/>
              <a:t>IDToken</a:t>
            </a:r>
            <a:r>
              <a:rPr lang="en-US" dirty="0"/>
              <a:t> from AP</a:t>
            </a:r>
          </a:p>
          <a:p>
            <a:pPr lvl="1"/>
            <a:r>
              <a:rPr lang="en-US" dirty="0"/>
              <a:t>Token may include name of job set</a:t>
            </a:r>
          </a:p>
          <a:p>
            <a:r>
              <a:rPr lang="en-US" dirty="0"/>
              <a:t>User launches EPs</a:t>
            </a:r>
          </a:p>
          <a:p>
            <a:pPr lvl="1"/>
            <a:r>
              <a:rPr lang="en-US" dirty="0"/>
              <a:t>Provides token and address of AP</a:t>
            </a:r>
          </a:p>
          <a:p>
            <a:pPr lvl="1"/>
            <a:r>
              <a:rPr lang="en-US" dirty="0"/>
              <a:t>Tools from HTCSS or others can aid in deployment</a:t>
            </a:r>
          </a:p>
          <a:p>
            <a:r>
              <a:rPr lang="en-US" dirty="0"/>
              <a:t>EPs contact AP and present token</a:t>
            </a:r>
          </a:p>
          <a:p>
            <a:r>
              <a:rPr lang="en-US" dirty="0"/>
              <a:t>AP schedules jobs for EPs</a:t>
            </a:r>
          </a:p>
          <a:p>
            <a:pPr lvl="1"/>
            <a:r>
              <a:rPr lang="en-US" dirty="0"/>
              <a:t>Restricts based on user and optionally job set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BDFF3F-201F-646B-DDEB-CA33519BE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Direct Attachment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80D7B-1977-3FA1-F3BB-4051B2B7A4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925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|2.9|4.2|2.4|8.2|2.|5.1|6.7|4.5|5.4|5.|11.1|3.9|9.7|16.3|0.9|6.3|1.8|5.9|15.6|8.2|17.6|6.3|5.9|6.9|12.6|8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|2.9|4.2|2.4|8.2|2.|5.1|6.7|4.5|5.4|5.|11.1|3.9|9.7|16.3|0.9|6.3|1.8|5.9|15.6|8.2|17.6|6.3|5.9|6.9|12.6|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|2.9|4.2|2.4|8.2|2.|5.1|6.7|4.5|5.4|5.|11.1|3.9|9.7|16.3|0.9|6.3|1.8|5.9|15.6|8.2|17.6|6.3|5.9|6.9|12.6|8.4"/>
</p:tagLst>
</file>

<file path=ppt/theme/theme1.xml><?xml version="1.0" encoding="utf-8"?>
<a:theme xmlns:a="http://schemas.openxmlformats.org/drawingml/2006/main" name="Q_analyze_tutorial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Todds_HTCondor_Template</Template>
  <TotalTime>8495</TotalTime>
  <Words>543</Words>
  <Application>Microsoft Macintosh PowerPoint</Application>
  <PresentationFormat>Widescreen</PresentationFormat>
  <Paragraphs>114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Marlett</vt:lpstr>
      <vt:lpstr>Times New Roman</vt:lpstr>
      <vt:lpstr>Q_analyze_tutorial</vt:lpstr>
      <vt:lpstr>Direct Attachment of Execute Point to Access Point</vt:lpstr>
      <vt:lpstr>The Old Model</vt:lpstr>
      <vt:lpstr>Claiming Protocol</vt:lpstr>
      <vt:lpstr>A New Model</vt:lpstr>
      <vt:lpstr>Claiming Protocol</vt:lpstr>
      <vt:lpstr>Claiming Protocol</vt:lpstr>
      <vt:lpstr>Benefits</vt:lpstr>
      <vt:lpstr>Bring Your Own Capacity</vt:lpstr>
      <vt:lpstr>User Direct Attachment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GPUs with HTCondor 9.x</dc:title>
  <dc:creator>John M Knoeller</dc:creator>
  <cp:lastModifiedBy>Jaime Frey</cp:lastModifiedBy>
  <cp:revision>58</cp:revision>
  <dcterms:created xsi:type="dcterms:W3CDTF">2022-05-13T16:50:49Z</dcterms:created>
  <dcterms:modified xsi:type="dcterms:W3CDTF">2022-10-12T21:45:50Z</dcterms:modified>
</cp:coreProperties>
</file>