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54" r:id="rId1"/>
  </p:sldMasterIdLst>
  <p:notesMasterIdLst>
    <p:notesMasterId r:id="rId27"/>
  </p:notesMasterIdLst>
  <p:sldIdLst>
    <p:sldId id="857" r:id="rId2"/>
    <p:sldId id="917" r:id="rId3"/>
    <p:sldId id="915" r:id="rId4"/>
    <p:sldId id="916" r:id="rId5"/>
    <p:sldId id="918" r:id="rId6"/>
    <p:sldId id="919" r:id="rId7"/>
    <p:sldId id="920" r:id="rId8"/>
    <p:sldId id="921" r:id="rId9"/>
    <p:sldId id="922" r:id="rId10"/>
    <p:sldId id="923" r:id="rId11"/>
    <p:sldId id="924" r:id="rId12"/>
    <p:sldId id="938" r:id="rId13"/>
    <p:sldId id="925" r:id="rId14"/>
    <p:sldId id="927" r:id="rId15"/>
    <p:sldId id="926" r:id="rId16"/>
    <p:sldId id="929" r:id="rId17"/>
    <p:sldId id="928" r:id="rId18"/>
    <p:sldId id="933" r:id="rId19"/>
    <p:sldId id="930" r:id="rId20"/>
    <p:sldId id="935" r:id="rId21"/>
    <p:sldId id="937" r:id="rId22"/>
    <p:sldId id="934" r:id="rId23"/>
    <p:sldId id="931" r:id="rId24"/>
    <p:sldId id="936" r:id="rId25"/>
    <p:sldId id="258" r:id="rId26"/>
  </p:sldIdLst>
  <p:sldSz cx="12192000" cy="6858000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Times New Roman" pitchFamily="18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60036"/>
    <a:srgbClr val="FF9933"/>
    <a:srgbClr val="FF0000"/>
    <a:srgbClr val="8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21577" autoAdjust="0"/>
    <p:restoredTop sz="86477" autoAdjust="0"/>
  </p:normalViewPr>
  <p:slideViewPr>
    <p:cSldViewPr snapToGrid="0">
      <p:cViewPr varScale="1">
        <p:scale>
          <a:sx n="109" d="100"/>
          <a:sy n="109" d="100"/>
        </p:scale>
        <p:origin x="600" y="9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81000" y="685800"/>
            <a:ext cx="6096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  <a:ea typeface="ＭＳ Ｐゴシック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pPr>
              <a:defRPr/>
            </a:pPr>
            <a:fld id="{7BAEE6F5-8B4E-485C-902F-563275D8E9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70964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MS PGothic"/>
                <a:cs typeface="Calibri"/>
              </a:rPr>
              <a:t>If a GPU is producing bad results, sometimes it is desireable to disable it for use by HTCondor without restarting the whole machine.</a:t>
            </a:r>
          </a:p>
          <a:p>
            <a:r>
              <a:rPr lang="en-US">
                <a:latin typeface="Calibri"/>
                <a:ea typeface="MS PGothic"/>
                <a:cs typeface="Calibri"/>
              </a:rPr>
              <a:t>This can be done by adding it to the configuration as an OFFLINE GPU.  This works well when you are using stable GPU ids such as</a:t>
            </a:r>
            <a:endParaRPr lang="en-US" dirty="0">
              <a:latin typeface="Calibri"/>
              <a:cs typeface="Calibri"/>
            </a:endParaRPr>
          </a:p>
          <a:p>
            <a:r>
              <a:rPr lang="en-US">
                <a:latin typeface="Calibri"/>
                <a:ea typeface="MS PGothic"/>
                <a:cs typeface="Calibri"/>
              </a:rPr>
              <a:t>uuids and short uuids.  It can work with GPU indexes as well, but only if the cuda runtime has not reassigned indexes since </a:t>
            </a:r>
            <a:endParaRPr lang="en-US">
              <a:latin typeface="Calibri"/>
              <a:cs typeface="Calibri"/>
            </a:endParaRPr>
          </a:p>
          <a:p>
            <a:r>
              <a:rPr lang="en-US">
                <a:latin typeface="Calibri"/>
                <a:ea typeface="MS PGothic"/>
                <a:cs typeface="Calibri"/>
              </a:rPr>
              <a:t>condor_gpu_discovery was first run.</a:t>
            </a:r>
            <a:endParaRPr lang="en-US" dirty="0">
              <a:latin typeface="Calibri"/>
              <a:ea typeface="MS PGothic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AEE6F5-8B4E-485C-902F-563275D8E9C2}" type="slidenum">
              <a:rPr lang="en-US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6758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/>
                <a:ea typeface="MS PGothic"/>
                <a:cs typeface="Calibri"/>
              </a:rPr>
              <a:t>This is the partitionable slot ad, when one of the GPUs is assigned to a child slot.  The important thing to notice here is </a:t>
            </a:r>
            <a:r>
              <a:rPr lang="en-US" dirty="0" err="1">
                <a:latin typeface="Calibri"/>
                <a:ea typeface="MS PGothic"/>
                <a:cs typeface="Calibri"/>
              </a:rPr>
              <a:t>AssignedGPUs</a:t>
            </a:r>
            <a:r>
              <a:rPr lang="en-US" dirty="0">
                <a:latin typeface="Calibri"/>
                <a:ea typeface="MS PGothic"/>
                <a:cs typeface="Calibri"/>
              </a:rPr>
              <a:t> shows 2 </a:t>
            </a:r>
            <a:r>
              <a:rPr lang="en-US" dirty="0" err="1">
                <a:latin typeface="Calibri"/>
                <a:ea typeface="MS PGothic"/>
                <a:cs typeface="Calibri"/>
              </a:rPr>
              <a:t>gpu</a:t>
            </a:r>
            <a:r>
              <a:rPr lang="en-US" dirty="0">
                <a:latin typeface="Calibri"/>
                <a:ea typeface="MS PGothic"/>
                <a:cs typeface="Calibri"/>
              </a:rPr>
              <a:t> ids, but Available GPUs just has 1 GPU property set. </a:t>
            </a:r>
          </a:p>
          <a:p>
            <a:r>
              <a:rPr lang="en-US" dirty="0" err="1">
                <a:latin typeface="Calibri"/>
                <a:ea typeface="MS PGothic"/>
                <a:cs typeface="Calibri"/>
              </a:rPr>
              <a:t>AssignedGPUs</a:t>
            </a:r>
            <a:r>
              <a:rPr lang="en-US" dirty="0">
                <a:latin typeface="Calibri"/>
                <a:ea typeface="MS PGothic"/>
                <a:cs typeface="Calibri"/>
              </a:rPr>
              <a:t> is the GPUs permanently assigned to the slot and its children.   </a:t>
            </a:r>
            <a:r>
              <a:rPr lang="en-US" dirty="0" err="1">
                <a:latin typeface="Calibri"/>
                <a:ea typeface="MS PGothic"/>
                <a:cs typeface="Calibri"/>
              </a:rPr>
              <a:t>AvailableGPUs</a:t>
            </a:r>
            <a:r>
              <a:rPr lang="en-US" dirty="0">
                <a:latin typeface="Calibri"/>
                <a:ea typeface="MS PGothic"/>
                <a:cs typeface="Calibri"/>
              </a:rPr>
              <a:t> is the properties of the GPUs that are available for matchmaking.  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AEE6F5-8B4E-485C-902F-563275D8E9C2}" type="slidenum">
              <a:rPr lang="en-US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08323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MS PGothic"/>
                <a:cs typeface="Calibri"/>
              </a:rPr>
              <a:t>Very recent GPUs from NVIDIA such as the A100 can be statically partitioned into up to 7 smaller virtual GPU devices that NVIDIA calls MIGs. </a:t>
            </a:r>
          </a:p>
          <a:p>
            <a:r>
              <a:rPr lang="en-US" dirty="0">
                <a:latin typeface="Calibri"/>
                <a:ea typeface="MS PGothic"/>
                <a:cs typeface="Calibri"/>
              </a:rPr>
              <a:t>This partitioning has to be re-done each time the machine is started and before the Startd runs condor_gpu_discovery.  </a:t>
            </a:r>
            <a:endParaRPr lang="en-US" dirty="0">
              <a:latin typeface="Calibri"/>
              <a:cs typeface="Calibri"/>
            </a:endParaRPr>
          </a:p>
          <a:p>
            <a:r>
              <a:rPr lang="en-US">
                <a:latin typeface="Calibri"/>
                <a:ea typeface="MS PGothic"/>
                <a:cs typeface="Calibri"/>
              </a:rPr>
              <a:t>But with these conditions, MIGs work with HTCondor.  </a:t>
            </a:r>
            <a:endParaRPr lang="en-US">
              <a:latin typeface="Calibri"/>
              <a:cs typeface="Calibri"/>
            </a:endParaRPr>
          </a:p>
          <a:p>
            <a:r>
              <a:rPr lang="en-US">
                <a:latin typeface="Calibri"/>
                <a:ea typeface="MS PGothic"/>
                <a:cs typeface="Calibri"/>
              </a:rPr>
              <a:t>There are some qualfications about using MIGs that we will go into in a later slide</a:t>
            </a:r>
            <a:endParaRPr lang="en-US">
              <a:latin typeface="Calibri"/>
              <a:cs typeface="Calibri"/>
            </a:endParaRPr>
          </a:p>
          <a:p>
            <a:endParaRPr lang="en-US" dirty="0">
              <a:latin typeface="Calibri"/>
              <a:cs typeface="Calibri"/>
            </a:endParaRPr>
          </a:p>
          <a:p>
            <a:endParaRPr lang="en-US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AEE6F5-8B4E-485C-902F-563275D8E9C2}" type="slidenum">
              <a:rPr lang="en-US"/>
              <a:pPr>
                <a:defRPr/>
              </a:pPr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061553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latin typeface="Calibri"/>
                <a:ea typeface="MS PGothic"/>
                <a:cs typeface="Calibri"/>
              </a:rPr>
              <a:t>Very recent GPUs from NVIDIA such as the A100 can be statically partitioned into up to 7 smaller virtual GPU devices that NVIDIA calls MIGs. </a:t>
            </a:r>
          </a:p>
          <a:p>
            <a:r>
              <a:rPr lang="en-US" dirty="0">
                <a:latin typeface="Calibri"/>
                <a:ea typeface="MS PGothic"/>
                <a:cs typeface="Calibri"/>
              </a:rPr>
              <a:t>This partitioning has to be re-done each time the machine is started and before the Startd runs condor_gpu_discovery.  </a:t>
            </a:r>
            <a:endParaRPr lang="en-US" dirty="0">
              <a:latin typeface="Calibri"/>
              <a:cs typeface="Calibri"/>
            </a:endParaRPr>
          </a:p>
          <a:p>
            <a:r>
              <a:rPr lang="en-US">
                <a:latin typeface="Calibri"/>
                <a:ea typeface="MS PGothic"/>
                <a:cs typeface="Calibri"/>
              </a:rPr>
              <a:t>But with these conditions, MIGs work with HTCondor.  </a:t>
            </a:r>
            <a:endParaRPr lang="en-US">
              <a:latin typeface="Calibri"/>
              <a:cs typeface="Calibri"/>
            </a:endParaRPr>
          </a:p>
          <a:p>
            <a:r>
              <a:rPr lang="en-US">
                <a:latin typeface="Calibri"/>
                <a:ea typeface="MS PGothic"/>
                <a:cs typeface="Calibri"/>
              </a:rPr>
              <a:t>There are some qualfications about using MIGs that we will go into in a later slide</a:t>
            </a:r>
            <a:endParaRPr lang="en-US">
              <a:latin typeface="Calibri"/>
              <a:cs typeface="Calibri"/>
            </a:endParaRPr>
          </a:p>
          <a:p>
            <a:endParaRPr lang="en-US" dirty="0">
              <a:latin typeface="Calibri"/>
              <a:cs typeface="Calibri"/>
            </a:endParaRPr>
          </a:p>
          <a:p>
            <a:endParaRPr lang="en-US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AEE6F5-8B4E-485C-902F-563275D8E9C2}" type="slidenum">
              <a:rPr lang="en-US"/>
              <a:pPr>
                <a:defRPr/>
              </a:pPr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79868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Times New Roman"/>
                <a:ea typeface="MS PGothic"/>
                <a:cs typeface="Times New Roman"/>
              </a:rPr>
              <a:t>There are many caveats to using MIGs with the CUDA runtime that we expect to be relaxed or removed in the future.</a:t>
            </a:r>
          </a:p>
          <a:p>
            <a:endParaRPr lang="en-US" dirty="0">
              <a:latin typeface="Times New Roman"/>
              <a:ea typeface="MS PGothic"/>
              <a:cs typeface="Times New Roman"/>
            </a:endParaRPr>
          </a:p>
          <a:p>
            <a:r>
              <a:rPr lang="en-US" dirty="0">
                <a:latin typeface="Times New Roman"/>
                <a:ea typeface="MS PGothic"/>
                <a:cs typeface="Times New Roman"/>
              </a:rPr>
              <a:t>CUDA_VISIBLE_DEVICES can only list a single MIG device, but the Startd does not know this and will not prevent a job from requesting multiple MIGs</a:t>
            </a:r>
          </a:p>
          <a:p>
            <a:endParaRPr lang="en-US" dirty="0"/>
          </a:p>
          <a:p>
            <a:r>
              <a:rPr lang="en-US" dirty="0"/>
              <a:t>Short </a:t>
            </a:r>
            <a:r>
              <a:rPr lang="en-US" dirty="0" err="1"/>
              <a:t>uuids</a:t>
            </a:r>
            <a:r>
              <a:rPr lang="en-US" dirty="0"/>
              <a:t> do not work to identify the MIG devices, only the full </a:t>
            </a:r>
            <a:r>
              <a:rPr lang="en-US" dirty="0" err="1"/>
              <a:t>uuids</a:t>
            </a:r>
            <a:r>
              <a:rPr lang="en-US" dirty="0"/>
              <a:t> work.</a:t>
            </a:r>
          </a:p>
          <a:p>
            <a:endParaRPr lang="en-US" dirty="0"/>
          </a:p>
          <a:p>
            <a:r>
              <a:rPr lang="en-US" dirty="0"/>
              <a:t>If *any* GPU on a machine has MIG devices,  normal </a:t>
            </a:r>
            <a:r>
              <a:rPr lang="en-US" dirty="0" err="1"/>
              <a:t>emumeration</a:t>
            </a:r>
            <a:r>
              <a:rPr lang="en-US" dirty="0"/>
              <a:t> of GPUs by </a:t>
            </a:r>
            <a:r>
              <a:rPr lang="en-US" dirty="0" err="1"/>
              <a:t>condor_gpu_discovery</a:t>
            </a:r>
            <a:r>
              <a:rPr lang="en-US" dirty="0"/>
              <a:t> can no longer see the non-MIG GPUs.</a:t>
            </a:r>
          </a:p>
          <a:p>
            <a:r>
              <a:rPr lang="en-US" dirty="0"/>
              <a:t>There is an alternate library and API  (</a:t>
            </a:r>
            <a:r>
              <a:rPr lang="en-US" dirty="0" err="1"/>
              <a:t>nvml</a:t>
            </a:r>
            <a:r>
              <a:rPr lang="en-US" dirty="0"/>
              <a:t>) that must be used when MIG devices are present, and this API does not provide as many device properties.</a:t>
            </a:r>
          </a:p>
          <a:p>
            <a:endParaRPr lang="en-US" dirty="0"/>
          </a:p>
          <a:p>
            <a:r>
              <a:rPr lang="en-US" dirty="0"/>
              <a:t>It is possible to put a MIG capable GPU in MIG mode, but not define any MIG partitions.  A GPU in this configuration is unusable.</a:t>
            </a:r>
          </a:p>
          <a:p>
            <a:endParaRPr lang="en-US" dirty="0"/>
          </a:p>
          <a:p>
            <a:endParaRPr lang="en-US" dirty="0"/>
          </a:p>
          <a:p>
            <a:endParaRPr lang="en-US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AEE6F5-8B4E-485C-902F-563275D8E9C2}" type="slidenum">
              <a:rPr lang="en-US"/>
              <a:pPr>
                <a:defRPr/>
              </a:pPr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4276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/>
                <a:ea typeface="MS PGothic"/>
                <a:cs typeface="Calibri"/>
              </a:rPr>
              <a:t>With that explanation behind us, you can see how sharing a GPU becomes a simple matter of having the same GPU id show up more than once in </a:t>
            </a:r>
            <a:r>
              <a:rPr lang="en-US" dirty="0" err="1">
                <a:latin typeface="Calibri"/>
                <a:ea typeface="MS PGothic"/>
                <a:cs typeface="Calibri"/>
              </a:rPr>
              <a:t>DetectedGPUs</a:t>
            </a:r>
            <a:r>
              <a:rPr lang="en-US" dirty="0">
                <a:latin typeface="Calibri"/>
                <a:ea typeface="MS PGothic"/>
                <a:cs typeface="Calibri"/>
              </a:rPr>
              <a:t>.</a:t>
            </a:r>
          </a:p>
          <a:p>
            <a:endParaRPr lang="en-US" dirty="0">
              <a:latin typeface="Calibri"/>
              <a:cs typeface="Calibri"/>
            </a:endParaRPr>
          </a:p>
          <a:p>
            <a:r>
              <a:rPr lang="en-US" dirty="0">
                <a:latin typeface="Calibri"/>
                <a:ea typeface="MS PGothic"/>
                <a:cs typeface="Calibri"/>
              </a:rPr>
              <a:t>This works because (in HTCondor 8.8 and later) GPU ids are not required to be unique.   </a:t>
            </a:r>
            <a:endParaRPr lang="en-US" dirty="0">
              <a:latin typeface="Calibri"/>
              <a:cs typeface="Calibri"/>
            </a:endParaRPr>
          </a:p>
          <a:p>
            <a:r>
              <a:rPr lang="en-US" dirty="0">
                <a:latin typeface="Calibri"/>
                <a:ea typeface="MS PGothic"/>
                <a:cs typeface="Calibri"/>
              </a:rPr>
              <a:t>In HTCondor 8.8 you must do this by writing a wrapper script around </a:t>
            </a:r>
            <a:r>
              <a:rPr lang="en-US" dirty="0" err="1">
                <a:latin typeface="Calibri"/>
                <a:ea typeface="MS PGothic"/>
                <a:cs typeface="Calibri"/>
              </a:rPr>
              <a:t>condor_gpu_dscovery</a:t>
            </a:r>
            <a:r>
              <a:rPr lang="en-US" dirty="0">
                <a:latin typeface="Calibri"/>
                <a:ea typeface="MS PGothic"/>
                <a:cs typeface="Calibri"/>
              </a:rPr>
              <a:t> and modifying the </a:t>
            </a:r>
            <a:r>
              <a:rPr lang="en-US" dirty="0" err="1">
                <a:latin typeface="Calibri"/>
                <a:ea typeface="MS PGothic"/>
                <a:cs typeface="Calibri"/>
              </a:rPr>
              <a:t>DetectedGPUs</a:t>
            </a:r>
            <a:r>
              <a:rPr lang="en-US" dirty="0">
                <a:latin typeface="Calibri"/>
                <a:ea typeface="MS PGothic"/>
                <a:cs typeface="Calibri"/>
              </a:rPr>
              <a:t> attribute.</a:t>
            </a:r>
            <a:endParaRPr lang="en-US" dirty="0">
              <a:latin typeface="Calibri"/>
              <a:cs typeface="Calibri"/>
            </a:endParaRPr>
          </a:p>
          <a:p>
            <a:r>
              <a:rPr lang="en-US" dirty="0">
                <a:latin typeface="Calibri"/>
                <a:ea typeface="MS PGothic"/>
                <a:cs typeface="Calibri"/>
              </a:rPr>
              <a:t>You may also want to modify the </a:t>
            </a:r>
            <a:r>
              <a:rPr lang="en-US" dirty="0" err="1">
                <a:latin typeface="Calibri"/>
                <a:ea typeface="MS PGothic"/>
                <a:cs typeface="Calibri"/>
              </a:rPr>
              <a:t>GlobalMemoryMb</a:t>
            </a:r>
            <a:r>
              <a:rPr lang="en-US" dirty="0">
                <a:latin typeface="Calibri"/>
                <a:ea typeface="MS PGothic"/>
                <a:cs typeface="Calibri"/>
              </a:rPr>
              <a:t> attribute(s). </a:t>
            </a:r>
          </a:p>
          <a:p>
            <a:endParaRPr lang="en-US" dirty="0">
              <a:latin typeface="Calibri"/>
              <a:cs typeface="Calibri"/>
            </a:endParaRPr>
          </a:p>
          <a:p>
            <a:r>
              <a:rPr lang="en-US" dirty="0">
                <a:latin typeface="Calibri"/>
                <a:ea typeface="MS PGothic"/>
                <a:cs typeface="Calibri"/>
              </a:rPr>
              <a:t>Beginning with HTCondor 9.0 </a:t>
            </a:r>
            <a:r>
              <a:rPr lang="en-US" dirty="0" err="1">
                <a:latin typeface="Calibri"/>
                <a:ea typeface="MS PGothic"/>
                <a:cs typeface="Calibri"/>
              </a:rPr>
              <a:t>condor_gpu_discovery</a:t>
            </a:r>
            <a:r>
              <a:rPr lang="en-US" dirty="0">
                <a:latin typeface="Calibri"/>
                <a:ea typeface="MS PGothic"/>
                <a:cs typeface="Calibri"/>
              </a:rPr>
              <a:t> will repeat GPU ids when passed the –repeat or –divide argument.  </a:t>
            </a:r>
            <a:endParaRPr lang="en-US" dirty="0">
              <a:latin typeface="Calibri"/>
              <a:cs typeface="Calibri"/>
            </a:endParaRPr>
          </a:p>
          <a:p>
            <a:r>
              <a:rPr lang="en-US" dirty="0">
                <a:latin typeface="Calibri"/>
                <a:ea typeface="MS PGothic"/>
                <a:cs typeface="Calibri"/>
              </a:rPr>
              <a:t>If –divide is used, then the memory property attribute will also be modified.</a:t>
            </a:r>
            <a:endParaRPr lang="en-US" dirty="0">
              <a:latin typeface="Calibri"/>
              <a:cs typeface="Calibri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BAEE6F5-8B4E-485C-902F-563275D8E9C2}" type="slidenum">
              <a:rPr lang="en-US"/>
              <a:pPr>
                <a:defRPr/>
              </a:pPr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72410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5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 descr="CHTC_logo_color_vert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1232" y="582613"/>
            <a:ext cx="2948516" cy="1255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8640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3343" y="2425992"/>
            <a:ext cx="10363200" cy="24384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Click to edit Master title style</a:t>
            </a:r>
          </a:p>
        </p:txBody>
      </p:sp>
      <p:pic>
        <p:nvPicPr>
          <p:cNvPr id="5" name="Google Shape;73;p1">
            <a:extLst>
              <a:ext uri="{FF2B5EF4-FFF2-40B4-BE49-F238E27FC236}">
                <a16:creationId xmlns:a16="http://schemas.microsoft.com/office/drawing/2014/main" id="{A430DDC8-4438-4881-8868-078B10B23D9B}"/>
              </a:ext>
            </a:extLst>
          </p:cNvPr>
          <p:cNvPicPr preferRelativeResize="0"/>
          <p:nvPr userDrawn="1"/>
        </p:nvPicPr>
        <p:blipFill rotWithShape="1">
          <a:blip r:embed="rId3">
            <a:alphaModFix/>
          </a:blip>
          <a:srcRect/>
          <a:stretch/>
        </p:blipFill>
        <p:spPr>
          <a:xfrm>
            <a:off x="4057649" y="5452059"/>
            <a:ext cx="4076700" cy="1285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Google Shape;74;p1" descr="A picture containing logo&#10;&#10;Description automatically generated">
            <a:extLst>
              <a:ext uri="{FF2B5EF4-FFF2-40B4-BE49-F238E27FC236}">
                <a16:creationId xmlns:a16="http://schemas.microsoft.com/office/drawing/2014/main" id="{EB5DD9DB-2A8E-401D-B7D0-4E3CDBF39C7C}"/>
              </a:ext>
            </a:extLst>
          </p:cNvPr>
          <p:cNvPicPr preferRelativeResize="0"/>
          <p:nvPr userDrawn="1"/>
        </p:nvPicPr>
        <p:blipFill rotWithShape="1">
          <a:blip r:embed="rId4">
            <a:alphaModFix/>
          </a:blip>
          <a:srcRect/>
          <a:stretch/>
        </p:blipFill>
        <p:spPr>
          <a:xfrm>
            <a:off x="7299821" y="961156"/>
            <a:ext cx="3110947" cy="49862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135188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18E4F-6306-4F7A-8038-52BAE96821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081086"/>
      </p:ext>
    </p:extLst>
  </p:cSld>
  <p:clrMapOvr>
    <a:masterClrMapping/>
  </p:clrMapOvr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7F7EF-5417-47DB-BF64-D25FE90C4E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095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914400" y="1900238"/>
            <a:ext cx="508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00238"/>
            <a:ext cx="5080000" cy="37385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9956800" y="6248400"/>
            <a:ext cx="13208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6FF1F0-BE47-4AEE-90F3-726AB0F6A3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88097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7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951FF2-B57B-40BA-AE3D-79EF00C6BD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57962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576FBF-B422-42C3-84FA-CD70267059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42699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4E0CFE-0937-472B-B689-AC8D04FB60E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23871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57D7C-943B-4F55-AF2B-F000D643B7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0490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35C51A-07A1-4CCD-B55A-E4504D7709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87099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537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0" y="0"/>
            <a:ext cx="12192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8537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29684" y="1355726"/>
            <a:ext cx="11199283" cy="4227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028" name="Picture 1" descr="CHTC_logo_color_horiz.jp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275388"/>
            <a:ext cx="3683000" cy="5826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" name="Straight Connector 3"/>
          <p:cNvCxnSpPr/>
          <p:nvPr/>
        </p:nvCxnSpPr>
        <p:spPr bwMode="auto">
          <a:xfrm>
            <a:off x="0" y="6254750"/>
            <a:ext cx="12192000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>
          <a:xfrm>
            <a:off x="4673600" y="6492876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3AC3F5E5-B27C-4439-B499-254A05530A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1" name="Picture 8" descr="C:\Users\vmuser\Desktop\HTCondor_red_blk_notag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80968" y="6181726"/>
            <a:ext cx="3611033" cy="639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38" r:id="rId1"/>
    <p:sldLayoutId id="2147483729" r:id="rId2"/>
    <p:sldLayoutId id="2147483730" r:id="rId3"/>
    <p:sldLayoutId id="2147483739" r:id="rId4"/>
    <p:sldLayoutId id="2147483731" r:id="rId5"/>
    <p:sldLayoutId id="2147483732" r:id="rId6"/>
    <p:sldLayoutId id="2147483733" r:id="rId7"/>
    <p:sldLayoutId id="2147483734" r:id="rId8"/>
    <p:sldLayoutId id="2147483735" r:id="rId9"/>
  </p:sldLayoutIdLst>
  <p:hf hdr="0" ftr="0" dt="0"/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+mj-lt"/>
          <a:ea typeface="MS PGothic" pitchFamily="34" charset="-128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C60036"/>
          </a:solidFill>
          <a:latin typeface="Arial" charset="0"/>
          <a:ea typeface="MS PGothic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3333CC"/>
          </a:solidFill>
          <a:latin typeface="Comic Sans MS" charset="0"/>
          <a:ea typeface="ＭＳ Ｐゴシック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808000"/>
        </a:buClr>
        <a:buSzPct val="120000"/>
        <a:buChar char="›"/>
        <a:defRPr sz="3200">
          <a:solidFill>
            <a:schemeClr val="tx1"/>
          </a:solidFill>
          <a:latin typeface="+mn-lt"/>
          <a:ea typeface="MS PGothic" pitchFamily="34" charset="-128"/>
          <a:cs typeface="MS PGothic" pitchFamily="34" charset="-128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SzPct val="90000"/>
        <a:buFont typeface="Marlett" pitchFamily="2" charset="2"/>
        <a:buChar char="h"/>
        <a:defRPr sz="2800">
          <a:solidFill>
            <a:schemeClr val="tx1"/>
          </a:solidFill>
          <a:latin typeface="+mn-lt"/>
          <a:ea typeface="MS PGothic" pitchFamily="34" charset="-128"/>
          <a:cs typeface="Arial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Arial" charset="0"/>
          <a:cs typeface="Arial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Arial" charset="0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Arial" charset="0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sf.gov/div/index.jsp?div=OAC" TargetMode="External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hyperlink" Target="https://path-cc.io/" TargetMode="External"/><Relationship Id="rId4" Type="http://schemas.openxmlformats.org/officeDocument/2006/relationships/hyperlink" Target="https://www.nsf.gov/awardsearch/showAward?AWD_ID=2030508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209800"/>
            <a:ext cx="10363200" cy="1961346"/>
          </a:xfrm>
        </p:spPr>
        <p:txBody>
          <a:bodyPr/>
          <a:lstStyle/>
          <a:p>
            <a:r>
              <a:rPr lang="en-US" dirty="0"/>
              <a:t>Using GPUs with HTCondor 9.8+/10.x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2906444" y="3623027"/>
            <a:ext cx="6379119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latin typeface="+mn-lt"/>
              </a:rPr>
              <a:t>European HTCondor Workshop 2022 </a:t>
            </a:r>
            <a:br>
              <a:rPr lang="en-US" dirty="0">
                <a:latin typeface="+mn-lt"/>
              </a:rPr>
            </a:br>
            <a:endParaRPr lang="en-US" dirty="0">
              <a:latin typeface="+mn-lt"/>
            </a:endParaRPr>
          </a:p>
          <a:p>
            <a:pPr algn="ctr"/>
            <a:r>
              <a:rPr lang="en-US" dirty="0">
                <a:latin typeface="+mn-lt"/>
              </a:rPr>
              <a:t>Todd Tannenbaum / John (TJ) Knoeller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6B4E7D1-3813-830E-0BF3-ACB0E961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Failures with Multi-GPU servers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492281-3929-5F96-AF96-4B0BD2B0BE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925975-B8B5-1068-FEC4-05E5F49B7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972" y="1879135"/>
            <a:ext cx="2143125" cy="21431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8C3910-D631-56EC-737E-B17742483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6899" y="1879135"/>
            <a:ext cx="2143125" cy="21431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5782261-AF20-FFF0-C77C-20A1690AF4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8826" y="1879134"/>
            <a:ext cx="2143125" cy="21431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D74C916-8B57-7BBB-5FD1-F7957600125E}"/>
              </a:ext>
            </a:extLst>
          </p:cNvPr>
          <p:cNvSpPr txBox="1"/>
          <p:nvPr/>
        </p:nvSpPr>
        <p:spPr>
          <a:xfrm>
            <a:off x="1924558" y="4241409"/>
            <a:ext cx="1083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GPU0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2DEF71-2A5B-0375-4087-7108DCCCE5CA}"/>
              </a:ext>
            </a:extLst>
          </p:cNvPr>
          <p:cNvSpPr txBox="1"/>
          <p:nvPr/>
        </p:nvSpPr>
        <p:spPr>
          <a:xfrm>
            <a:off x="8245641" y="4241409"/>
            <a:ext cx="1083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GPU2</a:t>
            </a:r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BE0A237F-6391-FA4E-C9FE-029A9755B68E}"/>
              </a:ext>
            </a:extLst>
          </p:cNvPr>
          <p:cNvSpPr txBox="1">
            <a:spLocks/>
          </p:cNvSpPr>
          <p:nvPr/>
        </p:nvSpPr>
        <p:spPr bwMode="auto">
          <a:xfrm>
            <a:off x="0" y="5104955"/>
            <a:ext cx="12192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9pPr>
          </a:lstStyle>
          <a:p>
            <a:r>
              <a:rPr lang="en-US" kern="0" dirty="0"/>
              <a:t>"</a:t>
            </a:r>
            <a:r>
              <a:rPr lang="en-US" i="1" kern="0" dirty="0"/>
              <a:t>Index</a:t>
            </a:r>
            <a:r>
              <a:rPr lang="en-US" kern="0" dirty="0"/>
              <a:t>" identifiers are not stable!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73DE866-86B6-E84F-A346-5F970FEDA65A}"/>
              </a:ext>
            </a:extLst>
          </p:cNvPr>
          <p:cNvSpPr txBox="1"/>
          <p:nvPr/>
        </p:nvSpPr>
        <p:spPr>
          <a:xfrm>
            <a:off x="5026485" y="4234171"/>
            <a:ext cx="1083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GPU1</a:t>
            </a:r>
          </a:p>
        </p:txBody>
      </p:sp>
    </p:spTree>
    <p:extLst>
      <p:ext uri="{BB962C8B-B14F-4D97-AF65-F5344CB8AC3E}">
        <p14:creationId xmlns:p14="http://schemas.microsoft.com/office/powerpoint/2010/main" val="24275445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6B4E7D1-3813-830E-0BF3-ACB0E961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Failures with Multi-GPU servers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492281-3929-5F96-AF96-4B0BD2B0BE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11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925975-B8B5-1068-FEC4-05E5F49B7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972" y="1879135"/>
            <a:ext cx="2143125" cy="21431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8C3910-D631-56EC-737E-B17742483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6899" y="1879135"/>
            <a:ext cx="2143125" cy="21431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5782261-AF20-FFF0-C77C-20A1690AF4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8826" y="1879134"/>
            <a:ext cx="2143125" cy="21431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D74C916-8B57-7BBB-5FD1-F7957600125E}"/>
              </a:ext>
            </a:extLst>
          </p:cNvPr>
          <p:cNvSpPr txBox="1"/>
          <p:nvPr/>
        </p:nvSpPr>
        <p:spPr>
          <a:xfrm>
            <a:off x="1184065" y="4192165"/>
            <a:ext cx="27622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Courier New"/>
                <a:ea typeface="+mn-lt"/>
                <a:cs typeface="+mn-lt"/>
              </a:rPr>
              <a:t>GPU-c4a646d7</a:t>
            </a:r>
            <a:endParaRPr lang="en-US" dirty="0"/>
          </a:p>
        </p:txBody>
      </p:sp>
      <p:sp>
        <p:nvSpPr>
          <p:cNvPr id="5" name="Title 2">
            <a:extLst>
              <a:ext uri="{FF2B5EF4-FFF2-40B4-BE49-F238E27FC236}">
                <a16:creationId xmlns:a16="http://schemas.microsoft.com/office/drawing/2014/main" id="{BE0A237F-6391-FA4E-C9FE-029A9755B68E}"/>
              </a:ext>
            </a:extLst>
          </p:cNvPr>
          <p:cNvSpPr txBox="1">
            <a:spLocks/>
          </p:cNvSpPr>
          <p:nvPr/>
        </p:nvSpPr>
        <p:spPr bwMode="auto">
          <a:xfrm>
            <a:off x="0" y="4986993"/>
            <a:ext cx="12192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9pPr>
          </a:lstStyle>
          <a:p>
            <a:r>
              <a:rPr lang="en-US" kern="0" dirty="0"/>
              <a:t>…but "</a:t>
            </a:r>
            <a:r>
              <a:rPr lang="en-US" i="1" kern="0" dirty="0" err="1"/>
              <a:t>uuid</a:t>
            </a:r>
            <a:r>
              <a:rPr lang="en-US" kern="0" dirty="0"/>
              <a:t>" identifiers are stable,</a:t>
            </a:r>
          </a:p>
          <a:p>
            <a:r>
              <a:rPr lang="en-US" kern="0" dirty="0"/>
              <a:t>and thus used by default in HTCSS 10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72E6A22-F0A7-C845-B25A-98F5573C1402}"/>
              </a:ext>
            </a:extLst>
          </p:cNvPr>
          <p:cNvSpPr txBox="1"/>
          <p:nvPr/>
        </p:nvSpPr>
        <p:spPr>
          <a:xfrm>
            <a:off x="4276613" y="4192165"/>
            <a:ext cx="27622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Courier New"/>
                <a:ea typeface="+mn-lt"/>
                <a:cs typeface="+mn-lt"/>
              </a:rPr>
              <a:t>GPU-8AC64982</a:t>
            </a:r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97FEB62-3596-1DFB-632B-6B47E7638D06}"/>
              </a:ext>
            </a:extLst>
          </p:cNvPr>
          <p:cNvSpPr txBox="1"/>
          <p:nvPr/>
        </p:nvSpPr>
        <p:spPr>
          <a:xfrm>
            <a:off x="7289240" y="4150219"/>
            <a:ext cx="27622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>
                <a:latin typeface="Courier New"/>
                <a:ea typeface="+mn-lt"/>
                <a:cs typeface="+mn-lt"/>
              </a:rPr>
              <a:t>GPU-BB7246CC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8435947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6156CA-CD65-4681-BBD1-5250DDB77C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ea typeface="MS PGothic"/>
              </a:rPr>
              <a:t>Take a GPU offline with a </a:t>
            </a:r>
            <a:r>
              <a:rPr lang="en-US" dirty="0" err="1">
                <a:ea typeface="MS PGothic"/>
              </a:rPr>
              <a:t>reconfig</a:t>
            </a:r>
            <a:r>
              <a:rPr lang="en-US" dirty="0">
                <a:ea typeface="MS PGothic"/>
              </a:rPr>
              <a:t> of the Startd</a:t>
            </a:r>
          </a:p>
          <a:p>
            <a:r>
              <a:rPr lang="en-US" dirty="0">
                <a:ea typeface="MS PGothic"/>
              </a:rPr>
              <a:t>Offline GPU ids are not assigned to new dynamic slots</a:t>
            </a:r>
          </a:p>
          <a:p>
            <a:r>
              <a:rPr lang="en-US" dirty="0">
                <a:ea typeface="MS PGothic"/>
                <a:cs typeface="Arial"/>
              </a:rPr>
              <a:t>Offline GPUs are not in </a:t>
            </a:r>
            <a:r>
              <a:rPr lang="en-US" dirty="0" err="1">
                <a:ea typeface="MS PGothic"/>
                <a:cs typeface="Arial"/>
              </a:rPr>
              <a:t>AvailableGPUs</a:t>
            </a:r>
            <a:r>
              <a:rPr lang="en-US" dirty="0">
                <a:ea typeface="MS PGothic"/>
                <a:cs typeface="Arial"/>
              </a:rPr>
              <a:t> list</a:t>
            </a:r>
            <a:endParaRPr lang="en-US" dirty="0">
              <a:ea typeface="MS PGothic"/>
            </a:endParaRPr>
          </a:p>
          <a:p>
            <a:r>
              <a:rPr lang="en-US" dirty="0">
                <a:ea typeface="MS PGothic"/>
              </a:rPr>
              <a:t>Requires stable GPU ids to work properly</a:t>
            </a:r>
            <a:endParaRPr lang="en-US" dirty="0"/>
          </a:p>
          <a:p>
            <a:pPr lvl="1"/>
            <a:r>
              <a:rPr lang="en-US" dirty="0">
                <a:ea typeface="MS PGothic"/>
                <a:cs typeface="Arial"/>
              </a:rPr>
              <a:t>Stable GPU ids are the default (-short-</a:t>
            </a:r>
            <a:r>
              <a:rPr lang="en-US" dirty="0" err="1">
                <a:ea typeface="MS PGothic"/>
                <a:cs typeface="Arial"/>
              </a:rPr>
              <a:t>uuid</a:t>
            </a:r>
            <a:r>
              <a:rPr lang="en-US" dirty="0">
                <a:ea typeface="MS PGothic"/>
                <a:cs typeface="Arial"/>
              </a:rPr>
              <a:t>)</a:t>
            </a:r>
          </a:p>
          <a:p>
            <a:pPr lvl="1"/>
            <a:r>
              <a:rPr lang="en-US" dirty="0">
                <a:ea typeface="MS PGothic"/>
                <a:cs typeface="Arial"/>
              </a:rPr>
              <a:t>Works with GPU indexes only if the GPU is not hung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F7885BA-43F3-4C8E-B6AC-6151E34D50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ea typeface="MS PGothic"/>
              </a:rPr>
              <a:t>Take a GPU offline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485DFCF-1DCA-4C62-9E72-4B8535B37B4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/>
              <a:pPr>
                <a:defRPr/>
              </a:pPr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10084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6B4E7D1-3813-830E-0BF3-ACB0E9612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5422"/>
            <a:ext cx="12192000" cy="914400"/>
          </a:xfrm>
        </p:spPr>
        <p:txBody>
          <a:bodyPr/>
          <a:lstStyle/>
          <a:p>
            <a:r>
              <a:rPr lang="en-US" dirty="0"/>
              <a:t>Challenges with </a:t>
            </a:r>
            <a:r>
              <a:rPr lang="en-US" i="1" dirty="0"/>
              <a:t>heterogeneous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Multi-GPU servers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492281-3929-5F96-AF96-4B0BD2B0BE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13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925975-B8B5-1068-FEC4-05E5F49B7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972" y="1879135"/>
            <a:ext cx="2143125" cy="21431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5782261-AF20-FFF0-C77C-20A1690AF4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8826" y="1879134"/>
            <a:ext cx="2143125" cy="21431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D74C916-8B57-7BBB-5FD1-F7957600125E}"/>
              </a:ext>
            </a:extLst>
          </p:cNvPr>
          <p:cNvSpPr txBox="1"/>
          <p:nvPr/>
        </p:nvSpPr>
        <p:spPr>
          <a:xfrm>
            <a:off x="1455968" y="4227340"/>
            <a:ext cx="1715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Titan RTX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2DEF71-2A5B-0375-4087-7108DCCCE5CA}"/>
              </a:ext>
            </a:extLst>
          </p:cNvPr>
          <p:cNvSpPr txBox="1"/>
          <p:nvPr/>
        </p:nvSpPr>
        <p:spPr>
          <a:xfrm>
            <a:off x="4756853" y="4227341"/>
            <a:ext cx="18170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Tesla V100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313EA3-1A0F-85ED-0F2E-1B78421533A1}"/>
              </a:ext>
            </a:extLst>
          </p:cNvPr>
          <p:cNvSpPr txBox="1"/>
          <p:nvPr/>
        </p:nvSpPr>
        <p:spPr>
          <a:xfrm>
            <a:off x="7720820" y="4220305"/>
            <a:ext cx="17150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Titan RTX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40D32D-E4B9-F7E1-723F-A60CA5C6FF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6899" y="1792629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714851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6B4E7D1-3813-830E-0BF3-ACB0E9612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5422"/>
            <a:ext cx="12192000" cy="914400"/>
          </a:xfrm>
        </p:spPr>
        <p:txBody>
          <a:bodyPr/>
          <a:lstStyle/>
          <a:p>
            <a:r>
              <a:rPr lang="en-US" dirty="0"/>
              <a:t>Challenges with </a:t>
            </a:r>
            <a:r>
              <a:rPr lang="en-US" i="1" dirty="0"/>
              <a:t>heterogeneous</a:t>
            </a:r>
            <a:r>
              <a:rPr lang="en-US" dirty="0"/>
              <a:t> </a:t>
            </a:r>
            <a:br>
              <a:rPr lang="en-US" dirty="0"/>
            </a:br>
            <a:r>
              <a:rPr lang="en-US" dirty="0"/>
              <a:t>Multi-GPU servers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492281-3929-5F96-AF96-4B0BD2B0BE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14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925975-B8B5-1068-FEC4-05E5F49B7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972" y="1879135"/>
            <a:ext cx="2143125" cy="21431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5782261-AF20-FFF0-C77C-20A1690AF4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8826" y="1879134"/>
            <a:ext cx="2143125" cy="21431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D74C916-8B57-7BBB-5FD1-F7957600125E}"/>
              </a:ext>
            </a:extLst>
          </p:cNvPr>
          <p:cNvSpPr txBox="1"/>
          <p:nvPr/>
        </p:nvSpPr>
        <p:spPr>
          <a:xfrm>
            <a:off x="1455968" y="4227340"/>
            <a:ext cx="2021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TITAN RTX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2DEF71-2A5B-0375-4087-7108DCCCE5CA}"/>
              </a:ext>
            </a:extLst>
          </p:cNvPr>
          <p:cNvSpPr txBox="1"/>
          <p:nvPr/>
        </p:nvSpPr>
        <p:spPr>
          <a:xfrm>
            <a:off x="4573973" y="4227340"/>
            <a:ext cx="21653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TESLA V100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313EA3-1A0F-85ED-0F2E-1B78421533A1}"/>
              </a:ext>
            </a:extLst>
          </p:cNvPr>
          <p:cNvSpPr txBox="1"/>
          <p:nvPr/>
        </p:nvSpPr>
        <p:spPr>
          <a:xfrm>
            <a:off x="7720820" y="4220305"/>
            <a:ext cx="20211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TITAN RTX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340D32D-E4B9-F7E1-723F-A60CA5C6FF8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96899" y="1792629"/>
            <a:ext cx="2143125" cy="2143125"/>
          </a:xfrm>
          <a:prstGeom prst="rect">
            <a:avLst/>
          </a:prstGeom>
        </p:spPr>
      </p:pic>
      <p:sp>
        <p:nvSpPr>
          <p:cNvPr id="2" name="Title 2">
            <a:extLst>
              <a:ext uri="{FF2B5EF4-FFF2-40B4-BE49-F238E27FC236}">
                <a16:creationId xmlns:a16="http://schemas.microsoft.com/office/drawing/2014/main" id="{7951D4ED-6F80-D959-F115-0B10C2E5C977}"/>
              </a:ext>
            </a:extLst>
          </p:cNvPr>
          <p:cNvSpPr txBox="1">
            <a:spLocks/>
          </p:cNvSpPr>
          <p:nvPr/>
        </p:nvSpPr>
        <p:spPr bwMode="auto">
          <a:xfrm>
            <a:off x="152400" y="5035112"/>
            <a:ext cx="12192000" cy="914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  <a:ext uri="{FAA26D3D-D897-4be2-8F04-BA451C77F1D7}"/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+mj-lt"/>
                <a:ea typeface="MS PGothic" pitchFamily="34" charset="-128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C60036"/>
                </a:solidFill>
                <a:latin typeface="Arial" charset="0"/>
                <a:ea typeface="MS PGothic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4400" b="1">
                <a:solidFill>
                  <a:srgbClr val="3333CC"/>
                </a:solidFill>
                <a:latin typeface="Comic Sans MS" charset="0"/>
                <a:ea typeface="ＭＳ Ｐゴシック" charset="0"/>
                <a:cs typeface="Arial" charset="0"/>
              </a:defRPr>
            </a:lvl9pPr>
          </a:lstStyle>
          <a:p>
            <a:r>
              <a:rPr lang="en-US" sz="3600" kern="0" dirty="0"/>
              <a:t>Should </a:t>
            </a:r>
            <a:r>
              <a:rPr lang="en-US" sz="3600" kern="0" dirty="0" err="1"/>
              <a:t>pslot</a:t>
            </a:r>
            <a:r>
              <a:rPr lang="en-US" sz="3600" kern="0" dirty="0"/>
              <a:t> have </a:t>
            </a:r>
            <a:r>
              <a:rPr lang="en-US" sz="3600" kern="0" dirty="0" err="1"/>
              <a:t>DeviceName</a:t>
            </a:r>
            <a:r>
              <a:rPr lang="en-US" sz="3600" kern="0" dirty="0"/>
              <a:t>="TITAN  RTX" or </a:t>
            </a:r>
            <a:r>
              <a:rPr lang="en-US" sz="3600" kern="0" dirty="0" err="1"/>
              <a:t>DeviceName</a:t>
            </a:r>
            <a:r>
              <a:rPr lang="en-US" sz="3600" kern="0" dirty="0"/>
              <a:t>="TESLA V100" ? </a:t>
            </a:r>
          </a:p>
        </p:txBody>
      </p:sp>
    </p:spTree>
    <p:extLst>
      <p:ext uri="{BB962C8B-B14F-4D97-AF65-F5344CB8AC3E}">
        <p14:creationId xmlns:p14="http://schemas.microsoft.com/office/powerpoint/2010/main" val="47700887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5CB0EC4-032A-4B57-95EB-71B094E00B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684" y="1355726"/>
            <a:ext cx="11199283" cy="3916070"/>
          </a:xfrm>
        </p:spPr>
        <p:txBody>
          <a:bodyPr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00"/>
              </a:buClr>
              <a:buSzPct val="12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GPUs = </a:t>
            </a:r>
            <a:r>
              <a:rPr lang="en-US" sz="1600" b="1" dirty="0">
                <a:solidFill>
                  <a:prstClr val="black"/>
                </a:solidFill>
                <a:latin typeface="Courier New"/>
                <a:ea typeface="+mn-lt"/>
                <a:cs typeface="Arial"/>
              </a:rPr>
              <a:t>1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/>
              <a:ea typeface="+mn-lt"/>
              <a:cs typeface="Arial"/>
            </a:endParaRPr>
          </a:p>
          <a:p>
            <a:pPr>
              <a:buNone/>
              <a:defRPr/>
            </a:pPr>
            <a:r>
              <a:rPr lang="en-US" sz="1600" b="1" dirty="0">
                <a:solidFill>
                  <a:prstClr val="black"/>
                </a:solidFill>
                <a:latin typeface="Courier New"/>
                <a:ea typeface="+mn-lt"/>
                <a:cs typeface="Arial"/>
              </a:rPr>
              <a:t>Total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GPUs = 3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00"/>
              </a:buClr>
              <a:buSzPct val="12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AssignedGPUs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= {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ourier New"/>
                <a:ea typeface="+mn-lt"/>
                <a:cs typeface="Arial"/>
              </a:rPr>
              <a:t>GPU_c4a646d7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GPU_6a96bd13</a:t>
            </a:r>
            <a:r>
              <a:rPr lang="en-US" sz="1600" b="1" dirty="0">
                <a:solidFill>
                  <a:prstClr val="black"/>
                </a:solidFill>
                <a:latin typeface="Courier New"/>
                <a:ea typeface="+mn-lt"/>
                <a:cs typeface="Arial"/>
              </a:rPr>
              <a:t>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}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00"/>
              </a:buClr>
              <a:buSzPct val="12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AvailableGPUs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 = { GPU_c4a646d7 }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00"/>
              </a:buClr>
              <a:buSzPct val="12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GPU_6a96bd13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= [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00"/>
              </a:buClr>
              <a:buSzPct val="12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   Capability=7.5;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00"/>
              </a:buClr>
              <a:buSzPct val="12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   Id = "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GPU_6a96bd13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ourier New"/>
                <a:ea typeface="+mn-lt"/>
                <a:cs typeface="Arial"/>
              </a:rPr>
              <a:t>";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00"/>
              </a:buClr>
              <a:buSzPct val="12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   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DeviceName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="TITAN RTX";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00"/>
              </a:buClr>
              <a:buSzPct val="12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   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DeviceUuid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="6a96bd13-70bc-6494-6d62-1b77a9a7f29f";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00"/>
              </a:buClr>
              <a:buSzPct val="12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   </a:t>
            </a:r>
            <a:r>
              <a:rPr kumimoji="0" lang="en-US" sz="1600" b="1" i="0" u="none" strike="noStrike" kern="0" cap="none" spc="0" normalizeH="0" baseline="0" noProof="0" dirty="0" err="1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GlobalMemoryMb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=24220; ]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00"/>
              </a:buClr>
              <a:buSzPct val="12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latin typeface="Courier New"/>
                <a:ea typeface="+mn-lt"/>
                <a:cs typeface="Arial"/>
              </a:rPr>
              <a:t>GPU_c4a646d7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 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= [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00"/>
              </a:buClr>
              <a:buSzPct val="120000"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   Capability=7.0;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rgbClr val="808000"/>
              </a:buClr>
              <a:buSzPct val="120000"/>
              <a:buFontTx/>
              <a:buNone/>
              <a:tabLst/>
              <a:defRPr/>
            </a:pPr>
            <a:r>
              <a:rPr lang="en-US" sz="1600" b="1" dirty="0">
                <a:solidFill>
                  <a:srgbClr val="FF0000"/>
                </a:solidFill>
                <a:latin typeface="Courier New"/>
                <a:ea typeface="+mn-lt"/>
                <a:cs typeface="Arial"/>
              </a:rPr>
              <a:t>   </a:t>
            </a:r>
            <a:r>
              <a:rPr lang="en-US" sz="1600" b="1" dirty="0" err="1">
                <a:solidFill>
                  <a:srgbClr val="FF0000"/>
                </a:solidFill>
                <a:latin typeface="Courier New"/>
                <a:ea typeface="+mn-lt"/>
                <a:cs typeface="Arial"/>
              </a:rPr>
              <a:t>DeviceName</a:t>
            </a:r>
            <a:r>
              <a:rPr lang="en-US" sz="1600" b="1" dirty="0">
                <a:solidFill>
                  <a:srgbClr val="FF0000"/>
                </a:solidFill>
                <a:latin typeface="Courier New"/>
                <a:ea typeface="+mn-lt"/>
                <a:cs typeface="Arial"/>
              </a:rPr>
              <a:t>="TESLA V100";</a:t>
            </a:r>
            <a:b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</a:b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ourier New"/>
                <a:ea typeface="+mn-lt"/>
                <a:cs typeface="Arial"/>
              </a:rPr>
              <a:t>...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ourier New"/>
            </a:endParaRPr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dirty="0"/>
          </a:p>
          <a:p>
            <a:pPr>
              <a:buNone/>
            </a:pPr>
            <a:endParaRPr lang="en-US" sz="1000" b="1" dirty="0">
              <a:latin typeface="Courier New"/>
              <a:cs typeface="Arial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5A2D9B-2DA9-420B-9891-0D893B6595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9082" y="343963"/>
            <a:ext cx="12192000" cy="914400"/>
          </a:xfrm>
        </p:spPr>
        <p:txBody>
          <a:bodyPr/>
          <a:lstStyle/>
          <a:p>
            <a:r>
              <a:rPr lang="en-US" dirty="0">
                <a:ea typeface="MS PGothic"/>
              </a:rPr>
              <a:t>Nested ClassAd attributes to the rescue</a:t>
            </a:r>
            <a:br>
              <a:rPr lang="en-US" dirty="0">
                <a:ea typeface="MS PGothic"/>
              </a:rPr>
            </a:br>
            <a:r>
              <a:rPr lang="en-US" dirty="0">
                <a:ea typeface="MS PGothic"/>
              </a:rPr>
              <a:t>in HTCSS 9.8+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FAB6EE-ABE6-4636-922E-B8ECF5E0068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5947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0C650D-F845-59D0-826E-F7127D4EB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Job Submit File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8A5365-2D80-016B-7CC8-0810CEA7DF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16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135861-1A72-2C4F-0AE9-30D876807451}"/>
              </a:ext>
            </a:extLst>
          </p:cNvPr>
          <p:cNvSpPr txBox="1"/>
          <p:nvPr/>
        </p:nvSpPr>
        <p:spPr>
          <a:xfrm>
            <a:off x="443132" y="1364567"/>
            <a:ext cx="11380763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= </a:t>
            </a:r>
            <a:r>
              <a:rPr lang="en-US" sz="3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my_cuda_job</a:t>
            </a:r>
            <a:endParaRPr lang="en-US" sz="3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3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request_cpus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1</a:t>
            </a:r>
          </a:p>
          <a:p>
            <a:r>
              <a:rPr lang="en-US" sz="3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request_memory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1GB</a:t>
            </a:r>
            <a:b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3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request_gpus</a:t>
            </a:r>
            <a:r>
              <a:rPr lang="en-US" sz="3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1</a:t>
            </a:r>
          </a:p>
          <a:p>
            <a:r>
              <a:rPr lang="en-US" sz="3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require_gpus</a:t>
            </a:r>
            <a:r>
              <a:rPr lang="en-US" sz="3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</a:t>
            </a:r>
            <a:r>
              <a:rPr lang="en-US" sz="3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DeviceName</a:t>
            </a:r>
            <a:r>
              <a:rPr lang="en-US" sz="3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== "TITAN RTX"</a:t>
            </a:r>
            <a:b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queue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19145588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0C650D-F845-59D0-826E-F7127D4EB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Job Submit File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8A5365-2D80-016B-7CC8-0810CEA7DF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135861-1A72-2C4F-0AE9-30D876807451}"/>
              </a:ext>
            </a:extLst>
          </p:cNvPr>
          <p:cNvSpPr txBox="1"/>
          <p:nvPr/>
        </p:nvSpPr>
        <p:spPr>
          <a:xfrm>
            <a:off x="787791" y="1364567"/>
            <a:ext cx="10600006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= </a:t>
            </a:r>
            <a:r>
              <a:rPr lang="en-US" sz="3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my_cuda_job</a:t>
            </a:r>
            <a:endParaRPr lang="en-US" sz="3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3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request_cpus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1</a:t>
            </a:r>
          </a:p>
          <a:p>
            <a:r>
              <a:rPr lang="en-US" sz="3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request_memory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1GB</a:t>
            </a:r>
            <a:b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3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request_gpus</a:t>
            </a:r>
            <a:r>
              <a:rPr lang="en-US" sz="3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1</a:t>
            </a:r>
          </a:p>
          <a:p>
            <a:r>
              <a:rPr lang="en-US" sz="3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require_gpus</a:t>
            </a:r>
            <a:r>
              <a:rPr lang="en-US" sz="3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Capability &gt; 7.0</a:t>
            </a:r>
            <a:b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queue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406009105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15AE5F0-767D-492F-9CF4-300AFBEDAF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multi-line STARTD slot resource configuration</a:t>
            </a:r>
          </a:p>
          <a:p>
            <a:pPr marL="457200" lvl="1" indent="0">
              <a:buNone/>
            </a:pPr>
            <a:r>
              <a:rPr lang="en-US" b="1" i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SLOT_TYPE_1 @=slot1</a:t>
            </a:r>
            <a:br>
              <a:rPr lang="en-US" b="1" i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i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CPUs = 50%</a:t>
            </a:r>
            <a:br>
              <a:rPr lang="en-US" b="1" i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i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Memory = 50%</a:t>
            </a:r>
            <a:br>
              <a:rPr lang="en-US" b="1" i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i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  GPUs = 2 </a:t>
            </a:r>
            <a:r>
              <a:rPr lang="en-US" b="1" i="0" dirty="0">
                <a:solidFill>
                  <a:srgbClr val="0070C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: Capability &gt; 7.0</a:t>
            </a:r>
            <a:br>
              <a:rPr lang="en-US" b="1" i="0" dirty="0">
                <a:solidFill>
                  <a:srgbClr val="0070C0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b="1" i="0" dirty="0"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@slot1</a:t>
            </a:r>
            <a:endParaRPr lang="en-US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/>
              <a:t>Evaluated against each GPU property ad</a:t>
            </a:r>
          </a:p>
          <a:p>
            <a:pPr lvl="1"/>
            <a:r>
              <a:rPr lang="en-US" dirty="0"/>
              <a:t>Affects binding of GPUs into static slots and p-slots</a:t>
            </a:r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70B4A76-AF74-4F69-A9AA-21FD7C3949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Targeted binding of GPUs to slots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4829D47-13A8-4EF3-B4E4-174D0B22BE1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753675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F85273-C5C9-42DC-9A37-794DEAB64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549" y="893298"/>
            <a:ext cx="11199283" cy="4227513"/>
          </a:xfrm>
        </p:spPr>
        <p:txBody>
          <a:bodyPr/>
          <a:lstStyle/>
          <a:p>
            <a:r>
              <a:rPr lang="en-US" dirty="0"/>
              <a:t>Good News: Some NVIDIA GPUs have MIG capability</a:t>
            </a:r>
          </a:p>
          <a:p>
            <a:pPr lvl="1"/>
            <a:r>
              <a:rPr lang="en-US" dirty="0"/>
              <a:t>Split a GPU device into up to 7 MIGs</a:t>
            </a:r>
          </a:p>
          <a:p>
            <a:pPr lvl="1"/>
            <a:r>
              <a:rPr lang="en-US" dirty="0"/>
              <a:t>Each MIG behaves like a smaller GPU device</a:t>
            </a:r>
          </a:p>
          <a:p>
            <a:pPr lvl="1"/>
            <a:r>
              <a:rPr lang="en-US" dirty="0"/>
              <a:t>The GPU can no longer be used directly</a:t>
            </a:r>
          </a:p>
          <a:p>
            <a:pPr lvl="1"/>
            <a:r>
              <a:rPr lang="en-US" dirty="0"/>
              <a:t>(MIGs are usually heterogenous, </a:t>
            </a:r>
            <a:r>
              <a:rPr lang="en-US" dirty="0" err="1"/>
              <a:t>GlobalMemoryMb</a:t>
            </a:r>
            <a:r>
              <a:rPr lang="en-US" dirty="0"/>
              <a:t> will vary)</a:t>
            </a:r>
          </a:p>
          <a:p>
            <a:r>
              <a:rPr lang="en-US" dirty="0"/>
              <a:t>Bad News: NVIDIA changed APIs drastically</a:t>
            </a:r>
          </a:p>
          <a:p>
            <a:r>
              <a:rPr lang="en-US" dirty="0"/>
              <a:t>Good News: HTCSS now discovers the MIGs</a:t>
            </a:r>
          </a:p>
          <a:p>
            <a:pPr lvl="1"/>
            <a:r>
              <a:rPr lang="en-US" dirty="0"/>
              <a:t>(And hides the MIG parent GPU)</a:t>
            </a:r>
          </a:p>
          <a:p>
            <a:r>
              <a:rPr lang="en-US" dirty="0"/>
              <a:t>Bad News: GPU Utilization monitoring not yet supported for MIG devices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B70E266-65A9-4DAC-A09C-15728A04B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8241"/>
            <a:ext cx="12192000" cy="914400"/>
          </a:xfrm>
        </p:spPr>
        <p:txBody>
          <a:bodyPr/>
          <a:lstStyle/>
          <a:p>
            <a:r>
              <a:rPr lang="en-US" sz="3600" dirty="0"/>
              <a:t>NVIDIA </a:t>
            </a:r>
            <a:r>
              <a:rPr lang="en-US" sz="3600" b="1" dirty="0"/>
              <a:t>Multi-Instance GPU (MIG)</a:t>
            </a:r>
            <a:r>
              <a:rPr lang="en-US" sz="3600" dirty="0"/>
              <a:t> Support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5AF33D-CF56-44BA-A8FF-3A4C1B302E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673600" y="6492876"/>
            <a:ext cx="2844800" cy="365125"/>
          </a:xfrm>
        </p:spPr>
        <p:txBody>
          <a:bodyPr/>
          <a:lstStyle/>
          <a:p>
            <a:fld id="{32518E4F-6306-4F7A-8038-52BAE9682138}" type="slidenum">
              <a:rPr lang="en-US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9578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23FFA8-D200-7C08-EE67-7D0BEC21F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71800"/>
            <a:ext cx="12192000" cy="914400"/>
          </a:xfrm>
        </p:spPr>
        <p:txBody>
          <a:bodyPr/>
          <a:lstStyle/>
          <a:p>
            <a:r>
              <a:rPr lang="en-US" dirty="0"/>
              <a:t>How things have worked for a long time…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FB66DA-05CD-0D20-52BB-4BCE3511F5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11031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5F85273-C5C9-42DC-9A37-794DEAB64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1549" y="893298"/>
            <a:ext cx="11199283" cy="4227513"/>
          </a:xfrm>
        </p:spPr>
        <p:txBody>
          <a:bodyPr/>
          <a:lstStyle/>
          <a:p>
            <a:endParaRPr lang="en-US" dirty="0"/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Admin needs to split-up the MIG GPU however they wish before starting the EP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Future work: HTCSS dynamically splits up MIGs 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B70E266-65A9-4DAC-A09C-15728A04B2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98241"/>
            <a:ext cx="12192000" cy="914400"/>
          </a:xfrm>
        </p:spPr>
        <p:txBody>
          <a:bodyPr/>
          <a:lstStyle/>
          <a:p>
            <a:r>
              <a:rPr lang="en-US" sz="3600" dirty="0"/>
              <a:t>NVIDIA </a:t>
            </a:r>
            <a:r>
              <a:rPr lang="en-US" sz="3600" b="1" dirty="0"/>
              <a:t>Multi-Instance GPU (MIG)</a:t>
            </a:r>
            <a:r>
              <a:rPr lang="en-US" sz="3600" dirty="0"/>
              <a:t> Support, </a:t>
            </a:r>
            <a:r>
              <a:rPr lang="en-US" sz="3600" dirty="0" err="1"/>
              <a:t>cont</a:t>
            </a:r>
            <a:endParaRPr lang="en-US" sz="3600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5AF33D-CF56-44BA-A8FF-3A4C1B302EF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673600" y="6492876"/>
            <a:ext cx="2844800" cy="365125"/>
          </a:xfrm>
        </p:spPr>
        <p:txBody>
          <a:bodyPr/>
          <a:lstStyle/>
          <a:p>
            <a:fld id="{32518E4F-6306-4F7A-8038-52BAE9682138}" type="slidenum">
              <a:rPr lang="en-US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251349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663910E-A353-4308-BD85-9A24E19870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9684" y="1355726"/>
            <a:ext cx="11199283" cy="4227513"/>
          </a:xfrm>
        </p:spPr>
        <p:txBody>
          <a:bodyPr/>
          <a:lstStyle/>
          <a:p>
            <a:r>
              <a:rPr lang="en-US" dirty="0"/>
              <a:t>Lots of caveats from NVIDIA</a:t>
            </a:r>
          </a:p>
          <a:p>
            <a:pPr lvl="1"/>
            <a:r>
              <a:rPr lang="en-US" dirty="0"/>
              <a:t>Big differences between driver 460 and 470</a:t>
            </a:r>
          </a:p>
          <a:p>
            <a:pPr lvl="1"/>
            <a:r>
              <a:rPr lang="en-US" dirty="0"/>
              <a:t>Only one MIG can be used per-process</a:t>
            </a:r>
          </a:p>
          <a:p>
            <a:pPr lvl="1"/>
            <a:r>
              <a:rPr lang="en-US" dirty="0"/>
              <a:t>Use long </a:t>
            </a:r>
            <a:r>
              <a:rPr lang="en-US" dirty="0" err="1"/>
              <a:t>uuid</a:t>
            </a:r>
            <a:r>
              <a:rPr lang="en-US" dirty="0"/>
              <a:t> name, (Short </a:t>
            </a:r>
            <a:r>
              <a:rPr lang="en-US" dirty="0" err="1"/>
              <a:t>uuid</a:t>
            </a:r>
            <a:r>
              <a:rPr lang="en-US" dirty="0"/>
              <a:t> name not supported)</a:t>
            </a:r>
          </a:p>
          <a:p>
            <a:pPr lvl="1"/>
            <a:r>
              <a:rPr lang="en-US" dirty="0"/>
              <a:t>CUDA device enumeration does not see them</a:t>
            </a:r>
          </a:p>
          <a:p>
            <a:pPr lvl="1"/>
            <a:r>
              <a:rPr lang="en-US" dirty="0"/>
              <a:t>GPU forgets MIGs on reboot</a:t>
            </a:r>
          </a:p>
          <a:p>
            <a:r>
              <a:rPr lang="en-US" dirty="0"/>
              <a:t>MIGs "just work" in </a:t>
            </a:r>
            <a:r>
              <a:rPr lang="en-US" dirty="0" err="1"/>
              <a:t>HTCondor</a:t>
            </a:r>
            <a:r>
              <a:rPr lang="en-US" dirty="0"/>
              <a:t> 9.0</a:t>
            </a:r>
            <a:endParaRPr lang="en-US" dirty="0" err="1"/>
          </a:p>
          <a:p>
            <a:pPr lvl="1"/>
            <a:r>
              <a:rPr lang="en-US" dirty="0"/>
              <a:t>Must be set up before the Startd runs discovery</a:t>
            </a:r>
          </a:p>
          <a:p>
            <a:pPr lvl="2"/>
            <a:r>
              <a:rPr lang="en-US" dirty="0"/>
              <a:t>Restart required to re-run discovery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251E9CC-39DE-4CBE-9D21-1E3CB30D53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914400"/>
          </a:xfrm>
        </p:spPr>
        <p:txBody>
          <a:bodyPr/>
          <a:lstStyle/>
          <a:p>
            <a:r>
              <a:rPr lang="en-US" dirty="0"/>
              <a:t>MIGs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54D71E9-FFF3-4316-9D47-F4040D13E5C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673600" y="6492876"/>
            <a:ext cx="2844800" cy="365125"/>
          </a:xfrm>
        </p:spPr>
        <p:txBody>
          <a:bodyPr/>
          <a:lstStyle/>
          <a:p>
            <a:fld id="{32518E4F-6306-4F7A-8038-52BAE9682138}" type="slidenum">
              <a:rPr lang="en-US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903270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4AED59-02FC-BC8F-9D92-9D6B092B4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08628"/>
            <a:ext cx="12192000" cy="914400"/>
          </a:xfrm>
        </p:spPr>
        <p:txBody>
          <a:bodyPr/>
          <a:lstStyle/>
          <a:p>
            <a:r>
              <a:rPr lang="en-US" dirty="0"/>
              <a:t>Speaking of future work…</a:t>
            </a:r>
            <a:br>
              <a:rPr lang="en-US" dirty="0"/>
            </a:br>
            <a:br>
              <a:rPr lang="en-US" dirty="0"/>
            </a:br>
            <a:r>
              <a:rPr lang="en-US" dirty="0"/>
              <a:t>Multiple Jobs Sharing a GPU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7EC0F2-2592-088C-6EF6-88EF3450C6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85787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F6F83A7-D0E8-48EF-8032-FF61AE628A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64899" y="2377440"/>
            <a:ext cx="11198225" cy="3439954"/>
          </a:xfrm>
        </p:spPr>
        <p:txBody>
          <a:bodyPr/>
          <a:lstStyle/>
          <a:p>
            <a:r>
              <a:rPr lang="en-US" dirty="0"/>
              <a:t>New arguments to </a:t>
            </a:r>
            <a:r>
              <a:rPr lang="en-US" dirty="0" err="1"/>
              <a:t>condor_gpu_discovery</a:t>
            </a:r>
            <a:r>
              <a:rPr lang="en-US" dirty="0"/>
              <a:t> in 9.0</a:t>
            </a:r>
          </a:p>
          <a:p>
            <a:pPr lvl="1"/>
            <a:r>
              <a:rPr lang="en-US" dirty="0"/>
              <a:t>-repeat : duplicate GPU ids</a:t>
            </a:r>
          </a:p>
          <a:p>
            <a:pPr lvl="1"/>
            <a:r>
              <a:rPr lang="en-US" dirty="0"/>
              <a:t>-divide : duplicate GPU ids and reduce advertised GPU memory</a:t>
            </a:r>
          </a:p>
          <a:p>
            <a:pPr lvl="1"/>
            <a:r>
              <a:rPr lang="en-US" dirty="0"/>
              <a:t>Add to GPU_DISCOVERY_EXTRA config knob</a:t>
            </a:r>
            <a:br>
              <a:rPr lang="en-US" dirty="0"/>
            </a:br>
            <a:r>
              <a:rPr lang="en-US" dirty="0"/>
              <a:t>    </a:t>
            </a:r>
          </a:p>
          <a:p>
            <a:pPr marL="457200" lvl="1" indent="0">
              <a:buNone/>
            </a:pPr>
            <a:r>
              <a:rPr lang="en-US" dirty="0"/>
              <a:t>             GPU_DISCOVERY_EXTRA = -divide 2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13EF27-EB9A-4F3B-8785-36E6D3B94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326814"/>
            <a:ext cx="12192000" cy="1427584"/>
          </a:xfrm>
        </p:spPr>
        <p:txBody>
          <a:bodyPr/>
          <a:lstStyle/>
          <a:p>
            <a:r>
              <a:rPr lang="en-US" dirty="0"/>
              <a:t>What you can do TODAY:</a:t>
            </a:r>
            <a:br>
              <a:rPr lang="en-US" dirty="0"/>
            </a:br>
            <a:r>
              <a:rPr lang="en-US" dirty="0"/>
              <a:t>Multiple jobs sharing a GPU</a:t>
            </a:r>
            <a:br>
              <a:rPr lang="en-US" dirty="0"/>
            </a:br>
            <a:r>
              <a:rPr lang="en-US" dirty="0"/>
              <a:t>(the unsafe way)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44CA17F-810D-49C4-BBF3-FDD2861406E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4673600" y="6492876"/>
            <a:ext cx="2844800" cy="365125"/>
          </a:xfrm>
        </p:spPr>
        <p:txBody>
          <a:bodyPr/>
          <a:lstStyle/>
          <a:p>
            <a:fld id="{32518E4F-6306-4F7A-8038-52BAE9682138}" type="slidenum">
              <a:rPr lang="en-US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540708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0E4AEA62-5DED-4296-8059-C362910322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New slot splitting protocol</a:t>
            </a:r>
          </a:p>
          <a:p>
            <a:pPr lvl="1"/>
            <a:r>
              <a:rPr lang="en-US" dirty="0"/>
              <a:t>Schedd will request that partitionable slot be split into N slots that share the same GPU</a:t>
            </a:r>
          </a:p>
          <a:p>
            <a:pPr lvl="1"/>
            <a:r>
              <a:rPr lang="en-US" dirty="0"/>
              <a:t>Schedd will do this only for </a:t>
            </a:r>
            <a:r>
              <a:rPr lang="en-US" dirty="0" err="1"/>
              <a:t>jobsets</a:t>
            </a:r>
            <a:r>
              <a:rPr lang="en-US" dirty="0"/>
              <a:t> that request GPU sharing</a:t>
            </a:r>
          </a:p>
          <a:p>
            <a:pPr lvl="2"/>
            <a:r>
              <a:rPr lang="en-US" dirty="0"/>
              <a:t>Share GPUs only with your own jobs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B98FBC3-3D59-4D1E-A4BA-8FA8038668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Upcoming - safer GPU sharing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6A6439E-8525-4A7D-AF51-A0BD1540B2A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99997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3"/>
          <p:cNvSpPr txBox="1">
            <a:spLocks noGrp="1"/>
          </p:cNvSpPr>
          <p:nvPr>
            <p:ph type="sldNum" sz="quarter" idx="10"/>
          </p:nvPr>
        </p:nvSpPr>
        <p:spPr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25</a:t>
            </a:fld>
            <a:endParaRPr/>
          </a:p>
        </p:txBody>
      </p:sp>
      <p:sp>
        <p:nvSpPr>
          <p:cNvPr id="91" name="Google Shape;91;p3"/>
          <p:cNvSpPr txBox="1"/>
          <p:nvPr/>
        </p:nvSpPr>
        <p:spPr>
          <a:xfrm>
            <a:off x="2236122" y="4041896"/>
            <a:ext cx="7506854" cy="120032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b="0" i="0" u="none" strike="noStrike" cap="non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This work is supported by </a:t>
            </a:r>
            <a:r>
              <a:rPr lang="en-US" sz="1800" b="0" i="0" u="sng" strike="noStrike" cap="non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NSF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under Cooperative Agreement </a:t>
            </a:r>
            <a:r>
              <a:rPr lang="en-US" sz="1800" b="0" i="0" u="sng" strike="noStrike" cap="non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OAC-2030508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as part of the </a:t>
            </a:r>
            <a:r>
              <a:rPr lang="en-US" sz="1800" b="0" i="0" u="sng" strike="noStrike" cap="none" dirty="0" err="1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PATh</a:t>
            </a:r>
            <a:r>
              <a:rPr lang="en-US" sz="1800" b="0" i="0" u="sng" strike="noStrike" cap="non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Project</a:t>
            </a:r>
            <a:r>
              <a:rPr lang="en-US" sz="1800" b="0" i="0" u="none" strike="noStrike" cap="none" dirty="0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. Any opinions, findings, and conclusions or recommendations expressed in this material are those of the author(s) and do not necessarily reflect the views of the NSF. </a:t>
            </a:r>
            <a:endParaRPr dirty="0"/>
          </a:p>
        </p:txBody>
      </p:sp>
      <p:pic>
        <p:nvPicPr>
          <p:cNvPr id="92" name="Google Shape;92;p3"/>
          <p:cNvPicPr preferRelativeResize="0"/>
          <p:nvPr/>
        </p:nvPicPr>
        <p:blipFill rotWithShape="1">
          <a:blip r:embed="rId6">
            <a:alphaModFix/>
          </a:blip>
          <a:srcRect l="-557" t="-3909" r="557" b="70954"/>
          <a:stretch/>
        </p:blipFill>
        <p:spPr>
          <a:xfrm>
            <a:off x="807949" y="721173"/>
            <a:ext cx="10363200" cy="8946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3" name="Google Shape;93;p3" descr="A picture containing logo&#10;&#10;Description automatically generated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2342573" y="2449045"/>
            <a:ext cx="7293953" cy="11690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798DE21-E305-1B0C-4CEF-131D7D0AA61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6718" y="914400"/>
            <a:ext cx="11199283" cy="4227513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This one line in your config file</a:t>
            </a:r>
          </a:p>
          <a:p>
            <a:pPr marL="0" indent="0">
              <a:buNone/>
            </a:pPr>
            <a:r>
              <a:rPr lang="en-US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use </a:t>
            </a:r>
            <a:r>
              <a:rPr lang="en-US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feature:gpus</a:t>
            </a:r>
            <a:endParaRPr lang="en-US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dirty="0">
                <a:cs typeface="Courier New" panose="02070309020205020404" pitchFamily="49" charset="0"/>
              </a:rPr>
              <a:t>tells the EP to: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Discover GPU devices in the server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Advertise their capabilities in slot ads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Assign individual GPU devices to slots</a:t>
            </a:r>
          </a:p>
          <a:p>
            <a:pPr lvl="2"/>
            <a:r>
              <a:rPr lang="en-US" dirty="0">
                <a:cs typeface="Courier New" panose="02070309020205020404" pitchFamily="49" charset="0"/>
              </a:rPr>
              <a:t>Static slots: assign evenly across all slots</a:t>
            </a:r>
          </a:p>
          <a:p>
            <a:pPr lvl="2"/>
            <a:r>
              <a:rPr lang="en-US" dirty="0">
                <a:cs typeface="Courier New" panose="02070309020205020404" pitchFamily="49" charset="0"/>
              </a:rPr>
              <a:t>Partitionable slots: assign GPUs to </a:t>
            </a:r>
            <a:r>
              <a:rPr lang="en-US" dirty="0" err="1">
                <a:cs typeface="Courier New" panose="02070309020205020404" pitchFamily="49" charset="0"/>
              </a:rPr>
              <a:t>dslots</a:t>
            </a:r>
            <a:r>
              <a:rPr lang="en-US" dirty="0">
                <a:cs typeface="Courier New" panose="02070309020205020404" pitchFamily="49" charset="0"/>
              </a:rPr>
              <a:t> as per job request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Tell CUDA or OpenCL libs about the GPUs assigned in the slot</a:t>
            </a:r>
          </a:p>
          <a:p>
            <a:pPr lvl="1"/>
            <a:r>
              <a:rPr lang="en-US" dirty="0">
                <a:cs typeface="Courier New" panose="02070309020205020404" pitchFamily="49" charset="0"/>
              </a:rPr>
              <a:t>Monitor utilization of GPU cores and GPU memory</a:t>
            </a:r>
          </a:p>
          <a:p>
            <a:pPr marL="457200" lvl="1" indent="0">
              <a:buNone/>
            </a:pPr>
            <a:r>
              <a:rPr lang="en-US" dirty="0">
                <a:cs typeface="Courier New" panose="02070309020205020404" pitchFamily="49" charset="0"/>
              </a:rPr>
              <a:t>                            </a:t>
            </a:r>
          </a:p>
          <a:p>
            <a:pPr lvl="1"/>
            <a:endParaRPr lang="en-US" dirty="0">
              <a:cs typeface="Courier New" panose="02070309020205020404" pitchFamily="49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F0F8EBC-3EB2-F2C0-1DBE-25685CF2B4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GPU Support in HTCSS EP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BF2EFD-34E8-0D4F-32DD-3AB5F8DC648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183046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020C650D-F845-59D0-826E-F7127D4EB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Job Submit File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F8A5365-2D80-016B-7CC8-0810CEA7DF3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BC135861-1A72-2C4F-0AE9-30D876807451}"/>
              </a:ext>
            </a:extLst>
          </p:cNvPr>
          <p:cNvSpPr txBox="1"/>
          <p:nvPr/>
        </p:nvSpPr>
        <p:spPr>
          <a:xfrm>
            <a:off x="787791" y="1364567"/>
            <a:ext cx="10600006" cy="286232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executable = </a:t>
            </a:r>
            <a:r>
              <a:rPr lang="en-US" sz="3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my_cuda_job</a:t>
            </a:r>
            <a:endParaRPr lang="en-US" sz="3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3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request_cpus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1</a:t>
            </a:r>
          </a:p>
          <a:p>
            <a:r>
              <a:rPr lang="en-US" sz="36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request_memory</a:t>
            </a: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 = 1GB</a:t>
            </a:r>
            <a:b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3600" b="1" dirty="0" err="1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request_gpus</a:t>
            </a:r>
            <a:r>
              <a:rPr lang="en-US" sz="36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= 1</a:t>
            </a:r>
            <a:b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</a:br>
            <a:r>
              <a:rPr lang="en-US" sz="3600" b="1" dirty="0">
                <a:latin typeface="Courier New" panose="02070309020205020404" pitchFamily="49" charset="0"/>
                <a:cs typeface="Courier New" panose="02070309020205020404" pitchFamily="49" charset="0"/>
              </a:rPr>
              <a:t>queue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2024753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5723FFA8-D200-7C08-EE67-7D0BEC21F4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971800"/>
            <a:ext cx="12192000" cy="914400"/>
          </a:xfrm>
        </p:spPr>
        <p:txBody>
          <a:bodyPr/>
          <a:lstStyle/>
          <a:p>
            <a:r>
              <a:rPr lang="en-US" dirty="0"/>
              <a:t>What is new with GPUs in HTCSS 10 ?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2FB66DA-05CD-0D20-52BB-4BCE3511F58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54033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C44AED59-02FC-BC8F-9D92-9D6B092B4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2208628"/>
            <a:ext cx="12192000" cy="914400"/>
          </a:xfrm>
        </p:spPr>
        <p:txBody>
          <a:bodyPr/>
          <a:lstStyle/>
          <a:p>
            <a:r>
              <a:rPr lang="en-US" dirty="0"/>
              <a:t>Let's say your server has</a:t>
            </a:r>
            <a:br>
              <a:rPr lang="en-US" dirty="0"/>
            </a:br>
            <a:r>
              <a:rPr lang="en-US" dirty="0"/>
              <a:t>multiple GPU devices…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47EC0F2-2592-088C-6EF6-88EF3450C6E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79557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6B4E7D1-3813-830E-0BF3-ACB0E961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Failures with Multi-GPU servers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492281-3929-5F96-AF96-4B0BD2B0BE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7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925975-B8B5-1068-FEC4-05E5F49B7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972" y="1879135"/>
            <a:ext cx="2143125" cy="21431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8C3910-D631-56EC-737E-B17742483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6899" y="1879135"/>
            <a:ext cx="2143125" cy="21431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5782261-AF20-FFF0-C77C-20A1690AF4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8826" y="1879134"/>
            <a:ext cx="2143125" cy="21431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D74C916-8B57-7BBB-5FD1-F7957600125E}"/>
              </a:ext>
            </a:extLst>
          </p:cNvPr>
          <p:cNvSpPr txBox="1"/>
          <p:nvPr/>
        </p:nvSpPr>
        <p:spPr>
          <a:xfrm>
            <a:off x="1924558" y="4241409"/>
            <a:ext cx="1083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GPU0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2DEF71-2A5B-0375-4087-7108DCCCE5CA}"/>
              </a:ext>
            </a:extLst>
          </p:cNvPr>
          <p:cNvSpPr txBox="1"/>
          <p:nvPr/>
        </p:nvSpPr>
        <p:spPr>
          <a:xfrm>
            <a:off x="5031173" y="4241409"/>
            <a:ext cx="1083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GPU1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313EA3-1A0F-85ED-0F2E-1B78421533A1}"/>
              </a:ext>
            </a:extLst>
          </p:cNvPr>
          <p:cNvSpPr txBox="1"/>
          <p:nvPr/>
        </p:nvSpPr>
        <p:spPr>
          <a:xfrm>
            <a:off x="8128412" y="4241409"/>
            <a:ext cx="1083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GPU2</a:t>
            </a:r>
          </a:p>
        </p:txBody>
      </p:sp>
    </p:spTree>
    <p:extLst>
      <p:ext uri="{BB962C8B-B14F-4D97-AF65-F5344CB8AC3E}">
        <p14:creationId xmlns:p14="http://schemas.microsoft.com/office/powerpoint/2010/main" val="33542313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6B4E7D1-3813-830E-0BF3-ACB0E961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Failures with Multi-GPU servers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492281-3929-5F96-AF96-4B0BD2B0BE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925975-B8B5-1068-FEC4-05E5F49B7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972" y="1879135"/>
            <a:ext cx="2143125" cy="21431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8C3910-D631-56EC-737E-B17742483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6899" y="1879135"/>
            <a:ext cx="2143125" cy="21431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5782261-AF20-FFF0-C77C-20A1690AF4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8826" y="1879134"/>
            <a:ext cx="2143125" cy="21431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D74C916-8B57-7BBB-5FD1-F7957600125E}"/>
              </a:ext>
            </a:extLst>
          </p:cNvPr>
          <p:cNvSpPr txBox="1"/>
          <p:nvPr/>
        </p:nvSpPr>
        <p:spPr>
          <a:xfrm>
            <a:off x="1924558" y="4241409"/>
            <a:ext cx="1083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GPU0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2DEF71-2A5B-0375-4087-7108DCCCE5CA}"/>
              </a:ext>
            </a:extLst>
          </p:cNvPr>
          <p:cNvSpPr txBox="1"/>
          <p:nvPr/>
        </p:nvSpPr>
        <p:spPr>
          <a:xfrm>
            <a:off x="5031173" y="4241409"/>
            <a:ext cx="1083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GPU1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2313EA3-1A0F-85ED-0F2E-1B78421533A1}"/>
              </a:ext>
            </a:extLst>
          </p:cNvPr>
          <p:cNvSpPr txBox="1"/>
          <p:nvPr/>
        </p:nvSpPr>
        <p:spPr>
          <a:xfrm>
            <a:off x="8128412" y="4241409"/>
            <a:ext cx="1083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GPU2</a:t>
            </a:r>
          </a:p>
        </p:txBody>
      </p:sp>
      <p:sp>
        <p:nvSpPr>
          <p:cNvPr id="2" name="Multiplication Sign 1">
            <a:extLst>
              <a:ext uri="{FF2B5EF4-FFF2-40B4-BE49-F238E27FC236}">
                <a16:creationId xmlns:a16="http://schemas.microsoft.com/office/drawing/2014/main" id="{55D9456E-C4A3-0A05-8309-911955294160}"/>
              </a:ext>
            </a:extLst>
          </p:cNvPr>
          <p:cNvSpPr/>
          <p:nvPr/>
        </p:nvSpPr>
        <p:spPr bwMode="auto">
          <a:xfrm>
            <a:off x="4593175" y="1685408"/>
            <a:ext cx="2265121" cy="2454813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249858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A6B4E7D1-3813-830E-0BF3-ACB0E96126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Failures with Multi-GPU servers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492281-3929-5F96-AF96-4B0BD2B0BE9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32518E4F-6306-4F7A-8038-52BAE9682138}" type="slidenum">
              <a:rPr lang="en-US" smtClean="0"/>
              <a:pPr>
                <a:defRPr/>
              </a:pPr>
              <a:t>9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9925975-B8B5-1068-FEC4-05E5F49B758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94972" y="1879135"/>
            <a:ext cx="2143125" cy="214312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98C3910-D631-56EC-737E-B177424833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96899" y="1879135"/>
            <a:ext cx="2143125" cy="214312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5782261-AF20-FFF0-C77C-20A1690AF48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8826" y="1879134"/>
            <a:ext cx="2143125" cy="2143125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D74C916-8B57-7BBB-5FD1-F7957600125E}"/>
              </a:ext>
            </a:extLst>
          </p:cNvPr>
          <p:cNvSpPr txBox="1"/>
          <p:nvPr/>
        </p:nvSpPr>
        <p:spPr>
          <a:xfrm>
            <a:off x="1924558" y="4241409"/>
            <a:ext cx="1083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GPU0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02DEF71-2A5B-0375-4087-7108DCCCE5CA}"/>
              </a:ext>
            </a:extLst>
          </p:cNvPr>
          <p:cNvSpPr txBox="1"/>
          <p:nvPr/>
        </p:nvSpPr>
        <p:spPr>
          <a:xfrm>
            <a:off x="8245641" y="4241409"/>
            <a:ext cx="1083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GPU1</a:t>
            </a:r>
          </a:p>
        </p:txBody>
      </p:sp>
      <p:sp>
        <p:nvSpPr>
          <p:cNvPr id="2" name="Multiplication Sign 1">
            <a:extLst>
              <a:ext uri="{FF2B5EF4-FFF2-40B4-BE49-F238E27FC236}">
                <a16:creationId xmlns:a16="http://schemas.microsoft.com/office/drawing/2014/main" id="{55D9456E-C4A3-0A05-8309-911955294160}"/>
              </a:ext>
            </a:extLst>
          </p:cNvPr>
          <p:cNvSpPr/>
          <p:nvPr/>
        </p:nvSpPr>
        <p:spPr bwMode="auto">
          <a:xfrm>
            <a:off x="4593175" y="1685408"/>
            <a:ext cx="2265121" cy="2454813"/>
          </a:xfrm>
          <a:prstGeom prst="mathMultiply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imes New Roman" charset="0"/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0480253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Q_analyze_tutorial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Custom 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Times New Roman" charset="0"/>
            <a:ea typeface="ＭＳ Ｐゴシック" charset="0"/>
          </a:defRPr>
        </a:defPPr>
      </a:lstStyle>
    </a:lnDef>
  </a:objectDefaults>
  <a:extraClrSchemeLst>
    <a:extraClrScheme>
      <a:clrScheme name="3_CondorNew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ndorNew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ndorNew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Todds_HTCondor_Template</Template>
  <TotalTime>8755</TotalTime>
  <Words>1504</Words>
  <Application>Microsoft Office PowerPoint</Application>
  <PresentationFormat>Widescreen</PresentationFormat>
  <Paragraphs>192</Paragraphs>
  <Slides>25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3" baseType="lpstr">
      <vt:lpstr>Arial</vt:lpstr>
      <vt:lpstr>Calibri</vt:lpstr>
      <vt:lpstr>Comic Sans MS</vt:lpstr>
      <vt:lpstr>Courier New</vt:lpstr>
      <vt:lpstr>Helvetica Neue</vt:lpstr>
      <vt:lpstr>Marlett</vt:lpstr>
      <vt:lpstr>Times New Roman</vt:lpstr>
      <vt:lpstr>Q_analyze_tutorial</vt:lpstr>
      <vt:lpstr>Using GPUs with HTCondor 9.8+/10.x</vt:lpstr>
      <vt:lpstr>How things have worked for a long time…</vt:lpstr>
      <vt:lpstr>GPU Support in HTCSS EP</vt:lpstr>
      <vt:lpstr>Job Submit File</vt:lpstr>
      <vt:lpstr>What is new with GPUs in HTCSS 10 ?</vt:lpstr>
      <vt:lpstr>Let's say your server has multiple GPU devices…</vt:lpstr>
      <vt:lpstr>Failures with Multi-GPU servers</vt:lpstr>
      <vt:lpstr>Failures with Multi-GPU servers</vt:lpstr>
      <vt:lpstr>Failures with Multi-GPU servers</vt:lpstr>
      <vt:lpstr>Failures with Multi-GPU servers</vt:lpstr>
      <vt:lpstr>Failures with Multi-GPU servers</vt:lpstr>
      <vt:lpstr>Take a GPU offline</vt:lpstr>
      <vt:lpstr>Challenges with heterogeneous  Multi-GPU servers</vt:lpstr>
      <vt:lpstr>Challenges with heterogeneous  Multi-GPU servers</vt:lpstr>
      <vt:lpstr>Nested ClassAd attributes to the rescue in HTCSS 9.8+</vt:lpstr>
      <vt:lpstr>Job Submit File</vt:lpstr>
      <vt:lpstr>Job Submit File</vt:lpstr>
      <vt:lpstr>Targeted binding of GPUs to slots</vt:lpstr>
      <vt:lpstr>NVIDIA Multi-Instance GPU (MIG) Support</vt:lpstr>
      <vt:lpstr>NVIDIA Multi-Instance GPU (MIG) Support, cont</vt:lpstr>
      <vt:lpstr>MIGs</vt:lpstr>
      <vt:lpstr>Speaking of future work…  Multiple Jobs Sharing a GPU</vt:lpstr>
      <vt:lpstr>What you can do TODAY: Multiple jobs sharing a GPU (the unsafe way)</vt:lpstr>
      <vt:lpstr>Upcoming - safer GPU sharing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Using GPUs with HTCondor 9.x</dc:title>
  <dc:creator>John M Knoeller</dc:creator>
  <cp:lastModifiedBy>Todd Tannenbaum</cp:lastModifiedBy>
  <cp:revision>57</cp:revision>
  <dcterms:created xsi:type="dcterms:W3CDTF">2022-05-13T16:50:49Z</dcterms:created>
  <dcterms:modified xsi:type="dcterms:W3CDTF">2022-10-14T09:21:49Z</dcterms:modified>
</cp:coreProperties>
</file>