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ppm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2" r:id="rId5"/>
    <p:sldId id="259" r:id="rId6"/>
    <p:sldId id="266" r:id="rId7"/>
    <p:sldId id="263" r:id="rId8"/>
    <p:sldId id="260" r:id="rId9"/>
    <p:sldId id="264" r:id="rId10"/>
    <p:sldId id="265" r:id="rId11"/>
    <p:sldId id="267" r:id="rId12"/>
    <p:sldId id="268" r:id="rId13"/>
    <p:sldId id="261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AD54"/>
    <a:srgbClr val="FD8C0F"/>
    <a:srgbClr val="AA8174"/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FBAE6A-3D88-46C7-98C9-C08ED3566AFE}" type="datetimeFigureOut">
              <a:rPr lang="it-IT" smtClean="0"/>
              <a:t>21/07/2022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3382F-8D8B-41E3-BE31-92A805AEF7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402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D38E1-33AC-4C37-8CE7-227C2662FE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718DA3-26B6-49B4-8B66-A23AB391D2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8415D-5C06-4322-A806-22E3F9737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21/07/2022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4454D-5874-4EC1-A135-C30CF99C6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Automatic design of quantum feature maps - R. Moretti - Univerity of Milan Bicocca</a:t>
            </a: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FC472-83C0-4207-9E18-DC5952663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37BF-32F1-457F-B9D2-A4D85425EC3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6725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205FB-D904-4119-8F24-F675E4625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62AE2F-0582-46C2-B454-F134DB1A0A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1FA394-BB24-4516-85B8-EE79FD512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21/07/2022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0737D-543A-49C5-9148-F1F543C20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Automatic design of quantum feature maps - R. Moretti - Univerity of Milan Bicocca</a:t>
            </a: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F5EA5-5220-4002-8A9B-9ADC2E57A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37BF-32F1-457F-B9D2-A4D85425EC3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3319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3FBD6B-664B-47A8-B556-334AED908A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70F5E6-DDD9-4459-9859-F44DEAB745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118105-85BD-4720-8BD7-124483657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21/07/2022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93F67A-A69B-4E1E-8479-0DE691867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Automatic design of quantum feature maps - R. Moretti - Univerity of Milan Bicocca</a:t>
            </a: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C69713-85E4-4C27-BE4A-3623E5B12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37BF-32F1-457F-B9D2-A4D85425EC3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7644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3E238-972D-435E-830A-7F7107204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18B1C-50D8-4213-8667-BCD06DB472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7FBCA-4EFF-4CED-906B-A46C28354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21/07/2022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66D4D-6A8E-4711-AC52-E3DAAC4D8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Automatic design of quantum feature maps - R. Moretti - Univerity of Milan Bicocca</a:t>
            </a: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2DD914-9C44-4918-9650-D5A65E5E9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37BF-32F1-457F-B9D2-A4D85425EC3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17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23D7B-7302-425B-9C3A-34DD3A878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197D3-CFC6-4689-9252-F724C10FC7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34F27-D276-4800-9E55-A09A1A7B2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21/07/2022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8777E9-50FC-42F7-9F95-E4D94572E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Automatic design of quantum feature maps - R. Moretti - Univerity of Milan Bicocca</a:t>
            </a: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94B196-5F2A-424B-BAA9-6ED319170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37BF-32F1-457F-B9D2-A4D85425EC3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932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3D552-1481-46F5-8BFC-2C2DDA08C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EAD08C-1842-4DC5-AA4F-117115768B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031A11-19B3-4ED4-A5DB-8B1BF66A28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6ECBE7-E256-4DDE-A8DC-F8366610E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21/07/2022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ECD57D-9CF9-4E88-BB53-CB39FC1AA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Automatic design of quantum feature maps - R. Moretti - Univerity of Milan Bicocca</a:t>
            </a:r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C4CA46-CEFA-4C39-9981-F2F8FF973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37BF-32F1-457F-B9D2-A4D85425EC3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22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0C189-2795-4CFC-AEA5-784FDB4F8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BFBE6F-CA27-4A35-B343-FECC48BF9F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6AF35A-C3B1-4B15-ADAA-DAF9C0BA6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64573E-1AA8-4548-B62C-9AB0ECAF7B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79CD9B-C49B-432F-AC07-36CCDB0C16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29E346-264D-4627-96A6-A45CC79DF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21/07/2022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8A37CD-7991-465C-B12D-C6D827A66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Automatic design of quantum feature maps - R. Moretti - Univerity of Milan Bicocca</a:t>
            </a:r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504935-1D46-4C1E-9148-A60ADC4AC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37BF-32F1-457F-B9D2-A4D85425EC3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4560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45DFB-7F1B-4EB0-B54A-844CFE69F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674FA9-3B9B-4980-A1D4-E1DA0C84E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21/07/2022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2FA4F3-862F-4768-8954-23B507358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Automatic design of quantum feature maps - R. Moretti - Univerity of Milan Bicocca</a:t>
            </a:r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18F84D-1906-4749-99E6-8FAB2EE53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37BF-32F1-457F-B9D2-A4D85425EC3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760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87CC2D-F655-4B97-8BB9-C874A6312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21/07/2022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51B8E3-84C7-497B-AB91-5F0CE9AAE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Automatic design of quantum feature maps - R. Moretti - Univerity of Milan Bicocca</a:t>
            </a:r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E8C43-19B6-45D2-81FA-CD1A47F86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37BF-32F1-457F-B9D2-A4D85425EC3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6480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9D868-6F8D-4020-BFEA-CA804CEF3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EE851-213A-453D-AA14-9CBA19425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5B698D-3429-4B42-8E96-D6E5DB1AC4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F8C327-248F-4C56-B020-08001CEB3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21/07/2022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5557A7-3F7D-4870-831B-32BEA50C1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Automatic design of quantum feature maps - R. Moretti - Univerity of Milan Bicocca</a:t>
            </a:r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89690C-F189-45FA-839B-C3635AA4F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37BF-32F1-457F-B9D2-A4D85425EC3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4905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51DEF-A1D7-4F8B-A9DA-C6864360F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8942AD-82A9-441E-A4D7-DDD8416354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9C06CA-47C2-479E-B3EE-60FADA5D01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FD4399-6F3A-4CBB-AAF7-DB3918B95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21/07/2022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97F5BD-AF21-46F2-B649-DE48EB949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Automatic design of quantum feature maps - R. Moretti - Univerity of Milan Bicocca</a:t>
            </a:r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F0D148-0F0D-4982-89D4-8170C0BB4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37BF-32F1-457F-B9D2-A4D85425EC3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750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332135-0CB5-48FA-8864-922E75A03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900FC1-4352-41BB-997B-B6C07ABCD8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A86505-EE5D-4A83-9AB5-FF1425C591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21/07/2022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82EDE-2D98-4531-9737-C9773B0394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Automatic design of quantum feature maps - R. Moretti - Univerity of Milan Bicocca</a:t>
            </a: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A8747-1118-4CAF-A7DA-7B0C6EEA2D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C37BF-32F1-457F-B9D2-A4D85425EC3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423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journal/2058-9565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hyperlink" Target="https://www.researchgate.net/publication/340618118_Multi-stage_Jamming_Attacks_Detection_using_Deep_Learning_Combined_with_Kernelized_Support_Vector_Machine_in_5G_Cloud_Radio_Access_Networks" TargetMode="External"/><Relationship Id="rId5" Type="http://schemas.openxmlformats.org/officeDocument/2006/relationships/image" Target="../media/image7.png"/><Relationship Id="rId10" Type="http://schemas.openxmlformats.org/officeDocument/2006/relationships/image" Target="../media/image2.png"/><Relationship Id="rId4" Type="http://schemas.openxmlformats.org/officeDocument/2006/relationships/image" Target="../media/image6.png"/><Relationship Id="rId9" Type="http://schemas.openxmlformats.org/officeDocument/2006/relationships/image" Target="../media/image6.ppm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Relationship Id="rId9" Type="http://schemas.openxmlformats.org/officeDocument/2006/relationships/hyperlink" Target="https://people.eecs.berkeley.edu/~yunchaoliu/slides/quantumkernel_IBM.pd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esearchgate.net/figure/Gram-matrices-of-the-SWAP-test-similarity-measure-These-matrices-hold-elements-K-i-j_fig3_360618378" TargetMode="External"/><Relationship Id="rId3" Type="http://schemas.openxmlformats.org/officeDocument/2006/relationships/image" Target="../media/image12.png"/><Relationship Id="rId7" Type="http://schemas.openxmlformats.org/officeDocument/2006/relationships/hyperlink" Target="https://www.researchgate.net/figure/Bloch-sphere-visualizations-displaying-embeddings-of-the-test-dataset-used-for-results_fig5_351296700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owardsdatascience.com/introduction-to-genetic-algorithms-including-example-code-e396e98d8bf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0.png"/><Relationship Id="rId7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9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0.png"/><Relationship Id="rId7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11" Type="http://schemas.openxmlformats.org/officeDocument/2006/relationships/hyperlink" Target="https://www.researchgate.net/figure/Example-results-of-a-Pareto-optimization-study-in-which-the-non-dominated-the-tradeoff_fig1_242077047" TargetMode="External"/><Relationship Id="rId10" Type="http://schemas.openxmlformats.org/officeDocument/2006/relationships/image" Target="../media/image2.png"/><Relationship Id="rId4" Type="http://schemas.openxmlformats.org/officeDocument/2006/relationships/image" Target="../media/image22.pn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9.png"/><Relationship Id="rId7" Type="http://schemas.openxmlformats.org/officeDocument/2006/relationships/image" Target="../media/image39.png"/><Relationship Id="rId12" Type="http://schemas.openxmlformats.org/officeDocument/2006/relationships/hyperlink" Target="https://pymoo.org/algorithms/moo/nsga2.html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2.png"/><Relationship Id="rId10" Type="http://schemas.openxmlformats.org/officeDocument/2006/relationships/image" Target="../media/image31.png"/><Relationship Id="rId9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DA460A4-A4E5-4C0A-935A-A84A9339ACF8}"/>
              </a:ext>
            </a:extLst>
          </p:cNvPr>
          <p:cNvSpPr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A17E3-9240-47B3-B8CC-26DFAAC682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12671" y="1805756"/>
            <a:ext cx="8166652" cy="1533223"/>
          </a:xfrm>
        </p:spPr>
        <p:txBody>
          <a:bodyPr>
            <a:normAutofit/>
          </a:bodyPr>
          <a:lstStyle/>
          <a:p>
            <a:r>
              <a:rPr lang="it-IT" sz="48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Headin"/>
                <a:cs typeface="Arial" panose="020B0604020202020204" pitchFamily="34" charset="0"/>
              </a:rPr>
              <a:t>Automatic</a:t>
            </a:r>
            <a:r>
              <a:rPr lang="it-IT" sz="4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Headin"/>
                <a:cs typeface="Arial" panose="020B0604020202020204" pitchFamily="34" charset="0"/>
              </a:rPr>
              <a:t> design of quantum feature </a:t>
            </a:r>
            <a:r>
              <a:rPr lang="it-IT" sz="48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(Headin"/>
                <a:cs typeface="Arial" panose="020B0604020202020204" pitchFamily="34" charset="0"/>
              </a:rPr>
              <a:t>maps</a:t>
            </a:r>
            <a:endParaRPr lang="it-IT" sz="4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(Headin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1157A9-6836-40F7-9D8E-74B2C288F8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726" y="5102860"/>
            <a:ext cx="5552049" cy="327323"/>
          </a:xfrm>
        </p:spPr>
        <p:txBody>
          <a:bodyPr>
            <a:normAutofit/>
          </a:bodyPr>
          <a:lstStyle/>
          <a:p>
            <a:pPr algn="l"/>
            <a:r>
              <a:rPr lang="pt-BR" sz="1600" i="1" dirty="0"/>
              <a:t>Sergio Altares-López</a:t>
            </a:r>
            <a:r>
              <a:rPr lang="pt-BR" sz="1600" i="1" baseline="30000" dirty="0"/>
              <a:t>1</a:t>
            </a:r>
            <a:r>
              <a:rPr lang="pt-BR" sz="1600" i="1" dirty="0"/>
              <a:t>, Angela Ribeiro</a:t>
            </a:r>
            <a:r>
              <a:rPr lang="pt-BR" sz="1600" i="1" baseline="30000" dirty="0"/>
              <a:t>1</a:t>
            </a:r>
            <a:r>
              <a:rPr lang="pt-BR" sz="1600" i="1" dirty="0"/>
              <a:t>, Juan José García-Ripoll</a:t>
            </a:r>
            <a:r>
              <a:rPr lang="pt-BR" sz="1600" i="1" baseline="30000" dirty="0"/>
              <a:t>2</a:t>
            </a:r>
            <a:endParaRPr lang="it-IT" sz="1600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E54500-1760-46D3-B46A-1159514AD5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66" t="52562" r="2391" b="23282"/>
          <a:stretch/>
        </p:blipFill>
        <p:spPr>
          <a:xfrm>
            <a:off x="6390336" y="5206820"/>
            <a:ext cx="5552050" cy="7891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855D80-EC7B-4229-B5AE-48464C30D8BE}"/>
              </a:ext>
            </a:extLst>
          </p:cNvPr>
          <p:cNvSpPr txBox="1"/>
          <p:nvPr/>
        </p:nvSpPr>
        <p:spPr>
          <a:xfrm>
            <a:off x="280726" y="5438125"/>
            <a:ext cx="4727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0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-apple-system"/>
              </a:rPr>
              <a:t>Published</a:t>
            </a:r>
            <a:r>
              <a:rPr lang="it-IT" sz="1400" b="0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-apple-system"/>
              </a:rPr>
              <a:t> 19 August 2021 – </a:t>
            </a:r>
            <a:r>
              <a:rPr lang="it-IT" sz="1400" b="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-apple-syste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Quantum Science and Technology</a:t>
            </a:r>
            <a:r>
              <a:rPr lang="it-IT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-apple-system"/>
              </a:rPr>
              <a:t> -</a:t>
            </a:r>
            <a:r>
              <a:rPr lang="it-IT" sz="140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latin typeface="-apple-system"/>
              </a:rPr>
              <a:t> </a:t>
            </a:r>
            <a:r>
              <a:rPr lang="it-IT" sz="1400" b="0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-apple-system"/>
              </a:rPr>
              <a:t>IOP publishing</a:t>
            </a:r>
            <a:endParaRPr lang="it-IT" sz="1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CDCB8D-28D6-4DA8-9225-468797EE0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5636" y="6398529"/>
            <a:ext cx="6140725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Automatic design of quantum feature maps - R. Moretti - University of Milan Bicocca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3F1D9A-F48A-4B79-9A36-9400C4260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2" y="6382645"/>
            <a:ext cx="2743200" cy="365125"/>
          </a:xfrm>
        </p:spPr>
        <p:txBody>
          <a:bodyPr/>
          <a:lstStyle/>
          <a:p>
            <a:fld id="{D16C37BF-32F1-457F-B9D2-A4D85425EC36}" type="slidenum">
              <a:rPr lang="it-IT" smtClean="0">
                <a:solidFill>
                  <a:schemeClr val="bg1"/>
                </a:solidFill>
              </a:rPr>
              <a:t>1</a:t>
            </a:fld>
            <a:r>
              <a:rPr lang="it-IT" dirty="0">
                <a:solidFill>
                  <a:schemeClr val="bg1"/>
                </a:solidFill>
              </a:rPr>
              <a:t>/13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218545-ADDB-4417-B8C7-16386BA2DA86}"/>
              </a:ext>
            </a:extLst>
          </p:cNvPr>
          <p:cNvSpPr txBox="1"/>
          <p:nvPr/>
        </p:nvSpPr>
        <p:spPr>
          <a:xfrm>
            <a:off x="5242269" y="3741488"/>
            <a:ext cx="1707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it-IT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July</a:t>
            </a:r>
            <a:r>
              <a:rPr lang="it-IT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2022</a:t>
            </a:r>
          </a:p>
          <a:p>
            <a:pPr algn="ctr"/>
            <a:r>
              <a:rPr lang="it-IT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Roberto Moretti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60DBEA1-3847-445F-8EC4-CA80A4AA1A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26" y="6383754"/>
            <a:ext cx="1882739" cy="44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331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FF1DE8D-6608-4370-8812-AE2DE49590BD}"/>
              </a:ext>
            </a:extLst>
          </p:cNvPr>
          <p:cNvSpPr txBox="1"/>
          <p:nvPr/>
        </p:nvSpPr>
        <p:spPr>
          <a:xfrm>
            <a:off x="280726" y="1047935"/>
            <a:ext cx="56913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>
                <a:solidFill>
                  <a:schemeClr val="accent1"/>
                </a:solidFill>
              </a:rPr>
              <a:t>Toy-model dataset:  </a:t>
            </a:r>
            <a:r>
              <a:rPr lang="it-IT" sz="1600" dirty="0"/>
              <a:t>2- classes </a:t>
            </a:r>
            <a:r>
              <a:rPr lang="en-US" sz="1600" i="1" dirty="0"/>
              <a:t>Moons </a:t>
            </a:r>
            <a:r>
              <a:rPr lang="en-US" sz="1600" dirty="0"/>
              <a:t>synthetic non-linear dataset.</a:t>
            </a:r>
            <a:endParaRPr lang="it-IT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FC830D-A45A-45E9-9748-2D8414EB44CF}"/>
              </a:ext>
            </a:extLst>
          </p:cNvPr>
          <p:cNvSpPr txBox="1"/>
          <p:nvPr/>
        </p:nvSpPr>
        <p:spPr>
          <a:xfrm>
            <a:off x="280726" y="1491800"/>
            <a:ext cx="359130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150 </a:t>
            </a:r>
            <a:r>
              <a:rPr lang="it-IT" sz="1600" dirty="0" err="1"/>
              <a:t>datapoints</a:t>
            </a:r>
            <a:r>
              <a:rPr lang="it-IT" sz="1600" dirty="0"/>
              <a:t> (70% </a:t>
            </a:r>
            <a:r>
              <a:rPr lang="it-IT" sz="1600" dirty="0" err="1"/>
              <a:t>train</a:t>
            </a:r>
            <a:r>
              <a:rPr lang="it-IT" sz="1600" dirty="0"/>
              <a:t>, 30% test).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Max </a:t>
            </a:r>
            <a:r>
              <a:rPr lang="it-IT" sz="1600" dirty="0" err="1"/>
              <a:t>circuit</a:t>
            </a:r>
            <a:r>
              <a:rPr lang="it-IT" sz="1600" dirty="0"/>
              <a:t> </a:t>
            </a:r>
            <a:r>
              <a:rPr lang="it-IT" sz="1600" dirty="0" err="1"/>
              <a:t>allowed</a:t>
            </a:r>
            <a:r>
              <a:rPr lang="it-IT" sz="1600" dirty="0"/>
              <a:t>: 6 </a:t>
            </a:r>
            <a:r>
              <a:rPr lang="it-IT" sz="1600" dirty="0" err="1"/>
              <a:t>qubits</a:t>
            </a:r>
            <a:r>
              <a:rPr lang="it-IT" sz="1600" dirty="0"/>
              <a:t>, 6 </a:t>
            </a:r>
            <a:r>
              <a:rPr lang="it-IT" sz="1600" dirty="0" err="1"/>
              <a:t>layers</a:t>
            </a:r>
            <a:endParaRPr lang="it-IT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/>
              <a:t>Number</a:t>
            </a:r>
            <a:r>
              <a:rPr lang="it-IT" sz="1600" dirty="0"/>
              <a:t> of generations: 5000.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/>
              <a:t>Initial</a:t>
            </a:r>
            <a:r>
              <a:rPr lang="it-IT" sz="1600" dirty="0"/>
              <a:t> </a:t>
            </a:r>
            <a:r>
              <a:rPr lang="it-IT" sz="1600" dirty="0" err="1"/>
              <a:t>population</a:t>
            </a:r>
            <a:r>
              <a:rPr lang="it-IT" sz="1600" dirty="0"/>
              <a:t>: 100.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B2E418-FA4F-4A3F-91AE-C8AEB47CDF83}"/>
              </a:ext>
            </a:extLst>
          </p:cNvPr>
          <p:cNvSpPr txBox="1"/>
          <p:nvPr/>
        </p:nvSpPr>
        <p:spPr>
          <a:xfrm>
            <a:off x="285815" y="2643755"/>
            <a:ext cx="4412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1"/>
                </a:solidFill>
              </a:rPr>
              <a:t>No entanglement </a:t>
            </a:r>
            <a:r>
              <a:rPr lang="it-IT" b="1" dirty="0" err="1">
                <a:solidFill>
                  <a:schemeClr val="accent1"/>
                </a:solidFill>
              </a:rPr>
              <a:t>required</a:t>
            </a:r>
            <a:r>
              <a:rPr lang="it-IT" b="1" dirty="0">
                <a:solidFill>
                  <a:schemeClr val="accent1"/>
                </a:solidFill>
              </a:rPr>
              <a:t> for fitting the model with 100% </a:t>
            </a:r>
            <a:r>
              <a:rPr lang="it-IT" b="1" dirty="0" err="1">
                <a:solidFill>
                  <a:schemeClr val="accent1"/>
                </a:solidFill>
              </a:rPr>
              <a:t>accuracy</a:t>
            </a:r>
            <a:r>
              <a:rPr lang="it-IT" b="1" dirty="0">
                <a:solidFill>
                  <a:schemeClr val="accent1"/>
                </a:solidFill>
              </a:rPr>
              <a:t>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008C88-7344-47A9-B0CC-E9DC506A27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24319" y="1676214"/>
            <a:ext cx="6146759" cy="43863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C751F50-77EC-4131-80D6-FA45923452C7}"/>
              </a:ext>
            </a:extLst>
          </p:cNvPr>
          <p:cNvSpPr txBox="1"/>
          <p:nvPr/>
        </p:nvSpPr>
        <p:spPr>
          <a:xfrm>
            <a:off x="6667682" y="1439586"/>
            <a:ext cx="1283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accent1"/>
                </a:solidFill>
              </a:rPr>
              <a:t>Training set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D1F006-81EE-4519-943F-B686920A7966}"/>
              </a:ext>
            </a:extLst>
          </p:cNvPr>
          <p:cNvSpPr txBox="1"/>
          <p:nvPr/>
        </p:nvSpPr>
        <p:spPr>
          <a:xfrm>
            <a:off x="9389179" y="1346996"/>
            <a:ext cx="1841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accent1"/>
                </a:solidFill>
              </a:rPr>
              <a:t>Input </a:t>
            </a:r>
            <a:r>
              <a:rPr lang="it-IT" b="1" dirty="0" err="1">
                <a:solidFill>
                  <a:schemeClr val="accent1"/>
                </a:solidFill>
              </a:rPr>
              <a:t>parameters</a:t>
            </a:r>
            <a:endParaRPr lang="it-IT" b="1" dirty="0">
              <a:solidFill>
                <a:schemeClr val="accent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7DF17B-CD93-4796-9B50-CA1D777546F7}"/>
              </a:ext>
            </a:extLst>
          </p:cNvPr>
          <p:cNvSpPr txBox="1"/>
          <p:nvPr/>
        </p:nvSpPr>
        <p:spPr>
          <a:xfrm>
            <a:off x="6219109" y="3817534"/>
            <a:ext cx="2383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chemeClr val="accent1"/>
                </a:solidFill>
              </a:rPr>
              <a:t>Initial</a:t>
            </a:r>
            <a:r>
              <a:rPr lang="it-IT" b="1" dirty="0">
                <a:solidFill>
                  <a:schemeClr val="accent1"/>
                </a:solidFill>
              </a:rPr>
              <a:t> </a:t>
            </a:r>
            <a:r>
              <a:rPr lang="it-IT" b="1" dirty="0" err="1">
                <a:solidFill>
                  <a:schemeClr val="accent1"/>
                </a:solidFill>
              </a:rPr>
              <a:t>circuit</a:t>
            </a:r>
            <a:r>
              <a:rPr lang="it-IT" b="1" dirty="0">
                <a:solidFill>
                  <a:schemeClr val="accent1"/>
                </a:solidFill>
              </a:rPr>
              <a:t> </a:t>
            </a:r>
            <a:r>
              <a:rPr lang="it-IT" b="1" dirty="0" err="1">
                <a:solidFill>
                  <a:schemeClr val="accent1"/>
                </a:solidFill>
              </a:rPr>
              <a:t>structures</a:t>
            </a:r>
            <a:endParaRPr lang="it-IT" b="1" dirty="0">
              <a:solidFill>
                <a:schemeClr val="accent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C0CACB-DFE3-4682-B5F7-76590CCD90D4}"/>
              </a:ext>
            </a:extLst>
          </p:cNvPr>
          <p:cNvSpPr txBox="1"/>
          <p:nvPr/>
        </p:nvSpPr>
        <p:spPr>
          <a:xfrm>
            <a:off x="9496328" y="3813453"/>
            <a:ext cx="1808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accent1"/>
                </a:solidFill>
              </a:rPr>
              <a:t>The </a:t>
            </a:r>
            <a:r>
              <a:rPr lang="it-IT" b="1" dirty="0" err="1">
                <a:solidFill>
                  <a:schemeClr val="accent1"/>
                </a:solidFill>
              </a:rPr>
              <a:t>fittest</a:t>
            </a:r>
            <a:r>
              <a:rPr lang="it-IT" b="1" dirty="0">
                <a:solidFill>
                  <a:schemeClr val="accent1"/>
                </a:solidFill>
              </a:rPr>
              <a:t> kernel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EFD1BDE-1AC2-4D69-BF17-4196CFD8CAF3}"/>
              </a:ext>
            </a:extLst>
          </p:cNvPr>
          <p:cNvSpPr/>
          <p:nvPr/>
        </p:nvSpPr>
        <p:spPr>
          <a:xfrm>
            <a:off x="8958470" y="4331766"/>
            <a:ext cx="2781659" cy="1618868"/>
          </a:xfrm>
          <a:prstGeom prst="roundRect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50E7B9-C988-49A5-95F0-8F452EE3A42D}"/>
              </a:ext>
            </a:extLst>
          </p:cNvPr>
          <p:cNvSpPr txBox="1"/>
          <p:nvPr/>
        </p:nvSpPr>
        <p:spPr>
          <a:xfrm>
            <a:off x="9130748" y="6307522"/>
            <a:ext cx="278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100% </a:t>
            </a:r>
            <a:r>
              <a:rPr lang="it-IT" dirty="0" err="1"/>
              <a:t>accuracy</a:t>
            </a:r>
            <a:r>
              <a:rPr lang="it-IT" dirty="0"/>
              <a:t> (on training)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D27F662-CB04-43A6-910C-04D4397172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06" y="3748406"/>
            <a:ext cx="5297248" cy="191693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8B5BB0A-2177-4C4F-8864-336E30ECFA5A}"/>
              </a:ext>
            </a:extLst>
          </p:cNvPr>
          <p:cNvSpPr txBox="1"/>
          <p:nvPr/>
        </p:nvSpPr>
        <p:spPr>
          <a:xfrm>
            <a:off x="2408615" y="3390491"/>
            <a:ext cx="1346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>
                <a:solidFill>
                  <a:schemeClr val="accent1"/>
                </a:solidFill>
              </a:rPr>
              <a:t>Validation</a:t>
            </a:r>
            <a:r>
              <a:rPr lang="it-IT" sz="1600" b="1" dirty="0">
                <a:solidFill>
                  <a:schemeClr val="accent1"/>
                </a:solidFill>
              </a:rPr>
              <a:t> set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7C61FE-1597-4105-B1D2-57CC62F804F9}"/>
              </a:ext>
            </a:extLst>
          </p:cNvPr>
          <p:cNvSpPr txBox="1"/>
          <p:nvPr/>
        </p:nvSpPr>
        <p:spPr>
          <a:xfrm>
            <a:off x="2314464" y="5510133"/>
            <a:ext cx="1525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/>
              <a:t>94.6% </a:t>
            </a:r>
            <a:r>
              <a:rPr lang="it-IT" sz="1600" dirty="0" err="1"/>
              <a:t>accuracy</a:t>
            </a:r>
            <a:endParaRPr lang="it-IT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3313B22-325E-4113-952E-9D609D609822}"/>
              </a:ext>
            </a:extLst>
          </p:cNvPr>
          <p:cNvSpPr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Footer Placeholder 3">
            <a:extLst>
              <a:ext uri="{FF2B5EF4-FFF2-40B4-BE49-F238E27FC236}">
                <a16:creationId xmlns:a16="http://schemas.microsoft.com/office/drawing/2014/main" id="{4A1F3599-08AE-45BE-927B-B0B403094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5638" y="6413827"/>
            <a:ext cx="6140725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Automatic design of quantum feature maps - R. Moretti - University of Milan Bicocca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7" name="Slide Number Placeholder 6">
            <a:extLst>
              <a:ext uri="{FF2B5EF4-FFF2-40B4-BE49-F238E27FC236}">
                <a16:creationId xmlns:a16="http://schemas.microsoft.com/office/drawing/2014/main" id="{7EECEBAF-221E-4191-9258-A1E928D36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2" y="6382645"/>
            <a:ext cx="2743200" cy="365125"/>
          </a:xfrm>
        </p:spPr>
        <p:txBody>
          <a:bodyPr/>
          <a:lstStyle/>
          <a:p>
            <a:fld id="{D16C37BF-32F1-457F-B9D2-A4D85425EC36}" type="slidenum">
              <a:rPr lang="it-IT" smtClean="0">
                <a:solidFill>
                  <a:schemeClr val="bg1"/>
                </a:solidFill>
              </a:rPr>
              <a:t>10</a:t>
            </a:fld>
            <a:r>
              <a:rPr lang="it-IT" dirty="0">
                <a:solidFill>
                  <a:schemeClr val="bg1"/>
                </a:solidFill>
              </a:rPr>
              <a:t>/13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F22EF0-91E7-4331-83A2-140A46E2C0B9}"/>
              </a:ext>
            </a:extLst>
          </p:cNvPr>
          <p:cNvSpPr txBox="1"/>
          <p:nvPr/>
        </p:nvSpPr>
        <p:spPr>
          <a:xfrm>
            <a:off x="292606" y="5848442"/>
            <a:ext cx="441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1"/>
                </a:solidFill>
              </a:rPr>
              <a:t>Good </a:t>
            </a:r>
            <a:r>
              <a:rPr lang="it-IT" b="1" dirty="0" err="1">
                <a:solidFill>
                  <a:schemeClr val="accent1"/>
                </a:solidFill>
              </a:rPr>
              <a:t>generalization</a:t>
            </a:r>
            <a:r>
              <a:rPr lang="it-IT" b="1" dirty="0">
                <a:solidFill>
                  <a:schemeClr val="accent1"/>
                </a:solidFill>
              </a:rPr>
              <a:t> </a:t>
            </a:r>
            <a:r>
              <a:rPr lang="it-IT" b="1" dirty="0" err="1">
                <a:solidFill>
                  <a:schemeClr val="accent1"/>
                </a:solidFill>
              </a:rPr>
              <a:t>properties</a:t>
            </a:r>
            <a:r>
              <a:rPr lang="it-IT" b="1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840B8CA0-6B44-4AC2-84ED-D852C5BF4687}"/>
              </a:ext>
            </a:extLst>
          </p:cNvPr>
          <p:cNvSpPr txBox="1">
            <a:spLocks/>
          </p:cNvSpPr>
          <p:nvPr/>
        </p:nvSpPr>
        <p:spPr>
          <a:xfrm>
            <a:off x="280726" y="220293"/>
            <a:ext cx="11073076" cy="729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it-IT" sz="4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2AAC41A-533F-4EFA-B8D1-9B543B31F250}"/>
              </a:ext>
            </a:extLst>
          </p:cNvPr>
          <p:cNvSpPr/>
          <p:nvPr/>
        </p:nvSpPr>
        <p:spPr>
          <a:xfrm>
            <a:off x="9166363" y="3108960"/>
            <a:ext cx="2383212" cy="62544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8288739-F9F1-4D26-AC41-7CD91D1DDB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26" y="6383754"/>
            <a:ext cx="1882739" cy="44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149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598238-308D-4251-AB94-B7B3E4D628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727" y="1097207"/>
            <a:ext cx="5127554" cy="8017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600" dirty="0"/>
              <a:t>Due to the heavy </a:t>
            </a:r>
            <a:r>
              <a:rPr lang="it-IT" sz="1600" dirty="0" err="1"/>
              <a:t>penalization</a:t>
            </a:r>
            <a:r>
              <a:rPr lang="it-IT" sz="1600" dirty="0"/>
              <a:t> of </a:t>
            </a:r>
            <a:r>
              <a:rPr lang="it-IT" sz="1600" dirty="0" err="1"/>
              <a:t>entangling</a:t>
            </a:r>
            <a:r>
              <a:rPr lang="it-IT" sz="1600" dirty="0"/>
              <a:t> gates, </a:t>
            </a:r>
            <a:r>
              <a:rPr lang="it-IT" sz="1600" dirty="0" err="1"/>
              <a:t>it’s</a:t>
            </a:r>
            <a:r>
              <a:rPr lang="it-IT" sz="1600" dirty="0"/>
              <a:t> </a:t>
            </a:r>
            <a:r>
              <a:rPr lang="it-IT" sz="1600" dirty="0" err="1"/>
              <a:t>often</a:t>
            </a:r>
            <a:r>
              <a:rPr lang="it-IT" sz="1600" dirty="0"/>
              <a:t> </a:t>
            </a:r>
            <a:r>
              <a:rPr lang="it-IT" sz="1600" dirty="0" err="1"/>
              <a:t>possible</a:t>
            </a:r>
            <a:r>
              <a:rPr lang="it-IT" sz="1600" dirty="0"/>
              <a:t> to decompose </a:t>
            </a:r>
            <a:r>
              <a:rPr lang="it-IT" sz="1600" dirty="0" err="1"/>
              <a:t>qubit</a:t>
            </a:r>
            <a:r>
              <a:rPr lang="it-IT" sz="1600" dirty="0"/>
              <a:t> </a:t>
            </a:r>
            <a:r>
              <a:rPr lang="it-IT" sz="1600" dirty="0" err="1"/>
              <a:t>contributions</a:t>
            </a:r>
            <a:r>
              <a:rPr lang="it-IT" sz="1600" dirty="0"/>
              <a:t> to the kernel </a:t>
            </a:r>
            <a:r>
              <a:rPr lang="it-IT" sz="1600" dirty="0" err="1"/>
              <a:t>matrix</a:t>
            </a:r>
            <a:r>
              <a:rPr lang="it-IT" sz="1600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1E3D01C-5A05-460B-9917-80F0BF9077F0}"/>
                  </a:ext>
                </a:extLst>
              </p:cNvPr>
              <p:cNvSpPr txBox="1"/>
              <p:nvPr/>
            </p:nvSpPr>
            <p:spPr>
              <a:xfrm>
                <a:off x="1555625" y="2112461"/>
                <a:ext cx="2577757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𝐾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supHide m:val="on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1E3D01C-5A05-460B-9917-80F0BF9077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625" y="2112461"/>
                <a:ext cx="2577757" cy="67217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2A36E299-7FE9-49AB-8BF5-6E6C0D8631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280" y="1849903"/>
            <a:ext cx="6404644" cy="41540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5511FB-5168-44D4-A66A-10A4A8C14CD3}"/>
              </a:ext>
            </a:extLst>
          </p:cNvPr>
          <p:cNvSpPr txBox="1"/>
          <p:nvPr/>
        </p:nvSpPr>
        <p:spPr>
          <a:xfrm>
            <a:off x="6447089" y="1002602"/>
            <a:ext cx="44446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/>
              <a:t>Fittest</a:t>
            </a:r>
            <a:r>
              <a:rPr lang="it-IT" sz="1600" dirty="0"/>
              <a:t> kernel </a:t>
            </a:r>
            <a:r>
              <a:rPr lang="it-IT" sz="1600" b="1" dirty="0"/>
              <a:t>(a)</a:t>
            </a:r>
            <a:r>
              <a:rPr lang="it-IT" sz="1600" dirty="0"/>
              <a:t>, and the single </a:t>
            </a:r>
            <a:r>
              <a:rPr lang="it-IT" sz="1600" dirty="0" err="1"/>
              <a:t>qubits</a:t>
            </a:r>
            <a:r>
              <a:rPr lang="it-IT" sz="1600" dirty="0"/>
              <a:t> </a:t>
            </a:r>
            <a:r>
              <a:rPr lang="it-IT" sz="1600" b="1" dirty="0"/>
              <a:t>(b, c, d) </a:t>
            </a:r>
            <a:r>
              <a:rPr lang="it-IT" sz="1600" dirty="0" err="1"/>
              <a:t>decision</a:t>
            </a:r>
            <a:r>
              <a:rPr lang="it-IT" sz="1600" dirty="0"/>
              <a:t> </a:t>
            </a:r>
            <a:r>
              <a:rPr lang="it-IT" sz="1600" dirty="0" err="1"/>
              <a:t>boundaries</a:t>
            </a:r>
            <a:r>
              <a:rPr lang="it-IT" sz="1600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FB73A7-C95E-42CD-98A8-1C855D12FD3F}"/>
              </a:ext>
            </a:extLst>
          </p:cNvPr>
          <p:cNvSpPr txBox="1"/>
          <p:nvPr/>
        </p:nvSpPr>
        <p:spPr>
          <a:xfrm>
            <a:off x="280727" y="3278997"/>
            <a:ext cx="48539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The single </a:t>
            </a:r>
            <a:r>
              <a:rPr lang="it-IT" sz="1600" dirty="0" err="1"/>
              <a:t>qubits</a:t>
            </a:r>
            <a:r>
              <a:rPr lang="it-IT" sz="1600" dirty="0"/>
              <a:t> </a:t>
            </a:r>
            <a:r>
              <a:rPr lang="it-IT" sz="1600" dirty="0" err="1"/>
              <a:t>have</a:t>
            </a:r>
            <a:r>
              <a:rPr lang="it-IT" sz="1600" dirty="0"/>
              <a:t> low </a:t>
            </a:r>
            <a:r>
              <a:rPr lang="it-IT" sz="1600" dirty="0" err="1"/>
              <a:t>accuracy</a:t>
            </a:r>
            <a:r>
              <a:rPr lang="it-IT" sz="1600" dirty="0"/>
              <a:t>, </a:t>
            </a:r>
            <a:r>
              <a:rPr lang="it-IT" sz="1600" dirty="0" err="1"/>
              <a:t>respectively</a:t>
            </a:r>
            <a:r>
              <a:rPr lang="it-IT" sz="1600" dirty="0"/>
              <a:t> of: 57%, 68%, 53%.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/>
              <a:t>Only</a:t>
            </a:r>
            <a:r>
              <a:rPr lang="it-IT" sz="1600" dirty="0"/>
              <a:t> one </a:t>
            </a:r>
            <a:r>
              <a:rPr lang="it-IT" sz="1600" dirty="0" err="1"/>
              <a:t>qubit</a:t>
            </a:r>
            <a:r>
              <a:rPr lang="it-IT" sz="1600" dirty="0"/>
              <a:t> </a:t>
            </a:r>
            <a:r>
              <a:rPr lang="it-IT" sz="1600" dirty="0" err="1"/>
              <a:t>provides</a:t>
            </a:r>
            <a:r>
              <a:rPr lang="it-IT" sz="1600" dirty="0"/>
              <a:t> non-</a:t>
            </a:r>
            <a:r>
              <a:rPr lang="it-IT" sz="1600" dirty="0" err="1"/>
              <a:t>linearity</a:t>
            </a:r>
            <a:r>
              <a:rPr lang="it-IT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/>
              <a:t>Their</a:t>
            </a:r>
            <a:r>
              <a:rPr lang="it-IT" sz="1600" dirty="0"/>
              <a:t> </a:t>
            </a:r>
            <a:r>
              <a:rPr lang="it-IT" sz="1600" dirty="0" err="1"/>
              <a:t>combination</a:t>
            </a:r>
            <a:r>
              <a:rPr lang="it-IT" sz="1600" dirty="0"/>
              <a:t> of 3 ‘’</a:t>
            </a:r>
            <a:r>
              <a:rPr lang="it-IT" sz="1600" dirty="0" err="1"/>
              <a:t>weak</a:t>
            </a:r>
            <a:r>
              <a:rPr lang="it-IT" sz="1600" dirty="0"/>
              <a:t> </a:t>
            </a:r>
            <a:r>
              <a:rPr lang="it-IT" sz="1600" dirty="0" err="1"/>
              <a:t>classifiers</a:t>
            </a:r>
            <a:r>
              <a:rPr lang="it-IT" sz="1600" dirty="0"/>
              <a:t>’’ leads to 100% </a:t>
            </a:r>
            <a:r>
              <a:rPr lang="it-IT" sz="1600" dirty="0" err="1"/>
              <a:t>accuracy</a:t>
            </a:r>
            <a:r>
              <a:rPr lang="it-IT" sz="1600" dirty="0"/>
              <a:t>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C832F68-50D3-4BE4-A80C-E6318160CBDC}"/>
              </a:ext>
            </a:extLst>
          </p:cNvPr>
          <p:cNvSpPr txBox="1">
            <a:spLocks/>
          </p:cNvSpPr>
          <p:nvPr/>
        </p:nvSpPr>
        <p:spPr>
          <a:xfrm>
            <a:off x="280726" y="234683"/>
            <a:ext cx="7339273" cy="729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Interpretability</a:t>
            </a:r>
            <a:endParaRPr lang="it-IT" sz="4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D0CF02-60FE-4829-9EF2-E3BDADBD7CB3}"/>
              </a:ext>
            </a:extLst>
          </p:cNvPr>
          <p:cNvSpPr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F2D5A329-0BC5-4AF3-A526-C8EA548BB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5638" y="6413827"/>
            <a:ext cx="6140725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Automatic design of quantum feature maps - R. Moretti - University of Milan Bicocca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7" name="Slide Number Placeholder 6">
            <a:extLst>
              <a:ext uri="{FF2B5EF4-FFF2-40B4-BE49-F238E27FC236}">
                <a16:creationId xmlns:a16="http://schemas.microsoft.com/office/drawing/2014/main" id="{C4B661AA-369B-4A4D-8049-FF4A4C3E7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2" y="6382645"/>
            <a:ext cx="2743200" cy="365125"/>
          </a:xfrm>
        </p:spPr>
        <p:txBody>
          <a:bodyPr/>
          <a:lstStyle/>
          <a:p>
            <a:fld id="{D16C37BF-32F1-457F-B9D2-A4D85425EC36}" type="slidenum">
              <a:rPr lang="it-IT" smtClean="0">
                <a:solidFill>
                  <a:schemeClr val="bg1"/>
                </a:solidFill>
              </a:rPr>
              <a:t>11</a:t>
            </a:fld>
            <a:r>
              <a:rPr lang="it-IT" dirty="0">
                <a:solidFill>
                  <a:schemeClr val="bg1"/>
                </a:solidFill>
              </a:rPr>
              <a:t>/13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E1C587-FE9B-485A-97DC-AC4EE70888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26" y="6383754"/>
            <a:ext cx="1882739" cy="44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314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C64841C-044C-4DFC-8632-E40A71E190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50" y="2519011"/>
            <a:ext cx="3693195" cy="21649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7C7116-6F2E-44A3-9D2F-085CD81AD7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169" y="2819476"/>
            <a:ext cx="2808093" cy="14644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8CACB32-5073-4567-9015-06999C9B3C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935" y="2657770"/>
            <a:ext cx="3990644" cy="181679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8F37F2E-16D4-4221-A9AC-5CFAD433A869}"/>
              </a:ext>
            </a:extLst>
          </p:cNvPr>
          <p:cNvSpPr txBox="1"/>
          <p:nvPr/>
        </p:nvSpPr>
        <p:spPr>
          <a:xfrm>
            <a:off x="1729393" y="1637727"/>
            <a:ext cx="113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i="1" dirty="0">
                <a:solidFill>
                  <a:schemeClr val="accent1"/>
                </a:solidFill>
              </a:rPr>
              <a:t>Parkinson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D4A442-6BDE-41DE-A5D9-7D113BB87AA7}"/>
              </a:ext>
            </a:extLst>
          </p:cNvPr>
          <p:cNvSpPr txBox="1"/>
          <p:nvPr/>
        </p:nvSpPr>
        <p:spPr>
          <a:xfrm>
            <a:off x="9379514" y="1631601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i="1" dirty="0">
                <a:solidFill>
                  <a:schemeClr val="accent1"/>
                </a:solidFill>
              </a:rPr>
              <a:t>IoT </a:t>
            </a:r>
            <a:r>
              <a:rPr lang="it-IT" b="1" i="1" dirty="0" err="1">
                <a:solidFill>
                  <a:schemeClr val="accent1"/>
                </a:solidFill>
              </a:rPr>
              <a:t>irrigation</a:t>
            </a:r>
            <a:endParaRPr lang="it-IT" b="1" i="1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93F4FD-EAB0-45A2-A131-ADA72644A6CA}"/>
              </a:ext>
            </a:extLst>
          </p:cNvPr>
          <p:cNvSpPr txBox="1"/>
          <p:nvPr/>
        </p:nvSpPr>
        <p:spPr>
          <a:xfrm>
            <a:off x="5123712" y="1636193"/>
            <a:ext cx="194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i="1" dirty="0">
                <a:solidFill>
                  <a:schemeClr val="accent1"/>
                </a:solidFill>
              </a:rPr>
              <a:t>Drug </a:t>
            </a:r>
            <a:r>
              <a:rPr lang="it-IT" b="1" i="1" dirty="0" err="1">
                <a:solidFill>
                  <a:schemeClr val="accent1"/>
                </a:solidFill>
              </a:rPr>
              <a:t>classification</a:t>
            </a:r>
            <a:endParaRPr lang="it-IT" b="1" i="1" dirty="0">
              <a:solidFill>
                <a:schemeClr val="accent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F4F115B-C7B5-453A-8C10-1D080385069B}"/>
              </a:ext>
            </a:extLst>
          </p:cNvPr>
          <p:cNvSpPr txBox="1"/>
          <p:nvPr/>
        </p:nvSpPr>
        <p:spPr>
          <a:xfrm>
            <a:off x="280726" y="5404671"/>
            <a:ext cx="49171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/>
              <a:t>Preference</a:t>
            </a:r>
            <a:r>
              <a:rPr lang="it-IT" sz="1600" dirty="0"/>
              <a:t> for </a:t>
            </a:r>
            <a:r>
              <a:rPr lang="it-IT" sz="1600" dirty="0" err="1"/>
              <a:t>separable</a:t>
            </a:r>
            <a:r>
              <a:rPr lang="it-IT" sz="1600" dirty="0"/>
              <a:t> </a:t>
            </a:r>
            <a:r>
              <a:rPr lang="it-IT" sz="1600" dirty="0" err="1"/>
              <a:t>circuits</a:t>
            </a:r>
            <a:r>
              <a:rPr lang="it-IT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/>
              <a:t>Qubit</a:t>
            </a:r>
            <a:r>
              <a:rPr lang="it-IT" sz="1600" dirty="0"/>
              <a:t> </a:t>
            </a:r>
            <a:r>
              <a:rPr lang="it-IT" sz="1600" dirty="0" err="1"/>
              <a:t>number</a:t>
            </a:r>
            <a:r>
              <a:rPr lang="it-IT" sz="1600" dirty="0"/>
              <a:t> </a:t>
            </a:r>
            <a:r>
              <a:rPr lang="it-IT" sz="1600" dirty="0" err="1"/>
              <a:t>increases</a:t>
            </a:r>
            <a:r>
              <a:rPr lang="it-IT" sz="1600" dirty="0"/>
              <a:t> with the </a:t>
            </a:r>
            <a:r>
              <a:rPr lang="it-IT" sz="1600" dirty="0" err="1"/>
              <a:t>number</a:t>
            </a:r>
            <a:r>
              <a:rPr lang="it-IT" sz="1600" dirty="0"/>
              <a:t> of features.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AC8AEE-FDCB-412E-BAD6-B42838285E3D}"/>
              </a:ext>
            </a:extLst>
          </p:cNvPr>
          <p:cNvSpPr txBox="1"/>
          <p:nvPr/>
        </p:nvSpPr>
        <p:spPr>
          <a:xfrm>
            <a:off x="322214" y="1093831"/>
            <a:ext cx="84897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Output kernels for </a:t>
            </a:r>
            <a:r>
              <a:rPr lang="it-IT" sz="1600" dirty="0" err="1"/>
              <a:t>other</a:t>
            </a:r>
            <a:r>
              <a:rPr lang="it-IT" sz="1600" dirty="0"/>
              <a:t> </a:t>
            </a:r>
            <a:r>
              <a:rPr lang="it-IT" sz="1600" dirty="0" err="1"/>
              <a:t>famous</a:t>
            </a:r>
            <a:r>
              <a:rPr lang="it-IT" sz="1600" dirty="0"/>
              <a:t> benchmark datasets.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B2B74F-4A13-48D5-9FAB-377EB6C63C4E}"/>
              </a:ext>
            </a:extLst>
          </p:cNvPr>
          <p:cNvSpPr txBox="1"/>
          <p:nvPr/>
        </p:nvSpPr>
        <p:spPr>
          <a:xfrm>
            <a:off x="7876355" y="5035339"/>
            <a:ext cx="3908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chemeClr val="accent1"/>
                </a:solidFill>
              </a:rPr>
              <a:t>All</a:t>
            </a:r>
            <a:r>
              <a:rPr lang="it-IT" b="1" dirty="0">
                <a:solidFill>
                  <a:schemeClr val="accent1"/>
                </a:solidFill>
              </a:rPr>
              <a:t> </a:t>
            </a:r>
            <a:r>
              <a:rPr lang="it-IT" b="1" dirty="0" err="1">
                <a:solidFill>
                  <a:schemeClr val="accent1"/>
                </a:solidFill>
              </a:rPr>
              <a:t>reaching</a:t>
            </a:r>
            <a:r>
              <a:rPr lang="it-IT" b="1" dirty="0">
                <a:solidFill>
                  <a:schemeClr val="accent1"/>
                </a:solidFill>
              </a:rPr>
              <a:t> 100% </a:t>
            </a:r>
            <a:r>
              <a:rPr lang="it-IT" b="1" dirty="0" err="1">
                <a:solidFill>
                  <a:schemeClr val="accent1"/>
                </a:solidFill>
              </a:rPr>
              <a:t>accuracy</a:t>
            </a:r>
            <a:r>
              <a:rPr lang="it-IT" b="1" dirty="0">
                <a:solidFill>
                  <a:schemeClr val="accent1"/>
                </a:solidFill>
              </a:rPr>
              <a:t> on training.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82DD415-B6F4-4230-8C36-46168001D0B1}"/>
              </a:ext>
            </a:extLst>
          </p:cNvPr>
          <p:cNvSpPr txBox="1"/>
          <p:nvPr/>
        </p:nvSpPr>
        <p:spPr>
          <a:xfrm>
            <a:off x="1466631" y="2028915"/>
            <a:ext cx="16577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/>
              <a:t>22 features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2C01ED-9E4F-4576-8A78-C7920BE873BC}"/>
              </a:ext>
            </a:extLst>
          </p:cNvPr>
          <p:cNvSpPr txBox="1"/>
          <p:nvPr/>
        </p:nvSpPr>
        <p:spPr>
          <a:xfrm>
            <a:off x="5285033" y="2029464"/>
            <a:ext cx="16577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/>
              <a:t>5 features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548218-43C2-480B-8EAF-8A6BBF167B61}"/>
              </a:ext>
            </a:extLst>
          </p:cNvPr>
          <p:cNvSpPr txBox="1"/>
          <p:nvPr/>
        </p:nvSpPr>
        <p:spPr>
          <a:xfrm>
            <a:off x="9267339" y="2034261"/>
            <a:ext cx="16577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/>
              <a:t>2 features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051D66C-E027-4AE7-A351-75CAE1003AD4}"/>
              </a:ext>
            </a:extLst>
          </p:cNvPr>
          <p:cNvSpPr/>
          <p:nvPr/>
        </p:nvSpPr>
        <p:spPr>
          <a:xfrm>
            <a:off x="1881809" y="2981990"/>
            <a:ext cx="1219200" cy="316628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ABD7A0B-C898-40DB-A381-D73FA46DB537}"/>
              </a:ext>
            </a:extLst>
          </p:cNvPr>
          <p:cNvSpPr/>
          <p:nvPr/>
        </p:nvSpPr>
        <p:spPr>
          <a:xfrm>
            <a:off x="2014329" y="3542819"/>
            <a:ext cx="378427" cy="316628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60779170-CE1A-4712-A088-42347B8482B3}"/>
              </a:ext>
            </a:extLst>
          </p:cNvPr>
          <p:cNvSpPr txBox="1">
            <a:spLocks/>
          </p:cNvSpPr>
          <p:nvPr/>
        </p:nvSpPr>
        <p:spPr>
          <a:xfrm>
            <a:off x="280726" y="234683"/>
            <a:ext cx="7339273" cy="729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NSGA-II on </a:t>
            </a:r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</a:t>
            </a:r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datasets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EE6AE7F-FAE8-42C4-9E3A-95CC2CF7F5AE}"/>
              </a:ext>
            </a:extLst>
          </p:cNvPr>
          <p:cNvSpPr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Footer Placeholder 3">
            <a:extLst>
              <a:ext uri="{FF2B5EF4-FFF2-40B4-BE49-F238E27FC236}">
                <a16:creationId xmlns:a16="http://schemas.microsoft.com/office/drawing/2014/main" id="{D2EF3284-0901-4790-B52B-AACF59E0B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5638" y="6413827"/>
            <a:ext cx="6140725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Automatic design of quantum feature maps - R. Moretti - University of Milan Bicocca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1" name="Slide Number Placeholder 6">
            <a:extLst>
              <a:ext uri="{FF2B5EF4-FFF2-40B4-BE49-F238E27FC236}">
                <a16:creationId xmlns:a16="http://schemas.microsoft.com/office/drawing/2014/main" id="{D4A60A97-B8BC-4060-A0D2-9477AE50A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2" y="6382645"/>
            <a:ext cx="2743200" cy="365125"/>
          </a:xfrm>
        </p:spPr>
        <p:txBody>
          <a:bodyPr/>
          <a:lstStyle/>
          <a:p>
            <a:fld id="{D16C37BF-32F1-457F-B9D2-A4D85425EC36}" type="slidenum">
              <a:rPr lang="it-IT" smtClean="0">
                <a:solidFill>
                  <a:schemeClr val="bg1"/>
                </a:solidFill>
              </a:rPr>
              <a:t>12</a:t>
            </a:fld>
            <a:r>
              <a:rPr lang="it-IT" dirty="0">
                <a:solidFill>
                  <a:schemeClr val="bg1"/>
                </a:solidFill>
              </a:rPr>
              <a:t>/13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CE2BC4D-F3DD-4355-AF22-5946435DF270}"/>
              </a:ext>
            </a:extLst>
          </p:cNvPr>
          <p:cNvCxnSpPr>
            <a:cxnSpLocks/>
            <a:stCxn id="25" idx="4"/>
          </p:cNvCxnSpPr>
          <p:nvPr/>
        </p:nvCxnSpPr>
        <p:spPr>
          <a:xfrm>
            <a:off x="2491409" y="3298618"/>
            <a:ext cx="2632303" cy="17367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01778F1-5C1A-45A2-BA36-C048C0BF4BCA}"/>
              </a:ext>
            </a:extLst>
          </p:cNvPr>
          <p:cNvCxnSpPr>
            <a:cxnSpLocks/>
            <a:stCxn id="27" idx="5"/>
          </p:cNvCxnSpPr>
          <p:nvPr/>
        </p:nvCxnSpPr>
        <p:spPr>
          <a:xfrm>
            <a:off x="2337337" y="3813078"/>
            <a:ext cx="2785229" cy="1353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D55031C-3BA2-4C4E-B73F-AD24345BECC1}"/>
              </a:ext>
            </a:extLst>
          </p:cNvPr>
          <p:cNvSpPr txBox="1"/>
          <p:nvPr/>
        </p:nvSpPr>
        <p:spPr>
          <a:xfrm>
            <a:off x="5122566" y="5013413"/>
            <a:ext cx="1576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/>
              <a:t>‘’</a:t>
            </a:r>
            <a:r>
              <a:rPr lang="it-IT" sz="1600" i="1" dirty="0" err="1"/>
              <a:t>Vestigial</a:t>
            </a:r>
            <a:r>
              <a:rPr lang="it-IT" sz="1600" i="1" dirty="0"/>
              <a:t>’’</a:t>
            </a:r>
            <a:r>
              <a:rPr lang="it-IT" sz="1600" dirty="0"/>
              <a:t> gates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8AAE9757-A8FB-4E44-94AF-C250C73669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26" y="6383754"/>
            <a:ext cx="1882739" cy="44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322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F670AF-18FE-4657-8DC2-4576C25BEDF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7230" y="1016981"/>
                <a:ext cx="10970370" cy="5396846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Clr>
                    <a:schemeClr val="accent1"/>
                  </a:buClr>
                  <a:buFont typeface="+mj-lt"/>
                  <a:buAutoNum type="arabicParenR"/>
                </a:pPr>
                <a:r>
                  <a:rPr lang="it-IT" sz="1600" dirty="0"/>
                  <a:t>QSVM </a:t>
                </a:r>
                <a:r>
                  <a:rPr lang="it-IT" sz="1600" dirty="0" err="1"/>
                  <a:t>is</a:t>
                </a:r>
                <a:r>
                  <a:rPr lang="it-IT" sz="1600" dirty="0"/>
                  <a:t> a SVM </a:t>
                </a:r>
                <a:r>
                  <a:rPr lang="it-IT" sz="1600" dirty="0" err="1"/>
                  <a:t>which</a:t>
                </a:r>
                <a:r>
                  <a:rPr lang="it-IT" sz="1600" dirty="0"/>
                  <a:t> </a:t>
                </a:r>
                <a:r>
                  <a:rPr lang="it-IT" sz="1600" dirty="0" err="1"/>
                  <a:t>relies</a:t>
                </a:r>
                <a:r>
                  <a:rPr lang="it-IT" sz="1600" dirty="0"/>
                  <a:t> on a </a:t>
                </a:r>
                <a:r>
                  <a:rPr lang="it-IT" sz="1600" b="1" dirty="0">
                    <a:solidFill>
                      <a:schemeClr val="accent1"/>
                    </a:solidFill>
                  </a:rPr>
                  <a:t>quantum </a:t>
                </a:r>
                <a:r>
                  <a:rPr lang="it-IT" sz="1600" b="1" dirty="0" err="1">
                    <a:solidFill>
                      <a:schemeClr val="accent1"/>
                    </a:solidFill>
                  </a:rPr>
                  <a:t>computed</a:t>
                </a:r>
                <a:r>
                  <a:rPr lang="it-IT" sz="1600" b="1" dirty="0">
                    <a:solidFill>
                      <a:schemeClr val="accent1"/>
                    </a:solidFill>
                  </a:rPr>
                  <a:t> kernel.</a:t>
                </a:r>
              </a:p>
              <a:p>
                <a:pPr marL="342900" indent="-342900">
                  <a:buClr>
                    <a:schemeClr val="accent1"/>
                  </a:buClr>
                  <a:buFont typeface="+mj-lt"/>
                  <a:buAutoNum type="arabicParenR"/>
                </a:pPr>
                <a:r>
                  <a:rPr lang="it-IT" sz="1600" dirty="0"/>
                  <a:t>Some quantum kernels are hard to compute </a:t>
                </a:r>
                <a:r>
                  <a:rPr lang="it-IT" sz="1600" dirty="0" err="1"/>
                  <a:t>classically</a:t>
                </a:r>
                <a:r>
                  <a:rPr lang="it-IT" sz="1600" dirty="0"/>
                  <a:t>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1600" dirty="0"/>
                  <a:t> </a:t>
                </a:r>
                <a:r>
                  <a:rPr lang="it-IT" sz="1600" b="1" dirty="0">
                    <a:solidFill>
                      <a:schemeClr val="accent1"/>
                    </a:solidFill>
                  </a:rPr>
                  <a:t>chances for quantum </a:t>
                </a:r>
                <a:r>
                  <a:rPr lang="it-IT" sz="1600" b="1" dirty="0" err="1">
                    <a:solidFill>
                      <a:schemeClr val="accent1"/>
                    </a:solidFill>
                  </a:rPr>
                  <a:t>advantage</a:t>
                </a:r>
                <a:r>
                  <a:rPr lang="it-IT" sz="1600" b="1" dirty="0">
                    <a:solidFill>
                      <a:schemeClr val="accent1"/>
                    </a:solidFill>
                  </a:rPr>
                  <a:t>.</a:t>
                </a:r>
              </a:p>
              <a:p>
                <a:pPr marL="342900" indent="-342900">
                  <a:buClr>
                    <a:schemeClr val="accent1"/>
                  </a:buClr>
                  <a:buFont typeface="+mj-lt"/>
                  <a:buAutoNum type="arabicParenR"/>
                </a:pPr>
                <a:r>
                  <a:rPr lang="it-IT" sz="1600" dirty="0" err="1"/>
                  <a:t>Finding</a:t>
                </a:r>
                <a:r>
                  <a:rPr lang="it-IT" sz="1600" dirty="0"/>
                  <a:t> an </a:t>
                </a:r>
                <a:r>
                  <a:rPr lang="it-IT" sz="1600" dirty="0" err="1"/>
                  <a:t>optimal</a:t>
                </a:r>
                <a:r>
                  <a:rPr lang="it-IT" sz="1600" dirty="0"/>
                  <a:t> design for a kernel </a:t>
                </a:r>
                <a:r>
                  <a:rPr lang="it-IT" sz="1600" dirty="0" err="1"/>
                  <a:t>circuit</a:t>
                </a:r>
                <a:r>
                  <a:rPr lang="it-IT" sz="1600" dirty="0"/>
                  <a:t> </a:t>
                </a:r>
                <a:r>
                  <a:rPr lang="it-IT" sz="1600" dirty="0" err="1"/>
                  <a:t>is</a:t>
                </a:r>
                <a:r>
                  <a:rPr lang="it-IT" sz="1600" dirty="0"/>
                  <a:t> a </a:t>
                </a:r>
                <a:r>
                  <a:rPr lang="it-IT" sz="1600" dirty="0" err="1"/>
                  <a:t>nontrivial</a:t>
                </a:r>
                <a:r>
                  <a:rPr lang="it-IT" sz="1600" dirty="0"/>
                  <a:t> task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1600" dirty="0"/>
                  <a:t> </a:t>
                </a:r>
                <a:r>
                  <a:rPr lang="it-IT" sz="1600" b="1" dirty="0" err="1">
                    <a:solidFill>
                      <a:schemeClr val="accent1"/>
                    </a:solidFill>
                  </a:rPr>
                  <a:t>investigation</a:t>
                </a:r>
                <a:r>
                  <a:rPr lang="it-IT" sz="1600" b="1" dirty="0">
                    <a:solidFill>
                      <a:schemeClr val="accent1"/>
                    </a:solidFill>
                  </a:rPr>
                  <a:t> of </a:t>
                </a:r>
                <a:r>
                  <a:rPr lang="it-IT" sz="1600" b="1" dirty="0" err="1">
                    <a:solidFill>
                      <a:schemeClr val="accent1"/>
                    </a:solidFill>
                  </a:rPr>
                  <a:t>automatized</a:t>
                </a:r>
                <a:r>
                  <a:rPr lang="it-IT" sz="1600" b="1" dirty="0">
                    <a:solidFill>
                      <a:schemeClr val="accent1"/>
                    </a:solidFill>
                  </a:rPr>
                  <a:t> </a:t>
                </a:r>
                <a:r>
                  <a:rPr lang="it-IT" sz="1600" b="1" dirty="0" err="1">
                    <a:solidFill>
                      <a:schemeClr val="accent1"/>
                    </a:solidFill>
                  </a:rPr>
                  <a:t>methodologies</a:t>
                </a:r>
                <a:r>
                  <a:rPr lang="it-IT" sz="1600" b="1" dirty="0">
                    <a:solidFill>
                      <a:schemeClr val="accent1"/>
                    </a:solidFill>
                  </a:rPr>
                  <a:t>.</a:t>
                </a:r>
              </a:p>
              <a:p>
                <a:pPr marL="342900" indent="-342900">
                  <a:buClr>
                    <a:schemeClr val="accent1"/>
                  </a:buClr>
                  <a:buFont typeface="+mj-lt"/>
                  <a:buAutoNum type="arabicParenR"/>
                </a:pPr>
                <a:r>
                  <a:rPr lang="it-IT" sz="1600" dirty="0"/>
                  <a:t>NSGA-II </a:t>
                </a:r>
                <a:r>
                  <a:rPr lang="it-IT" sz="1600" dirty="0" err="1"/>
                  <a:t>is</a:t>
                </a:r>
                <a:r>
                  <a:rPr lang="it-IT" sz="1600" dirty="0"/>
                  <a:t> a good </a:t>
                </a:r>
                <a:r>
                  <a:rPr lang="it-IT" sz="1600" dirty="0" err="1"/>
                  <a:t>choice</a:t>
                </a:r>
                <a:r>
                  <a:rPr lang="it-IT" sz="1600" dirty="0"/>
                  <a:t> for the </a:t>
                </a:r>
                <a:r>
                  <a:rPr lang="it-IT" sz="1600" dirty="0" err="1"/>
                  <a:t>automatization</a:t>
                </a:r>
                <a:r>
                  <a:rPr lang="it-IT" sz="1600" dirty="0"/>
                  <a:t> of quantum </a:t>
                </a:r>
                <a:r>
                  <a:rPr lang="it-IT" sz="1600" dirty="0" err="1"/>
                  <a:t>circuit</a:t>
                </a:r>
                <a:r>
                  <a:rPr lang="it-IT" sz="1600" dirty="0"/>
                  <a:t> design:</a:t>
                </a:r>
              </a:p>
              <a:p>
                <a:pPr lvl="1"/>
                <a:r>
                  <a:rPr lang="it-IT" sz="1400" dirty="0"/>
                  <a:t>Help </a:t>
                </a:r>
                <a:r>
                  <a:rPr lang="it-IT" sz="1400" dirty="0" err="1"/>
                  <a:t>avoiding</a:t>
                </a:r>
                <a:r>
                  <a:rPr lang="it-IT" sz="1400" dirty="0"/>
                  <a:t> </a:t>
                </a:r>
                <a:r>
                  <a:rPr lang="it-IT" sz="1400" dirty="0" err="1"/>
                  <a:t>arbitrary</a:t>
                </a:r>
                <a:r>
                  <a:rPr lang="it-IT" sz="1400" dirty="0"/>
                  <a:t> kernel </a:t>
                </a:r>
                <a:r>
                  <a:rPr lang="it-IT" sz="1400" dirty="0" err="1"/>
                  <a:t>choices</a:t>
                </a:r>
                <a:r>
                  <a:rPr lang="it-IT" sz="1400" dirty="0"/>
                  <a:t>.</a:t>
                </a:r>
              </a:p>
              <a:p>
                <a:pPr lvl="1"/>
                <a:r>
                  <a:rPr lang="it-IT" sz="1400" dirty="0"/>
                  <a:t>Good </a:t>
                </a:r>
                <a:r>
                  <a:rPr lang="it-IT" sz="1400" dirty="0" err="1"/>
                  <a:t>convergence</a:t>
                </a:r>
                <a:r>
                  <a:rPr lang="it-IT" sz="1400" dirty="0"/>
                  <a:t> </a:t>
                </a:r>
                <a:r>
                  <a:rPr lang="it-IT" sz="1400" dirty="0" err="1"/>
                  <a:t>properties</a:t>
                </a:r>
                <a:r>
                  <a:rPr lang="it-IT" sz="1400" dirty="0"/>
                  <a:t>.</a:t>
                </a:r>
              </a:p>
              <a:p>
                <a:pPr lvl="1"/>
                <a:r>
                  <a:rPr lang="it-IT" sz="1400" dirty="0"/>
                  <a:t>Leads to </a:t>
                </a:r>
                <a:r>
                  <a:rPr lang="it-IT" sz="1400" dirty="0" err="1"/>
                  <a:t>weakly-correlated</a:t>
                </a:r>
                <a:r>
                  <a:rPr lang="it-IT" sz="1400" dirty="0"/>
                  <a:t> kernels.</a:t>
                </a:r>
              </a:p>
              <a:p>
                <a:pPr marL="342900" indent="-342900">
                  <a:buClr>
                    <a:schemeClr val="accent1"/>
                  </a:buClr>
                  <a:buFont typeface="+mj-lt"/>
                  <a:buAutoNum type="arabicParenR"/>
                </a:pPr>
                <a:r>
                  <a:rPr lang="it-IT" sz="1600" dirty="0"/>
                  <a:t>Multi-</a:t>
                </a:r>
                <a:r>
                  <a:rPr lang="it-IT" sz="1600" dirty="0" err="1"/>
                  <a:t>objective</a:t>
                </a:r>
                <a:r>
                  <a:rPr lang="it-IT" sz="1600" dirty="0"/>
                  <a:t> </a:t>
                </a:r>
                <a:r>
                  <a:rPr lang="it-IT" sz="1600" dirty="0" err="1"/>
                  <a:t>optimization</a:t>
                </a:r>
                <a:r>
                  <a:rPr lang="it-IT" sz="1600" dirty="0"/>
                  <a:t> on the </a:t>
                </a:r>
                <a:r>
                  <a:rPr lang="it-IT" sz="1600" dirty="0" err="1"/>
                  <a:t>metrics</a:t>
                </a:r>
                <a:r>
                  <a:rPr lang="it-IT" sz="1600" dirty="0"/>
                  <a:t> </a:t>
                </a:r>
                <a14:m>
                  <m:oMath xmlns:m="http://schemas.openxmlformats.org/officeDocument/2006/math">
                    <m:r>
                      <a:rPr lang="it-IT" sz="16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600" b="1" i="1" dirty="0" err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𝒂𝒄𝒄𝒖𝒓𝒂𝒄𝒚</m:t>
                    </m:r>
                    <m:r>
                      <a:rPr lang="it-IT" sz="16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it-IT" sz="16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𝑺𝑴</m:t>
                    </m:r>
                    <m:r>
                      <a:rPr lang="it-IT" sz="16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it-IT" sz="1600" dirty="0"/>
                  <a:t>can be </a:t>
                </a:r>
                <a:r>
                  <a:rPr lang="it-IT" sz="1600" dirty="0" err="1"/>
                  <a:t>successfully</a:t>
                </a:r>
                <a:r>
                  <a:rPr lang="it-IT" sz="1600" dirty="0"/>
                  <a:t> </a:t>
                </a:r>
                <a:r>
                  <a:rPr lang="it-IT" sz="1600" dirty="0" err="1"/>
                  <a:t>achieved</a:t>
                </a:r>
                <a:r>
                  <a:rPr lang="it-IT" sz="1600" dirty="0"/>
                  <a:t> on benchmark datasets:</a:t>
                </a:r>
              </a:p>
              <a:p>
                <a:pPr lvl="1"/>
                <a:r>
                  <a:rPr lang="it-IT" sz="1400" dirty="0"/>
                  <a:t>The </a:t>
                </a:r>
                <a:r>
                  <a:rPr lang="it-IT" sz="1400" dirty="0" err="1"/>
                  <a:t>fittest</a:t>
                </a:r>
                <a:r>
                  <a:rPr lang="it-IT" sz="1400" dirty="0"/>
                  <a:t> kernels </a:t>
                </a:r>
                <a:r>
                  <a:rPr lang="it-IT" sz="1400" dirty="0" err="1"/>
                  <a:t>reach</a:t>
                </a:r>
                <a:r>
                  <a:rPr lang="it-IT" sz="1400" dirty="0"/>
                  <a:t> 100% </a:t>
                </a:r>
                <a:r>
                  <a:rPr lang="it-IT" sz="1400" dirty="0" err="1"/>
                  <a:t>accuracy</a:t>
                </a:r>
                <a:r>
                  <a:rPr lang="it-IT" sz="1400" dirty="0"/>
                  <a:t> on training set, with </a:t>
                </a:r>
                <a:r>
                  <a:rPr lang="it-IT" sz="1400" dirty="0" err="1"/>
                  <a:t>satisfactory</a:t>
                </a:r>
                <a:r>
                  <a:rPr lang="it-IT" sz="1400" dirty="0"/>
                  <a:t> </a:t>
                </a:r>
                <a:r>
                  <a:rPr lang="it-IT" sz="1400" dirty="0" err="1"/>
                  <a:t>generalization</a:t>
                </a:r>
                <a:r>
                  <a:rPr lang="it-IT" sz="1400" dirty="0"/>
                  <a:t> </a:t>
                </a:r>
                <a:r>
                  <a:rPr lang="it-IT" sz="1400" dirty="0" err="1"/>
                  <a:t>properties</a:t>
                </a:r>
                <a:r>
                  <a:rPr lang="it-IT" sz="1400" dirty="0"/>
                  <a:t>.</a:t>
                </a:r>
              </a:p>
              <a:p>
                <a:pPr lvl="1"/>
                <a:r>
                  <a:rPr lang="it-IT" sz="1400" dirty="0"/>
                  <a:t>The </a:t>
                </a:r>
                <a:r>
                  <a:rPr lang="it-IT" sz="1400" dirty="0" err="1"/>
                  <a:t>fittest</a:t>
                </a:r>
                <a:r>
                  <a:rPr lang="it-IT" sz="1400" dirty="0"/>
                  <a:t> kernels are </a:t>
                </a:r>
                <a:r>
                  <a:rPr lang="it-IT" sz="1400" dirty="0" err="1"/>
                  <a:t>sufficiently</a:t>
                </a:r>
                <a:r>
                  <a:rPr lang="it-IT" sz="1400" dirty="0"/>
                  <a:t> small in size.</a:t>
                </a:r>
              </a:p>
              <a:p>
                <a:pPr marL="342900" indent="-342900">
                  <a:buClr>
                    <a:schemeClr val="accent1"/>
                  </a:buClr>
                  <a:buFont typeface="+mj-lt"/>
                  <a:buAutoNum type="arabicParenR"/>
                </a:pPr>
                <a:r>
                  <a:rPr lang="it-IT" sz="1600" dirty="0" err="1"/>
                  <a:t>Qubit</a:t>
                </a:r>
                <a:r>
                  <a:rPr lang="it-IT" sz="1600" dirty="0"/>
                  <a:t> entanglement </a:t>
                </a:r>
                <a:r>
                  <a:rPr lang="it-IT" sz="1600" dirty="0" err="1"/>
                  <a:t>is</a:t>
                </a:r>
                <a:r>
                  <a:rPr lang="it-IT" sz="1600" dirty="0"/>
                  <a:t> </a:t>
                </a:r>
                <a:r>
                  <a:rPr lang="it-IT" sz="1600" dirty="0" err="1"/>
                  <a:t>often</a:t>
                </a:r>
                <a:r>
                  <a:rPr lang="it-IT" sz="1600" dirty="0"/>
                  <a:t> </a:t>
                </a:r>
                <a:r>
                  <a:rPr lang="it-IT" sz="1600" dirty="0" err="1"/>
                  <a:t>not</a:t>
                </a:r>
                <a:r>
                  <a:rPr lang="it-IT" sz="1600" dirty="0"/>
                  <a:t> </a:t>
                </a:r>
                <a:r>
                  <a:rPr lang="it-IT" sz="1600" dirty="0" err="1"/>
                  <a:t>required</a:t>
                </a:r>
                <a:r>
                  <a:rPr lang="it-IT" sz="1600" dirty="0"/>
                  <a:t> for </a:t>
                </a:r>
                <a:r>
                  <a:rPr lang="it-IT" sz="1600" dirty="0" err="1"/>
                  <a:t>developing</a:t>
                </a:r>
                <a:r>
                  <a:rPr lang="it-IT" sz="1600" dirty="0"/>
                  <a:t> high performance </a:t>
                </a:r>
                <a:r>
                  <a:rPr lang="it-IT" sz="1600" dirty="0" err="1"/>
                  <a:t>classifiers</a:t>
                </a:r>
                <a:r>
                  <a:rPr lang="it-IT" sz="1600" dirty="0"/>
                  <a:t>.</a:t>
                </a:r>
              </a:p>
              <a:p>
                <a:pPr marL="0" indent="0">
                  <a:buNone/>
                </a:pPr>
                <a:endParaRPr lang="it-IT" sz="500" dirty="0"/>
              </a:p>
              <a:p>
                <a:pPr marL="0" indent="0">
                  <a:buNone/>
                </a:pPr>
                <a:r>
                  <a:rPr lang="it-IT" sz="1800" b="1" dirty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Future </a:t>
                </a:r>
                <a:r>
                  <a:rPr lang="it-IT" sz="1800" b="1" dirty="0" err="1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possibilities</a:t>
                </a:r>
                <a:endParaRPr lang="it-IT" sz="18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it-IT" sz="1400" dirty="0" err="1"/>
                  <a:t>Exploring</a:t>
                </a:r>
                <a:r>
                  <a:rPr lang="it-IT" sz="1400" dirty="0"/>
                  <a:t> </a:t>
                </a:r>
                <a:r>
                  <a:rPr lang="it-IT" sz="1400" dirty="0" err="1"/>
                  <a:t>other</a:t>
                </a:r>
                <a:r>
                  <a:rPr lang="it-IT" sz="1400" dirty="0"/>
                  <a:t> GA or </a:t>
                </a:r>
                <a:r>
                  <a:rPr lang="it-IT" sz="1400" dirty="0" err="1"/>
                  <a:t>other</a:t>
                </a:r>
                <a:r>
                  <a:rPr lang="it-IT" sz="1400" dirty="0"/>
                  <a:t> </a:t>
                </a:r>
                <a:r>
                  <a:rPr lang="it-IT" sz="1400" dirty="0" err="1"/>
                  <a:t>explorative</a:t>
                </a:r>
                <a:r>
                  <a:rPr lang="it-IT" sz="1400" dirty="0"/>
                  <a:t> </a:t>
                </a:r>
                <a:r>
                  <a:rPr lang="it-IT" sz="1400" dirty="0" err="1"/>
                  <a:t>algorithms</a:t>
                </a:r>
                <a:r>
                  <a:rPr lang="it-IT" sz="1400" dirty="0"/>
                  <a:t>, </a:t>
                </a:r>
                <a:r>
                  <a:rPr lang="it-IT" sz="1400" i="1" dirty="0"/>
                  <a:t>e.g. </a:t>
                </a:r>
                <a:r>
                  <a:rPr lang="it-IT" sz="1400" i="1" dirty="0" err="1"/>
                  <a:t>reinforcement</a:t>
                </a:r>
                <a:r>
                  <a:rPr lang="it-IT" sz="1400" i="1" dirty="0"/>
                  <a:t> learning.</a:t>
                </a:r>
              </a:p>
              <a:p>
                <a:r>
                  <a:rPr lang="it-IT" sz="1400" dirty="0" err="1"/>
                  <a:t>Examinating</a:t>
                </a:r>
                <a:r>
                  <a:rPr lang="it-IT" sz="1400" dirty="0"/>
                  <a:t> </a:t>
                </a:r>
                <a:r>
                  <a:rPr lang="it-IT" sz="1400" dirty="0" err="1"/>
                  <a:t>different</a:t>
                </a:r>
                <a:r>
                  <a:rPr lang="it-IT" sz="1400" dirty="0"/>
                  <a:t> </a:t>
                </a:r>
                <a:r>
                  <a:rPr lang="it-IT" sz="1400" dirty="0" err="1"/>
                  <a:t>parametric</a:t>
                </a:r>
                <a:r>
                  <a:rPr lang="it-IT" sz="1400" dirty="0"/>
                  <a:t> </a:t>
                </a:r>
                <a:r>
                  <a:rPr lang="it-IT" sz="1400" dirty="0" err="1"/>
                  <a:t>map</a:t>
                </a:r>
                <a:r>
                  <a:rPr lang="it-IT" sz="1400" dirty="0"/>
                  <a:t>, </a:t>
                </a:r>
                <a:r>
                  <a:rPr lang="it-IT" sz="1400" i="1" dirty="0"/>
                  <a:t>e.g. gates </a:t>
                </a:r>
                <a:r>
                  <a:rPr lang="it-IT" sz="1400" i="1" dirty="0" err="1"/>
                  <a:t>depending</a:t>
                </a:r>
                <a:r>
                  <a:rPr lang="it-IT" sz="1400" i="1" dirty="0"/>
                  <a:t> on more </a:t>
                </a:r>
                <a:r>
                  <a:rPr lang="it-IT" sz="1400" i="1" dirty="0" err="1"/>
                  <a:t>than</a:t>
                </a:r>
                <a:r>
                  <a:rPr lang="it-IT" sz="1400" i="1" dirty="0"/>
                  <a:t> one feature or </a:t>
                </a:r>
                <a:r>
                  <a:rPr lang="it-IT" sz="1400" i="1" dirty="0" err="1"/>
                  <a:t>adding</a:t>
                </a:r>
                <a:r>
                  <a:rPr lang="it-IT" sz="1400" i="1" dirty="0"/>
                  <a:t> non-</a:t>
                </a:r>
                <a:r>
                  <a:rPr lang="it-IT" sz="1400" i="1" dirty="0" err="1"/>
                  <a:t>linearities</a:t>
                </a:r>
                <a:r>
                  <a:rPr lang="it-IT" sz="1400" i="1" dirty="0"/>
                  <a:t>.</a:t>
                </a:r>
              </a:p>
              <a:p>
                <a:r>
                  <a:rPr lang="it-IT" sz="1400" dirty="0" err="1"/>
                  <a:t>Polishing</a:t>
                </a:r>
                <a:r>
                  <a:rPr lang="it-IT" sz="1400" dirty="0"/>
                  <a:t> </a:t>
                </a:r>
                <a:r>
                  <a:rPr lang="it-IT" sz="1400" dirty="0" err="1"/>
                  <a:t>possible</a:t>
                </a:r>
                <a:r>
                  <a:rPr lang="it-IT" sz="1400" dirty="0"/>
                  <a:t> </a:t>
                </a:r>
                <a:r>
                  <a:rPr lang="it-IT" sz="1400" dirty="0" err="1"/>
                  <a:t>fittest</a:t>
                </a:r>
                <a:r>
                  <a:rPr lang="it-IT" sz="1400" dirty="0"/>
                  <a:t> kernel features, </a:t>
                </a:r>
                <a:r>
                  <a:rPr lang="it-IT" sz="1400" i="1" dirty="0"/>
                  <a:t>e.g. </a:t>
                </a:r>
                <a:r>
                  <a:rPr lang="it-IT" sz="1400" i="1" dirty="0" err="1"/>
                  <a:t>removing</a:t>
                </a:r>
                <a:r>
                  <a:rPr lang="it-IT" sz="1400" i="1" dirty="0"/>
                  <a:t> </a:t>
                </a:r>
                <a:r>
                  <a:rPr lang="it-IT" sz="1400" i="1" dirty="0" err="1"/>
                  <a:t>redundant</a:t>
                </a:r>
                <a:r>
                  <a:rPr lang="it-IT" sz="1400" i="1" dirty="0"/>
                  <a:t> gates.</a:t>
                </a:r>
              </a:p>
              <a:p>
                <a:r>
                  <a:rPr lang="it-IT" sz="1400" dirty="0"/>
                  <a:t>Testing on more </a:t>
                </a:r>
                <a:r>
                  <a:rPr lang="it-IT" sz="1400" dirty="0" err="1"/>
                  <a:t>challenging</a:t>
                </a:r>
                <a:r>
                  <a:rPr lang="it-IT" sz="1400" dirty="0"/>
                  <a:t> datasets.</a:t>
                </a:r>
              </a:p>
              <a:p>
                <a:endParaRPr lang="it-IT" sz="1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F670AF-18FE-4657-8DC2-4576C25BED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7230" y="1016981"/>
                <a:ext cx="10970370" cy="5396846"/>
              </a:xfrm>
              <a:blipFill>
                <a:blip r:embed="rId2"/>
                <a:stretch>
                  <a:fillRect l="-500" t="-7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>
            <a:extLst>
              <a:ext uri="{FF2B5EF4-FFF2-40B4-BE49-F238E27FC236}">
                <a16:creationId xmlns:a16="http://schemas.microsoft.com/office/drawing/2014/main" id="{4EF0C58D-7B1C-4FEE-99DC-8C090942D7F8}"/>
              </a:ext>
            </a:extLst>
          </p:cNvPr>
          <p:cNvSpPr txBox="1">
            <a:spLocks/>
          </p:cNvSpPr>
          <p:nvPr/>
        </p:nvSpPr>
        <p:spPr>
          <a:xfrm>
            <a:off x="280726" y="234683"/>
            <a:ext cx="7339273" cy="729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it-IT" sz="4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B19920-1FCA-40F9-B36F-E5FD4813AD4C}"/>
              </a:ext>
            </a:extLst>
          </p:cNvPr>
          <p:cNvSpPr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AD680195-2695-49A6-8F40-7CDA53457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5638" y="6413827"/>
            <a:ext cx="6140725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Automatic design of quantum feature maps - R. Moretti - University of Milan Bicocca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999A7B62-7205-431F-AE91-D615DEC62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2" y="6382645"/>
            <a:ext cx="2743200" cy="365125"/>
          </a:xfrm>
        </p:spPr>
        <p:txBody>
          <a:bodyPr/>
          <a:lstStyle/>
          <a:p>
            <a:fld id="{D16C37BF-32F1-457F-B9D2-A4D85425EC36}" type="slidenum">
              <a:rPr lang="it-IT" smtClean="0">
                <a:solidFill>
                  <a:schemeClr val="bg1"/>
                </a:solidFill>
              </a:rPr>
              <a:t>13</a:t>
            </a:fld>
            <a:r>
              <a:rPr lang="it-IT" dirty="0">
                <a:solidFill>
                  <a:schemeClr val="bg1"/>
                </a:solidFill>
              </a:rPr>
              <a:t>/13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67E14F-EEC2-4DBF-9484-39388E519F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26" y="6383754"/>
            <a:ext cx="1882739" cy="44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329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25251-A520-4113-98CD-38CD0A5C6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726" y="234683"/>
            <a:ext cx="8809383" cy="729525"/>
          </a:xfrm>
        </p:spPr>
        <p:txBody>
          <a:bodyPr>
            <a:normAutofit/>
          </a:bodyPr>
          <a:lstStyle/>
          <a:p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</a:t>
            </a:r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Vector</a:t>
            </a:r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Machines and Kernel </a:t>
            </a:r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Trick</a:t>
            </a:r>
            <a:endParaRPr lang="it-IT" sz="4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C63689C-0901-4BE3-84BC-4F6FBDCA8A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4162" y="1758943"/>
                <a:ext cx="6265663" cy="219132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it-IT" sz="2400" b="1" dirty="0">
                    <a:solidFill>
                      <a:schemeClr val="accent1"/>
                    </a:solidFill>
                  </a:rPr>
                  <a:t>Support </a:t>
                </a:r>
                <a:r>
                  <a:rPr lang="it-IT" sz="2400" b="1" dirty="0" err="1">
                    <a:solidFill>
                      <a:schemeClr val="accent1"/>
                    </a:solidFill>
                  </a:rPr>
                  <a:t>Vector</a:t>
                </a:r>
                <a:r>
                  <a:rPr lang="it-IT" sz="2400" b="1" dirty="0">
                    <a:solidFill>
                      <a:schemeClr val="accent1"/>
                    </a:solidFill>
                  </a:rPr>
                  <a:t> Machines (SVM)</a:t>
                </a:r>
              </a:p>
              <a:p>
                <a:pPr marL="0" indent="0">
                  <a:buNone/>
                </a:pPr>
                <a:r>
                  <a:rPr lang="it-IT" sz="1400" dirty="0" err="1"/>
                  <a:t>Finding</a:t>
                </a:r>
                <a:r>
                  <a:rPr lang="it-IT" sz="1400" dirty="0"/>
                  <a:t> the best linear </a:t>
                </a:r>
                <a:r>
                  <a:rPr lang="it-IT" sz="1400" dirty="0" err="1"/>
                  <a:t>decision</a:t>
                </a:r>
                <a:r>
                  <a:rPr lang="it-IT" sz="1400" dirty="0"/>
                  <a:t> </a:t>
                </a:r>
                <a:r>
                  <a:rPr lang="it-IT" sz="1400" dirty="0" err="1"/>
                  <a:t>boundary</a:t>
                </a:r>
                <a:r>
                  <a:rPr lang="it-IT" sz="1400" dirty="0"/>
                  <a:t>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it-IT" sz="1400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1400" b="0" i="1" dirty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e>
                      <m:sup>
                        <m:r>
                          <a:rPr lang="it-IT" sz="1400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a:rPr lang="it-IT" sz="1400" b="0" i="1" dirty="0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it-IT" sz="1400" b="0" i="1" dirty="0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it-IT" sz="14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1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it-IT" sz="1400" b="0" i="1" dirty="0" smtClean="0">
                        <a:latin typeface="Cambria Math" panose="02040503050406030204" pitchFamily="18" charset="0"/>
                      </a:rPr>
                      <m:t>)−</m:t>
                    </m:r>
                    <m:r>
                      <a:rPr lang="it-IT" sz="1400" b="0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it-IT" sz="1400" b="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it-IT" sz="1400" dirty="0"/>
                  <a:t>  by </a:t>
                </a:r>
                <a:r>
                  <a:rPr lang="it-IT" sz="1400" dirty="0" err="1"/>
                  <a:t>minimizing</a:t>
                </a:r>
                <a:r>
                  <a:rPr lang="it-IT" sz="1400" dirty="0"/>
                  <a:t>:</a:t>
                </a:r>
              </a:p>
              <a:p>
                <a:pPr marL="0" indent="0">
                  <a:buNone/>
                </a:pPr>
                <a:endParaRPr lang="it-IT" sz="1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𝜆</m:t>
                      </m:r>
                      <m:sSup>
                        <m:sSup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it-IT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sz="1400" b="0" i="1" smtClean="0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</m:acc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r>
                            <m:rPr>
                              <m:sty m:val="p"/>
                            </m:rPr>
                            <a:rPr lang="it-IT" sz="1400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⁡(0, 1−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it-IT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sz="1400" b="0" i="1" smtClean="0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it-IT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sz="14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)−</m:t>
                              </m:r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it-IT" sz="1400" dirty="0"/>
              </a:p>
              <a:p>
                <a:pPr marL="0" indent="0">
                  <a:buNone/>
                </a:pPr>
                <a:r>
                  <a:rPr lang="it-IT" sz="1400" dirty="0" err="1"/>
                  <a:t>Achieving</a:t>
                </a:r>
                <a:r>
                  <a:rPr lang="it-IT" sz="1400" dirty="0"/>
                  <a:t> non-linear </a:t>
                </a:r>
                <a:r>
                  <a:rPr lang="it-IT" sz="1400" dirty="0" err="1"/>
                  <a:t>separation</a:t>
                </a:r>
                <a:r>
                  <a:rPr lang="it-IT" sz="1400" dirty="0"/>
                  <a:t> by mapping data to a </a:t>
                </a:r>
                <a:r>
                  <a:rPr lang="it-IT" sz="1400" dirty="0" err="1"/>
                  <a:t>higher</a:t>
                </a:r>
                <a:r>
                  <a:rPr lang="it-IT" sz="1400" dirty="0"/>
                  <a:t> </a:t>
                </a:r>
                <a:r>
                  <a:rPr lang="it-IT" sz="1400" dirty="0" err="1"/>
                  <a:t>dimensional</a:t>
                </a:r>
                <a:r>
                  <a:rPr lang="it-IT" sz="1400" dirty="0"/>
                  <a:t> </a:t>
                </a:r>
                <a:r>
                  <a:rPr lang="it-IT" sz="1400" dirty="0" err="1"/>
                  <a:t>space</a:t>
                </a:r>
                <a:r>
                  <a:rPr lang="it-IT" sz="1400" dirty="0"/>
                  <a:t>:</a:t>
                </a:r>
              </a:p>
              <a:p>
                <a:pPr marL="0" indent="0" algn="ctr">
                  <a:buNone/>
                </a:pPr>
                <a:r>
                  <a:rPr lang="it-IT" sz="1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:</m:t>
                    </m:r>
                    <m:func>
                      <m:func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it-IT" sz="1400" b="0" i="0" smtClean="0">
                            <a:latin typeface="Cambria Math" panose="02040503050406030204" pitchFamily="18" charset="0"/>
                          </a:rPr>
                          <m:t>dim</m:t>
                        </m:r>
                      </m:fName>
                      <m:e>
                        <m:d>
                          <m:dPr>
                            <m:ctrlP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d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func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it-IT" sz="1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C63689C-0901-4BE3-84BC-4F6FBDCA8A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4162" y="1758943"/>
                <a:ext cx="6265663" cy="2191328"/>
              </a:xfrm>
              <a:blipFill>
                <a:blip r:embed="rId2"/>
                <a:stretch>
                  <a:fillRect l="-1459" t="-3900" b="-1727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D487753-23CC-4773-82B0-568C1B733D93}"/>
                  </a:ext>
                </a:extLst>
              </p:cNvPr>
              <p:cNvSpPr txBox="1"/>
              <p:nvPr/>
            </p:nvSpPr>
            <p:spPr>
              <a:xfrm>
                <a:off x="280726" y="1075504"/>
                <a:ext cx="4582088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b="1" dirty="0"/>
                  <a:t>Task: </a:t>
                </a:r>
                <a:r>
                  <a:rPr lang="it-IT" dirty="0" err="1"/>
                  <a:t>binary</a:t>
                </a:r>
                <a:r>
                  <a:rPr lang="it-IT" dirty="0"/>
                  <a:t> </a:t>
                </a:r>
                <a:r>
                  <a:rPr lang="it-IT" dirty="0" err="1"/>
                  <a:t>classification</a:t>
                </a:r>
                <a:r>
                  <a:rPr lang="it-IT" dirty="0"/>
                  <a:t> of </a:t>
                </a:r>
                <a:r>
                  <a:rPr lang="it-IT" dirty="0" err="1"/>
                  <a:t>datapoints</a:t>
                </a:r>
                <a:r>
                  <a:rPr lang="it-IT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it-IT" b="0" dirty="0"/>
              </a:p>
              <a:p>
                <a:r>
                  <a:rPr lang="it-IT" sz="1600" i="1" dirty="0"/>
                  <a:t>i.e. </a:t>
                </a:r>
                <a:r>
                  <a:rPr lang="it-IT" sz="1600" dirty="0" err="1"/>
                  <a:t>predicting</a:t>
                </a:r>
                <a:r>
                  <a:rPr lang="it-IT" sz="1600" dirty="0"/>
                  <a:t> the class </a:t>
                </a:r>
                <a:r>
                  <a:rPr lang="it-IT" sz="1600" dirty="0" err="1"/>
                  <a:t>outcome</a:t>
                </a:r>
                <a:r>
                  <a:rPr lang="it-IT" sz="1600" dirty="0"/>
                  <a:t>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∈{−1;1}</m:t>
                    </m:r>
                  </m:oMath>
                </a14:m>
                <a:endParaRPr lang="it-IT" sz="1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D487753-23CC-4773-82B0-568C1B733D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726" y="1075504"/>
                <a:ext cx="4582088" cy="615553"/>
              </a:xfrm>
              <a:prstGeom prst="rect">
                <a:avLst/>
              </a:prstGeom>
              <a:blipFill>
                <a:blip r:embed="rId3"/>
                <a:stretch>
                  <a:fillRect l="-1064" t="-13861" b="-1188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BEB1B0A3-1596-4D05-9A29-198FE024B92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4162" y="4075566"/>
                <a:ext cx="6053628" cy="172923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it-IT" sz="2400" b="1" dirty="0">
                    <a:solidFill>
                      <a:schemeClr val="accent1"/>
                    </a:solidFill>
                  </a:rPr>
                  <a:t>Dual </a:t>
                </a:r>
                <a:r>
                  <a:rPr lang="it-IT" sz="2400" b="1" dirty="0" err="1">
                    <a:solidFill>
                      <a:schemeClr val="accent1"/>
                    </a:solidFill>
                  </a:rPr>
                  <a:t>form</a:t>
                </a:r>
                <a:r>
                  <a:rPr lang="it-IT" sz="2400" b="1" dirty="0">
                    <a:solidFill>
                      <a:schemeClr val="accent1"/>
                    </a:solidFill>
                  </a:rPr>
                  <a:t> and the kernel </a:t>
                </a:r>
                <a:r>
                  <a:rPr lang="it-IT" sz="2400" b="1" dirty="0" err="1">
                    <a:solidFill>
                      <a:schemeClr val="accent1"/>
                    </a:solidFill>
                  </a:rPr>
                  <a:t>trick</a:t>
                </a:r>
                <a:endParaRPr lang="it-IT" sz="2400" b="1" dirty="0">
                  <a:solidFill>
                    <a:schemeClr val="accent1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it-IT" sz="1400" dirty="0"/>
                  <a:t>The </a:t>
                </a:r>
                <a:r>
                  <a:rPr lang="it-IT" sz="1400" dirty="0" err="1"/>
                  <a:t>same</a:t>
                </a:r>
                <a:r>
                  <a:rPr lang="it-IT" sz="1400" dirty="0"/>
                  <a:t> </a:t>
                </a:r>
                <a:r>
                  <a:rPr lang="it-IT" sz="1400" dirty="0" err="1"/>
                  <a:t>result</a:t>
                </a:r>
                <a:r>
                  <a:rPr lang="it-IT" sz="1400" dirty="0"/>
                  <a:t> </a:t>
                </a:r>
                <a:r>
                  <a:rPr lang="it-IT" sz="1400" dirty="0" err="1"/>
                  <a:t>is</a:t>
                </a:r>
                <a:r>
                  <a:rPr lang="it-IT" sz="1400" dirty="0"/>
                  <a:t> </a:t>
                </a:r>
                <a:r>
                  <a:rPr lang="it-IT" sz="1400" dirty="0" err="1"/>
                  <a:t>better</a:t>
                </a:r>
                <a:r>
                  <a:rPr lang="it-IT" sz="1400" dirty="0"/>
                  <a:t> </a:t>
                </a:r>
                <a:r>
                  <a:rPr lang="it-IT" sz="1400" dirty="0" err="1"/>
                  <a:t>achievable</a:t>
                </a:r>
                <a:r>
                  <a:rPr lang="it-IT" sz="1400" dirty="0"/>
                  <a:t> by </a:t>
                </a:r>
                <a:r>
                  <a:rPr lang="it-IT" sz="1400" dirty="0" err="1"/>
                  <a:t>maximizing</a:t>
                </a:r>
                <a:r>
                  <a:rPr lang="it-IT" sz="1400" dirty="0"/>
                  <a:t>: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it-IT" sz="1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, …, 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it-IT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sz="14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)⋅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))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BEB1B0A3-1596-4D05-9A29-198FE024B9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162" y="4075566"/>
                <a:ext cx="6053628" cy="1729237"/>
              </a:xfrm>
              <a:prstGeom prst="rect">
                <a:avLst/>
              </a:prstGeom>
              <a:blipFill>
                <a:blip r:embed="rId4"/>
                <a:stretch>
                  <a:fillRect l="-1511" t="-4947" b="-4876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F672791-B6F1-4282-8C0F-DD45545B8A11}"/>
                  </a:ext>
                </a:extLst>
              </p:cNvPr>
              <p:cNvSpPr txBox="1"/>
              <p:nvPr/>
            </p:nvSpPr>
            <p:spPr>
              <a:xfrm>
                <a:off x="3977564" y="5659854"/>
                <a:ext cx="1070998" cy="3956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b="1" i="1" smtClean="0">
                          <a:effectLst/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it-IT" b="1" i="1" smtClean="0">
                          <a:effectLst/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it-IT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it-IT" b="1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b="1" i="1" smtClean="0">
                                  <a:effectLst/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it-IT" b="1" i="1" smtClean="0">
                              <a:effectLst/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it-IT" b="1" i="1" smtClean="0">
                          <a:effectLst/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it-IT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it-IT" b="1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b="1" i="1" smtClean="0">
                                  <a:effectLst/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it-IT" b="1" i="1" smtClean="0">
                              <a:effectLst/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</m:sSub>
                      <m:r>
                        <a:rPr lang="it-IT" b="1" i="0" smtClean="0">
                          <a:effectLst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b="1" dirty="0">
                  <a:effectLst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F672791-B6F1-4282-8C0F-DD45545B8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7564" y="5659854"/>
                <a:ext cx="1070998" cy="395621"/>
              </a:xfrm>
              <a:prstGeom prst="rect">
                <a:avLst/>
              </a:prstGeom>
              <a:blipFill>
                <a:blip r:embed="rId5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02E94CA-2E77-43F6-A30E-BFF5A89772C7}"/>
                  </a:ext>
                </a:extLst>
              </p:cNvPr>
              <p:cNvSpPr txBox="1"/>
              <p:nvPr/>
            </p:nvSpPr>
            <p:spPr>
              <a:xfrm>
                <a:off x="5712897" y="4114823"/>
                <a:ext cx="4034951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Kernel </a:t>
                </a:r>
                <a:r>
                  <a:rPr lang="it-IT" dirty="0" err="1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function</a:t>
                </a:r>
                <a:endParaRPr lang="it-IT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it-IT" sz="4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400" dirty="0" err="1"/>
                  <a:t>Avoids</a:t>
                </a:r>
                <a:r>
                  <a:rPr lang="it-IT" sz="1400" dirty="0"/>
                  <a:t> explicit </a:t>
                </a:r>
                <a:r>
                  <a:rPr lang="it-IT" sz="1400" dirty="0" err="1"/>
                  <a:t>featuremap</a:t>
                </a:r>
                <a:r>
                  <a:rPr lang="it-IT" sz="1400" dirty="0"/>
                  <a:t> </a:t>
                </a:r>
                <a:r>
                  <a:rPr lang="it-IT" sz="1400" dirty="0" err="1"/>
                  <a:t>computation</a:t>
                </a:r>
                <a:r>
                  <a:rPr lang="it-IT" sz="1400" dirty="0"/>
                  <a:t> </a:t>
                </a:r>
                <a14:m>
                  <m:oMath xmlns:m="http://schemas.openxmlformats.org/officeDocument/2006/math"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1400" dirty="0"/>
                  <a:t> faster.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400" dirty="0" err="1"/>
                  <a:t>Allows</a:t>
                </a:r>
                <a:r>
                  <a:rPr lang="it-IT" sz="1400" dirty="0"/>
                  <a:t> for infinite-</a:t>
                </a:r>
                <a:r>
                  <a:rPr lang="it-IT" sz="1400" dirty="0" err="1"/>
                  <a:t>dimensional</a:t>
                </a:r>
                <a:r>
                  <a:rPr lang="it-IT" sz="1400" dirty="0"/>
                  <a:t> data encoding.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400" dirty="0" err="1"/>
                  <a:t>Only</a:t>
                </a:r>
                <a:r>
                  <a:rPr lang="it-IT" sz="1400" dirty="0"/>
                  <a:t> </a:t>
                </a:r>
                <a:r>
                  <a:rPr lang="it-IT" sz="1400" dirty="0" err="1"/>
                  <a:t>depends</a:t>
                </a:r>
                <a:r>
                  <a:rPr lang="it-IT" sz="1400" dirty="0"/>
                  <a:t> on data (</a:t>
                </a:r>
                <a:r>
                  <a:rPr lang="it-IT" sz="1400" dirty="0" err="1"/>
                  <a:t>not</a:t>
                </a:r>
                <a:r>
                  <a:rPr lang="it-IT" sz="1400" dirty="0"/>
                  <a:t> </a:t>
                </a:r>
                <a:r>
                  <a:rPr lang="it-IT" sz="1400" dirty="0" err="1"/>
                  <a:t>trainable</a:t>
                </a:r>
                <a:r>
                  <a:rPr lang="it-IT" sz="1400" dirty="0"/>
                  <a:t>).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02E94CA-2E77-43F6-A30E-BFF5A89772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2897" y="4114823"/>
                <a:ext cx="4034951" cy="1077218"/>
              </a:xfrm>
              <a:prstGeom prst="rect">
                <a:avLst/>
              </a:prstGeom>
              <a:blipFill>
                <a:blip r:embed="rId6"/>
                <a:stretch>
                  <a:fillRect l="-1360" t="-3390" b="-50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34C74D5-C962-4C66-A948-3BB5828A2862}"/>
                  </a:ext>
                </a:extLst>
              </p:cNvPr>
              <p:cNvSpPr txBox="1"/>
              <p:nvPr/>
            </p:nvSpPr>
            <p:spPr>
              <a:xfrm>
                <a:off x="261019" y="5580162"/>
                <a:ext cx="1797864" cy="5228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34C74D5-C962-4C66-A948-3BB5828A28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019" y="5580162"/>
                <a:ext cx="1797864" cy="522835"/>
              </a:xfrm>
              <a:prstGeom prst="rect">
                <a:avLst/>
              </a:prstGeom>
              <a:blipFill>
                <a:blip r:embed="rId7"/>
                <a:stretch>
                  <a:fillRect l="-4407" t="-144186" r="-19322" b="-20465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D7D6F0C7-168E-4472-9412-5EF1E30690B1}"/>
              </a:ext>
            </a:extLst>
          </p:cNvPr>
          <p:cNvSpPr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9C582613-009E-4D72-B06C-6F0153D39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5638" y="6413827"/>
            <a:ext cx="6140725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Automatic design of quantum feature maps - R. Moretti - University of Milan Bicocca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1FE7B6C2-DA6F-46FF-8CCB-AC106EA3D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2" y="6382645"/>
            <a:ext cx="2743200" cy="365125"/>
          </a:xfrm>
        </p:spPr>
        <p:txBody>
          <a:bodyPr/>
          <a:lstStyle/>
          <a:p>
            <a:fld id="{D16C37BF-32F1-457F-B9D2-A4D85425EC36}" type="slidenum">
              <a:rPr lang="it-IT" smtClean="0">
                <a:solidFill>
                  <a:schemeClr val="bg1"/>
                </a:solidFill>
              </a:rPr>
              <a:t>2</a:t>
            </a:fld>
            <a:r>
              <a:rPr lang="it-IT" dirty="0">
                <a:solidFill>
                  <a:schemeClr val="bg1"/>
                </a:solidFill>
              </a:rPr>
              <a:t>/13</a:t>
            </a:r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061ED3BE-9BC3-4F53-A82D-3E6AEBDC4D96}"/>
              </a:ext>
            </a:extLst>
          </p:cNvPr>
          <p:cNvSpPr/>
          <p:nvPr/>
        </p:nvSpPr>
        <p:spPr>
          <a:xfrm rot="5400000">
            <a:off x="4382218" y="4987738"/>
            <a:ext cx="204410" cy="924627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A53597F-9725-46E0-A291-9652A4C8E955}"/>
              </a:ext>
            </a:extLst>
          </p:cNvPr>
          <p:cNvSpPr txBox="1"/>
          <p:nvPr/>
        </p:nvSpPr>
        <p:spPr>
          <a:xfrm>
            <a:off x="5951433" y="5491115"/>
            <a:ext cx="2311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/>
              <a:t>e.g. </a:t>
            </a:r>
            <a:r>
              <a:rPr lang="it-IT" sz="1400" dirty="0" err="1"/>
              <a:t>gaussian</a:t>
            </a:r>
            <a:r>
              <a:rPr lang="it-IT" sz="1400" dirty="0"/>
              <a:t> kernel </a:t>
            </a:r>
            <a:r>
              <a:rPr lang="it-IT" sz="1400" dirty="0" err="1"/>
              <a:t>function</a:t>
            </a:r>
            <a:r>
              <a:rPr lang="it-IT" sz="1400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BEDADC9-6D44-4067-AEBB-F21AC289A867}"/>
                  </a:ext>
                </a:extLst>
              </p:cNvPr>
              <p:cNvSpPr txBox="1"/>
              <p:nvPr/>
            </p:nvSpPr>
            <p:spPr>
              <a:xfrm>
                <a:off x="8110992" y="5226987"/>
                <a:ext cx="2688685" cy="6626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1400" b="1" i="1" smtClean="0">
                          <a:effectLst/>
                          <a:latin typeface="Cambria Math" panose="02040503050406030204" pitchFamily="18" charset="0"/>
                        </a:rPr>
                        <m:t>𝒌</m:t>
                      </m:r>
                      <m:d>
                        <m:dPr>
                          <m:ctrlPr>
                            <a:rPr lang="it-IT" sz="1400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400" b="1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it-IT" sz="1400" b="1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sz="1400" b="1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sz="1400" b="1" i="1" smtClean="0">
                                  <a:effectLst/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it-IT" sz="1400" b="1" i="1" smtClean="0">
                              <a:effectLst/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it-IT" sz="1400" b="1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it-IT" sz="1400" b="1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sz="1400" b="1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sz="1400" b="1" i="1" smtClean="0">
                                  <a:effectLst/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b>
                          </m:sSub>
                        </m:e>
                      </m:d>
                      <m:r>
                        <a:rPr lang="it-IT" sz="1400" b="1" i="0" smtClean="0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it-IT" sz="1400" b="1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it-IT" sz="1400" b="1" i="0" smtClean="0">
                              <a:effectLst/>
                              <a:latin typeface="Cambria Math" panose="02040503050406030204" pitchFamily="18" charset="0"/>
                            </a:rPr>
                            <m:t>𝐞𝐱𝐩</m:t>
                          </m:r>
                        </m:fName>
                        <m:e>
                          <m:d>
                            <m:dPr>
                              <m:ctrlPr>
                                <a:rPr lang="it-IT" sz="1400" b="1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400" b="1" i="1" smtClean="0">
                                  <a:effectLst/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it-IT" sz="1400" b="1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it-IT" sz="1400" b="1" i="1" smtClean="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it-IT" sz="1400" b="1" i="1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d>
                                            <m:dPr>
                                              <m:begChr m:val="|"/>
                                              <m:endChr m:val="|"/>
                                              <m:ctrlPr>
                                                <a:rPr lang="it-IT" sz="1400" b="1" i="1">
                                                  <a:effectLst/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it-IT" sz="1400" b="1" i="1" smtClean="0">
                                                      <a:effectLst/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acc>
                                                    <m:accPr>
                                                      <m:chr m:val="⃗"/>
                                                      <m:ctrlPr>
                                                        <a:rPr lang="it-IT" sz="1400" b="1" i="1" smtClean="0"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accPr>
                                                    <m:e>
                                                      <m:r>
                                                        <a:rPr lang="it-IT" sz="1400" b="1" i="1" smtClean="0"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𝒙</m:t>
                                                      </m:r>
                                                    </m:e>
                                                  </m:acc>
                                                </m:e>
                                                <m:sub>
                                                  <m:r>
                                                    <a:rPr lang="it-IT" sz="1400" b="1" i="1" smtClean="0">
                                                      <a:effectLst/>
                                                      <a:latin typeface="Cambria Math" panose="02040503050406030204" pitchFamily="18" charset="0"/>
                                                    </a:rPr>
                                                    <m:t>𝒊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it-IT" sz="1400" b="1" i="1">
                                                  <a:effectLst/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it-IT" sz="1400" b="1" i="1" smtClean="0">
                                                      <a:effectLst/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acc>
                                                    <m:accPr>
                                                      <m:chr m:val="⃗"/>
                                                      <m:ctrlPr>
                                                        <a:rPr lang="it-IT" sz="1400" b="1" i="1" smtClean="0"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accPr>
                                                    <m:e>
                                                      <m:r>
                                                        <a:rPr lang="it-IT" sz="1400" b="1" i="1" smtClean="0"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𝒙</m:t>
                                                      </m:r>
                                                    </m:e>
                                                  </m:acc>
                                                </m:e>
                                                <m:sub>
                                                  <m:r>
                                                    <a:rPr lang="it-IT" sz="1400" b="1" i="1" smtClean="0">
                                                      <a:effectLst/>
                                                      <a:latin typeface="Cambria Math" panose="02040503050406030204" pitchFamily="18" charset="0"/>
                                                    </a:rPr>
                                                    <m:t>𝒋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</m:d>
                                    </m:e>
                                    <m:sup>
                                      <m:r>
                                        <a:rPr lang="it-IT" sz="1400" b="1" i="1" smtClean="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it-IT" sz="1400" b="1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sSup>
                                    <m:sSupPr>
                                      <m:ctrlPr>
                                        <a:rPr lang="it-IT" sz="1400" b="1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sz="1400" b="1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𝝈</m:t>
                                      </m:r>
                                    </m:e>
                                    <m:sup>
                                      <m:r>
                                        <a:rPr lang="it-IT" sz="1400" b="1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it-IT" sz="1400" b="1" dirty="0">
                  <a:effectLst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BEDADC9-6D44-4067-AEBB-F21AC289A8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0992" y="5226987"/>
                <a:ext cx="2688685" cy="66261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>
            <a:extLst>
              <a:ext uri="{FF2B5EF4-FFF2-40B4-BE49-F238E27FC236}">
                <a16:creationId xmlns:a16="http://schemas.microsoft.com/office/drawing/2014/main" id="{1FEB90B3-567A-45A3-A177-21968A4D791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266" y="1461871"/>
            <a:ext cx="5441571" cy="23558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FFA21C4-0FDB-453F-8C64-43B609C6023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26" y="6383754"/>
            <a:ext cx="1882739" cy="44205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E87F284-6102-473B-BEC3-AD3EFDB5F7B4}"/>
              </a:ext>
            </a:extLst>
          </p:cNvPr>
          <p:cNvSpPr txBox="1"/>
          <p:nvPr/>
        </p:nvSpPr>
        <p:spPr>
          <a:xfrm>
            <a:off x="10881265" y="3690793"/>
            <a:ext cx="94507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1050" dirty="0">
                <a:hlinkClick r:id="rId11"/>
              </a:rPr>
              <a:t>Source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44968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A7D21DF3-2CB4-4FEF-B415-2F2DC3F93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6052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it-IT" alt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012BBE-EA28-4E4E-BCF6-E9685E3E11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086" y="964208"/>
            <a:ext cx="5145360" cy="25423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2D02B6-9667-4077-8123-C684CDCDFF08}"/>
              </a:ext>
            </a:extLst>
          </p:cNvPr>
          <p:cNvSpPr txBox="1"/>
          <p:nvPr/>
        </p:nvSpPr>
        <p:spPr>
          <a:xfrm>
            <a:off x="314328" y="3011282"/>
            <a:ext cx="6059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err="1"/>
              <a:t>Featuremap</a:t>
            </a:r>
            <a:r>
              <a:rPr lang="it-IT" sz="1400" dirty="0"/>
              <a:t> are </a:t>
            </a:r>
            <a:r>
              <a:rPr lang="it-IT" sz="1400" dirty="0" err="1"/>
              <a:t>still</a:t>
            </a:r>
            <a:r>
              <a:rPr lang="it-IT" sz="1400" dirty="0"/>
              <a:t> </a:t>
            </a:r>
            <a:r>
              <a:rPr lang="it-IT" sz="1400" dirty="0" err="1"/>
              <a:t>implicitly</a:t>
            </a:r>
            <a:r>
              <a:rPr lang="it-IT" sz="1400" dirty="0"/>
              <a:t> </a:t>
            </a:r>
            <a:r>
              <a:rPr lang="it-IT" sz="1400" dirty="0" err="1"/>
              <a:t>defined</a:t>
            </a:r>
            <a:r>
              <a:rPr lang="it-IT" sz="1400" dirty="0"/>
              <a:t> (by </a:t>
            </a:r>
            <a:r>
              <a:rPr lang="it-IT" sz="1400" dirty="0" err="1"/>
              <a:t>ciruit’s</a:t>
            </a:r>
            <a:r>
              <a:rPr lang="it-IT" sz="1400" dirty="0"/>
              <a:t> gate).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/>
              <a:t>Kernel </a:t>
            </a:r>
            <a:r>
              <a:rPr lang="it-IT" sz="1400" dirty="0" err="1"/>
              <a:t>function</a:t>
            </a:r>
            <a:r>
              <a:rPr lang="it-IT" sz="1400" dirty="0"/>
              <a:t> </a:t>
            </a:r>
            <a:r>
              <a:rPr lang="it-IT" sz="1400" dirty="0" err="1"/>
              <a:t>is</a:t>
            </a:r>
            <a:r>
              <a:rPr lang="it-IT" sz="1400" dirty="0"/>
              <a:t> </a:t>
            </a:r>
            <a:r>
              <a:rPr lang="it-IT" sz="1400" dirty="0" err="1"/>
              <a:t>still</a:t>
            </a:r>
            <a:r>
              <a:rPr lang="it-IT" sz="1400" dirty="0"/>
              <a:t> a </a:t>
            </a:r>
            <a:r>
              <a:rPr lang="it-IT" sz="1400" dirty="0" err="1"/>
              <a:t>measure</a:t>
            </a:r>
            <a:r>
              <a:rPr lang="it-IT" sz="1400" dirty="0"/>
              <a:t> of </a:t>
            </a:r>
            <a:r>
              <a:rPr lang="it-IT" sz="1400" dirty="0" err="1"/>
              <a:t>similarity</a:t>
            </a:r>
            <a:r>
              <a:rPr lang="it-IT" sz="1400" dirty="0"/>
              <a:t> </a:t>
            </a:r>
            <a:r>
              <a:rPr lang="it-IT" sz="1400" dirty="0" err="1"/>
              <a:t>between</a:t>
            </a:r>
            <a:r>
              <a:rPr lang="it-IT" sz="1400" dirty="0"/>
              <a:t> </a:t>
            </a:r>
            <a:r>
              <a:rPr lang="it-IT" sz="1400" dirty="0" err="1"/>
              <a:t>different</a:t>
            </a:r>
            <a:r>
              <a:rPr lang="it-IT" sz="1400" dirty="0"/>
              <a:t> samples.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4A28DCF-C8C7-43E1-8FBF-58669E9DA360}"/>
                  </a:ext>
                </a:extLst>
              </p:cNvPr>
              <p:cNvSpPr txBox="1"/>
              <p:nvPr/>
            </p:nvSpPr>
            <p:spPr>
              <a:xfrm>
                <a:off x="314328" y="3912137"/>
                <a:ext cx="5817910" cy="2231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Pros</a:t>
                </a:r>
                <a:r>
                  <a:rPr lang="it-IT" b="1" dirty="0">
                    <a:solidFill>
                      <a:schemeClr val="accent1"/>
                    </a:solidFill>
                  </a:rPr>
                  <a:t>:</a:t>
                </a:r>
              </a:p>
              <a:p>
                <a:endParaRPr lang="it-IT" sz="400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400" dirty="0"/>
                  <a:t>Hilbert </a:t>
                </a:r>
                <a:r>
                  <a:rPr lang="it-IT" sz="1400" dirty="0" err="1"/>
                  <a:t>space</a:t>
                </a:r>
                <a:r>
                  <a:rPr lang="it-IT" sz="1400" dirty="0"/>
                  <a:t> </a:t>
                </a:r>
                <a:r>
                  <a:rPr lang="it-IT" sz="1400" dirty="0" err="1"/>
                  <a:t>grows</a:t>
                </a:r>
                <a:r>
                  <a:rPr lang="it-IT" sz="1400" dirty="0"/>
                  <a:t> </a:t>
                </a:r>
                <a:r>
                  <a:rPr lang="it-IT" sz="1400" dirty="0" err="1"/>
                  <a:t>rapidly</a:t>
                </a:r>
                <a:r>
                  <a:rPr lang="it-IT" sz="1400" dirty="0"/>
                  <a:t> with </a:t>
                </a:r>
                <a:r>
                  <a:rPr lang="it-IT" sz="1400" dirty="0" err="1"/>
                  <a:t>qubit’s</a:t>
                </a:r>
                <a:r>
                  <a:rPr lang="it-IT" sz="1400" dirty="0"/>
                  <a:t> </a:t>
                </a:r>
                <a:r>
                  <a:rPr lang="it-IT" sz="1400" dirty="0" err="1"/>
                  <a:t>number</a:t>
                </a:r>
                <a:r>
                  <a:rPr lang="it-IT" sz="14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</m:oMath>
                </a14:m>
                <a:r>
                  <a:rPr lang="it-IT" sz="1400" b="0" dirty="0"/>
                  <a:t> 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it-IT" sz="1400" dirty="0" err="1"/>
                  <a:t>E</a:t>
                </a:r>
                <a:r>
                  <a:rPr lang="it-IT" sz="1400" b="0" dirty="0" err="1"/>
                  <a:t>xpressive</a:t>
                </a:r>
                <a:r>
                  <a:rPr lang="it-IT" sz="1400" b="0" dirty="0"/>
                  <a:t> </a:t>
                </a:r>
                <a:r>
                  <a:rPr lang="it-IT" sz="1400" b="0" dirty="0" err="1"/>
                  <a:t>classifiers</a:t>
                </a:r>
                <a:r>
                  <a:rPr lang="it-IT" sz="1400" b="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400" dirty="0"/>
                  <a:t>Quantum kernels are </a:t>
                </a:r>
                <a:r>
                  <a:rPr lang="it-IT" sz="1400" dirty="0" err="1"/>
                  <a:t>generally</a:t>
                </a:r>
                <a:r>
                  <a:rPr lang="it-IT" sz="1400" dirty="0"/>
                  <a:t> hard to compute </a:t>
                </a:r>
                <a:r>
                  <a:rPr lang="it-IT" sz="1400" dirty="0" err="1"/>
                  <a:t>classically</a:t>
                </a:r>
                <a:endParaRPr lang="it-IT" sz="1400" dirty="0"/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it-IT" sz="1400" dirty="0"/>
                  <a:t>No </a:t>
                </a:r>
                <a:r>
                  <a:rPr lang="it-IT" sz="1400" dirty="0" err="1"/>
                  <a:t>classical</a:t>
                </a:r>
                <a:r>
                  <a:rPr lang="it-IT" sz="1400" dirty="0"/>
                  <a:t> </a:t>
                </a:r>
                <a:r>
                  <a:rPr lang="it-IT" sz="1400" dirty="0" err="1"/>
                  <a:t>counterpart</a:t>
                </a:r>
                <a:r>
                  <a:rPr lang="it-IT" sz="14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400" dirty="0"/>
                  <a:t>Good </a:t>
                </a:r>
                <a:r>
                  <a:rPr lang="it-IT" sz="1400" dirty="0" err="1"/>
                  <a:t>results</a:t>
                </a:r>
                <a:r>
                  <a:rPr lang="it-IT" sz="1400" dirty="0"/>
                  <a:t> with small </a:t>
                </a:r>
                <a:r>
                  <a:rPr lang="it-IT" sz="1400" dirty="0" err="1"/>
                  <a:t>sized</a:t>
                </a:r>
                <a:r>
                  <a:rPr lang="it-IT" sz="1400" dirty="0"/>
                  <a:t> </a:t>
                </a:r>
                <a:r>
                  <a:rPr lang="it-IT" sz="1400" dirty="0" err="1"/>
                  <a:t>circuits</a:t>
                </a:r>
                <a:endParaRPr lang="it-IT" sz="1400" dirty="0"/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it-IT" sz="1400" dirty="0"/>
                  <a:t>Good for </a:t>
                </a:r>
                <a:r>
                  <a:rPr lang="it-IT" sz="1400" dirty="0" err="1"/>
                  <a:t>near-term</a:t>
                </a:r>
                <a:r>
                  <a:rPr lang="it-IT" sz="1400" dirty="0"/>
                  <a:t> quantum processors.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it-IT" sz="1600" dirty="0"/>
              </a:p>
              <a:p>
                <a:pPr algn="ctr"/>
                <a:r>
                  <a:rPr lang="it-IT" sz="1600" b="1" dirty="0" err="1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There</a:t>
                </a:r>
                <a:r>
                  <a:rPr lang="it-IT" sz="1600" b="1" dirty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it-IT" sz="1600" b="1" dirty="0" err="1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is</a:t>
                </a:r>
                <a:r>
                  <a:rPr lang="it-IT" sz="1600" b="1" dirty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room for quantum </a:t>
                </a:r>
                <a:r>
                  <a:rPr lang="it-IT" sz="1600" b="1" dirty="0" err="1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advantage</a:t>
                </a:r>
                <a:endParaRPr lang="it-IT" sz="16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4A28DCF-C8C7-43E1-8FBF-58669E9DA3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328" y="3912137"/>
                <a:ext cx="5817910" cy="2231380"/>
              </a:xfrm>
              <a:prstGeom prst="rect">
                <a:avLst/>
              </a:prstGeom>
              <a:blipFill>
                <a:blip r:embed="rId3"/>
                <a:stretch>
                  <a:fillRect l="-1048" t="-1639" b="-300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itle 1">
            <a:extLst>
              <a:ext uri="{FF2B5EF4-FFF2-40B4-BE49-F238E27FC236}">
                <a16:creationId xmlns:a16="http://schemas.microsoft.com/office/drawing/2014/main" id="{F803246D-5C2A-43C8-A624-2B99D6CFA9D4}"/>
              </a:ext>
            </a:extLst>
          </p:cNvPr>
          <p:cNvSpPr txBox="1">
            <a:spLocks/>
          </p:cNvSpPr>
          <p:nvPr/>
        </p:nvSpPr>
        <p:spPr>
          <a:xfrm>
            <a:off x="280726" y="234683"/>
            <a:ext cx="8809383" cy="729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Quantum Kernel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FFDEDCE-1C8C-4891-92C7-9C8295CD856F}"/>
                  </a:ext>
                </a:extLst>
              </p:cNvPr>
              <p:cNvSpPr txBox="1"/>
              <p:nvPr/>
            </p:nvSpPr>
            <p:spPr>
              <a:xfrm>
                <a:off x="314329" y="1486962"/>
                <a:ext cx="5145360" cy="16160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it-IT" sz="1600" dirty="0"/>
                  <a:t> </a:t>
                </a:r>
                <a14:m>
                  <m:oMath xmlns:m="http://schemas.openxmlformats.org/officeDocument/2006/math">
                    <m:r>
                      <a:rPr lang="it-IT" sz="1600" b="0" i="0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)⟩⟨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it-IT" sz="16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it-IT" sz="1400" b="0" dirty="0"/>
                  <a:t>Quantum enco</a:t>
                </a:r>
                <a:r>
                  <a:rPr lang="it-IT" sz="1400" dirty="0"/>
                  <a:t>ding:     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|0⟩⟨0|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𝑈</m:t>
                    </m:r>
                    <m:sSup>
                      <m:sSup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</m:oMath>
                </a14:m>
                <a:endParaRPr lang="it-IT" sz="1600" dirty="0"/>
              </a:p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it-IT" sz="1600" b="0" dirty="0"/>
                  <a:t>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𝐾</m:t>
                    </m:r>
                    <m:d>
                      <m:d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it-IT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1600" b="0" i="1" smtClean="0"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  <m:sSup>
                                      <m:sSupPr>
                                        <m:ctrlPr>
                                          <a:rPr lang="it-IT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it-IT" sz="16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it-IT" sz="16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acc>
                                                  <m:accPr>
                                                    <m:chr m:val="⃗"/>
                                                    <m:ctrlPr>
                                                      <a:rPr lang="it-IT" sz="16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accPr>
                                                  <m:e>
                                                    <m:r>
                                                      <a:rPr lang="it-IT" sz="16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e>
                                                </m:acc>
                                              </m:e>
                                              <m:sub>
                                                <m:r>
                                                  <a:rPr lang="it-IT" sz="16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it-IT" sz="1600" i="1">
                                            <a:latin typeface="Cambria Math" panose="02040503050406030204" pitchFamily="18" charset="0"/>
                                          </a:rPr>
                                          <m:t>†</m:t>
                                        </m:r>
                                      </m:sup>
                                    </m:sSup>
                                    <m:r>
                                      <a:rPr lang="it-IT" sz="1600" b="0" i="1" smtClean="0"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  <m:d>
                                      <m:dPr>
                                        <m:ctrlPr>
                                          <a:rPr lang="it-IT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it-IT" sz="16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it-IT" sz="16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it-IT" sz="16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</m:acc>
                                          </m:e>
                                          <m:sub>
                                            <m:r>
                                              <a:rPr lang="it-IT" sz="16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  <m: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it-IT" sz="1600" dirty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FFDEDCE-1C8C-4891-92C7-9C8295CD85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329" y="1486962"/>
                <a:ext cx="5145360" cy="1616020"/>
              </a:xfrm>
              <a:prstGeom prst="rect">
                <a:avLst/>
              </a:prstGeom>
              <a:blipFill>
                <a:blip r:embed="rId4"/>
                <a:stretch>
                  <a:fillRect l="-35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B6D2A781-AC3B-4CB5-9C44-EF11A9F30E2B}"/>
              </a:ext>
            </a:extLst>
          </p:cNvPr>
          <p:cNvSpPr txBox="1"/>
          <p:nvPr/>
        </p:nvSpPr>
        <p:spPr>
          <a:xfrm>
            <a:off x="6253267" y="3904443"/>
            <a:ext cx="4581447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</a:t>
            </a:r>
            <a:r>
              <a:rPr lang="it-IT" b="1" dirty="0">
                <a:solidFill>
                  <a:schemeClr val="accent1"/>
                </a:solidFill>
              </a:rPr>
              <a:t>:</a:t>
            </a:r>
          </a:p>
          <a:p>
            <a:endParaRPr lang="it-IT" sz="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b="0" dirty="0" err="1"/>
              <a:t>Lack</a:t>
            </a:r>
            <a:r>
              <a:rPr lang="it-IT" sz="1400" b="0" dirty="0"/>
              <a:t> of </a:t>
            </a:r>
            <a:r>
              <a:rPr lang="it-IT" sz="1400" b="0" dirty="0" err="1"/>
              <a:t>explainability</a:t>
            </a:r>
            <a:endParaRPr lang="it-IT" sz="1400" b="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it-IT" sz="1400" dirty="0" err="1"/>
              <a:t>Unintuitive</a:t>
            </a:r>
            <a:r>
              <a:rPr lang="it-IT" sz="1400" dirty="0"/>
              <a:t> relation </a:t>
            </a:r>
            <a:r>
              <a:rPr lang="it-IT" sz="1400" dirty="0" err="1"/>
              <a:t>between</a:t>
            </a:r>
            <a:r>
              <a:rPr lang="it-IT" sz="1400" dirty="0"/>
              <a:t> </a:t>
            </a:r>
            <a:r>
              <a:rPr lang="it-IT" sz="1400" dirty="0" err="1"/>
              <a:t>circuit</a:t>
            </a:r>
            <a:r>
              <a:rPr lang="it-IT" sz="1400" dirty="0"/>
              <a:t> and </a:t>
            </a:r>
            <a:r>
              <a:rPr lang="it-IT" sz="1400" dirty="0" err="1"/>
              <a:t>outcome</a:t>
            </a:r>
            <a:r>
              <a:rPr lang="it-IT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/>
              <a:t>Hardware </a:t>
            </a:r>
            <a:r>
              <a:rPr lang="it-IT" sz="1400" dirty="0" err="1"/>
              <a:t>noise</a:t>
            </a:r>
            <a:endParaRPr lang="it-IT" sz="14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it-IT" sz="1400" dirty="0"/>
              <a:t>The kernel </a:t>
            </a:r>
            <a:r>
              <a:rPr lang="it-IT" sz="1400" dirty="0" err="1"/>
              <a:t>circuit</a:t>
            </a:r>
            <a:r>
              <a:rPr lang="it-IT" sz="1400" dirty="0"/>
              <a:t> must be </a:t>
            </a:r>
            <a:r>
              <a:rPr lang="it-IT" sz="1400" dirty="0" err="1"/>
              <a:t>as</a:t>
            </a:r>
            <a:r>
              <a:rPr lang="it-IT" sz="1400" dirty="0"/>
              <a:t> </a:t>
            </a:r>
            <a:r>
              <a:rPr lang="it-IT" sz="1400" dirty="0" err="1"/>
              <a:t>simple</a:t>
            </a:r>
            <a:r>
              <a:rPr lang="it-IT" sz="1400" dirty="0"/>
              <a:t> </a:t>
            </a:r>
            <a:r>
              <a:rPr lang="it-IT" sz="1400" dirty="0" err="1"/>
              <a:t>as</a:t>
            </a:r>
            <a:r>
              <a:rPr lang="it-IT" sz="1400" dirty="0"/>
              <a:t> </a:t>
            </a:r>
            <a:r>
              <a:rPr lang="it-IT" sz="1400" dirty="0" err="1"/>
              <a:t>possible</a:t>
            </a:r>
            <a:r>
              <a:rPr lang="it-IT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err="1"/>
              <a:t>Usually</a:t>
            </a:r>
            <a:r>
              <a:rPr lang="it-IT" sz="1400" dirty="0"/>
              <a:t> set </a:t>
            </a:r>
            <a:r>
              <a:rPr lang="it-IT" sz="1400" dirty="0" err="1"/>
              <a:t>arbitrarily</a:t>
            </a:r>
            <a:endParaRPr lang="it-IT" sz="14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it-IT" sz="1400" dirty="0"/>
              <a:t>No recipe for the </a:t>
            </a:r>
            <a:r>
              <a:rPr lang="it-IT" sz="1400" dirty="0" err="1"/>
              <a:t>perfect</a:t>
            </a:r>
            <a:r>
              <a:rPr lang="it-IT" sz="1400" dirty="0"/>
              <a:t> kernel </a:t>
            </a:r>
            <a:r>
              <a:rPr lang="it-IT" sz="1400" dirty="0" err="1"/>
              <a:t>circuit</a:t>
            </a:r>
            <a:r>
              <a:rPr lang="it-IT" sz="1400" dirty="0"/>
              <a:t>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F29E05C-54AA-42AE-8727-68312CD756AD}"/>
              </a:ext>
            </a:extLst>
          </p:cNvPr>
          <p:cNvSpPr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04B6416B-7276-48D6-B10F-B1753ED8A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5638" y="6413827"/>
            <a:ext cx="6140725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Automatic design of quantum feature maps - R. Moretti - University of Milan Bicocca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5EA2E5FE-1ADC-4954-8FF9-C23B52629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2" y="6382645"/>
            <a:ext cx="2743200" cy="365125"/>
          </a:xfrm>
        </p:spPr>
        <p:txBody>
          <a:bodyPr/>
          <a:lstStyle/>
          <a:p>
            <a:fld id="{D16C37BF-32F1-457F-B9D2-A4D85425EC36}" type="slidenum">
              <a:rPr lang="it-IT" smtClean="0">
                <a:solidFill>
                  <a:schemeClr val="bg1"/>
                </a:solidFill>
              </a:rPr>
              <a:t>3</a:t>
            </a:fld>
            <a:r>
              <a:rPr lang="it-IT" dirty="0">
                <a:solidFill>
                  <a:schemeClr val="bg1"/>
                </a:solidFill>
              </a:rPr>
              <a:t>/13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FA383C0-63C6-451D-8C10-E3FC210AEFA5}"/>
              </a:ext>
            </a:extLst>
          </p:cNvPr>
          <p:cNvCxnSpPr>
            <a:cxnSpLocks/>
          </p:cNvCxnSpPr>
          <p:nvPr/>
        </p:nvCxnSpPr>
        <p:spPr>
          <a:xfrm>
            <a:off x="427692" y="5654508"/>
            <a:ext cx="0" cy="3265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8EAA5F7-5414-4F7B-808B-99325226848E}"/>
              </a:ext>
            </a:extLst>
          </p:cNvPr>
          <p:cNvCxnSpPr/>
          <p:nvPr/>
        </p:nvCxnSpPr>
        <p:spPr>
          <a:xfrm>
            <a:off x="427692" y="5981016"/>
            <a:ext cx="102530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A47B75C-2483-49C8-A60C-7A2D240C3694}"/>
              </a:ext>
            </a:extLst>
          </p:cNvPr>
          <p:cNvCxnSpPr>
            <a:cxnSpLocks/>
          </p:cNvCxnSpPr>
          <p:nvPr/>
        </p:nvCxnSpPr>
        <p:spPr>
          <a:xfrm>
            <a:off x="6374295" y="5663476"/>
            <a:ext cx="0" cy="3265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F2788A5-4369-4D01-ADB3-ABDC3264B687}"/>
              </a:ext>
            </a:extLst>
          </p:cNvPr>
          <p:cNvCxnSpPr/>
          <p:nvPr/>
        </p:nvCxnSpPr>
        <p:spPr>
          <a:xfrm>
            <a:off x="6374295" y="5989984"/>
            <a:ext cx="102530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A147942-2170-4F08-B17E-C447E5DD7C83}"/>
              </a:ext>
            </a:extLst>
          </p:cNvPr>
          <p:cNvSpPr txBox="1"/>
          <p:nvPr/>
        </p:nvSpPr>
        <p:spPr>
          <a:xfrm>
            <a:off x="7606366" y="5798486"/>
            <a:ext cx="2624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</a:t>
            </a:r>
            <a:r>
              <a:rPr lang="it-IT" sz="16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deal</a:t>
            </a:r>
            <a:r>
              <a:rPr lang="it-IT" sz="1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</a:t>
            </a:r>
            <a:r>
              <a:rPr lang="it-IT" sz="16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</a:t>
            </a:r>
            <a:r>
              <a:rPr lang="it-IT" sz="1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9425326-5D46-4426-B142-10FBE964ED1C}"/>
                  </a:ext>
                </a:extLst>
              </p:cNvPr>
              <p:cNvSpPr txBox="1"/>
              <p:nvPr/>
            </p:nvSpPr>
            <p:spPr>
              <a:xfrm>
                <a:off x="280726" y="1075504"/>
                <a:ext cx="41379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Idea</a:t>
                </a:r>
                <a:r>
                  <a:rPr lang="it-IT" b="1" dirty="0"/>
                  <a:t>: </a:t>
                </a:r>
                <a:r>
                  <a:rPr lang="it-IT" dirty="0" err="1"/>
                  <a:t>promoting</a:t>
                </a:r>
                <a:r>
                  <a:rPr lang="it-IT" dirty="0"/>
                  <a:t>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𝜙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it-IT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dirty="0"/>
                  <a:t> to a quantum state: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9425326-5D46-4426-B142-10FBE964ED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726" y="1075504"/>
                <a:ext cx="4137928" cy="369332"/>
              </a:xfrm>
              <a:prstGeom prst="rect">
                <a:avLst/>
              </a:prstGeom>
              <a:blipFill>
                <a:blip r:embed="rId7"/>
                <a:stretch>
                  <a:fillRect l="-1325" t="-22951" r="-589" b="-3278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>
            <a:extLst>
              <a:ext uri="{FF2B5EF4-FFF2-40B4-BE49-F238E27FC236}">
                <a16:creationId xmlns:a16="http://schemas.microsoft.com/office/drawing/2014/main" id="{90B7E52C-9D6B-4C8E-94CC-0349955969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26" y="6383754"/>
            <a:ext cx="1882739" cy="442059"/>
          </a:xfrm>
          <a:prstGeom prst="rect">
            <a:avLst/>
          </a:prstGeom>
        </p:spPr>
      </p:pic>
      <p:sp>
        <p:nvSpPr>
          <p:cNvPr id="2" name="TextBox 1">
            <a:hlinkClick r:id="rId9"/>
            <a:extLst>
              <a:ext uri="{FF2B5EF4-FFF2-40B4-BE49-F238E27FC236}">
                <a16:creationId xmlns:a16="http://schemas.microsoft.com/office/drawing/2014/main" id="{16C92B0C-97FE-49C7-AA1E-1887F11E893A}"/>
              </a:ext>
            </a:extLst>
          </p:cNvPr>
          <p:cNvSpPr txBox="1"/>
          <p:nvPr/>
        </p:nvSpPr>
        <p:spPr>
          <a:xfrm>
            <a:off x="10852647" y="3557520"/>
            <a:ext cx="5757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>
                <a:hlinkClick r:id="rId9"/>
              </a:rPr>
              <a:t>Source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93290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D364618-8930-4A15-8EDB-1F7F5EA851F8}"/>
                  </a:ext>
                </a:extLst>
              </p:cNvPr>
              <p:cNvSpPr txBox="1"/>
              <p:nvPr/>
            </p:nvSpPr>
            <p:spPr>
              <a:xfrm>
                <a:off x="261020" y="1082554"/>
                <a:ext cx="5986626" cy="4955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 dirty="0"/>
                  <a:t>Kernel design strategies for good Quantum </a:t>
                </a:r>
                <a:r>
                  <a:rPr lang="it-IT" sz="1600" dirty="0" err="1"/>
                  <a:t>SVMs</a:t>
                </a:r>
                <a:endParaRPr lang="it-IT" sz="1600" dirty="0"/>
              </a:p>
              <a:p>
                <a:endParaRPr lang="it-IT" sz="1600" dirty="0"/>
              </a:p>
              <a:p>
                <a:r>
                  <a:rPr lang="it-IT" b="1" dirty="0"/>
                  <a:t>Common strategy:</a:t>
                </a:r>
              </a:p>
              <a:p>
                <a:endParaRPr lang="it-IT" sz="400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dirty="0" err="1"/>
                  <a:t>Define</a:t>
                </a:r>
                <a:r>
                  <a:rPr lang="it-IT" sz="1600" dirty="0"/>
                  <a:t> a </a:t>
                </a:r>
                <a:r>
                  <a:rPr lang="it-IT" sz="1600" dirty="0" err="1"/>
                  <a:t>circuit</a:t>
                </a:r>
                <a:r>
                  <a:rPr lang="it-IT" sz="1600" dirty="0"/>
                  <a:t> with </a:t>
                </a:r>
                <a:r>
                  <a:rPr lang="it-IT" sz="1600" i="1" dirty="0"/>
                  <a:t>rules of </a:t>
                </a:r>
                <a:r>
                  <a:rPr lang="it-IT" sz="1600" i="1" dirty="0" err="1"/>
                  <a:t>thumb</a:t>
                </a:r>
                <a:r>
                  <a:rPr lang="it-IT" sz="16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dirty="0" err="1"/>
                  <a:t>Understand</a:t>
                </a:r>
                <a:r>
                  <a:rPr lang="it-IT" sz="1600" dirty="0"/>
                  <a:t> </a:t>
                </a:r>
                <a:r>
                  <a:rPr lang="it-IT" sz="1600" dirty="0" err="1"/>
                  <a:t>if</a:t>
                </a:r>
                <a:r>
                  <a:rPr lang="it-IT" sz="1600" dirty="0"/>
                  <a:t> class </a:t>
                </a:r>
                <a:r>
                  <a:rPr lang="it-IT" sz="1600" dirty="0" err="1"/>
                  <a:t>separation</a:t>
                </a:r>
                <a:r>
                  <a:rPr lang="it-IT" sz="1600" dirty="0"/>
                  <a:t> in the Hilbert </a:t>
                </a:r>
                <a:r>
                  <a:rPr lang="it-IT" sz="1600" dirty="0" err="1"/>
                  <a:t>space</a:t>
                </a:r>
                <a:r>
                  <a:rPr lang="it-IT" sz="1600" dirty="0"/>
                  <a:t> </a:t>
                </a:r>
                <a:r>
                  <a:rPr lang="it-IT" sz="1600" dirty="0" err="1"/>
                  <a:t>is</a:t>
                </a:r>
                <a:r>
                  <a:rPr lang="it-IT" sz="1600" dirty="0"/>
                  <a:t> good </a:t>
                </a:r>
                <a:r>
                  <a:rPr lang="it-IT" sz="1600" dirty="0" err="1"/>
                  <a:t>enough</a:t>
                </a:r>
                <a:r>
                  <a:rPr lang="it-IT" sz="1600" dirty="0"/>
                  <a:t> (Bloch </a:t>
                </a:r>
                <a:r>
                  <a:rPr lang="it-IT" sz="1600" dirty="0" err="1"/>
                  <a:t>sphere</a:t>
                </a:r>
                <a:r>
                  <a:rPr lang="it-IT" sz="1600" dirty="0"/>
                  <a:t>, Gram </a:t>
                </a:r>
                <a:r>
                  <a:rPr lang="it-IT" sz="1600" dirty="0" err="1"/>
                  <a:t>matrix</a:t>
                </a:r>
                <a:r>
                  <a:rPr lang="it-IT" sz="1600" dirty="0"/>
                  <a:t>, …).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dirty="0"/>
                  <a:t>Test the </a:t>
                </a:r>
                <a:r>
                  <a:rPr lang="it-IT" sz="1600" dirty="0" err="1"/>
                  <a:t>classifier</a:t>
                </a:r>
                <a:r>
                  <a:rPr lang="it-IT" sz="1600" dirty="0"/>
                  <a:t> and </a:t>
                </a:r>
                <a:r>
                  <a:rPr lang="it-IT" sz="1600" dirty="0" err="1"/>
                  <a:t>hope</a:t>
                </a:r>
                <a:r>
                  <a:rPr lang="it-IT" sz="1600" dirty="0"/>
                  <a:t> for the best.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sz="1600" dirty="0"/>
              </a:p>
              <a:p>
                <a:endParaRPr lang="it-IT" sz="1600" dirty="0"/>
              </a:p>
              <a:p>
                <a:r>
                  <a:rPr lang="it-IT" b="1" dirty="0" err="1"/>
                  <a:t>Automatized</a:t>
                </a:r>
                <a:r>
                  <a:rPr lang="it-IT" b="1" dirty="0"/>
                  <a:t> </a:t>
                </a:r>
                <a:r>
                  <a:rPr lang="it-IT" b="1" dirty="0" err="1"/>
                  <a:t>search</a:t>
                </a:r>
                <a:r>
                  <a:rPr lang="it-IT" b="1" dirty="0"/>
                  <a:t>:</a:t>
                </a:r>
              </a:p>
              <a:p>
                <a:endParaRPr lang="it-IT" sz="400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dirty="0" err="1"/>
                  <a:t>Define</a:t>
                </a:r>
                <a:r>
                  <a:rPr lang="it-IT" sz="1600" dirty="0"/>
                  <a:t> an </a:t>
                </a:r>
                <a:r>
                  <a:rPr lang="it-IT" sz="1600" i="1" dirty="0" err="1"/>
                  <a:t>objective</a:t>
                </a:r>
                <a:r>
                  <a:rPr lang="it-IT" sz="1600" i="1" dirty="0"/>
                  <a:t> </a:t>
                </a:r>
                <a:r>
                  <a:rPr lang="it-IT" sz="1600" i="1" dirty="0" err="1"/>
                  <a:t>function</a:t>
                </a:r>
                <a:r>
                  <a:rPr lang="it-IT" sz="1600" i="1" dirty="0"/>
                  <a:t> </a:t>
                </a:r>
                <a:r>
                  <a:rPr lang="it-IT" sz="1600" dirty="0"/>
                  <a:t>to </a:t>
                </a:r>
                <a:r>
                  <a:rPr lang="it-IT" sz="1600" dirty="0" err="1"/>
                  <a:t>minimize</a:t>
                </a:r>
                <a:r>
                  <a:rPr lang="it-IT" sz="1600" dirty="0"/>
                  <a:t>/</a:t>
                </a:r>
                <a:r>
                  <a:rPr lang="it-IT" sz="1600" dirty="0" err="1"/>
                  <a:t>maximize</a:t>
                </a:r>
                <a:r>
                  <a:rPr lang="it-IT" sz="16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dirty="0" err="1"/>
                  <a:t>Implement</a:t>
                </a:r>
                <a:r>
                  <a:rPr lang="it-IT" sz="1600" dirty="0"/>
                  <a:t> </a:t>
                </a:r>
                <a:r>
                  <a:rPr lang="it-IT" sz="1600" dirty="0" err="1"/>
                  <a:t>reliable</a:t>
                </a:r>
                <a:r>
                  <a:rPr lang="it-IT" sz="1600" dirty="0"/>
                  <a:t> </a:t>
                </a:r>
                <a:r>
                  <a:rPr lang="it-IT" sz="1600" dirty="0" err="1"/>
                  <a:t>criteria</a:t>
                </a:r>
                <a:r>
                  <a:rPr lang="it-IT" sz="1600" dirty="0"/>
                  <a:t> for </a:t>
                </a:r>
                <a:r>
                  <a:rPr lang="it-IT" sz="1600" dirty="0" err="1"/>
                  <a:t>modifying</a:t>
                </a:r>
                <a:r>
                  <a:rPr lang="it-IT" sz="1600" dirty="0"/>
                  <a:t> the quantum </a:t>
                </a:r>
                <a:r>
                  <a:rPr lang="it-IT" sz="1600" dirty="0" err="1"/>
                  <a:t>circuits</a:t>
                </a:r>
                <a:r>
                  <a:rPr lang="it-IT" sz="16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dirty="0" err="1"/>
                  <a:t>Define</a:t>
                </a:r>
                <a:r>
                  <a:rPr lang="it-IT" sz="1600" dirty="0"/>
                  <a:t> an </a:t>
                </a:r>
                <a:r>
                  <a:rPr lang="it-IT" sz="1600" dirty="0" err="1"/>
                  <a:t>initial</a:t>
                </a:r>
                <a:r>
                  <a:rPr lang="it-IT" sz="1600" dirty="0"/>
                  <a:t> set of </a:t>
                </a:r>
                <a:r>
                  <a:rPr lang="it-IT" sz="1600" dirty="0" err="1"/>
                  <a:t>circuits</a:t>
                </a:r>
                <a:r>
                  <a:rPr lang="it-IT" sz="1600" dirty="0"/>
                  <a:t> (</a:t>
                </a:r>
                <a:r>
                  <a:rPr lang="it-IT" sz="1600" dirty="0" err="1"/>
                  <a:t>randomly</a:t>
                </a:r>
                <a:r>
                  <a:rPr lang="it-IT" sz="1600" dirty="0"/>
                  <a:t>, or with </a:t>
                </a:r>
                <a:r>
                  <a:rPr lang="it-IT" sz="1600" dirty="0" err="1"/>
                  <a:t>loose</a:t>
                </a:r>
                <a:r>
                  <a:rPr lang="it-IT" sz="1600" dirty="0"/>
                  <a:t> </a:t>
                </a:r>
                <a:r>
                  <a:rPr lang="it-IT" sz="1600" dirty="0" err="1"/>
                  <a:t>criteria</a:t>
                </a:r>
                <a:r>
                  <a:rPr lang="it-IT" sz="1600" dirty="0"/>
                  <a:t>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dirty="0" err="1"/>
                  <a:t>Evaluate</a:t>
                </a:r>
                <a:r>
                  <a:rPr lang="it-IT" sz="1600" dirty="0"/>
                  <a:t> the </a:t>
                </a:r>
                <a:r>
                  <a:rPr lang="it-IT" sz="1600" dirty="0" err="1"/>
                  <a:t>objective</a:t>
                </a:r>
                <a:r>
                  <a:rPr lang="it-IT" sz="1600" dirty="0"/>
                  <a:t> </a:t>
                </a:r>
                <a:r>
                  <a:rPr lang="it-IT" sz="1600" dirty="0" err="1"/>
                  <a:t>function</a:t>
                </a:r>
                <a:r>
                  <a:rPr lang="it-IT" sz="16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dirty="0" err="1"/>
                  <a:t>Modify</a:t>
                </a:r>
                <a:r>
                  <a:rPr lang="it-IT" sz="1600" dirty="0"/>
                  <a:t> the set of </a:t>
                </a:r>
                <a:r>
                  <a:rPr lang="it-IT" sz="1600" dirty="0" err="1"/>
                  <a:t>circuit</a:t>
                </a:r>
                <a:r>
                  <a:rPr lang="it-IT" sz="16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dirty="0"/>
                  <a:t>Select the best </a:t>
                </a:r>
                <a:r>
                  <a:rPr lang="it-IT" sz="1600" dirty="0" err="1"/>
                  <a:t>circuit</a:t>
                </a:r>
                <a:r>
                  <a:rPr lang="it-IT" sz="1600" dirty="0"/>
                  <a:t> </a:t>
                </a:r>
                <a:r>
                  <a:rPr lang="it-IT" sz="1600" dirty="0" err="1"/>
                  <a:t>among</a:t>
                </a:r>
                <a:r>
                  <a:rPr lang="it-IT" sz="1600" dirty="0"/>
                  <a:t> the </a:t>
                </a:r>
                <a:r>
                  <a:rPr lang="it-IT" sz="1600" dirty="0" err="1"/>
                  <a:t>remainings</a:t>
                </a:r>
                <a:r>
                  <a:rPr lang="it-IT" sz="16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sz="1600" dirty="0"/>
              </a:p>
              <a:p>
                <a:pPr lvl="1"/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1600" dirty="0"/>
                  <a:t> Better </a:t>
                </a:r>
                <a:r>
                  <a:rPr lang="it-IT" sz="1600" dirty="0" err="1"/>
                  <a:t>exploration</a:t>
                </a:r>
                <a:r>
                  <a:rPr lang="it-IT" sz="1600" dirty="0"/>
                  <a:t> of </a:t>
                </a:r>
                <a:r>
                  <a:rPr lang="it-IT" sz="1600" dirty="0" err="1"/>
                  <a:t>kernel’s</a:t>
                </a:r>
                <a:r>
                  <a:rPr lang="it-IT" sz="1600" dirty="0"/>
                  <a:t> degrees of </a:t>
                </a:r>
                <a:r>
                  <a:rPr lang="it-IT" sz="1600" dirty="0" err="1"/>
                  <a:t>freedom</a:t>
                </a:r>
                <a:r>
                  <a:rPr lang="it-IT" sz="1600" dirty="0"/>
                  <a:t>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1600" dirty="0"/>
                  <a:t> Dataset-</a:t>
                </a:r>
                <a:r>
                  <a:rPr lang="it-IT" sz="1600" dirty="0" err="1"/>
                  <a:t>independent</a:t>
                </a:r>
                <a:r>
                  <a:rPr lang="it-IT" sz="1600" dirty="0"/>
                  <a:t> strategy.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D364618-8930-4A15-8EDB-1F7F5EA851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020" y="1082554"/>
                <a:ext cx="5986626" cy="4955203"/>
              </a:xfrm>
              <a:prstGeom prst="rect">
                <a:avLst/>
              </a:prstGeom>
              <a:blipFill>
                <a:blip r:embed="rId2"/>
                <a:stretch>
                  <a:fillRect l="-916" t="-369" b="-73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>
            <a:extLst>
              <a:ext uri="{FF2B5EF4-FFF2-40B4-BE49-F238E27FC236}">
                <a16:creationId xmlns:a16="http://schemas.microsoft.com/office/drawing/2014/main" id="{D7458B56-4A62-42BE-AFFA-B26DE037E989}"/>
              </a:ext>
            </a:extLst>
          </p:cNvPr>
          <p:cNvSpPr txBox="1">
            <a:spLocks/>
          </p:cNvSpPr>
          <p:nvPr/>
        </p:nvSpPr>
        <p:spPr>
          <a:xfrm>
            <a:off x="280726" y="234683"/>
            <a:ext cx="8809383" cy="729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</a:t>
            </a:r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heuristic</a:t>
            </a:r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meta-</a:t>
            </a:r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heuristic</a:t>
            </a:r>
            <a:endParaRPr lang="it-IT" sz="4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FA427B-BA83-46CE-84CB-9AAD8CA6C84F}"/>
              </a:ext>
            </a:extLst>
          </p:cNvPr>
          <p:cNvSpPr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8E069A9D-2D19-4DE0-B9C1-BB341839B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5638" y="6413827"/>
            <a:ext cx="6140725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Automatic design of quantum feature maps - R. Moretti - University of Milan Bicocca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060E2291-01D0-4F73-9885-57FC44343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2" y="6382645"/>
            <a:ext cx="2743200" cy="365125"/>
          </a:xfrm>
        </p:spPr>
        <p:txBody>
          <a:bodyPr/>
          <a:lstStyle/>
          <a:p>
            <a:fld id="{D16C37BF-32F1-457F-B9D2-A4D85425EC36}" type="slidenum">
              <a:rPr lang="it-IT" smtClean="0">
                <a:solidFill>
                  <a:schemeClr val="bg1"/>
                </a:solidFill>
              </a:rPr>
              <a:t>4</a:t>
            </a:fld>
            <a:r>
              <a:rPr lang="it-IT" dirty="0">
                <a:solidFill>
                  <a:schemeClr val="bg1"/>
                </a:solidFill>
              </a:rPr>
              <a:t>/13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28211CC-9B0E-4BFE-B42C-1F115610152D}"/>
              </a:ext>
            </a:extLst>
          </p:cNvPr>
          <p:cNvCxnSpPr>
            <a:cxnSpLocks/>
          </p:cNvCxnSpPr>
          <p:nvPr/>
        </p:nvCxnSpPr>
        <p:spPr>
          <a:xfrm>
            <a:off x="4373217" y="2825852"/>
            <a:ext cx="17656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4F43DF-FE8A-45B2-AA7E-C9799C4EC04D}"/>
              </a:ext>
            </a:extLst>
          </p:cNvPr>
          <p:cNvCxnSpPr/>
          <p:nvPr/>
        </p:nvCxnSpPr>
        <p:spPr>
          <a:xfrm flipV="1">
            <a:off x="6138909" y="2043974"/>
            <a:ext cx="0" cy="7818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05B419C-A2A9-4FF9-9E5C-50E2F43DFE32}"/>
              </a:ext>
            </a:extLst>
          </p:cNvPr>
          <p:cNvCxnSpPr>
            <a:cxnSpLocks/>
          </p:cNvCxnSpPr>
          <p:nvPr/>
        </p:nvCxnSpPr>
        <p:spPr>
          <a:xfrm flipH="1">
            <a:off x="4280452" y="2043974"/>
            <a:ext cx="18584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6BC4EBB-25F4-4492-98D3-70F930148A16}"/>
              </a:ext>
            </a:extLst>
          </p:cNvPr>
          <p:cNvSpPr txBox="1"/>
          <p:nvPr/>
        </p:nvSpPr>
        <p:spPr>
          <a:xfrm>
            <a:off x="5866688" y="2204080"/>
            <a:ext cx="1455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/>
              <a:t>Repeat</a:t>
            </a:r>
            <a:r>
              <a:rPr lang="it-IT" sz="1200" dirty="0"/>
              <a:t> </a:t>
            </a:r>
            <a:r>
              <a:rPr lang="it-IT" sz="1200" dirty="0" err="1"/>
              <a:t>until</a:t>
            </a:r>
            <a:r>
              <a:rPr lang="it-IT" sz="1200" dirty="0"/>
              <a:t> </a:t>
            </a:r>
            <a:r>
              <a:rPr lang="it-IT" sz="1200" dirty="0" err="1"/>
              <a:t>satisfaction</a:t>
            </a:r>
            <a:endParaRPr lang="it-IT" sz="1200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9740DD7-E0FD-497D-9F45-B9B403AFCF77}"/>
              </a:ext>
            </a:extLst>
          </p:cNvPr>
          <p:cNvCxnSpPr>
            <a:cxnSpLocks/>
          </p:cNvCxnSpPr>
          <p:nvPr/>
        </p:nvCxnSpPr>
        <p:spPr>
          <a:xfrm>
            <a:off x="4465983" y="5149248"/>
            <a:ext cx="16709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26D48EF-5A47-4479-B739-20B9DEFF1631}"/>
              </a:ext>
            </a:extLst>
          </p:cNvPr>
          <p:cNvCxnSpPr>
            <a:cxnSpLocks/>
          </p:cNvCxnSpPr>
          <p:nvPr/>
        </p:nvCxnSpPr>
        <p:spPr>
          <a:xfrm flipH="1" flipV="1">
            <a:off x="6135810" y="4870445"/>
            <a:ext cx="1160" cy="2788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00C2228-3580-414F-8792-A0D064A77F1A}"/>
              </a:ext>
            </a:extLst>
          </p:cNvPr>
          <p:cNvCxnSpPr>
            <a:cxnSpLocks/>
          </p:cNvCxnSpPr>
          <p:nvPr/>
        </p:nvCxnSpPr>
        <p:spPr>
          <a:xfrm flipH="1">
            <a:off x="4373217" y="4891065"/>
            <a:ext cx="17625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6D3754C-458F-4852-866D-61163DB42251}"/>
              </a:ext>
            </a:extLst>
          </p:cNvPr>
          <p:cNvSpPr txBox="1"/>
          <p:nvPr/>
        </p:nvSpPr>
        <p:spPr>
          <a:xfrm>
            <a:off x="6096000" y="4779015"/>
            <a:ext cx="1455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/>
              <a:t>Repeat</a:t>
            </a:r>
            <a:r>
              <a:rPr lang="it-IT" sz="1200" dirty="0"/>
              <a:t> </a:t>
            </a:r>
            <a:r>
              <a:rPr lang="it-IT" sz="1200" dirty="0" err="1"/>
              <a:t>until</a:t>
            </a:r>
            <a:r>
              <a:rPr lang="it-IT" sz="1200" dirty="0"/>
              <a:t> a stop </a:t>
            </a:r>
            <a:r>
              <a:rPr lang="it-IT" sz="1200" dirty="0" err="1"/>
              <a:t>condition</a:t>
            </a:r>
            <a:r>
              <a:rPr lang="it-IT" sz="1200" dirty="0"/>
              <a:t> </a:t>
            </a:r>
            <a:r>
              <a:rPr lang="it-IT" sz="1200" dirty="0" err="1"/>
              <a:t>is</a:t>
            </a:r>
            <a:r>
              <a:rPr lang="it-IT" sz="1200" dirty="0"/>
              <a:t> </a:t>
            </a:r>
            <a:r>
              <a:rPr lang="it-IT" sz="1200" dirty="0" err="1"/>
              <a:t>met</a:t>
            </a:r>
            <a:endParaRPr lang="it-IT" sz="1200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DDC6640D-85BC-4417-B570-39C60908B5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2" y="1088252"/>
            <a:ext cx="2450503" cy="1901371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14EF7F98-802C-4602-97EC-C4646F0537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085" y="3173418"/>
            <a:ext cx="2801535" cy="1219492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0DC3775A-408C-4F0C-8AAE-37F8C8F30A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621" y="4973416"/>
            <a:ext cx="3975652" cy="7963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A19F8E9-8BE0-4AFA-B2D9-999080A382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26" y="6383754"/>
            <a:ext cx="1882739" cy="4420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302C847-9E94-4BF2-9078-679C7C087081}"/>
              </a:ext>
            </a:extLst>
          </p:cNvPr>
          <p:cNvSpPr txBox="1"/>
          <p:nvPr/>
        </p:nvSpPr>
        <p:spPr>
          <a:xfrm>
            <a:off x="10579626" y="2986709"/>
            <a:ext cx="5597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>
                <a:hlinkClick r:id="rId7"/>
              </a:rPr>
              <a:t>Source</a:t>
            </a:r>
            <a:endParaRPr lang="it-IT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DC23CB-95B3-4FB5-8828-51A728312782}"/>
              </a:ext>
            </a:extLst>
          </p:cNvPr>
          <p:cNvSpPr txBox="1"/>
          <p:nvPr/>
        </p:nvSpPr>
        <p:spPr>
          <a:xfrm>
            <a:off x="10579626" y="4067151"/>
            <a:ext cx="5597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>
                <a:hlinkClick r:id="rId8"/>
              </a:rPr>
              <a:t>Source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72844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636C517-5A3A-4004-AA57-757DF2F0801A}"/>
              </a:ext>
            </a:extLst>
          </p:cNvPr>
          <p:cNvCxnSpPr>
            <a:cxnSpLocks/>
            <a:stCxn id="22" idx="2"/>
            <a:endCxn id="25" idx="0"/>
          </p:cNvCxnSpPr>
          <p:nvPr/>
        </p:nvCxnSpPr>
        <p:spPr>
          <a:xfrm>
            <a:off x="2415212" y="1621148"/>
            <a:ext cx="3309" cy="265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A1A2BE-A592-412B-8435-F297781529AB}"/>
              </a:ext>
            </a:extLst>
          </p:cNvPr>
          <p:cNvSpPr/>
          <p:nvPr/>
        </p:nvSpPr>
        <p:spPr>
          <a:xfrm>
            <a:off x="838203" y="1091061"/>
            <a:ext cx="3154017" cy="530087"/>
          </a:xfrm>
          <a:prstGeom prst="roundRect">
            <a:avLst/>
          </a:prstGeom>
          <a:solidFill>
            <a:schemeClr val="accent6">
              <a:alpha val="6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it-IT" dirty="0"/>
              <a:t>INITIAL POPULATION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395C82D-FFB4-442F-BD66-1F8E8D371131}"/>
              </a:ext>
            </a:extLst>
          </p:cNvPr>
          <p:cNvSpPr/>
          <p:nvPr/>
        </p:nvSpPr>
        <p:spPr>
          <a:xfrm>
            <a:off x="1643269" y="1886191"/>
            <a:ext cx="1550503" cy="530087"/>
          </a:xfrm>
          <a:prstGeom prst="roundRect">
            <a:avLst/>
          </a:prstGeom>
          <a:solidFill>
            <a:schemeClr val="accent6">
              <a:alpha val="6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MUTATION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0794DCE-5C0A-4D50-94E2-DFE65C4F86B8}"/>
              </a:ext>
            </a:extLst>
          </p:cNvPr>
          <p:cNvSpPr/>
          <p:nvPr/>
        </p:nvSpPr>
        <p:spPr>
          <a:xfrm>
            <a:off x="1643269" y="2728534"/>
            <a:ext cx="1550503" cy="530087"/>
          </a:xfrm>
          <a:prstGeom prst="roundRect">
            <a:avLst/>
          </a:prstGeom>
          <a:solidFill>
            <a:schemeClr val="accent6">
              <a:alpha val="6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CROSSOVER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379ADBC-7383-4C82-842B-6EA11A31EC9A}"/>
              </a:ext>
            </a:extLst>
          </p:cNvPr>
          <p:cNvSpPr/>
          <p:nvPr/>
        </p:nvSpPr>
        <p:spPr>
          <a:xfrm>
            <a:off x="972027" y="3619742"/>
            <a:ext cx="2885256" cy="530087"/>
          </a:xfrm>
          <a:prstGeom prst="roundRect">
            <a:avLst/>
          </a:prstGeom>
          <a:solidFill>
            <a:schemeClr val="accent6">
              <a:alpha val="6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OFFSPRING SELECTION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4EA8EC03-6A8A-4B23-BF7F-061942B10ADF}"/>
              </a:ext>
            </a:extLst>
          </p:cNvPr>
          <p:cNvSpPr/>
          <p:nvPr/>
        </p:nvSpPr>
        <p:spPr>
          <a:xfrm>
            <a:off x="701974" y="4515344"/>
            <a:ext cx="3426803" cy="530087"/>
          </a:xfrm>
          <a:prstGeom prst="roundRect">
            <a:avLst/>
          </a:prstGeom>
          <a:solidFill>
            <a:schemeClr val="accent6">
              <a:alpha val="6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IS STOP CRITERION SATISFIED?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7C98C11-F6D0-4C1A-81DD-70D35146D1F4}"/>
              </a:ext>
            </a:extLst>
          </p:cNvPr>
          <p:cNvCxnSpPr>
            <a:cxnSpLocks/>
            <a:stCxn id="25" idx="2"/>
            <a:endCxn id="27" idx="0"/>
          </p:cNvCxnSpPr>
          <p:nvPr/>
        </p:nvCxnSpPr>
        <p:spPr>
          <a:xfrm>
            <a:off x="2418521" y="2416278"/>
            <a:ext cx="0" cy="312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A595FE0-2C82-424A-9E4B-2930DC5A00FC}"/>
              </a:ext>
            </a:extLst>
          </p:cNvPr>
          <p:cNvCxnSpPr>
            <a:cxnSpLocks/>
            <a:stCxn id="27" idx="2"/>
            <a:endCxn id="28" idx="0"/>
          </p:cNvCxnSpPr>
          <p:nvPr/>
        </p:nvCxnSpPr>
        <p:spPr>
          <a:xfrm flipH="1">
            <a:off x="2414655" y="3258621"/>
            <a:ext cx="3866" cy="361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DD461BF-B37B-4185-8C1A-5BF3526476C1}"/>
              </a:ext>
            </a:extLst>
          </p:cNvPr>
          <p:cNvCxnSpPr>
            <a:cxnSpLocks/>
            <a:stCxn id="28" idx="2"/>
            <a:endCxn id="30" idx="0"/>
          </p:cNvCxnSpPr>
          <p:nvPr/>
        </p:nvCxnSpPr>
        <p:spPr>
          <a:xfrm>
            <a:off x="2414655" y="4149829"/>
            <a:ext cx="721" cy="3655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6CB999B-0665-47D6-A4CA-99A6F280BE3A}"/>
              </a:ext>
            </a:extLst>
          </p:cNvPr>
          <p:cNvSpPr/>
          <p:nvPr/>
        </p:nvSpPr>
        <p:spPr>
          <a:xfrm>
            <a:off x="1590261" y="5480798"/>
            <a:ext cx="1683026" cy="530087"/>
          </a:xfrm>
          <a:prstGeom prst="roundRect">
            <a:avLst/>
          </a:prstGeom>
          <a:solidFill>
            <a:schemeClr val="accent6">
              <a:alpha val="6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END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829B69EB-7602-4231-AE13-7311CD33FBA2}"/>
              </a:ext>
            </a:extLst>
          </p:cNvPr>
          <p:cNvCxnSpPr>
            <a:cxnSpLocks/>
            <a:endCxn id="30" idx="1"/>
          </p:cNvCxnSpPr>
          <p:nvPr/>
        </p:nvCxnSpPr>
        <p:spPr>
          <a:xfrm>
            <a:off x="210386" y="4780387"/>
            <a:ext cx="491588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47091F59-9CCE-4C59-ADA4-6704B96F90F1}"/>
              </a:ext>
            </a:extLst>
          </p:cNvPr>
          <p:cNvCxnSpPr>
            <a:cxnSpLocks/>
          </p:cNvCxnSpPr>
          <p:nvPr/>
        </p:nvCxnSpPr>
        <p:spPr>
          <a:xfrm flipV="1">
            <a:off x="212039" y="2148444"/>
            <a:ext cx="0" cy="2631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CE0A2DA-CFE8-4FEE-ACC4-332446335E3D}"/>
              </a:ext>
            </a:extLst>
          </p:cNvPr>
          <p:cNvCxnSpPr>
            <a:cxnSpLocks/>
            <a:endCxn id="25" idx="1"/>
          </p:cNvCxnSpPr>
          <p:nvPr/>
        </p:nvCxnSpPr>
        <p:spPr>
          <a:xfrm>
            <a:off x="210386" y="2148444"/>
            <a:ext cx="1432883" cy="279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B97C5232-39EE-4720-885D-6A8B5B87D280}"/>
              </a:ext>
            </a:extLst>
          </p:cNvPr>
          <p:cNvCxnSpPr>
            <a:cxnSpLocks/>
            <a:stCxn id="30" idx="2"/>
            <a:endCxn id="42" idx="0"/>
          </p:cNvCxnSpPr>
          <p:nvPr/>
        </p:nvCxnSpPr>
        <p:spPr>
          <a:xfrm>
            <a:off x="2415376" y="5045431"/>
            <a:ext cx="16398" cy="435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EC747251-7E03-49FA-B70F-DF7F076D5778}"/>
              </a:ext>
            </a:extLst>
          </p:cNvPr>
          <p:cNvSpPr txBox="1"/>
          <p:nvPr/>
        </p:nvSpPr>
        <p:spPr>
          <a:xfrm>
            <a:off x="2414655" y="5130817"/>
            <a:ext cx="441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accent1"/>
                </a:solidFill>
              </a:rPr>
              <a:t>YES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0621352-AF57-4A5D-8D1E-BB2409885230}"/>
              </a:ext>
            </a:extLst>
          </p:cNvPr>
          <p:cNvSpPr txBox="1"/>
          <p:nvPr/>
        </p:nvSpPr>
        <p:spPr>
          <a:xfrm>
            <a:off x="283270" y="4439836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accent1"/>
                </a:solidFill>
              </a:rPr>
              <a:t>NO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6563C9D-7E18-4347-BDD9-FEEA9B1BFA8E}"/>
              </a:ext>
            </a:extLst>
          </p:cNvPr>
          <p:cNvSpPr txBox="1"/>
          <p:nvPr/>
        </p:nvSpPr>
        <p:spPr>
          <a:xfrm>
            <a:off x="5176814" y="1085720"/>
            <a:ext cx="3511826" cy="19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7EB2BCB-123A-4B1E-AFB4-339ECA2A0708}"/>
              </a:ext>
            </a:extLst>
          </p:cNvPr>
          <p:cNvSpPr txBox="1"/>
          <p:nvPr/>
        </p:nvSpPr>
        <p:spPr>
          <a:xfrm>
            <a:off x="4917307" y="1141096"/>
            <a:ext cx="4285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Defining</a:t>
            </a:r>
            <a:r>
              <a:rPr lang="it-IT" sz="1400" dirty="0"/>
              <a:t> an </a:t>
            </a:r>
            <a:r>
              <a:rPr lang="it-IT" sz="1400" dirty="0" err="1"/>
              <a:t>initial</a:t>
            </a:r>
            <a:r>
              <a:rPr lang="it-IT" sz="1400" dirty="0"/>
              <a:t> </a:t>
            </a:r>
            <a:r>
              <a:rPr lang="it-IT" sz="1400" dirty="0" err="1"/>
              <a:t>population</a:t>
            </a:r>
            <a:r>
              <a:rPr lang="it-IT" sz="1400" dirty="0"/>
              <a:t> (generation 0).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BA6AB20-0A02-45DD-85FB-4C94946BF570}"/>
              </a:ext>
            </a:extLst>
          </p:cNvPr>
          <p:cNvSpPr txBox="1"/>
          <p:nvPr/>
        </p:nvSpPr>
        <p:spPr>
          <a:xfrm>
            <a:off x="4930650" y="1826740"/>
            <a:ext cx="36309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Operating random </a:t>
            </a:r>
            <a:r>
              <a:rPr lang="it-IT" sz="1400" dirty="0" err="1"/>
              <a:t>changes</a:t>
            </a:r>
            <a:r>
              <a:rPr lang="it-IT" sz="1400" dirty="0"/>
              <a:t> of the </a:t>
            </a:r>
            <a:r>
              <a:rPr lang="it-IT" sz="1400" dirty="0" err="1"/>
              <a:t>informational</a:t>
            </a:r>
            <a:r>
              <a:rPr lang="it-IT" sz="1400" dirty="0"/>
              <a:t> </a:t>
            </a:r>
            <a:r>
              <a:rPr lang="it-IT" sz="1400" dirty="0" err="1"/>
              <a:t>units</a:t>
            </a:r>
            <a:r>
              <a:rPr lang="it-IT" sz="1400" dirty="0"/>
              <a:t> (</a:t>
            </a:r>
            <a:r>
              <a:rPr lang="it-IT" sz="1400" dirty="0" err="1"/>
              <a:t>genes</a:t>
            </a:r>
            <a:r>
              <a:rPr lang="it-IT" sz="1400" dirty="0"/>
              <a:t>) </a:t>
            </a:r>
            <a:r>
              <a:rPr lang="it-IT" sz="1400" dirty="0" err="1"/>
              <a:t>that</a:t>
            </a:r>
            <a:r>
              <a:rPr lang="it-IT" sz="1400" dirty="0"/>
              <a:t> </a:t>
            </a:r>
            <a:r>
              <a:rPr lang="it-IT" sz="1400" dirty="0" err="1"/>
              <a:t>define</a:t>
            </a:r>
            <a:r>
              <a:rPr lang="it-IT" sz="1400" dirty="0"/>
              <a:t> </a:t>
            </a:r>
            <a:r>
              <a:rPr lang="it-IT" sz="1400" dirty="0" err="1"/>
              <a:t>individuals</a:t>
            </a:r>
            <a:r>
              <a:rPr lang="it-IT" sz="1400" dirty="0"/>
              <a:t>.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A84C6C9-1A5F-4A43-B020-A5089F2C6EEF}"/>
              </a:ext>
            </a:extLst>
          </p:cNvPr>
          <p:cNvSpPr txBox="1"/>
          <p:nvPr/>
        </p:nvSpPr>
        <p:spPr>
          <a:xfrm>
            <a:off x="4939935" y="2665233"/>
            <a:ext cx="3271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Exchanging</a:t>
            </a:r>
            <a:r>
              <a:rPr lang="it-IT" sz="1400" dirty="0"/>
              <a:t> Random </a:t>
            </a:r>
            <a:r>
              <a:rPr lang="it-IT" sz="1400" dirty="0" err="1"/>
              <a:t>genic</a:t>
            </a:r>
            <a:r>
              <a:rPr lang="it-IT" sz="1400" dirty="0"/>
              <a:t> information </a:t>
            </a:r>
            <a:r>
              <a:rPr lang="it-IT" sz="1400" dirty="0" err="1"/>
              <a:t>between</a:t>
            </a:r>
            <a:r>
              <a:rPr lang="it-IT" sz="1400" dirty="0"/>
              <a:t> </a:t>
            </a:r>
            <a:r>
              <a:rPr lang="it-IT" sz="1400" dirty="0" err="1"/>
              <a:t>different</a:t>
            </a:r>
            <a:r>
              <a:rPr lang="it-IT" sz="1400" dirty="0"/>
              <a:t> </a:t>
            </a:r>
            <a:r>
              <a:rPr lang="it-IT" sz="1400" dirty="0" err="1"/>
              <a:t>individuals</a:t>
            </a:r>
            <a:r>
              <a:rPr lang="it-IT" sz="1400" dirty="0"/>
              <a:t>.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BFAC6B4-33D2-43DC-BD96-BAB447ABEBCD}"/>
              </a:ext>
            </a:extLst>
          </p:cNvPr>
          <p:cNvSpPr txBox="1"/>
          <p:nvPr/>
        </p:nvSpPr>
        <p:spPr>
          <a:xfrm>
            <a:off x="4943063" y="3540646"/>
            <a:ext cx="32718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Evaluating</a:t>
            </a:r>
            <a:r>
              <a:rPr lang="it-IT" sz="1400" dirty="0"/>
              <a:t> the fitness of the new generation and </a:t>
            </a:r>
            <a:r>
              <a:rPr lang="it-IT" sz="1400" dirty="0" err="1"/>
              <a:t>selecting</a:t>
            </a:r>
            <a:r>
              <a:rPr lang="it-IT" sz="1400" dirty="0"/>
              <a:t> the best </a:t>
            </a:r>
            <a:r>
              <a:rPr lang="it-IT" sz="1400" dirty="0" err="1"/>
              <a:t>individuals</a:t>
            </a:r>
            <a:r>
              <a:rPr lang="it-IT" sz="1400" dirty="0"/>
              <a:t> </a:t>
            </a:r>
            <a:r>
              <a:rPr lang="it-IT" sz="1400" dirty="0" err="1"/>
              <a:t>that</a:t>
            </a:r>
            <a:r>
              <a:rPr lang="it-IT" sz="1400" dirty="0"/>
              <a:t> </a:t>
            </a:r>
            <a:r>
              <a:rPr lang="it-IT" sz="1400" dirty="0" err="1"/>
              <a:t>will</a:t>
            </a:r>
            <a:r>
              <a:rPr lang="it-IT" sz="1400" dirty="0"/>
              <a:t> compete with </a:t>
            </a:r>
            <a:r>
              <a:rPr lang="it-IT" sz="1400" dirty="0" err="1"/>
              <a:t>parents</a:t>
            </a:r>
            <a:r>
              <a:rPr lang="it-IT" sz="1400" dirty="0"/>
              <a:t>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1751F8C-4818-4313-9B74-551A28E24781}"/>
              </a:ext>
            </a:extLst>
          </p:cNvPr>
          <p:cNvSpPr txBox="1"/>
          <p:nvPr/>
        </p:nvSpPr>
        <p:spPr>
          <a:xfrm>
            <a:off x="4979691" y="4555525"/>
            <a:ext cx="2791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/>
              <a:t>e.g. </a:t>
            </a:r>
            <a:r>
              <a:rPr lang="it-IT" sz="1400" dirty="0" err="1"/>
              <a:t>reaching</a:t>
            </a:r>
            <a:r>
              <a:rPr lang="it-IT" sz="1400" dirty="0"/>
              <a:t> the max </a:t>
            </a:r>
            <a:r>
              <a:rPr lang="it-IT" sz="1400" dirty="0" err="1"/>
              <a:t>number</a:t>
            </a:r>
            <a:r>
              <a:rPr lang="it-IT" sz="1400" dirty="0"/>
              <a:t> of generations.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6377147-94DA-4A9A-8AFC-97704B58C539}"/>
              </a:ext>
            </a:extLst>
          </p:cNvPr>
          <p:cNvSpPr txBox="1"/>
          <p:nvPr/>
        </p:nvSpPr>
        <p:spPr>
          <a:xfrm>
            <a:off x="4930649" y="5441402"/>
            <a:ext cx="3068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Returning</a:t>
            </a:r>
            <a:r>
              <a:rPr lang="it-IT" sz="1400" dirty="0"/>
              <a:t> the </a:t>
            </a:r>
            <a:r>
              <a:rPr lang="it-IT" sz="1400" dirty="0" err="1"/>
              <a:t>fittest</a:t>
            </a:r>
            <a:r>
              <a:rPr lang="it-IT" sz="1400" dirty="0"/>
              <a:t> </a:t>
            </a:r>
            <a:r>
              <a:rPr lang="it-IT" sz="1400" dirty="0" err="1"/>
              <a:t>individual</a:t>
            </a:r>
            <a:r>
              <a:rPr lang="it-IT" sz="1400" dirty="0"/>
              <a:t> </a:t>
            </a:r>
            <a:r>
              <a:rPr lang="it-IT" sz="1400" dirty="0" err="1"/>
              <a:t>among</a:t>
            </a:r>
            <a:r>
              <a:rPr lang="it-IT" sz="1400" dirty="0"/>
              <a:t> the last generation.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16EF77DF-0109-46A9-935F-E739742C75F6}"/>
              </a:ext>
            </a:extLst>
          </p:cNvPr>
          <p:cNvSpPr txBox="1">
            <a:spLocks/>
          </p:cNvSpPr>
          <p:nvPr/>
        </p:nvSpPr>
        <p:spPr>
          <a:xfrm>
            <a:off x="280727" y="234683"/>
            <a:ext cx="6908916" cy="729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Genetic</a:t>
            </a:r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algorithm</a:t>
            </a:r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</a:t>
            </a:r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1189A7-0124-4530-B9EF-D35796BF0963}"/>
              </a:ext>
            </a:extLst>
          </p:cNvPr>
          <p:cNvSpPr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Footer Placeholder 3">
            <a:extLst>
              <a:ext uri="{FF2B5EF4-FFF2-40B4-BE49-F238E27FC236}">
                <a16:creationId xmlns:a16="http://schemas.microsoft.com/office/drawing/2014/main" id="{15721505-BC58-456C-885F-A37BFE5CF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5638" y="6413827"/>
            <a:ext cx="6140725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Automatic design of quantum feature maps - R. Moretti - University of Milan Bicocca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0" name="Slide Number Placeholder 6">
            <a:extLst>
              <a:ext uri="{FF2B5EF4-FFF2-40B4-BE49-F238E27FC236}">
                <a16:creationId xmlns:a16="http://schemas.microsoft.com/office/drawing/2014/main" id="{FC436CB4-55DA-4AE0-BF68-C0CFD8205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2" y="6382645"/>
            <a:ext cx="2743200" cy="365125"/>
          </a:xfrm>
        </p:spPr>
        <p:txBody>
          <a:bodyPr/>
          <a:lstStyle/>
          <a:p>
            <a:fld id="{D16C37BF-32F1-457F-B9D2-A4D85425EC36}" type="slidenum">
              <a:rPr lang="it-IT" smtClean="0">
                <a:solidFill>
                  <a:schemeClr val="bg1"/>
                </a:solidFill>
              </a:rPr>
              <a:t>5</a:t>
            </a:fld>
            <a:r>
              <a:rPr lang="it-IT" dirty="0">
                <a:solidFill>
                  <a:schemeClr val="bg1"/>
                </a:solidFill>
              </a:rPr>
              <a:t>/13</a:t>
            </a:r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CF9A472E-0084-45B4-9A41-8AB0C25A214F}"/>
              </a:ext>
            </a:extLst>
          </p:cNvPr>
          <p:cNvSpPr/>
          <p:nvPr/>
        </p:nvSpPr>
        <p:spPr>
          <a:xfrm>
            <a:off x="4181785" y="1886191"/>
            <a:ext cx="258234" cy="315924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09DFC82-58CB-4C80-A7E8-E83DA63553F3}"/>
              </a:ext>
            </a:extLst>
          </p:cNvPr>
          <p:cNvSpPr txBox="1"/>
          <p:nvPr/>
        </p:nvSpPr>
        <p:spPr>
          <a:xfrm rot="5400000">
            <a:off x="4103777" y="3279749"/>
            <a:ext cx="125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accent1"/>
                </a:solidFill>
              </a:rPr>
              <a:t>Generation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8418C088-AB6E-4FAB-BA0D-1E7EE5DACC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26" y="6383754"/>
            <a:ext cx="1882739" cy="4420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612469F-308E-439A-A652-47AFCBE492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012" y="1579974"/>
            <a:ext cx="3556567" cy="21822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788DF5E-51C0-4D82-BCA4-9E5A122BE994}"/>
              </a:ext>
            </a:extLst>
          </p:cNvPr>
          <p:cNvSpPr txBox="1"/>
          <p:nvPr/>
        </p:nvSpPr>
        <p:spPr>
          <a:xfrm>
            <a:off x="11276297" y="3648368"/>
            <a:ext cx="5757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>
                <a:hlinkClick r:id="rId4"/>
              </a:rPr>
              <a:t>Source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66128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9B24228-014E-43BA-A3C7-A27027908F90}"/>
                  </a:ext>
                </a:extLst>
              </p:cNvPr>
              <p:cNvSpPr txBox="1"/>
              <p:nvPr/>
            </p:nvSpPr>
            <p:spPr>
              <a:xfrm>
                <a:off x="280727" y="1627759"/>
                <a:ext cx="368743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 dirty="0"/>
                  <a:t>For </a:t>
                </a:r>
                <a:r>
                  <a:rPr lang="it-IT" sz="1600" dirty="0" err="1"/>
                  <a:t>each</a:t>
                </a:r>
                <a:r>
                  <a:rPr lang="it-IT" sz="1600" dirty="0"/>
                  <a:t> generation, the </a:t>
                </a:r>
                <a:r>
                  <a:rPr lang="it-IT" sz="1600" dirty="0" err="1"/>
                  <a:t>offspring</a:t>
                </a:r>
                <a:r>
                  <a:rPr lang="it-IT" sz="1600" dirty="0"/>
                  <a:t> (</a:t>
                </a:r>
                <a:r>
                  <a:rPr lang="it-IT" sz="1600" dirty="0" err="1"/>
                  <a:t>consisting</a:t>
                </a:r>
                <a:r>
                  <a:rPr lang="it-IT" sz="1600" dirty="0"/>
                  <a:t> of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it-IT" sz="1600" dirty="0"/>
                  <a:t> </a:t>
                </a:r>
                <a:r>
                  <a:rPr lang="it-IT" sz="1600" dirty="0" err="1"/>
                  <a:t>individuals</a:t>
                </a:r>
                <a:r>
                  <a:rPr lang="it-IT" sz="1600" dirty="0"/>
                  <a:t>) </a:t>
                </a:r>
                <a:r>
                  <a:rPr lang="it-IT" sz="1600" dirty="0" err="1"/>
                  <a:t>competes</a:t>
                </a:r>
                <a:r>
                  <a:rPr lang="it-IT" sz="1600" dirty="0"/>
                  <a:t> with </a:t>
                </a:r>
                <a:r>
                  <a:rPr lang="it-IT" sz="1600" dirty="0" err="1"/>
                  <a:t>parents</a:t>
                </a:r>
                <a:r>
                  <a:rPr lang="it-IT" sz="1600" dirty="0"/>
                  <a:t> (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it-IT" sz="1600" dirty="0"/>
                  <a:t> </a:t>
                </a:r>
                <a:r>
                  <a:rPr lang="it-IT" sz="1600" dirty="0" err="1"/>
                  <a:t>individuals</a:t>
                </a:r>
                <a:r>
                  <a:rPr lang="it-IT" sz="1600" dirty="0"/>
                  <a:t>). </a:t>
                </a:r>
              </a:p>
              <a:p>
                <a:r>
                  <a:rPr lang="it-IT" sz="1600" dirty="0" err="1"/>
                  <a:t>Only</a:t>
                </a:r>
                <a:r>
                  <a:rPr lang="it-IT" sz="1600" dirty="0"/>
                  <a:t> the best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it-IT" sz="1600" dirty="0"/>
                  <a:t> </a:t>
                </a:r>
                <a:r>
                  <a:rPr lang="it-IT" sz="1600" dirty="0" err="1"/>
                  <a:t>individuals</a:t>
                </a:r>
                <a:r>
                  <a:rPr lang="it-IT" sz="1600" dirty="0"/>
                  <a:t> are </a:t>
                </a:r>
                <a:r>
                  <a:rPr lang="it-IT" sz="1600" dirty="0" err="1"/>
                  <a:t>selected</a:t>
                </a:r>
                <a:r>
                  <a:rPr lang="it-IT" sz="1600" dirty="0"/>
                  <a:t>, </a:t>
                </a:r>
                <a:r>
                  <a:rPr lang="it-IT" sz="1600" dirty="0" err="1"/>
                  <a:t>preserving</a:t>
                </a:r>
                <a:r>
                  <a:rPr lang="it-IT" sz="1600" dirty="0"/>
                  <a:t> </a:t>
                </a:r>
                <a:r>
                  <a:rPr lang="it-IT" sz="1600" dirty="0" err="1"/>
                  <a:t>dimensionality</a:t>
                </a:r>
                <a:r>
                  <a:rPr lang="it-IT" sz="1600" dirty="0"/>
                  <a:t> </a:t>
                </a:r>
                <a:r>
                  <a:rPr lang="it-IT" sz="1600" dirty="0" err="1"/>
                  <a:t>at</a:t>
                </a:r>
                <a:r>
                  <a:rPr lang="it-IT" sz="1600" dirty="0"/>
                  <a:t> </a:t>
                </a:r>
                <a:r>
                  <a:rPr lang="it-IT" sz="1600" dirty="0" err="1"/>
                  <a:t>each</a:t>
                </a:r>
                <a:r>
                  <a:rPr lang="it-IT" sz="1600" dirty="0"/>
                  <a:t> </a:t>
                </a:r>
                <a:r>
                  <a:rPr lang="it-IT" sz="1600" dirty="0" err="1"/>
                  <a:t>iteration</a:t>
                </a:r>
                <a:r>
                  <a:rPr lang="it-IT" sz="1600" dirty="0"/>
                  <a:t>.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9B24228-014E-43BA-A3C7-A27027908F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727" y="1627759"/>
                <a:ext cx="3687438" cy="1569660"/>
              </a:xfrm>
              <a:prstGeom prst="rect">
                <a:avLst/>
              </a:prstGeom>
              <a:blipFill>
                <a:blip r:embed="rId2"/>
                <a:stretch>
                  <a:fillRect l="-826" t="-1163" r="-2149" b="-387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9CE8E0B6-02B0-4F6B-91AB-7BD21966BCB8}"/>
              </a:ext>
            </a:extLst>
          </p:cNvPr>
          <p:cNvSpPr txBox="1"/>
          <p:nvPr/>
        </p:nvSpPr>
        <p:spPr>
          <a:xfrm>
            <a:off x="548572" y="4032059"/>
            <a:ext cx="3667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/>
              <a:t>Offspring</a:t>
            </a:r>
            <a:r>
              <a:rPr lang="it-IT" sz="1600" dirty="0"/>
              <a:t> from sigle-</a:t>
            </a:r>
            <a:r>
              <a:rPr lang="it-IT" sz="1600" dirty="0" err="1"/>
              <a:t>parent</a:t>
            </a:r>
            <a:r>
              <a:rPr lang="it-IT" sz="1600" dirty="0"/>
              <a:t> </a:t>
            </a:r>
            <a:r>
              <a:rPr lang="it-IT" sz="1600" b="1" i="1" dirty="0" err="1">
                <a:solidFill>
                  <a:schemeClr val="accent1"/>
                </a:solidFill>
              </a:rPr>
              <a:t>mutations</a:t>
            </a:r>
            <a:r>
              <a:rPr lang="it-IT" sz="1600" i="1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2A9F1B-20BB-4EBB-85FB-BE5A3D8EADC7}"/>
              </a:ext>
            </a:extLst>
          </p:cNvPr>
          <p:cNvSpPr txBox="1"/>
          <p:nvPr/>
        </p:nvSpPr>
        <p:spPr>
          <a:xfrm>
            <a:off x="528864" y="5208896"/>
            <a:ext cx="3403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/>
              <a:t>Offspring</a:t>
            </a:r>
            <a:r>
              <a:rPr lang="it-IT" sz="1600" dirty="0"/>
              <a:t> from  </a:t>
            </a:r>
            <a:r>
              <a:rPr lang="it-IT" sz="1600" dirty="0" err="1"/>
              <a:t>two-parents</a:t>
            </a:r>
            <a:r>
              <a:rPr lang="it-IT" sz="1600" dirty="0"/>
              <a:t> </a:t>
            </a:r>
            <a:r>
              <a:rPr lang="it-IT" sz="1600" b="1" i="1" dirty="0">
                <a:solidFill>
                  <a:schemeClr val="accent1"/>
                </a:solidFill>
              </a:rPr>
              <a:t>crossover</a:t>
            </a:r>
            <a:r>
              <a:rPr lang="it-IT" sz="1600" i="1" dirty="0"/>
              <a:t>.</a:t>
            </a:r>
            <a:endParaRPr lang="it-IT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00394F-02E9-4FE3-84E3-95187D5B5D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4"/>
          <a:stretch/>
        </p:blipFill>
        <p:spPr>
          <a:xfrm>
            <a:off x="4206771" y="803707"/>
            <a:ext cx="7856428" cy="52505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6C8B5C0D-8BC8-4C28-827C-E739FC8BB5D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0727" y="234683"/>
                <a:ext cx="6908916" cy="7295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 xmlns:m="http://schemas.openxmlformats.org/officeDocument/2006/math">
                    <m:r>
                      <a:rPr lang="it-IT" sz="4000" b="0" i="1" smtClean="0">
                        <a:solidFill>
                          <a:schemeClr val="accent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𝜇</m:t>
                    </m:r>
                    <m:r>
                      <a:rPr lang="it-IT" sz="4000" b="0" i="1" smtClean="0">
                        <a:solidFill>
                          <a:schemeClr val="accent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it-IT" sz="4000" b="0" i="1" smtClean="0">
                        <a:solidFill>
                          <a:schemeClr val="accent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it-IT" sz="4000" dirty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technique </a:t>
                </a:r>
              </a:p>
            </p:txBody>
          </p:sp>
        </mc:Choice>
        <mc:Fallback xmlns=""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6C8B5C0D-8BC8-4C28-827C-E739FC8BB5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727" y="234683"/>
                <a:ext cx="6908916" cy="729525"/>
              </a:xfrm>
              <a:prstGeom prst="rect">
                <a:avLst/>
              </a:prstGeom>
              <a:blipFill>
                <a:blip r:embed="rId4"/>
                <a:stretch>
                  <a:fillRect t="-17500" b="-358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CC6D39D9-A03B-46B6-B88B-0A1DF7EEE050}"/>
              </a:ext>
            </a:extLst>
          </p:cNvPr>
          <p:cNvSpPr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58F95E12-9B52-4174-86C4-D755B0E45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5638" y="6413827"/>
            <a:ext cx="6140725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Automatic design of quantum feature maps - R. Moretti - University of Milan Bicocca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1DFB0332-9965-4F7D-95CF-876D987C9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2" y="6382645"/>
            <a:ext cx="2743200" cy="365125"/>
          </a:xfrm>
        </p:spPr>
        <p:txBody>
          <a:bodyPr/>
          <a:lstStyle/>
          <a:p>
            <a:fld id="{D16C37BF-32F1-457F-B9D2-A4D85425EC36}" type="slidenum">
              <a:rPr lang="it-IT" smtClean="0">
                <a:solidFill>
                  <a:schemeClr val="bg1"/>
                </a:solidFill>
              </a:rPr>
              <a:t>6</a:t>
            </a:fld>
            <a:r>
              <a:rPr lang="it-IT" dirty="0">
                <a:solidFill>
                  <a:schemeClr val="bg1"/>
                </a:solidFill>
              </a:rPr>
              <a:t>/13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1BE76F-E304-4EBD-93DF-8888E1390A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26" y="6383754"/>
            <a:ext cx="1882739" cy="44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377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AADD5AB-F7B4-499F-ADB9-B1D06951EF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246" y="906761"/>
            <a:ext cx="7414407" cy="531778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E3BFC86-4DE0-4AE0-A6E8-9939D865BC57}"/>
                  </a:ext>
                </a:extLst>
              </p:cNvPr>
              <p:cNvSpPr txBox="1"/>
              <p:nvPr/>
            </p:nvSpPr>
            <p:spPr>
              <a:xfrm>
                <a:off x="267637" y="2646786"/>
                <a:ext cx="340869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dirty="0"/>
                  <a:t>Each gate </a:t>
                </a:r>
                <a:r>
                  <a:rPr lang="it-IT" sz="1600" dirty="0" err="1"/>
                  <a:t>is</a:t>
                </a:r>
                <a:r>
                  <a:rPr lang="it-IT" sz="1600" dirty="0"/>
                  <a:t> a gene </a:t>
                </a:r>
                <a:r>
                  <a:rPr lang="it-IT" sz="1600" dirty="0" err="1"/>
                  <a:t>described</a:t>
                </a:r>
                <a:r>
                  <a:rPr lang="it-IT" sz="1600" dirty="0"/>
                  <a:t> by 5 bits: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dirty="0"/>
                  <a:t>3: the gate </a:t>
                </a:r>
                <a:r>
                  <a:rPr lang="it-IT" sz="1600" dirty="0" err="1"/>
                  <a:t>type</a:t>
                </a:r>
                <a:r>
                  <a:rPr lang="it-IT" sz="1600" dirty="0"/>
                  <a:t> (</a:t>
                </a:r>
                <a14:m>
                  <m:oMath xmlns:m="http://schemas.openxmlformats.org/officeDocument/2006/math">
                    <m:r>
                      <a:rPr lang="it-IT" sz="1600" b="1" i="1" smtClean="0"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it-IT" sz="1600" dirty="0"/>
                  <a:t>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dirty="0"/>
                  <a:t>2: </a:t>
                </a:r>
                <a:r>
                  <a:rPr lang="it-IT" sz="1600" dirty="0" err="1"/>
                  <a:t>rotation</a:t>
                </a:r>
                <a:r>
                  <a:rPr lang="it-IT" sz="1600" dirty="0"/>
                  <a:t> </a:t>
                </a:r>
                <a:r>
                  <a:rPr lang="it-IT" sz="1600" dirty="0" err="1"/>
                  <a:t>angles</a:t>
                </a:r>
                <a:r>
                  <a:rPr lang="it-IT" sz="1600" dirty="0"/>
                  <a:t>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it-IT" sz="1600" dirty="0"/>
                  <a:t> (</a:t>
                </a:r>
                <a14:m>
                  <m:oMath xmlns:m="http://schemas.openxmlformats.org/officeDocument/2006/math">
                    <m:r>
                      <a:rPr lang="it-IT" sz="1600" b="1" i="1" dirty="0" smtClean="0">
                        <a:latin typeface="Cambria Math" panose="02040503050406030204" pitchFamily="18" charset="0"/>
                      </a:rPr>
                      <m:t>𝒊</m:t>
                    </m:r>
                  </m:oMath>
                </a14:m>
                <a:r>
                  <a:rPr lang="it-IT" sz="1600" dirty="0"/>
                  <a:t>).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E3BFC86-4DE0-4AE0-A6E8-9939D865BC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637" y="2646786"/>
                <a:ext cx="3408690" cy="830997"/>
              </a:xfrm>
              <a:prstGeom prst="rect">
                <a:avLst/>
              </a:prstGeom>
              <a:blipFill>
                <a:blip r:embed="rId3"/>
                <a:stretch>
                  <a:fillRect l="-1073" t="-2190" b="-80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4EA33DE-560B-42D3-88BC-DB86FC007A1A}"/>
              </a:ext>
            </a:extLst>
          </p:cNvPr>
          <p:cNvSpPr txBox="1"/>
          <p:nvPr/>
        </p:nvSpPr>
        <p:spPr>
          <a:xfrm>
            <a:off x="248771" y="4731764"/>
            <a:ext cx="40839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/>
              <a:t>Each</a:t>
            </a:r>
            <a:r>
              <a:rPr lang="it-IT" sz="1600" dirty="0"/>
              <a:t> </a:t>
            </a:r>
            <a:r>
              <a:rPr lang="it-IT" sz="1600" dirty="0" err="1"/>
              <a:t>chromosome</a:t>
            </a:r>
            <a:r>
              <a:rPr lang="it-IT" sz="1600" dirty="0"/>
              <a:t>/</a:t>
            </a:r>
            <a:r>
              <a:rPr lang="it-IT" sz="1600" dirty="0" err="1"/>
              <a:t>individual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an </a:t>
            </a:r>
            <a:r>
              <a:rPr lang="it-IT" sz="1600" dirty="0" err="1"/>
              <a:t>ensamble</a:t>
            </a:r>
            <a:r>
              <a:rPr lang="it-IT" sz="1600" dirty="0"/>
              <a:t> of 5-bit </a:t>
            </a:r>
            <a:r>
              <a:rPr lang="it-IT" sz="1600" dirty="0" err="1"/>
              <a:t>chunks</a:t>
            </a:r>
            <a:r>
              <a:rPr lang="it-IT" sz="1600" dirty="0"/>
              <a:t>.</a:t>
            </a:r>
          </a:p>
          <a:p>
            <a:r>
              <a:rPr lang="it-IT" sz="1600" dirty="0"/>
              <a:t>The following </a:t>
            </a:r>
            <a:r>
              <a:rPr lang="it-IT" sz="1600" dirty="0" err="1"/>
              <a:t>quantity</a:t>
            </a:r>
            <a:r>
              <a:rPr lang="it-IT" sz="1600" dirty="0"/>
              <a:t> are free to evolve: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The </a:t>
            </a:r>
            <a:r>
              <a:rPr lang="it-IT" sz="1600" dirty="0" err="1"/>
              <a:t>number</a:t>
            </a:r>
            <a:r>
              <a:rPr lang="it-IT" sz="1600" dirty="0"/>
              <a:t> of gates for </a:t>
            </a:r>
            <a:r>
              <a:rPr lang="it-IT" sz="1600" dirty="0" err="1"/>
              <a:t>each</a:t>
            </a:r>
            <a:r>
              <a:rPr lang="it-IT" sz="1600" dirty="0"/>
              <a:t> </a:t>
            </a:r>
            <a:r>
              <a:rPr lang="it-IT" sz="1600" dirty="0" err="1"/>
              <a:t>qubit</a:t>
            </a:r>
            <a:r>
              <a:rPr lang="it-IT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/>
              <a:t>Number</a:t>
            </a:r>
            <a:r>
              <a:rPr lang="it-IT" sz="1600" dirty="0"/>
              <a:t> of </a:t>
            </a:r>
            <a:r>
              <a:rPr lang="it-IT" sz="1600" dirty="0" err="1"/>
              <a:t>qubits</a:t>
            </a:r>
            <a:r>
              <a:rPr lang="it-IT" sz="1600" dirty="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0F86D0-9160-47A1-AA4B-4A67781EE21D}"/>
              </a:ext>
            </a:extLst>
          </p:cNvPr>
          <p:cNvSpPr txBox="1"/>
          <p:nvPr/>
        </p:nvSpPr>
        <p:spPr>
          <a:xfrm>
            <a:off x="267637" y="1490006"/>
            <a:ext cx="40651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The </a:t>
            </a:r>
            <a:r>
              <a:rPr lang="it-IT" sz="1600" dirty="0" err="1"/>
              <a:t>optimization</a:t>
            </a:r>
            <a:r>
              <a:rPr lang="it-IT" sz="1600" dirty="0"/>
              <a:t> </a:t>
            </a:r>
            <a:r>
              <a:rPr lang="it-IT" sz="1600" dirty="0" err="1"/>
              <a:t>algorithm</a:t>
            </a:r>
            <a:r>
              <a:rPr lang="it-IT" sz="1600" dirty="0"/>
              <a:t> </a:t>
            </a:r>
            <a:r>
              <a:rPr lang="it-IT" sz="1600" dirty="0" err="1"/>
              <a:t>continuously</a:t>
            </a:r>
            <a:r>
              <a:rPr lang="it-IT" sz="1600" dirty="0"/>
              <a:t> </a:t>
            </a:r>
            <a:r>
              <a:rPr lang="it-IT" sz="1600" dirty="0" err="1"/>
              <a:t>translates</a:t>
            </a:r>
            <a:r>
              <a:rPr lang="it-IT" sz="1600" dirty="0"/>
              <a:t> the </a:t>
            </a:r>
            <a:r>
              <a:rPr lang="it-IT" sz="1600" dirty="0" err="1"/>
              <a:t>circuit</a:t>
            </a:r>
            <a:r>
              <a:rPr lang="it-IT" sz="1600" dirty="0"/>
              <a:t> </a:t>
            </a:r>
            <a:r>
              <a:rPr lang="it-IT" sz="1600" dirty="0" err="1"/>
              <a:t>into</a:t>
            </a:r>
            <a:r>
              <a:rPr lang="it-IT" sz="1600" dirty="0"/>
              <a:t> </a:t>
            </a:r>
            <a:r>
              <a:rPr lang="it-IT" sz="1600" dirty="0" err="1"/>
              <a:t>binary</a:t>
            </a:r>
            <a:r>
              <a:rPr lang="it-IT" sz="1600" dirty="0"/>
              <a:t> and viceversa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err="1"/>
              <a:t>Binary</a:t>
            </a:r>
            <a:r>
              <a:rPr lang="it-IT" sz="1600" dirty="0"/>
              <a:t>: for </a:t>
            </a:r>
            <a:r>
              <a:rPr lang="it-IT" sz="1600" dirty="0" err="1"/>
              <a:t>applying</a:t>
            </a:r>
            <a:r>
              <a:rPr lang="it-IT" sz="1600" dirty="0"/>
              <a:t> </a:t>
            </a:r>
            <a:r>
              <a:rPr lang="it-IT" sz="1600" dirty="0" err="1"/>
              <a:t>genetic</a:t>
            </a:r>
            <a:r>
              <a:rPr lang="it-IT" sz="1600" dirty="0"/>
              <a:t> </a:t>
            </a:r>
            <a:r>
              <a:rPr lang="it-IT" sz="1600" dirty="0" err="1"/>
              <a:t>operators</a:t>
            </a:r>
            <a:r>
              <a:rPr lang="it-IT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Circuit: for </a:t>
            </a:r>
            <a:r>
              <a:rPr lang="it-IT" sz="1600" dirty="0" err="1"/>
              <a:t>evaluating</a:t>
            </a:r>
            <a:r>
              <a:rPr lang="it-IT" sz="1600" dirty="0"/>
              <a:t> the </a:t>
            </a:r>
            <a:r>
              <a:rPr lang="it-IT" sz="1600" dirty="0" err="1"/>
              <a:t>classifier</a:t>
            </a:r>
            <a:r>
              <a:rPr lang="it-IT" sz="1600" dirty="0"/>
              <a:t>.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6A4DA1D-E840-4EB7-8F71-724186526F87}"/>
              </a:ext>
            </a:extLst>
          </p:cNvPr>
          <p:cNvSpPr txBox="1">
            <a:spLocks/>
          </p:cNvSpPr>
          <p:nvPr/>
        </p:nvSpPr>
        <p:spPr>
          <a:xfrm>
            <a:off x="280727" y="234683"/>
            <a:ext cx="6908916" cy="729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Binary</a:t>
            </a:r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encoding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085C05-771A-4E9C-9735-CBD226AC6CE4}"/>
              </a:ext>
            </a:extLst>
          </p:cNvPr>
          <p:cNvSpPr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D5542AC3-FE64-4EE1-8236-6401FC4A7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5638" y="6413827"/>
            <a:ext cx="6140725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Automatic design of quantum feature maps - R. Moretti - University of Milan Bicocca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7" name="Slide Number Placeholder 6">
            <a:extLst>
              <a:ext uri="{FF2B5EF4-FFF2-40B4-BE49-F238E27FC236}">
                <a16:creationId xmlns:a16="http://schemas.microsoft.com/office/drawing/2014/main" id="{E579F7FF-C7AD-4346-BEFA-58BD1C8D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2" y="6382645"/>
            <a:ext cx="2743200" cy="365125"/>
          </a:xfrm>
        </p:spPr>
        <p:txBody>
          <a:bodyPr/>
          <a:lstStyle/>
          <a:p>
            <a:fld id="{D16C37BF-32F1-457F-B9D2-A4D85425EC36}" type="slidenum">
              <a:rPr lang="it-IT" smtClean="0">
                <a:solidFill>
                  <a:schemeClr val="bg1"/>
                </a:solidFill>
              </a:rPr>
              <a:t>7</a:t>
            </a:fld>
            <a:r>
              <a:rPr lang="it-IT" dirty="0">
                <a:solidFill>
                  <a:schemeClr val="bg1"/>
                </a:solidFill>
              </a:rPr>
              <a:t>/13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4FEE0A5-CAC0-44E9-AF2F-E457DB150684}"/>
                  </a:ext>
                </a:extLst>
              </p:cNvPr>
              <p:cNvSpPr txBox="1"/>
              <p:nvPr/>
            </p:nvSpPr>
            <p:spPr>
              <a:xfrm>
                <a:off x="1083042" y="3684350"/>
                <a:ext cx="253116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⁡(−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4FEE0A5-CAC0-44E9-AF2F-E457DB1506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3042" y="3684350"/>
                <a:ext cx="2531166" cy="276999"/>
              </a:xfrm>
              <a:prstGeom prst="rect">
                <a:avLst/>
              </a:prstGeom>
              <a:blipFill>
                <a:blip r:embed="rId4"/>
                <a:stretch>
                  <a:fillRect l="-2651" t="-2174" r="-3855" b="-326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ACA5B92-DF09-4EA1-86E6-75C515F455E2}"/>
                  </a:ext>
                </a:extLst>
              </p:cNvPr>
              <p:cNvSpPr txBox="1"/>
              <p:nvPr/>
            </p:nvSpPr>
            <p:spPr>
              <a:xfrm>
                <a:off x="248771" y="4077486"/>
                <a:ext cx="12329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200" b="1" i="1" smtClean="0"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it-IT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2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it-IT" sz="12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it-IT" sz="1200" b="0" i="1" smtClean="0">
                          <a:latin typeface="Cambria Math" panose="02040503050406030204" pitchFamily="18" charset="0"/>
                        </a:rPr>
                        <m:t>𝑚𝑜𝑑</m:t>
                      </m:r>
                      <m:r>
                        <a:rPr lang="it-IT" sz="1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12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it-IT" sz="1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12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ACA5B92-DF09-4EA1-86E6-75C515F455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771" y="4077486"/>
                <a:ext cx="1232902" cy="276999"/>
              </a:xfrm>
              <a:prstGeom prst="rect">
                <a:avLst/>
              </a:prstGeom>
              <a:blipFill>
                <a:blip r:embed="rId5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BA0313E-50A8-466B-8735-299BC5B66567}"/>
                  </a:ext>
                </a:extLst>
              </p:cNvPr>
              <p:cNvSpPr txBox="1"/>
              <p:nvPr/>
            </p:nvSpPr>
            <p:spPr>
              <a:xfrm>
                <a:off x="1568312" y="4069557"/>
                <a:ext cx="18878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1200" b="1" i="1" smtClean="0">
                        <a:latin typeface="Cambria Math" panose="02040503050406030204" pitchFamily="18" charset="0"/>
                      </a:rPr>
                      <m:t>𝒅</m:t>
                    </m:r>
                    <m:r>
                      <a:rPr lang="it-IT" sz="12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it-IT" sz="1200" dirty="0"/>
                  <a:t>  </a:t>
                </a:r>
                <a:r>
                  <a:rPr lang="it-IT" sz="1200" dirty="0" err="1"/>
                  <a:t>featurespace</a:t>
                </a:r>
                <a:r>
                  <a:rPr lang="it-IT" sz="1200" dirty="0"/>
                  <a:t> </a:t>
                </a:r>
                <a:r>
                  <a:rPr lang="it-IT" sz="1200" dirty="0" err="1"/>
                  <a:t>dimension</a:t>
                </a:r>
                <a:endParaRPr lang="it-IT" sz="12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BA0313E-50A8-466B-8735-299BC5B665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8312" y="4069557"/>
                <a:ext cx="1887824" cy="276999"/>
              </a:xfrm>
              <a:prstGeom prst="rect">
                <a:avLst/>
              </a:prstGeom>
              <a:blipFill>
                <a:blip r:embed="rId6"/>
                <a:stretch>
                  <a:fillRect t="-2222" b="-177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AD0FC7B-9DAC-4004-93C9-EF5B1E7F8AB2}"/>
                  </a:ext>
                </a:extLst>
              </p:cNvPr>
              <p:cNvSpPr txBox="1"/>
              <p:nvPr/>
            </p:nvSpPr>
            <p:spPr>
              <a:xfrm>
                <a:off x="248771" y="4357063"/>
                <a:ext cx="22599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/>
                  <a:t>On </a:t>
                </a:r>
                <a:r>
                  <a:rPr lang="it-IT" sz="1200" dirty="0" err="1"/>
                  <a:t>qubit</a:t>
                </a:r>
                <a:r>
                  <a:rPr lang="it-IT" sz="1200" dirty="0"/>
                  <a:t> </a:t>
                </a:r>
                <a14:m>
                  <m:oMath xmlns:m="http://schemas.openxmlformats.org/officeDocument/2006/math">
                    <m:r>
                      <a:rPr lang="it-IT" sz="1200" b="1" i="1" smtClean="0">
                        <a:latin typeface="Cambria Math" panose="02040503050406030204" pitchFamily="18" charset="0"/>
                      </a:rPr>
                      <m:t>𝒋</m:t>
                    </m:r>
                  </m:oMath>
                </a14:m>
                <a:r>
                  <a:rPr lang="it-IT" sz="1200" dirty="0"/>
                  <a:t>, set by </a:t>
                </a:r>
                <a:r>
                  <a:rPr lang="it-IT" sz="1200" dirty="0" err="1"/>
                  <a:t>string</a:t>
                </a:r>
                <a:r>
                  <a:rPr lang="it-IT" sz="1200" dirty="0"/>
                  <a:t> </a:t>
                </a:r>
                <a:r>
                  <a:rPr lang="it-IT" sz="1200" dirty="0" err="1"/>
                  <a:t>ordering</a:t>
                </a:r>
                <a:r>
                  <a:rPr lang="it-IT" sz="1200" dirty="0"/>
                  <a:t>.</a:t>
                </a:r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AD0FC7B-9DAC-4004-93C9-EF5B1E7F8A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771" y="4357063"/>
                <a:ext cx="2259914" cy="276999"/>
              </a:xfrm>
              <a:prstGeom prst="rect">
                <a:avLst/>
              </a:prstGeom>
              <a:blipFill>
                <a:blip r:embed="rId7"/>
                <a:stretch>
                  <a:fillRect l="-270" t="-2222" b="-177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F55F082B-40DE-48D9-AA56-D44A0B36A2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26" y="6383754"/>
            <a:ext cx="1882739" cy="44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983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3548211-F052-491D-9274-9CAB78A9C4D6}"/>
              </a:ext>
            </a:extLst>
          </p:cNvPr>
          <p:cNvSpPr txBox="1"/>
          <p:nvPr/>
        </p:nvSpPr>
        <p:spPr>
          <a:xfrm>
            <a:off x="261019" y="3827491"/>
            <a:ext cx="6093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/>
              <a:t>Size</a:t>
            </a:r>
            <a:r>
              <a:rPr lang="it-IT" sz="1600" dirty="0"/>
              <a:t> and </a:t>
            </a:r>
            <a:r>
              <a:rPr lang="it-IT" sz="1600" i="1" dirty="0" err="1"/>
              <a:t>accuracy</a:t>
            </a:r>
            <a:r>
              <a:rPr lang="it-IT" sz="1600" dirty="0"/>
              <a:t> are </a:t>
            </a:r>
            <a:r>
              <a:rPr lang="it-IT" sz="1600" i="1" dirty="0" err="1"/>
              <a:t>conflicting</a:t>
            </a:r>
            <a:r>
              <a:rPr lang="it-IT" sz="1600" i="1" dirty="0"/>
              <a:t>: </a:t>
            </a:r>
            <a:r>
              <a:rPr lang="it-IT" sz="1600" dirty="0"/>
              <a:t>some kernels </a:t>
            </a:r>
            <a:r>
              <a:rPr lang="it-IT" sz="1600" dirty="0" err="1"/>
              <a:t>form</a:t>
            </a:r>
            <a:r>
              <a:rPr lang="it-IT" sz="1600" dirty="0"/>
              <a:t> a </a:t>
            </a:r>
            <a:r>
              <a:rPr lang="it-IT" sz="1600" b="1" i="1" dirty="0">
                <a:solidFill>
                  <a:schemeClr val="accent1"/>
                </a:solidFill>
              </a:rPr>
              <a:t>Pareto front</a:t>
            </a:r>
            <a:r>
              <a:rPr lang="it-IT" sz="1600" dirty="0"/>
              <a:t>.</a:t>
            </a:r>
            <a:endParaRPr lang="it-IT" sz="1400" dirty="0"/>
          </a:p>
          <a:p>
            <a:r>
              <a:rPr lang="it-IT" sz="1600" b="1" dirty="0">
                <a:solidFill>
                  <a:schemeClr val="accent1"/>
                </a:solidFill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51E61EB-7E18-4412-94D0-F4495FCACD8B}"/>
                  </a:ext>
                </a:extLst>
              </p:cNvPr>
              <p:cNvSpPr txBox="1"/>
              <p:nvPr/>
            </p:nvSpPr>
            <p:spPr>
              <a:xfrm>
                <a:off x="7602626" y="1988211"/>
                <a:ext cx="3834809" cy="743070"/>
              </a:xfrm>
              <a:prstGeom prst="rect">
                <a:avLst/>
              </a:prstGeom>
              <a:solidFill>
                <a:schemeClr val="accent1">
                  <a:lumMod val="75000"/>
                  <a:alpha val="12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squar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1" i="1" smtClean="0">
                          <a:solidFill>
                            <a:schemeClr val="accent1"/>
                          </a:solidFill>
                          <a:effectLst/>
                          <a:latin typeface="Cambria Math" panose="02040503050406030204" pitchFamily="18" charset="0"/>
                        </a:rPr>
                        <m:t>𝑺𝒊𝒛𝒆𝑴𝒆𝒕𝒓𝒊𝒄</m:t>
                      </m:r>
                      <m:d>
                        <m:dPr>
                          <m:ctrlPr>
                            <a:rPr lang="it-IT" b="1" i="1" smtClean="0">
                              <a:solidFill>
                                <a:schemeClr val="accent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1" i="1" smtClean="0">
                              <a:solidFill>
                                <a:schemeClr val="accent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𝑺𝑴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𝑙𝑜𝑐𝑎𝑙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𝐶𝑁𝑂𝑇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𝑞𝑢𝑏𝑖𝑡𝑠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51E61EB-7E18-4412-94D0-F4495FCACD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626" y="1988211"/>
                <a:ext cx="3834809" cy="74307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39EEBA0-5645-48F7-A7F7-753598F15036}"/>
                  </a:ext>
                </a:extLst>
              </p:cNvPr>
              <p:cNvSpPr txBox="1"/>
              <p:nvPr/>
            </p:nvSpPr>
            <p:spPr>
              <a:xfrm>
                <a:off x="907986" y="3030509"/>
                <a:ext cx="4839050" cy="422405"/>
              </a:xfrm>
              <a:prstGeom prst="rect">
                <a:avLst/>
              </a:prstGeom>
              <a:solidFill>
                <a:schemeClr val="accent1">
                  <a:lumMod val="75000"/>
                  <a:alpha val="12000"/>
                </a:schemeClr>
              </a:solidFill>
              <a:ln w="19050" cap="flat"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square" lIns="72000" tIns="72000" rIns="72000" bIns="72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𝑾𝒆𝒊𝒈𝒉𝒕</m:t>
                      </m:r>
                      <m:r>
                        <a:rPr lang="it-IT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𝒃𝒂𝒍𝒂𝒏𝒄𝒆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𝑆𝑀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𝑆𝑀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𝑎𝑐𝑐𝑢𝑟𝑎𝑐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39EEBA0-5645-48F7-A7F7-753598F150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986" y="3030509"/>
                <a:ext cx="4839050" cy="422405"/>
              </a:xfrm>
              <a:prstGeom prst="rect">
                <a:avLst/>
              </a:prstGeom>
              <a:blipFill>
                <a:blip r:embed="rId3"/>
                <a:stretch>
                  <a:fillRect b="-2778"/>
                </a:stretch>
              </a:blipFill>
              <a:ln w="19050" cap="flat"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E5EB3432-D21C-48A4-A085-653B202CF755}"/>
              </a:ext>
            </a:extLst>
          </p:cNvPr>
          <p:cNvSpPr txBox="1"/>
          <p:nvPr/>
        </p:nvSpPr>
        <p:spPr>
          <a:xfrm>
            <a:off x="261018" y="4227600"/>
            <a:ext cx="5870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>
                <a:solidFill>
                  <a:schemeClr val="accent1"/>
                </a:solidFill>
              </a:rPr>
              <a:t>Pareto front</a:t>
            </a:r>
            <a:r>
              <a:rPr lang="it-IT" sz="1600" dirty="0"/>
              <a:t>: the set of </a:t>
            </a:r>
            <a:r>
              <a:rPr lang="it-IT" sz="1600" dirty="0" err="1"/>
              <a:t>all</a:t>
            </a:r>
            <a:r>
              <a:rPr lang="it-IT" sz="1600" dirty="0"/>
              <a:t> </a:t>
            </a:r>
            <a:r>
              <a:rPr lang="it-IT" sz="1600" b="1" i="1" dirty="0">
                <a:solidFill>
                  <a:schemeClr val="accent1"/>
                </a:solidFill>
              </a:rPr>
              <a:t>non-</a:t>
            </a:r>
            <a:r>
              <a:rPr lang="it-IT" sz="1600" b="1" i="1" dirty="0" err="1">
                <a:solidFill>
                  <a:schemeClr val="accent1"/>
                </a:solidFill>
              </a:rPr>
              <a:t>dominated</a:t>
            </a:r>
            <a:r>
              <a:rPr lang="it-IT" sz="1600" dirty="0"/>
              <a:t> </a:t>
            </a:r>
            <a:r>
              <a:rPr lang="it-IT" sz="1600" dirty="0" err="1"/>
              <a:t>solutions</a:t>
            </a:r>
            <a:r>
              <a:rPr lang="it-IT" sz="1600" dirty="0"/>
              <a:t> in a generation</a:t>
            </a:r>
            <a:r>
              <a:rPr lang="it-IT" dirty="0"/>
              <a:t>.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302885C-FD2F-4A73-8F84-D17D7C4782A2}"/>
              </a:ext>
            </a:extLst>
          </p:cNvPr>
          <p:cNvSpPr txBox="1">
            <a:spLocks/>
          </p:cNvSpPr>
          <p:nvPr/>
        </p:nvSpPr>
        <p:spPr>
          <a:xfrm>
            <a:off x="280726" y="208752"/>
            <a:ext cx="6908916" cy="729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Multi-</a:t>
            </a:r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</a:t>
            </a:r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optimization</a:t>
            </a:r>
            <a:endParaRPr lang="it-IT" sz="4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C1C917-D3E7-460F-A166-58AF84FC839D}"/>
              </a:ext>
            </a:extLst>
          </p:cNvPr>
          <p:cNvSpPr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93887C9D-9B25-4A77-A97B-6028A1022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5638" y="6413827"/>
            <a:ext cx="6140725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Automatic design of quantum feature maps - R. Moretti - University of Milan Bicocca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45F6434E-9B90-401A-9864-3C47FAFE9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2" y="6382645"/>
            <a:ext cx="2743200" cy="365125"/>
          </a:xfrm>
        </p:spPr>
        <p:txBody>
          <a:bodyPr/>
          <a:lstStyle/>
          <a:p>
            <a:fld id="{D16C37BF-32F1-457F-B9D2-A4D85425EC36}" type="slidenum">
              <a:rPr lang="it-IT" smtClean="0">
                <a:solidFill>
                  <a:schemeClr val="bg1"/>
                </a:solidFill>
              </a:rPr>
              <a:t>8</a:t>
            </a:fld>
            <a:r>
              <a:rPr lang="it-IT" dirty="0">
                <a:solidFill>
                  <a:schemeClr val="bg1"/>
                </a:solidFill>
              </a:rPr>
              <a:t>/13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040AB0D-73DC-4342-95AE-CF229ADE3064}"/>
                  </a:ext>
                </a:extLst>
              </p:cNvPr>
              <p:cNvSpPr txBox="1"/>
              <p:nvPr/>
            </p:nvSpPr>
            <p:spPr>
              <a:xfrm>
                <a:off x="280726" y="1075504"/>
                <a:ext cx="6716422" cy="16927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1" dirty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Goal</a:t>
                </a:r>
                <a:r>
                  <a:rPr lang="it-IT" b="1" dirty="0"/>
                  <a:t>: </a:t>
                </a:r>
                <a:r>
                  <a:rPr lang="it-IT" dirty="0"/>
                  <a:t>design the best kernel </a:t>
                </a:r>
                <a:r>
                  <a:rPr lang="it-IT" dirty="0" err="1"/>
                  <a:t>that</a:t>
                </a:r>
                <a:r>
                  <a:rPr lang="it-IT" dirty="0"/>
                  <a:t> </a:t>
                </a:r>
                <a:r>
                  <a:rPr lang="it-IT" dirty="0" err="1"/>
                  <a:t>at</a:t>
                </a:r>
                <a:r>
                  <a:rPr lang="it-IT" dirty="0"/>
                  <a:t> the </a:t>
                </a:r>
                <a:r>
                  <a:rPr lang="it-IT" dirty="0" err="1"/>
                  <a:t>same</a:t>
                </a:r>
                <a:r>
                  <a:rPr lang="it-IT" dirty="0"/>
                  <a:t> time:</a:t>
                </a:r>
              </a:p>
              <a:p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 err="1"/>
                  <a:t>Optimizes</a:t>
                </a:r>
                <a:r>
                  <a:rPr lang="it-IT" dirty="0"/>
                  <a:t> QSVM performance.</a:t>
                </a:r>
                <a:endParaRPr lang="it-IT" sz="1600" dirty="0"/>
              </a:p>
              <a:p>
                <a:endParaRPr lang="it-IT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 err="1"/>
                  <a:t>Minimizes</a:t>
                </a:r>
                <a:r>
                  <a:rPr lang="it-IT" dirty="0"/>
                  <a:t> computing </a:t>
                </a:r>
                <a:r>
                  <a:rPr lang="it-IT" dirty="0" err="1"/>
                  <a:t>errors</a:t>
                </a:r>
                <a:r>
                  <a:rPr lang="it-IT" dirty="0"/>
                  <a:t> due to </a:t>
                </a:r>
                <a:r>
                  <a:rPr lang="it-IT" dirty="0" err="1"/>
                  <a:t>noise</a:t>
                </a:r>
                <a:r>
                  <a:rPr lang="it-IT" dirty="0"/>
                  <a:t>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1600" dirty="0"/>
                  <a:t> </a:t>
                </a:r>
                <a:r>
                  <a:rPr lang="it-IT" dirty="0" err="1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is</a:t>
                </a:r>
                <a:r>
                  <a:rPr lang="it-IT" dirty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it-IT" dirty="0" err="1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as</a:t>
                </a:r>
                <a:r>
                  <a:rPr lang="it-IT" dirty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small </a:t>
                </a:r>
                <a:r>
                  <a:rPr lang="it-IT" dirty="0" err="1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as</a:t>
                </a:r>
                <a:r>
                  <a:rPr lang="it-IT" dirty="0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it-IT" dirty="0" err="1">
                    <a:solidFill>
                      <a:schemeClr val="accen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possible</a:t>
                </a:r>
                <a:r>
                  <a:rPr lang="it-IT" sz="1600" dirty="0"/>
                  <a:t>.</a:t>
                </a:r>
                <a:endParaRPr lang="it-IT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040AB0D-73DC-4342-95AE-CF229ADE3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726" y="1075504"/>
                <a:ext cx="6716422" cy="1692771"/>
              </a:xfrm>
              <a:prstGeom prst="rect">
                <a:avLst/>
              </a:prstGeom>
              <a:blipFill>
                <a:blip r:embed="rId4"/>
                <a:stretch>
                  <a:fillRect l="-817" t="-21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3790469-6A8D-4D6A-98DE-F467E85739C8}"/>
                  </a:ext>
                </a:extLst>
              </p:cNvPr>
              <p:cNvSpPr txBox="1"/>
              <p:nvPr/>
            </p:nvSpPr>
            <p:spPr>
              <a:xfrm>
                <a:off x="7602626" y="1560162"/>
                <a:ext cx="3834810" cy="422405"/>
              </a:xfrm>
              <a:prstGeom prst="rect">
                <a:avLst/>
              </a:prstGeom>
              <a:solidFill>
                <a:schemeClr val="accent1">
                  <a:lumMod val="75000"/>
                  <a:alpha val="12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square" lIns="72000" tIns="72000" rIns="72000" bIns="7200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it-IT" b="1" i="1" smtClean="0">
                        <a:solidFill>
                          <a:schemeClr val="accent1"/>
                        </a:solidFill>
                        <a:effectLst/>
                        <a:latin typeface="Cambria Math" panose="02040503050406030204" pitchFamily="18" charset="0"/>
                      </a:rPr>
                      <m:t>𝒂𝒄𝒄𝒖𝒓𝒂𝒄𝒚</m:t>
                    </m:r>
                  </m:oMath>
                </a14:m>
                <a:r>
                  <a:rPr lang="it-IT" dirty="0"/>
                  <a:t> </a:t>
                </a:r>
                <a:r>
                  <a:rPr lang="it-IT" sz="1600" dirty="0"/>
                  <a:t> (on a </a:t>
                </a:r>
                <a:r>
                  <a:rPr lang="it-IT" sz="1600" dirty="0" err="1"/>
                  <a:t>validation</a:t>
                </a:r>
                <a:r>
                  <a:rPr lang="it-IT" sz="1600" dirty="0"/>
                  <a:t> set)</a:t>
                </a:r>
                <a:endParaRPr lang="it-IT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3790469-6A8D-4D6A-98DE-F467E85739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626" y="1560162"/>
                <a:ext cx="3834810" cy="422405"/>
              </a:xfrm>
              <a:prstGeom prst="rect">
                <a:avLst/>
              </a:prstGeom>
              <a:blipFill>
                <a:blip r:embed="rId7"/>
                <a:stretch>
                  <a:fillRect b="-6944"/>
                </a:stretch>
              </a:blipFill>
              <a:ln w="19050"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E3070FB-DA19-4E94-98EF-1F109BF32235}"/>
                  </a:ext>
                </a:extLst>
              </p:cNvPr>
              <p:cNvSpPr txBox="1"/>
              <p:nvPr/>
            </p:nvSpPr>
            <p:spPr>
              <a:xfrm flipH="1">
                <a:off x="280726" y="4807487"/>
                <a:ext cx="6093570" cy="113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 dirty="0"/>
                  <a:t>A </a:t>
                </a:r>
                <a:r>
                  <a:rPr lang="it-IT" sz="1600" dirty="0" err="1"/>
                  <a:t>solution</a:t>
                </a:r>
                <a:r>
                  <a:rPr lang="it-IT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it-IT" sz="1600" dirty="0"/>
                  <a:t> </a:t>
                </a:r>
                <a:r>
                  <a:rPr lang="it-IT" sz="1600" b="1" dirty="0" err="1">
                    <a:solidFill>
                      <a:schemeClr val="accent1"/>
                    </a:solidFill>
                  </a:rPr>
                  <a:t>dominates</a:t>
                </a:r>
                <a:r>
                  <a:rPr lang="it-IT" sz="1600" dirty="0"/>
                  <a:t> </a:t>
                </a:r>
                <a:r>
                  <a:rPr lang="it-IT" sz="1600" dirty="0" err="1"/>
                  <a:t>another</a:t>
                </a:r>
                <a:r>
                  <a:rPr lang="it-IT" sz="1600" dirty="0"/>
                  <a:t> </a:t>
                </a:r>
                <a:r>
                  <a:rPr lang="it-IT" sz="1600" dirty="0" err="1"/>
                  <a:t>solution</a:t>
                </a:r>
                <a:r>
                  <a:rPr lang="it-IT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it-IT" sz="1600" dirty="0"/>
                  <a:t> </a:t>
                </a:r>
                <a:r>
                  <a:rPr lang="it-IT" sz="1600" dirty="0" err="1"/>
                  <a:t>if</a:t>
                </a:r>
                <a:r>
                  <a:rPr lang="it-IT" sz="1600" dirty="0"/>
                  <a:t> the following </a:t>
                </a:r>
                <a:r>
                  <a:rPr lang="it-IT" sz="1600" dirty="0" err="1"/>
                  <a:t>conditions</a:t>
                </a:r>
                <a:r>
                  <a:rPr lang="it-IT" sz="1600" dirty="0"/>
                  <a:t> are </a:t>
                </a:r>
                <a:r>
                  <a:rPr lang="it-IT" sz="1600" dirty="0" err="1"/>
                  <a:t>true</a:t>
                </a:r>
                <a:r>
                  <a:rPr lang="it-IT" sz="1600" dirty="0"/>
                  <a:t>:</a:t>
                </a:r>
              </a:p>
              <a:p>
                <a:endParaRPr lang="it-IT" sz="400" dirty="0"/>
              </a:p>
              <a:p>
                <a:pPr marL="342900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it-IT" sz="1600" dirty="0"/>
                  <a:t> </a:t>
                </a:r>
                <a:r>
                  <a:rPr lang="it-IT" sz="1600" dirty="0" err="1"/>
                  <a:t>is</a:t>
                </a:r>
                <a:r>
                  <a:rPr lang="it-IT" sz="1600" dirty="0"/>
                  <a:t> no </a:t>
                </a:r>
                <a:r>
                  <a:rPr lang="it-IT" sz="1600" dirty="0" err="1"/>
                  <a:t>worse</a:t>
                </a:r>
                <a:r>
                  <a:rPr lang="it-IT" sz="1600" dirty="0"/>
                  <a:t> </a:t>
                </a:r>
                <a:r>
                  <a:rPr lang="it-IT" sz="1600" dirty="0" err="1"/>
                  <a:t>than</a:t>
                </a:r>
                <a:r>
                  <a:rPr lang="it-IT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it-IT" sz="1600" dirty="0"/>
                  <a:t> for </a:t>
                </a:r>
                <a:r>
                  <a:rPr lang="it-IT" sz="1600" dirty="0" err="1"/>
                  <a:t>all</a:t>
                </a:r>
                <a:r>
                  <a:rPr lang="it-IT" sz="1600" dirty="0"/>
                  <a:t> </a:t>
                </a:r>
                <a:r>
                  <a:rPr lang="it-IT" sz="1600" dirty="0" err="1"/>
                  <a:t>objectives</a:t>
                </a:r>
                <a:r>
                  <a:rPr lang="it-IT" sz="1600" dirty="0"/>
                  <a:t>.</a:t>
                </a:r>
              </a:p>
              <a:p>
                <a:pPr marL="342900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it-IT" sz="1600" dirty="0"/>
                  <a:t> </a:t>
                </a:r>
                <a:r>
                  <a:rPr lang="it-IT" sz="1600" dirty="0" err="1"/>
                  <a:t>is</a:t>
                </a:r>
                <a:r>
                  <a:rPr lang="it-IT" sz="1600" dirty="0"/>
                  <a:t> </a:t>
                </a:r>
                <a:r>
                  <a:rPr lang="it-IT" sz="1600" dirty="0" err="1"/>
                  <a:t>strictly</a:t>
                </a:r>
                <a:r>
                  <a:rPr lang="it-IT" sz="1600" dirty="0"/>
                  <a:t> </a:t>
                </a:r>
                <a:r>
                  <a:rPr lang="it-IT" sz="1600" dirty="0" err="1"/>
                  <a:t>better</a:t>
                </a:r>
                <a:r>
                  <a:rPr lang="it-IT" sz="1600" dirty="0"/>
                  <a:t> </a:t>
                </a:r>
                <a:r>
                  <a:rPr lang="it-IT" sz="1600" dirty="0" err="1"/>
                  <a:t>than</a:t>
                </a:r>
                <a:r>
                  <a:rPr lang="it-IT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it-IT" sz="1600" dirty="0"/>
                  <a:t> in </a:t>
                </a:r>
                <a:r>
                  <a:rPr lang="it-IT" sz="1600" dirty="0" err="1"/>
                  <a:t>at</a:t>
                </a:r>
                <a:r>
                  <a:rPr lang="it-IT" sz="1600" dirty="0"/>
                  <a:t> </a:t>
                </a:r>
                <a:r>
                  <a:rPr lang="it-IT" sz="1600" dirty="0" err="1"/>
                  <a:t>least</a:t>
                </a:r>
                <a:r>
                  <a:rPr lang="it-IT" sz="1600" dirty="0"/>
                  <a:t> one </a:t>
                </a:r>
                <a:r>
                  <a:rPr lang="it-IT" sz="1600" dirty="0" err="1"/>
                  <a:t>objective</a:t>
                </a:r>
                <a:r>
                  <a:rPr lang="it-IT" sz="1600" dirty="0"/>
                  <a:t>.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E3070FB-DA19-4E94-98EF-1F109BF322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80726" y="4807487"/>
                <a:ext cx="6093570" cy="1138773"/>
              </a:xfrm>
              <a:prstGeom prst="rect">
                <a:avLst/>
              </a:prstGeom>
              <a:blipFill>
                <a:blip r:embed="rId8"/>
                <a:stretch>
                  <a:fillRect l="-500" t="-1613" b="-645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3B9637E3-67C5-491C-8427-3F97DCE3A56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864" y="2955748"/>
            <a:ext cx="5547118" cy="334784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383D1AB-0235-44EF-B880-2C414EC8611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26" y="6383754"/>
            <a:ext cx="1882739" cy="4420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55DC53-C826-46D6-BF95-65A7C3EBE0E8}"/>
              </a:ext>
            </a:extLst>
          </p:cNvPr>
          <p:cNvSpPr txBox="1"/>
          <p:nvPr/>
        </p:nvSpPr>
        <p:spPr>
          <a:xfrm>
            <a:off x="11335475" y="5878910"/>
            <a:ext cx="5757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>
                <a:hlinkClick r:id="rId11"/>
              </a:rPr>
              <a:t>Source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7757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670AF-18FE-4657-8DC2-4576C25BE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727" y="1094669"/>
            <a:ext cx="6415496" cy="7637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600" dirty="0" err="1"/>
              <a:t>Algorithm</a:t>
            </a:r>
            <a:r>
              <a:rPr lang="it-IT" sz="1600" dirty="0"/>
              <a:t> for </a:t>
            </a:r>
            <a:r>
              <a:rPr lang="it-IT" sz="1600" dirty="0" err="1"/>
              <a:t>dealing</a:t>
            </a:r>
            <a:r>
              <a:rPr lang="it-IT" sz="1600" dirty="0"/>
              <a:t> with multi-</a:t>
            </a:r>
            <a:r>
              <a:rPr lang="it-IT" sz="1600" dirty="0" err="1"/>
              <a:t>objective</a:t>
            </a:r>
            <a:r>
              <a:rPr lang="it-IT" sz="1600" dirty="0"/>
              <a:t> </a:t>
            </a:r>
            <a:r>
              <a:rPr lang="it-IT" sz="1600" dirty="0" err="1"/>
              <a:t>offspring</a:t>
            </a:r>
            <a:r>
              <a:rPr lang="it-IT" sz="1600" dirty="0"/>
              <a:t> </a:t>
            </a:r>
            <a:r>
              <a:rPr lang="it-IT" sz="1600" dirty="0" err="1"/>
              <a:t>selection</a:t>
            </a:r>
            <a:r>
              <a:rPr lang="it-IT" sz="1600" dirty="0"/>
              <a:t>, </a:t>
            </a:r>
            <a:r>
              <a:rPr lang="it-IT" sz="1600" dirty="0" err="1"/>
              <a:t>based</a:t>
            </a:r>
            <a:r>
              <a:rPr lang="it-IT" sz="1600" dirty="0"/>
              <a:t> on Pareto </a:t>
            </a:r>
            <a:r>
              <a:rPr lang="it-IT" sz="1600" dirty="0" err="1"/>
              <a:t>dominance</a:t>
            </a:r>
            <a:r>
              <a:rPr lang="it-IT" sz="1600" dirty="0"/>
              <a:t> and a </a:t>
            </a:r>
            <a:r>
              <a:rPr lang="it-IT" sz="1600" b="1" i="1" dirty="0" err="1">
                <a:solidFill>
                  <a:schemeClr val="accent1"/>
                </a:solidFill>
              </a:rPr>
              <a:t>crowding</a:t>
            </a:r>
            <a:r>
              <a:rPr lang="it-IT" sz="1600" b="1" i="1" dirty="0">
                <a:solidFill>
                  <a:schemeClr val="accent1"/>
                </a:solidFill>
              </a:rPr>
              <a:t> </a:t>
            </a:r>
            <a:r>
              <a:rPr lang="it-IT" sz="1600" b="1" i="1" dirty="0" err="1">
                <a:solidFill>
                  <a:schemeClr val="accent1"/>
                </a:solidFill>
              </a:rPr>
              <a:t>distance</a:t>
            </a:r>
            <a:r>
              <a:rPr lang="it-IT" sz="1600" dirty="0"/>
              <a:t>, for </a:t>
            </a:r>
            <a:r>
              <a:rPr lang="it-IT" sz="1600" dirty="0" err="1"/>
              <a:t>promoting</a:t>
            </a:r>
            <a:r>
              <a:rPr lang="it-IT" sz="1600" dirty="0"/>
              <a:t> kernel </a:t>
            </a:r>
            <a:r>
              <a:rPr lang="it-IT" sz="1600" dirty="0" err="1"/>
              <a:t>diversification</a:t>
            </a:r>
            <a:r>
              <a:rPr lang="it-IT" sz="1600" dirty="0"/>
              <a:t>.</a:t>
            </a:r>
          </a:p>
          <a:p>
            <a:pPr marL="0" indent="0">
              <a:buNone/>
            </a:pPr>
            <a:endParaRPr lang="it-IT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AF9028-5DC9-4DFC-A61D-76A6193C37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00572" y="1683943"/>
            <a:ext cx="6010688" cy="34239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B469BC2-EB24-40D6-85E9-816BB8B681AF}"/>
              </a:ext>
            </a:extLst>
          </p:cNvPr>
          <p:cNvSpPr txBox="1"/>
          <p:nvPr/>
        </p:nvSpPr>
        <p:spPr>
          <a:xfrm>
            <a:off x="4192204" y="2933761"/>
            <a:ext cx="1578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>
                <a:solidFill>
                  <a:schemeClr val="accent1"/>
                </a:solidFill>
              </a:rPr>
              <a:t>Current</a:t>
            </a:r>
            <a:r>
              <a:rPr lang="it-IT" sz="1400" dirty="0"/>
              <a:t> </a:t>
            </a:r>
            <a:r>
              <a:rPr lang="it-IT" sz="1400" dirty="0" err="1">
                <a:solidFill>
                  <a:schemeClr val="accent1"/>
                </a:solidFill>
              </a:rPr>
              <a:t>population</a:t>
            </a:r>
            <a:endParaRPr lang="it-IT" sz="1400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C522A5-608B-414E-9D7D-C79DED1E103F}"/>
              </a:ext>
            </a:extLst>
          </p:cNvPr>
          <p:cNvSpPr txBox="1"/>
          <p:nvPr/>
        </p:nvSpPr>
        <p:spPr>
          <a:xfrm>
            <a:off x="4913556" y="4160652"/>
            <a:ext cx="857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>
                <a:solidFill>
                  <a:schemeClr val="accent1"/>
                </a:solidFill>
              </a:rPr>
              <a:t>Offspring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E42848-E779-46FC-88E9-B826AFD718B4}"/>
              </a:ext>
            </a:extLst>
          </p:cNvPr>
          <p:cNvSpPr txBox="1"/>
          <p:nvPr/>
        </p:nvSpPr>
        <p:spPr>
          <a:xfrm>
            <a:off x="6865404" y="5319415"/>
            <a:ext cx="1518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>
                <a:solidFill>
                  <a:schemeClr val="accent1"/>
                </a:solidFill>
              </a:rPr>
              <a:t>Domination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 err="1">
                <a:solidFill>
                  <a:schemeClr val="accent1"/>
                </a:solidFill>
              </a:rPr>
              <a:t>fronts</a:t>
            </a:r>
            <a:endParaRPr lang="it-IT" sz="1400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6D9970-31C7-4425-A352-FDC2A7E7E43A}"/>
              </a:ext>
            </a:extLst>
          </p:cNvPr>
          <p:cNvSpPr txBox="1"/>
          <p:nvPr/>
        </p:nvSpPr>
        <p:spPr>
          <a:xfrm>
            <a:off x="10288547" y="2149455"/>
            <a:ext cx="16319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1"/>
                </a:solidFill>
              </a:rPr>
              <a:t>New </a:t>
            </a:r>
            <a:r>
              <a:rPr lang="it-IT" sz="1400" dirty="0" err="1">
                <a:solidFill>
                  <a:schemeClr val="accent1"/>
                </a:solidFill>
              </a:rPr>
              <a:t>population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2508420-5C5D-4AB1-983A-F05BB9F21DCA}"/>
              </a:ext>
            </a:extLst>
          </p:cNvPr>
          <p:cNvSpPr txBox="1">
            <a:spLocks/>
          </p:cNvSpPr>
          <p:nvPr/>
        </p:nvSpPr>
        <p:spPr>
          <a:xfrm>
            <a:off x="280726" y="220293"/>
            <a:ext cx="11073076" cy="729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</a:t>
            </a:r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dominated</a:t>
            </a:r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Sorted</a:t>
            </a:r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Genetic</a:t>
            </a:r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4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Algorithm</a:t>
            </a:r>
            <a:r>
              <a:rPr lang="it-IT" sz="4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II (NSGA-II)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F6E09CD-62FB-45B8-B708-BB068C958AB3}"/>
              </a:ext>
            </a:extLst>
          </p:cNvPr>
          <p:cNvSpPr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9454F366-AC28-4652-ABE4-2747A35F8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5171" y="6413825"/>
            <a:ext cx="6140725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Automatic design of quantum feature maps - R. Moretti - University of Milan Bicocca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890A9DE0-3697-432D-B7E7-077001778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2" y="6382645"/>
            <a:ext cx="2743200" cy="365125"/>
          </a:xfrm>
        </p:spPr>
        <p:txBody>
          <a:bodyPr/>
          <a:lstStyle/>
          <a:p>
            <a:fld id="{D16C37BF-32F1-457F-B9D2-A4D85425EC36}" type="slidenum">
              <a:rPr lang="it-IT" smtClean="0">
                <a:solidFill>
                  <a:schemeClr val="bg1"/>
                </a:solidFill>
              </a:rPr>
              <a:t>9</a:t>
            </a:fld>
            <a:r>
              <a:rPr lang="it-IT" dirty="0">
                <a:solidFill>
                  <a:schemeClr val="bg1"/>
                </a:solidFill>
              </a:rPr>
              <a:t>/13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1957F0D-B76D-4F70-81D4-02B35ED4C1D7}"/>
                  </a:ext>
                </a:extLst>
              </p:cNvPr>
              <p:cNvSpPr txBox="1"/>
              <p:nvPr/>
            </p:nvSpPr>
            <p:spPr>
              <a:xfrm>
                <a:off x="215347" y="4801400"/>
                <a:ext cx="5880653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dirty="0"/>
                  <a:t>From a </a:t>
                </a:r>
                <a:r>
                  <a:rPr lang="it-IT" sz="1600" dirty="0" err="1"/>
                  <a:t>given</a:t>
                </a:r>
                <a:r>
                  <a:rPr lang="it-IT" sz="1600" dirty="0"/>
                  <a:t> generation with a </a:t>
                </a:r>
                <a:r>
                  <a:rPr lang="it-IT" sz="1600" dirty="0" err="1"/>
                  <a:t>population</a:t>
                </a:r>
                <a:r>
                  <a:rPr lang="it-IT" sz="1600" dirty="0"/>
                  <a:t>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it-IT" sz="1600" dirty="0"/>
                  <a:t>, an </a:t>
                </a:r>
                <a:r>
                  <a:rPr lang="it-IT" sz="1600" dirty="0" err="1"/>
                  <a:t>offspring</a:t>
                </a:r>
                <a:r>
                  <a:rPr lang="it-IT" sz="1600" dirty="0"/>
                  <a:t>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it-IT" sz="1600" dirty="0"/>
                  <a:t> </a:t>
                </a:r>
                <a:r>
                  <a:rPr lang="it-IT" sz="1600" dirty="0" err="1"/>
                  <a:t>is</a:t>
                </a:r>
                <a:r>
                  <a:rPr lang="it-IT" sz="1600" dirty="0"/>
                  <a:t> </a:t>
                </a:r>
                <a:r>
                  <a:rPr lang="it-IT" sz="1600" dirty="0" err="1"/>
                  <a:t>generated</a:t>
                </a:r>
                <a:r>
                  <a:rPr lang="it-IT" sz="16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dirty="0" err="1"/>
                  <a:t>Individuals</a:t>
                </a:r>
                <a:r>
                  <a:rPr lang="it-IT" sz="1600" dirty="0"/>
                  <a:t> are </a:t>
                </a:r>
                <a:r>
                  <a:rPr lang="it-IT" sz="1600" dirty="0" err="1"/>
                  <a:t>sorted</a:t>
                </a:r>
                <a:r>
                  <a:rPr lang="it-IT" sz="1600" dirty="0"/>
                  <a:t> </a:t>
                </a:r>
                <a:r>
                  <a:rPr lang="it-IT" sz="1600" dirty="0" err="1"/>
                  <a:t>based</a:t>
                </a:r>
                <a:r>
                  <a:rPr lang="it-IT" sz="1600" dirty="0"/>
                  <a:t> on </a:t>
                </a:r>
                <a:r>
                  <a:rPr lang="it-IT" sz="1600" dirty="0" err="1"/>
                  <a:t>dominance</a:t>
                </a:r>
                <a:r>
                  <a:rPr lang="it-IT" sz="1600" dirty="0"/>
                  <a:t> </a:t>
                </a:r>
                <a:r>
                  <a:rPr lang="it-IT" sz="1600" dirty="0" err="1"/>
                  <a:t>rank</a:t>
                </a:r>
                <a:r>
                  <a:rPr lang="it-IT" sz="16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dirty="0"/>
                  <a:t>For </a:t>
                </a:r>
                <a:r>
                  <a:rPr lang="it-IT" sz="1600" dirty="0" err="1"/>
                  <a:t>each</a:t>
                </a:r>
                <a:r>
                  <a:rPr lang="it-IT" sz="1600" dirty="0"/>
                  <a:t> front, </a:t>
                </a:r>
                <a:r>
                  <a:rPr lang="it-IT" sz="1600" dirty="0" err="1"/>
                  <a:t>individuals</a:t>
                </a:r>
                <a:r>
                  <a:rPr lang="it-IT" sz="1600" dirty="0"/>
                  <a:t> are </a:t>
                </a:r>
                <a:r>
                  <a:rPr lang="it-IT" sz="1600" dirty="0" err="1"/>
                  <a:t>sorted</a:t>
                </a:r>
                <a:r>
                  <a:rPr lang="it-IT" sz="1600" dirty="0"/>
                  <a:t> </a:t>
                </a:r>
                <a:r>
                  <a:rPr lang="it-IT" sz="1600" dirty="0" err="1"/>
                  <a:t>again</a:t>
                </a:r>
                <a:r>
                  <a:rPr lang="it-IT" sz="1600" dirty="0"/>
                  <a:t>, </a:t>
                </a:r>
                <a:r>
                  <a:rPr lang="it-IT" sz="1600" dirty="0" err="1"/>
                  <a:t>this</a:t>
                </a:r>
                <a:r>
                  <a:rPr lang="it-IT" sz="1600" dirty="0"/>
                  <a:t> time </a:t>
                </a:r>
                <a:r>
                  <a:rPr lang="it-IT" sz="1600" dirty="0" err="1"/>
                  <a:t>based</a:t>
                </a:r>
                <a:r>
                  <a:rPr lang="it-IT" sz="1600" dirty="0"/>
                  <a:t> on the </a:t>
                </a:r>
                <a:r>
                  <a:rPr lang="it-IT" sz="1600" dirty="0" err="1"/>
                  <a:t>crowding</a:t>
                </a:r>
                <a:r>
                  <a:rPr lang="it-IT" sz="1600" dirty="0"/>
                  <a:t> </a:t>
                </a:r>
                <a:r>
                  <a:rPr lang="it-IT" sz="1600" dirty="0" err="1"/>
                  <a:t>distance</a:t>
                </a:r>
                <a:r>
                  <a:rPr lang="it-IT" sz="1600" dirty="0"/>
                  <a:t>.</a:t>
                </a:r>
                <a:endParaRPr lang="it-IT" sz="1800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1957F0D-B76D-4F70-81D4-02B35ED4C1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347" y="4801400"/>
                <a:ext cx="5880653" cy="1323439"/>
              </a:xfrm>
              <a:prstGeom prst="rect">
                <a:avLst/>
              </a:prstGeom>
              <a:blipFill>
                <a:blip r:embed="rId3"/>
                <a:stretch>
                  <a:fillRect l="-415" t="-1382" b="-506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Left Brace 23">
            <a:extLst>
              <a:ext uri="{FF2B5EF4-FFF2-40B4-BE49-F238E27FC236}">
                <a16:creationId xmlns:a16="http://schemas.microsoft.com/office/drawing/2014/main" id="{A1A90CC6-2053-4926-88E9-E64CCAA051BD}"/>
              </a:ext>
            </a:extLst>
          </p:cNvPr>
          <p:cNvSpPr/>
          <p:nvPr/>
        </p:nvSpPr>
        <p:spPr>
          <a:xfrm>
            <a:off x="7624683" y="2570053"/>
            <a:ext cx="112541" cy="1055077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0C4FE4E-B88C-4A84-88F6-5040C67C282F}"/>
              </a:ext>
            </a:extLst>
          </p:cNvPr>
          <p:cNvCxnSpPr>
            <a:cxnSpLocks/>
            <a:stCxn id="24" idx="1"/>
            <a:endCxn id="14" idx="0"/>
          </p:cNvCxnSpPr>
          <p:nvPr/>
        </p:nvCxnSpPr>
        <p:spPr>
          <a:xfrm>
            <a:off x="7624683" y="3097592"/>
            <a:ext cx="0" cy="2221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7A384C4-46EB-4C5B-BDB1-84414A5E103B}"/>
                  </a:ext>
                </a:extLst>
              </p:cNvPr>
              <p:cNvSpPr txBox="1"/>
              <p:nvPr/>
            </p:nvSpPr>
            <p:spPr>
              <a:xfrm>
                <a:off x="5800572" y="2959091"/>
                <a:ext cx="1857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7A384C4-46EB-4C5B-BDB1-84414A5E10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0572" y="2959091"/>
                <a:ext cx="185755" cy="276999"/>
              </a:xfrm>
              <a:prstGeom prst="rect">
                <a:avLst/>
              </a:prstGeom>
              <a:blipFill>
                <a:blip r:embed="rId6"/>
                <a:stretch>
                  <a:fillRect l="-33333" r="-26667" b="-2173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F1345F6-DBC7-421F-B4E1-950DEA2532BC}"/>
                  </a:ext>
                </a:extLst>
              </p:cNvPr>
              <p:cNvSpPr txBox="1"/>
              <p:nvPr/>
            </p:nvSpPr>
            <p:spPr>
              <a:xfrm flipH="1">
                <a:off x="5691363" y="4163441"/>
                <a:ext cx="40417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b="0" i="1" smtClean="0">
                          <a:latin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it-IT" b="0" dirty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F1345F6-DBC7-421F-B4E1-950DEA2532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691363" y="4163441"/>
                <a:ext cx="404171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7774A2B-18B9-4E85-80C1-95348D6F67E4}"/>
                  </a:ext>
                </a:extLst>
              </p:cNvPr>
              <p:cNvSpPr txBox="1"/>
              <p:nvPr/>
            </p:nvSpPr>
            <p:spPr>
              <a:xfrm>
                <a:off x="11505507" y="2922744"/>
                <a:ext cx="1857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7774A2B-18B9-4E85-80C1-95348D6F67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05507" y="2922744"/>
                <a:ext cx="185755" cy="276999"/>
              </a:xfrm>
              <a:prstGeom prst="rect">
                <a:avLst/>
              </a:prstGeom>
              <a:blipFill>
                <a:blip r:embed="rId8"/>
                <a:stretch>
                  <a:fillRect l="-29032" r="-25806" b="-2173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6F23E22-02A0-4ECD-A4C1-097DA6196791}"/>
                  </a:ext>
                </a:extLst>
              </p:cNvPr>
              <p:cNvSpPr txBox="1"/>
              <p:nvPr/>
            </p:nvSpPr>
            <p:spPr>
              <a:xfrm>
                <a:off x="873997" y="1858402"/>
                <a:ext cx="3362806" cy="7176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supHide m:val="on"/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it-IT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it-IT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it-IT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𝑝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it-IT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it-IT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it-IT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it-IT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𝑝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it-IT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p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∈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ℕ</m:t>
                          </m:r>
                        </m:e>
                      </m:nary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6F23E22-02A0-4ECD-A4C1-097DA61967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997" y="1858402"/>
                <a:ext cx="3362806" cy="71769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>
            <a:extLst>
              <a:ext uri="{FF2B5EF4-FFF2-40B4-BE49-F238E27FC236}">
                <a16:creationId xmlns:a16="http://schemas.microsoft.com/office/drawing/2014/main" id="{2D5E0486-4B3C-48F9-A1FA-F2924DBB8C6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812" y="2388579"/>
            <a:ext cx="3236197" cy="251766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FE15AA3-38F9-4B85-A563-B07B997FA76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26" y="6383754"/>
            <a:ext cx="1882739" cy="4420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9C550B-B663-41A1-8E94-1C0B5D3C2B12}"/>
              </a:ext>
            </a:extLst>
          </p:cNvPr>
          <p:cNvSpPr txBox="1"/>
          <p:nvPr/>
        </p:nvSpPr>
        <p:spPr>
          <a:xfrm>
            <a:off x="10945738" y="5323598"/>
            <a:ext cx="5597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>
                <a:hlinkClick r:id="rId12"/>
              </a:rPr>
              <a:t>Source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88936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2414</TotalTime>
  <Words>1514</Words>
  <Application>Microsoft Office PowerPoint</Application>
  <PresentationFormat>Widescreen</PresentationFormat>
  <Paragraphs>229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-apple-system</vt:lpstr>
      <vt:lpstr>Arial</vt:lpstr>
      <vt:lpstr>Arial (Headin</vt:lpstr>
      <vt:lpstr>Calibri</vt:lpstr>
      <vt:lpstr>Calibri Light</vt:lpstr>
      <vt:lpstr>Cambria Math</vt:lpstr>
      <vt:lpstr>Wingdings</vt:lpstr>
      <vt:lpstr>Office Theme</vt:lpstr>
      <vt:lpstr>Automatic design of quantum feature maps</vt:lpstr>
      <vt:lpstr>Support Vector Machines and Kernel Trick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Roberto Moretti</dc:creator>
  <cp:lastModifiedBy>Roberto Moretti</cp:lastModifiedBy>
  <cp:revision>202</cp:revision>
  <dcterms:created xsi:type="dcterms:W3CDTF">2022-07-12T16:41:02Z</dcterms:created>
  <dcterms:modified xsi:type="dcterms:W3CDTF">2022-07-21T13:48:11Z</dcterms:modified>
</cp:coreProperties>
</file>