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3" r:id="rId5"/>
    <p:sldId id="372" r:id="rId6"/>
    <p:sldId id="391" r:id="rId7"/>
    <p:sldId id="392" r:id="rId8"/>
    <p:sldId id="393" r:id="rId9"/>
    <p:sldId id="379" r:id="rId10"/>
    <p:sldId id="394" r:id="rId11"/>
    <p:sldId id="396" r:id="rId12"/>
    <p:sldId id="397" r:id="rId13"/>
    <p:sldId id="378" r:id="rId14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52" autoAdjust="0"/>
    <p:restoredTop sz="94660"/>
  </p:normalViewPr>
  <p:slideViewPr>
    <p:cSldViewPr snapToObjects="1" showGuides="1">
      <p:cViewPr varScale="1">
        <p:scale>
          <a:sx n="127" d="100"/>
          <a:sy n="127" d="100"/>
        </p:scale>
        <p:origin x="150" y="13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04/07/2022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8897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4451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9139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32nd HL-LHC TCC – 29 June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32nd HL-LHC TCC – 29 June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HL-LHC motorized jacks</a:t>
            </a:r>
            <a:br>
              <a:rPr lang="en-US" dirty="0" smtClean="0"/>
            </a:br>
            <a:r>
              <a:rPr lang="en-GB" dirty="0"/>
              <a:t>Project organisation, status and plans for pre-series supply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Jaime P</a:t>
            </a:r>
            <a:r>
              <a:rPr lang="es-ES" dirty="0" smtClean="0"/>
              <a:t>é</a:t>
            </a:r>
            <a:r>
              <a:rPr lang="en-GB" dirty="0" err="1" smtClean="0"/>
              <a:t>rez</a:t>
            </a:r>
            <a:r>
              <a:rPr lang="en-GB" dirty="0" smtClean="0"/>
              <a:t> </a:t>
            </a:r>
            <a:r>
              <a:rPr lang="en-GB" dirty="0" err="1" smtClean="0"/>
              <a:t>Espinós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eeting </a:t>
            </a:r>
            <a:r>
              <a:rPr lang="en-GB" dirty="0" smtClean="0"/>
              <a:t>– 06/07/22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Meeting – 06/07/22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264150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61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Scope</a:t>
            </a:r>
          </a:p>
          <a:p>
            <a:r>
              <a:rPr lang="en-GB" dirty="0"/>
              <a:t>Procurement scenarios and boundary </a:t>
            </a:r>
            <a:r>
              <a:rPr lang="en-GB" dirty="0" smtClean="0"/>
              <a:t>conditions for HL-LHC jacks</a:t>
            </a:r>
            <a:endParaRPr lang="en-GB" dirty="0"/>
          </a:p>
          <a:p>
            <a:r>
              <a:rPr lang="en-GB" dirty="0" smtClean="0"/>
              <a:t>Project </a:t>
            </a:r>
            <a:r>
              <a:rPr lang="en-GB" dirty="0"/>
              <a:t>organisation, status and plans for pre-series supply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Meeting – 06/07/22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55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(I)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Meeting – 06/07/22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764704"/>
            <a:ext cx="5743575" cy="55054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6273869" y="895968"/>
            <a:ext cx="2412931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Extraction from e-mail sent by P. Chiggiato on 06/04/22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607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(II)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Meeting – 06/07/22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18" y="1052736"/>
            <a:ext cx="8796470" cy="494801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940152" y="5507155"/>
            <a:ext cx="2746648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Slide presented by J. M. Jim</a:t>
            </a:r>
            <a:r>
              <a:rPr lang="es-ES" dirty="0" err="1" smtClean="0"/>
              <a:t>énez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smtClean="0"/>
              <a:t>06/05/21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37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857250"/>
            <a:ext cx="7920000" cy="540000"/>
          </a:xfrm>
        </p:spPr>
        <p:txBody>
          <a:bodyPr/>
          <a:lstStyle/>
          <a:p>
            <a:r>
              <a:rPr lang="fr-CH" dirty="0"/>
              <a:t>HL-LHC Jacks</a:t>
            </a:r>
            <a:endParaRPr lang="en-GB" dirty="0"/>
          </a:p>
        </p:txBody>
      </p:sp>
      <p:sp>
        <p:nvSpPr>
          <p:cNvPr id="8" name="19 Flecha derecha">
            <a:extLst>
              <a:ext uri="{FF2B5EF4-FFF2-40B4-BE49-F238E27FC236}">
                <a16:creationId xmlns:a16="http://schemas.microsoft.com/office/drawing/2014/main" id="{4FF67B5B-1DC5-4C0D-982E-CB399DF8DED2}"/>
              </a:ext>
            </a:extLst>
          </p:cNvPr>
          <p:cNvSpPr/>
          <p:nvPr/>
        </p:nvSpPr>
        <p:spPr>
          <a:xfrm>
            <a:off x="21294" y="1309085"/>
            <a:ext cx="9128544" cy="891000"/>
          </a:xfrm>
          <a:prstGeom prst="rightArrow">
            <a:avLst/>
          </a:prstGeom>
          <a:solidFill>
            <a:schemeClr val="bg2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000" b="1" i="1" kern="0" dirty="0">
                <a:solidFill>
                  <a:prstClr val="white"/>
                </a:solidFill>
                <a:latin typeface="Calibri"/>
              </a:rPr>
              <a:t>2018		2019			2020			2021			     2022</a:t>
            </a:r>
            <a:endParaRPr lang="es-ES_tradnl" sz="2000" b="1" i="1" kern="0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59398BB-B3D6-48E6-82D2-F7C4859948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206" y="2144240"/>
            <a:ext cx="1159605" cy="108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E1729C5-EEE3-4A4F-98AE-47CD5DC9FD9C}"/>
              </a:ext>
            </a:extLst>
          </p:cNvPr>
          <p:cNvSpPr txBox="1"/>
          <p:nvPr/>
        </p:nvSpPr>
        <p:spPr>
          <a:xfrm>
            <a:off x="40008" y="3286040"/>
            <a:ext cx="2850714" cy="219290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chemeClr val="accent5"/>
                </a:solidFill>
              </a:rPr>
              <a:t>Initial discussions with Serbia</a:t>
            </a:r>
            <a:r>
              <a:rPr lang="en-US" sz="1050" dirty="0">
                <a:solidFill>
                  <a:schemeClr val="accent5"/>
                </a:solidFill>
              </a:rPr>
              <a:t> (2018)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chemeClr val="accent5"/>
                </a:solidFill>
              </a:rPr>
              <a:t>2019 - Memo</a:t>
            </a:r>
            <a:r>
              <a:rPr lang="en-US" sz="1050" dirty="0">
                <a:solidFill>
                  <a:schemeClr val="accent5"/>
                </a:solidFill>
              </a:rPr>
              <a:t> issued for the potential in-kind contribution from </a:t>
            </a:r>
            <a:r>
              <a:rPr lang="en-US" sz="1050" b="1" dirty="0">
                <a:solidFill>
                  <a:schemeClr val="accent5"/>
                </a:solidFill>
              </a:rPr>
              <a:t>Serbia</a:t>
            </a:r>
            <a:r>
              <a:rPr lang="en-US" sz="1050" dirty="0">
                <a:solidFill>
                  <a:schemeClr val="accent5"/>
                </a:solidFill>
              </a:rPr>
              <a:t> to </a:t>
            </a:r>
            <a:r>
              <a:rPr lang="en-US" sz="1050" b="1" dirty="0">
                <a:solidFill>
                  <a:schemeClr val="accent5"/>
                </a:solidFill>
              </a:rPr>
              <a:t>HL-LHC</a:t>
            </a:r>
            <a:r>
              <a:rPr lang="en-US" sz="1050" dirty="0">
                <a:solidFill>
                  <a:schemeClr val="accent5"/>
                </a:solidFill>
              </a:rPr>
              <a:t> as </a:t>
            </a:r>
            <a:r>
              <a:rPr lang="en-US" sz="1050" b="1" dirty="0">
                <a:solidFill>
                  <a:schemeClr val="accent5"/>
                </a:solidFill>
              </a:rPr>
              <a:t>special contribution </a:t>
            </a:r>
            <a:r>
              <a:rPr lang="en-US" sz="1050" dirty="0">
                <a:solidFill>
                  <a:schemeClr val="accent5"/>
                </a:solidFill>
              </a:rPr>
              <a:t>to </a:t>
            </a:r>
            <a:r>
              <a:rPr lang="en-US" sz="1050" b="1" dirty="0">
                <a:solidFill>
                  <a:schemeClr val="accent5"/>
                </a:solidFill>
              </a:rPr>
              <a:t>get the Associated MS status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chemeClr val="accent5"/>
                </a:solidFill>
              </a:rPr>
              <a:t>2019- Collaboration Agreement drafted </a:t>
            </a:r>
            <a:r>
              <a:rPr lang="en-US" sz="1050" dirty="0">
                <a:solidFill>
                  <a:schemeClr val="accent5"/>
                </a:solidFill>
              </a:rPr>
              <a:t>for </a:t>
            </a:r>
            <a:r>
              <a:rPr lang="en-US" sz="1050" b="1" dirty="0">
                <a:solidFill>
                  <a:schemeClr val="accent5"/>
                </a:solidFill>
              </a:rPr>
              <a:t>the production of the mechanical bodies of the Jack (structural body, Motorization not included in the scope)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chemeClr val="accent5"/>
                </a:solidFill>
              </a:rPr>
              <a:t>Contribution estimations based on the LHC design of the Jacks (designed and produced by India)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chemeClr val="accent5"/>
                </a:solidFill>
              </a:rPr>
              <a:t>Technical meetings already started 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11B7F3E5-EC47-451B-8632-7636211912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3740" y="2058926"/>
            <a:ext cx="1440000" cy="996674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DDE7F10F-54C6-4298-BB60-C753DE9F1085}"/>
              </a:ext>
            </a:extLst>
          </p:cNvPr>
          <p:cNvSpPr txBox="1"/>
          <p:nvPr/>
        </p:nvSpPr>
        <p:spPr>
          <a:xfrm>
            <a:off x="2958527" y="3019697"/>
            <a:ext cx="2160240" cy="2839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chemeClr val="accent5"/>
                </a:solidFill>
              </a:rPr>
              <a:t>Design evolution </a:t>
            </a:r>
            <a:r>
              <a:rPr lang="en-US" sz="1050" dirty="0">
                <a:solidFill>
                  <a:schemeClr val="accent5"/>
                </a:solidFill>
              </a:rPr>
              <a:t>to cope with </a:t>
            </a:r>
            <a:r>
              <a:rPr lang="en-US" sz="1050" b="1" dirty="0">
                <a:solidFill>
                  <a:schemeClr val="accent5"/>
                </a:solidFill>
              </a:rPr>
              <a:t>requirements from different users </a:t>
            </a:r>
            <a:r>
              <a:rPr lang="en-US" sz="1050" dirty="0">
                <a:solidFill>
                  <a:schemeClr val="accent5"/>
                </a:solidFill>
              </a:rPr>
              <a:t>as well as </a:t>
            </a:r>
            <a:r>
              <a:rPr lang="en-US" sz="1050" b="1" dirty="0">
                <a:solidFill>
                  <a:schemeClr val="accent5"/>
                </a:solidFill>
              </a:rPr>
              <a:t>FRAS requirements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chemeClr val="accent5"/>
                </a:solidFill>
              </a:rPr>
              <a:t>Design evolution to cope with the requirements from the in-kind Contribution (welded construction instead of casting)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chemeClr val="accent5"/>
                </a:solidFill>
              </a:rPr>
              <a:t>Technical discussions with the Serbian Collaboration were maintained and design was progressing towards the final solution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chemeClr val="accent5"/>
                </a:solidFill>
              </a:rPr>
              <a:t>Industrial partner </a:t>
            </a:r>
            <a:r>
              <a:rPr lang="en-US" sz="1050" dirty="0">
                <a:solidFill>
                  <a:schemeClr val="accent5"/>
                </a:solidFill>
              </a:rPr>
              <a:t>(</a:t>
            </a:r>
            <a:r>
              <a:rPr lang="en-US" sz="1050" b="1" dirty="0">
                <a:solidFill>
                  <a:schemeClr val="accent5"/>
                </a:solidFill>
              </a:rPr>
              <a:t>UNIOR</a:t>
            </a:r>
            <a:r>
              <a:rPr lang="en-US" sz="1050" dirty="0">
                <a:solidFill>
                  <a:schemeClr val="accent5"/>
                </a:solidFill>
              </a:rPr>
              <a:t>) </a:t>
            </a:r>
            <a:r>
              <a:rPr lang="en-US" sz="1050" b="1" dirty="0">
                <a:solidFill>
                  <a:schemeClr val="accent5"/>
                </a:solidFill>
              </a:rPr>
              <a:t>selected by Serbia also participated in the meetings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F0E42B54-3E2B-41AE-8C09-74AAAD6CB2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5702" y="2144240"/>
            <a:ext cx="1457769" cy="1080000"/>
          </a:xfrm>
          <a:prstGeom prst="rect">
            <a:avLst/>
          </a:prstGeom>
        </p:spPr>
      </p:pic>
      <p:sp>
        <p:nvSpPr>
          <p:cNvPr id="41" name="Star: 5 Points 40">
            <a:extLst>
              <a:ext uri="{FF2B5EF4-FFF2-40B4-BE49-F238E27FC236}">
                <a16:creationId xmlns:a16="http://schemas.microsoft.com/office/drawing/2014/main" id="{ED651792-E34C-46F7-86B2-29566E5D5D14}"/>
              </a:ext>
            </a:extLst>
          </p:cNvPr>
          <p:cNvSpPr/>
          <p:nvPr/>
        </p:nvSpPr>
        <p:spPr>
          <a:xfrm>
            <a:off x="7620176" y="1222817"/>
            <a:ext cx="288032" cy="285387"/>
          </a:xfrm>
          <a:prstGeom prst="star5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tar: 5 Points 42">
            <a:extLst>
              <a:ext uri="{FF2B5EF4-FFF2-40B4-BE49-F238E27FC236}">
                <a16:creationId xmlns:a16="http://schemas.microsoft.com/office/drawing/2014/main" id="{F7FE67B4-C345-415C-96E8-671753AC7534}"/>
              </a:ext>
            </a:extLst>
          </p:cNvPr>
          <p:cNvSpPr/>
          <p:nvPr/>
        </p:nvSpPr>
        <p:spPr>
          <a:xfrm>
            <a:off x="8267994" y="1218907"/>
            <a:ext cx="288032" cy="285387"/>
          </a:xfrm>
          <a:prstGeom prst="star5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711FFD-CDAF-4704-BA66-07BA7241A593}"/>
              </a:ext>
            </a:extLst>
          </p:cNvPr>
          <p:cNvSpPr txBox="1"/>
          <p:nvPr/>
        </p:nvSpPr>
        <p:spPr>
          <a:xfrm>
            <a:off x="7530166" y="1018468"/>
            <a:ext cx="4680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accent5"/>
                </a:solidFill>
              </a:rPr>
              <a:t>DDR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EEBF573-C1FC-4331-A675-44A277ECC83E}"/>
              </a:ext>
            </a:extLst>
          </p:cNvPr>
          <p:cNvSpPr txBox="1"/>
          <p:nvPr/>
        </p:nvSpPr>
        <p:spPr>
          <a:xfrm>
            <a:off x="8177984" y="991984"/>
            <a:ext cx="4680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accent5"/>
                </a:solidFill>
              </a:rPr>
              <a:t>PRR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66A9551-1084-43DC-AA2C-2A1BF3B5DD63}"/>
              </a:ext>
            </a:extLst>
          </p:cNvPr>
          <p:cNvSpPr txBox="1"/>
          <p:nvPr/>
        </p:nvSpPr>
        <p:spPr>
          <a:xfrm>
            <a:off x="5180331" y="2163734"/>
            <a:ext cx="2037615" cy="3485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chemeClr val="accent5"/>
                </a:solidFill>
              </a:rPr>
              <a:t>In fall 2021</a:t>
            </a:r>
            <a:r>
              <a:rPr lang="en-US" sz="1050" dirty="0">
                <a:solidFill>
                  <a:schemeClr val="accent5"/>
                </a:solidFill>
              </a:rPr>
              <a:t>, </a:t>
            </a:r>
            <a:r>
              <a:rPr lang="en-US" sz="1050" b="1" dirty="0">
                <a:solidFill>
                  <a:schemeClr val="accent5"/>
                </a:solidFill>
              </a:rPr>
              <a:t>notification from Serbian colleagues that they were not able to provide the Jacks as </a:t>
            </a:r>
            <a:br>
              <a:rPr lang="en-US" sz="1050" b="1" dirty="0">
                <a:solidFill>
                  <a:schemeClr val="accent5"/>
                </a:solidFill>
              </a:rPr>
            </a:br>
            <a:r>
              <a:rPr lang="en-US" sz="1050" b="1" dirty="0">
                <a:solidFill>
                  <a:schemeClr val="accent5"/>
                </a:solidFill>
              </a:rPr>
              <a:t>in-kind Contribution </a:t>
            </a:r>
            <a:r>
              <a:rPr lang="en-US" sz="1050" dirty="0">
                <a:solidFill>
                  <a:schemeClr val="accent5"/>
                </a:solidFill>
              </a:rPr>
              <a:t>and they preferred to </a:t>
            </a:r>
            <a:r>
              <a:rPr lang="en-US" sz="1050" b="1" dirty="0">
                <a:solidFill>
                  <a:schemeClr val="accent5"/>
                </a:solidFill>
              </a:rPr>
              <a:t>give the estimated total amount to CERN as cash payment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chemeClr val="accent5"/>
                </a:solidFill>
              </a:rPr>
              <a:t>Once the money is transferred to CERN, </a:t>
            </a:r>
            <a:r>
              <a:rPr lang="en-US" sz="1050" b="1" dirty="0">
                <a:solidFill>
                  <a:schemeClr val="accent5"/>
                </a:solidFill>
              </a:rPr>
              <a:t>this must follow the Financial Rules at CERN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050" dirty="0">
              <a:solidFill>
                <a:schemeClr val="accent5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00B050"/>
                </a:solidFill>
              </a:rPr>
              <a:t>Due to the </a:t>
            </a:r>
            <a:r>
              <a:rPr lang="en-US" sz="1050" b="1" dirty="0">
                <a:solidFill>
                  <a:srgbClr val="00B050"/>
                </a:solidFill>
              </a:rPr>
              <a:t>impact and urgency of the IT String units</a:t>
            </a:r>
            <a:r>
              <a:rPr lang="en-US" sz="1050" dirty="0">
                <a:solidFill>
                  <a:srgbClr val="00B050"/>
                </a:solidFill>
              </a:rPr>
              <a:t>, </a:t>
            </a:r>
            <a:r>
              <a:rPr lang="en-US" sz="1050" b="1" dirty="0">
                <a:solidFill>
                  <a:srgbClr val="00B050"/>
                </a:solidFill>
              </a:rPr>
              <a:t>IPT agreed to have  a Noncompetitive tender (with the Serbian Firm) for the IT String units, </a:t>
            </a:r>
            <a:r>
              <a:rPr lang="en-US" sz="1050" dirty="0">
                <a:solidFill>
                  <a:srgbClr val="00B050"/>
                </a:solidFill>
              </a:rPr>
              <a:t>but MS/IT are required for the Series units (LHC)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B48E127-ECE3-4D38-AE25-748B9AD579AF}"/>
              </a:ext>
            </a:extLst>
          </p:cNvPr>
          <p:cNvSpPr txBox="1"/>
          <p:nvPr/>
        </p:nvSpPr>
        <p:spPr>
          <a:xfrm>
            <a:off x="7217946" y="2242481"/>
            <a:ext cx="1854891" cy="34855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chemeClr val="accent5"/>
                </a:solidFill>
              </a:rPr>
              <a:t>Unofficial </a:t>
            </a:r>
            <a:r>
              <a:rPr lang="en-US" sz="1050" b="1" dirty="0" err="1">
                <a:solidFill>
                  <a:schemeClr val="accent5"/>
                </a:solidFill>
              </a:rPr>
              <a:t>RfQ</a:t>
            </a:r>
            <a:r>
              <a:rPr lang="en-US" sz="1050" b="1" dirty="0">
                <a:solidFill>
                  <a:schemeClr val="accent5"/>
                </a:solidFill>
              </a:rPr>
              <a:t> to UNIOR has confirmed that the price largely exceeds the initial CERN  estimations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chemeClr val="accent5"/>
                </a:solidFill>
              </a:rPr>
              <a:t>Following the </a:t>
            </a:r>
            <a:r>
              <a:rPr lang="en-US" sz="1050" b="1" dirty="0">
                <a:solidFill>
                  <a:schemeClr val="accent5"/>
                </a:solidFill>
              </a:rPr>
              <a:t>Financial Rules at CERN for non-competitive tenders</a:t>
            </a:r>
            <a:r>
              <a:rPr lang="en-US" sz="1050" dirty="0">
                <a:solidFill>
                  <a:schemeClr val="accent5"/>
                </a:solidFill>
              </a:rPr>
              <a:t>, the </a:t>
            </a:r>
            <a:r>
              <a:rPr lang="en-US" sz="1050" b="1" dirty="0">
                <a:solidFill>
                  <a:schemeClr val="accent5"/>
                </a:solidFill>
              </a:rPr>
              <a:t>order</a:t>
            </a:r>
            <a:r>
              <a:rPr lang="en-US" sz="1050" dirty="0">
                <a:solidFill>
                  <a:schemeClr val="accent5"/>
                </a:solidFill>
              </a:rPr>
              <a:t> for the IT String units </a:t>
            </a:r>
            <a:r>
              <a:rPr lang="en-US" sz="1050" b="1" dirty="0">
                <a:solidFill>
                  <a:schemeClr val="accent5"/>
                </a:solidFill>
              </a:rPr>
              <a:t>would need FC Approval (next one in June)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chemeClr val="accent5"/>
                </a:solidFill>
              </a:rPr>
              <a:t>HL </a:t>
            </a:r>
            <a:r>
              <a:rPr lang="en-US" sz="1050" b="1" dirty="0" err="1">
                <a:solidFill>
                  <a:schemeClr val="accent5"/>
                </a:solidFill>
              </a:rPr>
              <a:t>Coll</a:t>
            </a:r>
            <a:r>
              <a:rPr lang="en-US" sz="1050" b="1" dirty="0">
                <a:solidFill>
                  <a:schemeClr val="accent5"/>
                </a:solidFill>
              </a:rPr>
              <a:t> Officer working on price reduction to enable to place the order soon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rgbClr val="FF0000"/>
                </a:solidFill>
              </a:rPr>
              <a:t>Series production will follow the usual procurement process at CERN (not part of the PRR Scope)</a:t>
            </a:r>
          </a:p>
        </p:txBody>
      </p:sp>
      <p:sp>
        <p:nvSpPr>
          <p:cNvPr id="44" name="Footer Placeholder 43">
            <a:extLst>
              <a:ext uri="{FF2B5EF4-FFF2-40B4-BE49-F238E27FC236}">
                <a16:creationId xmlns:a16="http://schemas.microsoft.com/office/drawing/2014/main" id="{BCAB16DD-CD0F-4D1A-9258-B08451EDE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Jacks - Introduction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012A77A-5D44-480C-BAD0-0CD5F927985F}"/>
              </a:ext>
            </a:extLst>
          </p:cNvPr>
          <p:cNvGrpSpPr/>
          <p:nvPr/>
        </p:nvGrpSpPr>
        <p:grpSpPr>
          <a:xfrm>
            <a:off x="5707936" y="2058926"/>
            <a:ext cx="1255961" cy="2128336"/>
            <a:chOff x="5651418" y="1201676"/>
            <a:chExt cx="1255961" cy="2128336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E2146399-9558-4797-A892-5DA22F38ED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3710" r="12918" b="9272"/>
            <a:stretch/>
          </p:blipFill>
          <p:spPr>
            <a:xfrm>
              <a:off x="5651418" y="1201676"/>
              <a:ext cx="1255961" cy="212833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04218A53-F531-436C-8EE3-271AD760513C}"/>
                </a:ext>
              </a:extLst>
            </p:cNvPr>
            <p:cNvCxnSpPr>
              <a:cxnSpLocks/>
            </p:cNvCxnSpPr>
            <p:nvPr/>
          </p:nvCxnSpPr>
          <p:spPr>
            <a:xfrm>
              <a:off x="5651418" y="1512708"/>
              <a:ext cx="1220843" cy="1577045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5F3FA62-C3A7-4656-9B2E-EF71E806F68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74709" y="1512708"/>
              <a:ext cx="1194862" cy="1668455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2" name="Titl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Procurement scenarios and boundary conditions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4822966" y="5873337"/>
            <a:ext cx="3733060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Slide by H. </a:t>
            </a:r>
            <a:r>
              <a:rPr lang="en-US" dirty="0" err="1" smtClean="0"/>
              <a:t>Garc</a:t>
            </a:r>
            <a:r>
              <a:rPr lang="es-ES" dirty="0" err="1" smtClean="0"/>
              <a:t>ía</a:t>
            </a:r>
            <a:r>
              <a:rPr lang="es-ES" dirty="0" smtClean="0"/>
              <a:t> Gavela </a:t>
            </a:r>
            <a:r>
              <a:rPr lang="es-ES" dirty="0" err="1" smtClean="0"/>
              <a:t>during</a:t>
            </a:r>
            <a:r>
              <a:rPr lang="es-ES" dirty="0" smtClean="0"/>
              <a:t> PRR for </a:t>
            </a:r>
            <a:r>
              <a:rPr lang="es-ES" dirty="0" err="1" smtClean="0"/>
              <a:t>the</a:t>
            </a:r>
            <a:r>
              <a:rPr lang="es-ES" dirty="0" smtClean="0"/>
              <a:t> IT </a:t>
            </a:r>
            <a:r>
              <a:rPr lang="es-ES" dirty="0" err="1" smtClean="0"/>
              <a:t>String</a:t>
            </a:r>
            <a:r>
              <a:rPr lang="es-ES" dirty="0" smtClean="0"/>
              <a:t> </a:t>
            </a:r>
            <a:r>
              <a:rPr lang="es-ES" dirty="0" err="1" smtClean="0"/>
              <a:t>jacks</a:t>
            </a:r>
            <a:r>
              <a:rPr lang="es-ES" dirty="0" smtClean="0"/>
              <a:t> </a:t>
            </a:r>
            <a:r>
              <a:rPr lang="es-ES" dirty="0" err="1" smtClean="0"/>
              <a:t>procurement</a:t>
            </a:r>
            <a:r>
              <a:rPr lang="es-ES" dirty="0" smtClean="0"/>
              <a:t> (</a:t>
            </a:r>
            <a:r>
              <a:rPr lang="es-ES" dirty="0" err="1" smtClean="0"/>
              <a:t>on</a:t>
            </a:r>
            <a:r>
              <a:rPr lang="es-ES" dirty="0" smtClean="0"/>
              <a:t> 30/03/22)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5180331" y="4262446"/>
            <a:ext cx="2037615" cy="1326794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45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 animBg="1"/>
      <p:bldP spid="43" grpId="0" animBg="1"/>
      <p:bldP spid="42" grpId="0"/>
      <p:bldP spid="45" grpId="0"/>
      <p:bldP spid="47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organisation, status and plans for pre-series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>
                <a:sym typeface="Symbol" panose="05050102010706020507" pitchFamily="18" charset="2"/>
              </a:rPr>
              <a:t>Plans for pre-series supply:</a:t>
            </a:r>
          </a:p>
          <a:p>
            <a:pPr lvl="1"/>
            <a:r>
              <a:rPr lang="en-GB" dirty="0">
                <a:sym typeface="Symbol" panose="05050102010706020507" pitchFamily="18" charset="2"/>
              </a:rPr>
              <a:t>O</a:t>
            </a:r>
            <a:r>
              <a:rPr lang="en-GB" dirty="0" smtClean="0">
                <a:sym typeface="Symbol" panose="05050102010706020507" pitchFamily="18" charset="2"/>
              </a:rPr>
              <a:t>rders </a:t>
            </a:r>
            <a:r>
              <a:rPr lang="en-GB" dirty="0">
                <a:sym typeface="Symbol" panose="05050102010706020507" pitchFamily="18" charset="2"/>
              </a:rPr>
              <a:t>for </a:t>
            </a:r>
            <a:r>
              <a:rPr lang="en-GB" dirty="0" smtClean="0">
                <a:sym typeface="Symbol" panose="05050102010706020507" pitchFamily="18" charset="2"/>
              </a:rPr>
              <a:t>already released (EDH </a:t>
            </a:r>
            <a:r>
              <a:rPr lang="en-GB" dirty="0">
                <a:sym typeface="Symbol" panose="05050102010706020507" pitchFamily="18" charset="2"/>
              </a:rPr>
              <a:t>#9204149 and EDH #</a:t>
            </a:r>
            <a:r>
              <a:rPr lang="en-GB" dirty="0" smtClean="0">
                <a:sym typeface="Symbol" panose="05050102010706020507" pitchFamily="18" charset="2"/>
              </a:rPr>
              <a:t>9280625) and paid </a:t>
            </a:r>
            <a:r>
              <a:rPr lang="en-GB" dirty="0">
                <a:sym typeface="Symbol" panose="05050102010706020507" pitchFamily="18" charset="2"/>
              </a:rPr>
              <a:t>entirely by </a:t>
            </a:r>
            <a:r>
              <a:rPr lang="en-GB" dirty="0" smtClean="0">
                <a:sym typeface="Symbol" panose="05050102010706020507" pitchFamily="18" charset="2"/>
              </a:rPr>
              <a:t>WP3</a:t>
            </a:r>
          </a:p>
          <a:p>
            <a:r>
              <a:rPr lang="en-US" dirty="0" smtClean="0">
                <a:sym typeface="Symbol" panose="05050102010706020507" pitchFamily="18" charset="2"/>
              </a:rPr>
              <a:t>Project status:</a:t>
            </a:r>
          </a:p>
          <a:p>
            <a:pPr lvl="1"/>
            <a:r>
              <a:rPr lang="en-US" dirty="0" smtClean="0">
                <a:sym typeface="Symbol" panose="05050102010706020507" pitchFamily="18" charset="2"/>
              </a:rPr>
              <a:t>HL-LHC jacks</a:t>
            </a:r>
          </a:p>
          <a:p>
            <a:pPr lvl="2"/>
            <a:r>
              <a:rPr lang="en-US" dirty="0" smtClean="0">
                <a:sym typeface="Symbol" panose="05050102010706020507" pitchFamily="18" charset="2"/>
              </a:rPr>
              <a:t>DR and PRR already made  design approved and overall production strategy endorsed</a:t>
            </a:r>
          </a:p>
          <a:p>
            <a:pPr lvl="3"/>
            <a:r>
              <a:rPr lang="en-US" dirty="0" smtClean="0">
                <a:sym typeface="Symbol" panose="05050102010706020507" pitchFamily="18" charset="2"/>
              </a:rPr>
              <a:t>Final lubrication decision, pending of lubricant irradiation campaign and latter dedicated tests  </a:t>
            </a:r>
            <a:r>
              <a:rPr lang="en-US" b="1" dirty="0" smtClean="0">
                <a:sym typeface="Symbol" panose="05050102010706020507" pitchFamily="18" charset="2"/>
              </a:rPr>
              <a:t>draft of test specification for irradiation campaign under internal review</a:t>
            </a:r>
            <a:r>
              <a:rPr lang="en-US" dirty="0" smtClean="0">
                <a:sym typeface="Symbol" panose="05050102010706020507" pitchFamily="18" charset="2"/>
              </a:rPr>
              <a:t>, to be followed by review and approval by WP leaders  </a:t>
            </a:r>
            <a:r>
              <a:rPr lang="en-US" b="1" dirty="0" smtClean="0">
                <a:sym typeface="Symbol" panose="05050102010706020507" pitchFamily="18" charset="2"/>
              </a:rPr>
              <a:t>campaign to start at best in Oct. ’22  dedicated tests along 2023  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decision on lubrication decoupled from jacks for IT String</a:t>
            </a:r>
          </a:p>
          <a:p>
            <a:pPr lvl="2"/>
            <a:r>
              <a:rPr lang="en-US" dirty="0" smtClean="0">
                <a:sym typeface="Symbol" panose="05050102010706020507" pitchFamily="18" charset="2"/>
              </a:rPr>
              <a:t>Production: see next slides</a:t>
            </a:r>
          </a:p>
          <a:p>
            <a:pPr lvl="1"/>
            <a:r>
              <a:rPr lang="en-US" dirty="0" smtClean="0">
                <a:sym typeface="Symbol" panose="05050102010706020507" pitchFamily="18" charset="2"/>
              </a:rPr>
              <a:t>CERN acceptance test tool  need identified due to split of supply and/or orders  originally supposed to be designed and delivered by supplier</a:t>
            </a:r>
          </a:p>
          <a:p>
            <a:pPr lvl="2"/>
            <a:r>
              <a:rPr lang="en-US" dirty="0" smtClean="0">
                <a:sym typeface="Symbol" panose="05050102010706020507" pitchFamily="18" charset="2"/>
              </a:rPr>
              <a:t>Design  OK</a:t>
            </a:r>
          </a:p>
          <a:p>
            <a:pPr lvl="2"/>
            <a:r>
              <a:rPr lang="en-US" dirty="0" smtClean="0">
                <a:sym typeface="Symbol" panose="05050102010706020507" pitchFamily="18" charset="2"/>
              </a:rPr>
              <a:t>Production and assembly foreseen for </a:t>
            </a:r>
            <a:r>
              <a:rPr lang="en-US" b="1" dirty="0" smtClean="0">
                <a:sym typeface="Symbol" panose="05050102010706020507" pitchFamily="18" charset="2"/>
              </a:rPr>
              <a:t>end of July 2022 (W30)</a:t>
            </a:r>
          </a:p>
          <a:p>
            <a:pPr lvl="2"/>
            <a:r>
              <a:rPr lang="en-US" dirty="0" smtClean="0">
                <a:sym typeface="Symbol" panose="05050102010706020507" pitchFamily="18" charset="2"/>
              </a:rPr>
              <a:t>Test (on CERN prototype) in </a:t>
            </a:r>
            <a:r>
              <a:rPr lang="en-US" b="1" dirty="0" smtClean="0">
                <a:sym typeface="Symbol" panose="05050102010706020507" pitchFamily="18" charset="2"/>
              </a:rPr>
              <a:t>August 2022 (by W34)</a:t>
            </a:r>
          </a:p>
          <a:p>
            <a:pPr lvl="2"/>
            <a:r>
              <a:rPr lang="en-US" dirty="0" smtClean="0">
                <a:sym typeface="Symbol" panose="05050102010706020507" pitchFamily="18" charset="2"/>
              </a:rPr>
              <a:t>Shipment to supplier, </a:t>
            </a:r>
            <a:r>
              <a:rPr lang="en-US" b="1" dirty="0" smtClean="0">
                <a:sym typeface="Symbol" panose="05050102010706020507" pitchFamily="18" charset="2"/>
              </a:rPr>
              <a:t>beginning of September 2022</a:t>
            </a:r>
          </a:p>
          <a:p>
            <a:pPr lvl="1"/>
            <a:r>
              <a:rPr lang="en-US" dirty="0" smtClean="0">
                <a:sym typeface="Symbol" panose="05050102010706020507" pitchFamily="18" charset="2"/>
              </a:rPr>
              <a:t>CERN prototype</a:t>
            </a:r>
          </a:p>
          <a:p>
            <a:pPr lvl="2"/>
            <a:r>
              <a:rPr lang="en-GB" dirty="0">
                <a:sym typeface="Symbol" panose="05050102010706020507" pitchFamily="18" charset="2"/>
              </a:rPr>
              <a:t>Metrology of subcomponents expected </a:t>
            </a:r>
            <a:r>
              <a:rPr lang="en-GB" b="1" dirty="0">
                <a:sym typeface="Symbol" panose="05050102010706020507" pitchFamily="18" charset="2"/>
              </a:rPr>
              <a:t>beginning of July (W27</a:t>
            </a:r>
            <a:r>
              <a:rPr lang="en-GB" b="1" dirty="0" smtClean="0">
                <a:sym typeface="Symbol" panose="05050102010706020507" pitchFamily="18" charset="2"/>
              </a:rPr>
              <a:t>)</a:t>
            </a:r>
            <a:endParaRPr lang="en-GB" dirty="0">
              <a:sym typeface="Symbol" panose="05050102010706020507" pitchFamily="18" charset="2"/>
            </a:endParaRPr>
          </a:p>
          <a:p>
            <a:pPr lvl="2"/>
            <a:r>
              <a:rPr lang="en-US" dirty="0" smtClean="0">
                <a:sym typeface="Symbol" panose="05050102010706020507" pitchFamily="18" charset="2"/>
              </a:rPr>
              <a:t>Assembly to follow, </a:t>
            </a:r>
            <a:r>
              <a:rPr lang="en-US" b="1" dirty="0" smtClean="0">
                <a:sym typeface="Symbol" panose="05050102010706020507" pitchFamily="18" charset="2"/>
              </a:rPr>
              <a:t>~ mid-July (W29)</a:t>
            </a:r>
            <a:endParaRPr lang="en-US" b="1" dirty="0">
              <a:sym typeface="Symbol" panose="05050102010706020507" pitchFamily="18" charset="2"/>
            </a:endParaRPr>
          </a:p>
          <a:p>
            <a:pPr lvl="2"/>
            <a:endParaRPr lang="en-US" dirty="0" smtClean="0">
              <a:sym typeface="Symbol" panose="05050102010706020507" pitchFamily="18" charset="2"/>
            </a:endParaRPr>
          </a:p>
          <a:p>
            <a:endParaRPr lang="en-US" dirty="0" smtClean="0">
              <a:sym typeface="Symbol" panose="05050102010706020507" pitchFamily="18" charset="2"/>
            </a:endParaRPr>
          </a:p>
          <a:p>
            <a:pPr lvl="2"/>
            <a:endParaRPr lang="en-US" dirty="0">
              <a:sym typeface="Symbol" panose="05050102010706020507" pitchFamily="18" charset="2"/>
            </a:endParaRPr>
          </a:p>
          <a:p>
            <a:pPr lvl="2"/>
            <a:endParaRPr lang="en-GB" dirty="0">
              <a:sym typeface="Symbol" panose="05050102010706020507" pitchFamily="18" charset="2"/>
            </a:endParaRPr>
          </a:p>
          <a:p>
            <a:endParaRPr lang="en-US" dirty="0" smtClean="0">
              <a:sym typeface="Symbol" panose="05050102010706020507" pitchFamily="18" charset="2"/>
            </a:endParaRPr>
          </a:p>
          <a:p>
            <a:pPr lvl="2"/>
            <a:endParaRPr lang="en-US" dirty="0" smtClean="0">
              <a:sym typeface="Symbol" panose="05050102010706020507" pitchFamily="18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Meeting – 06/07/22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429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jack production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Meeting – 06/07/22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607" y="1017386"/>
            <a:ext cx="7080785" cy="5310590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</p:pic>
      <p:sp>
        <p:nvSpPr>
          <p:cNvPr id="7" name="Rounded Rectangle 6"/>
          <p:cNvSpPr/>
          <p:nvPr/>
        </p:nvSpPr>
        <p:spPr>
          <a:xfrm>
            <a:off x="2483768" y="5373217"/>
            <a:ext cx="2664296" cy="648072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182185" y="5335074"/>
            <a:ext cx="2759088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Schedule agreed with UNIOR is Dec. ‘22 for production and Jan. ‘23 for tests at their facilities</a:t>
            </a:r>
            <a:endParaRPr lang="en-GB" sz="1400" dirty="0"/>
          </a:p>
        </p:txBody>
      </p:sp>
      <p:sp>
        <p:nvSpPr>
          <p:cNvPr id="10" name="Right Arrow 9"/>
          <p:cNvSpPr/>
          <p:nvPr/>
        </p:nvSpPr>
        <p:spPr>
          <a:xfrm>
            <a:off x="2139479" y="4839997"/>
            <a:ext cx="360040" cy="216024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47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organization (as presented in the PRR) -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Meeting – 06/07/22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1968023"/>
            <a:ext cx="7336790" cy="340931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399168" y="1659577"/>
            <a:ext cx="165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L. Krzempek (contract finished)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52323" y="1659577"/>
            <a:ext cx="165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J. Perez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59832" y="2295960"/>
            <a:ext cx="165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T. Lehtinen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637" y="4653136"/>
            <a:ext cx="14006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S. Barriere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(M. Garlasche)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76391" y="5594925"/>
            <a:ext cx="2735864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QA/QC: support from HL-LHC PO (</a:t>
            </a:r>
            <a:r>
              <a:rPr lang="en-US" b="1" dirty="0" smtClean="0">
                <a:solidFill>
                  <a:srgbClr val="FF0000"/>
                </a:solidFill>
              </a:rPr>
              <a:t>V. Guillen</a:t>
            </a:r>
            <a:r>
              <a:rPr lang="en-US" b="1" dirty="0" smtClean="0"/>
              <a:t>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908442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</a:t>
            </a:r>
            <a:r>
              <a:rPr lang="en-GB" dirty="0" smtClean="0"/>
              <a:t>organization (as presented in the PRR) </a:t>
            </a:r>
            <a:r>
              <a:rPr lang="en-GB" dirty="0"/>
              <a:t>- Production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Meeting – 06/07/22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75" y="903408"/>
            <a:ext cx="8625205" cy="4572000"/>
          </a:xfrm>
          <a:prstGeom prst="rect">
            <a:avLst/>
          </a:prstGeom>
          <a:noFill/>
        </p:spPr>
      </p:pic>
      <p:sp>
        <p:nvSpPr>
          <p:cNvPr id="7" name="Rounded Rectangle 6"/>
          <p:cNvSpPr/>
          <p:nvPr/>
        </p:nvSpPr>
        <p:spPr>
          <a:xfrm>
            <a:off x="3300171" y="3322230"/>
            <a:ext cx="2615157" cy="2268272"/>
          </a:xfrm>
          <a:prstGeom prst="roundRect">
            <a:avLst/>
          </a:prstGeom>
          <a:solidFill>
            <a:srgbClr val="FF00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759299" y="4419109"/>
            <a:ext cx="828925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TBD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76719" y="472266"/>
            <a:ext cx="165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L. Krzempek (contract finished)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98004" y="2761529"/>
            <a:ext cx="9836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M. Sosin (M. Noir)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8" name="Multiply 7"/>
          <p:cNvSpPr/>
          <p:nvPr/>
        </p:nvSpPr>
        <p:spPr>
          <a:xfrm>
            <a:off x="2555776" y="1242981"/>
            <a:ext cx="524360" cy="451112"/>
          </a:xfrm>
          <a:prstGeom prst="mathMultiply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067944" y="2164661"/>
            <a:ext cx="14006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S. Barriere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(M. Garlasche)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10898" y="3926196"/>
            <a:ext cx="18219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E. Urrutia (design); M. </a:t>
            </a:r>
            <a:r>
              <a:rPr lang="en-US" sz="1400" dirty="0" err="1" smtClean="0">
                <a:solidFill>
                  <a:srgbClr val="FF0000"/>
                </a:solidFill>
              </a:rPr>
              <a:t>Masci</a:t>
            </a:r>
            <a:r>
              <a:rPr lang="en-US" sz="1400" dirty="0" smtClean="0">
                <a:solidFill>
                  <a:srgbClr val="FF0000"/>
                </a:solidFill>
              </a:rPr>
              <a:t> (analyses)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7308304" y="2233536"/>
            <a:ext cx="476604" cy="16926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8714988" y="1635876"/>
            <a:ext cx="57631" cy="11710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90428" y="935159"/>
            <a:ext cx="165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J. Perez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87630" y="5641597"/>
            <a:ext cx="2735864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QA/QC: support from HL-LHC PO (</a:t>
            </a:r>
            <a:r>
              <a:rPr lang="en-US" b="1" dirty="0" smtClean="0">
                <a:solidFill>
                  <a:srgbClr val="FF0000"/>
                </a:solidFill>
              </a:rPr>
              <a:t>V. Guillen</a:t>
            </a:r>
            <a:r>
              <a:rPr lang="en-US" b="1" dirty="0" smtClean="0"/>
              <a:t>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143848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8" grpId="0" animBg="1"/>
      <p:bldP spid="15" grpId="0"/>
      <p:bldP spid="16" grpId="0"/>
      <p:bldP spid="21" grpId="0"/>
      <p:bldP spid="2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61788</TotalTime>
  <Words>786</Words>
  <Application>Microsoft Office PowerPoint</Application>
  <PresentationFormat>On-screen Show (4:3)</PresentationFormat>
  <Paragraphs>94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Symbol</vt:lpstr>
      <vt:lpstr>Wingdings</vt:lpstr>
      <vt:lpstr>Thème Office</vt:lpstr>
      <vt:lpstr>HL-LHC motorized jacks Project organisation, status and plans for pre-series supply</vt:lpstr>
      <vt:lpstr>Outlook</vt:lpstr>
      <vt:lpstr>Scope (I)</vt:lpstr>
      <vt:lpstr>Scope (II)</vt:lpstr>
      <vt:lpstr>HL-LHC Jacks</vt:lpstr>
      <vt:lpstr>Project organisation, status and plans for pre-series supply</vt:lpstr>
      <vt:lpstr>HL-LHC jack production</vt:lpstr>
      <vt:lpstr>Project organization (as presented in the PRR) - Design</vt:lpstr>
      <vt:lpstr>Project organization (as presented in the PRR) - Production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Jaime Perez Espinos</cp:lastModifiedBy>
  <cp:revision>1475</cp:revision>
  <cp:lastPrinted>2021-06-16T06:35:52Z</cp:lastPrinted>
  <dcterms:created xsi:type="dcterms:W3CDTF">2016-02-12T10:02:27Z</dcterms:created>
  <dcterms:modified xsi:type="dcterms:W3CDTF">2022-07-06T10:38:29Z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