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36"/>
  </p:notesMasterIdLst>
  <p:handoutMasterIdLst>
    <p:handoutMasterId r:id="rId37"/>
  </p:handoutMasterIdLst>
  <p:sldIdLst>
    <p:sldId id="265" r:id="rId3"/>
    <p:sldId id="502" r:id="rId4"/>
    <p:sldId id="750" r:id="rId5"/>
    <p:sldId id="777" r:id="rId6"/>
    <p:sldId id="768" r:id="rId7"/>
    <p:sldId id="772" r:id="rId8"/>
    <p:sldId id="771" r:id="rId9"/>
    <p:sldId id="770" r:id="rId10"/>
    <p:sldId id="778" r:id="rId11"/>
    <p:sldId id="789" r:id="rId12"/>
    <p:sldId id="790" r:id="rId13"/>
    <p:sldId id="779" r:id="rId14"/>
    <p:sldId id="788" r:id="rId15"/>
    <p:sldId id="791" r:id="rId16"/>
    <p:sldId id="792" r:id="rId17"/>
    <p:sldId id="798" r:id="rId18"/>
    <p:sldId id="783" r:id="rId19"/>
    <p:sldId id="800" r:id="rId20"/>
    <p:sldId id="786" r:id="rId21"/>
    <p:sldId id="785" r:id="rId22"/>
    <p:sldId id="801" r:id="rId23"/>
    <p:sldId id="784" r:id="rId24"/>
    <p:sldId id="780" r:id="rId25"/>
    <p:sldId id="797" r:id="rId26"/>
    <p:sldId id="799" r:id="rId27"/>
    <p:sldId id="794" r:id="rId28"/>
    <p:sldId id="760" r:id="rId29"/>
    <p:sldId id="610" r:id="rId30"/>
    <p:sldId id="756" r:id="rId31"/>
    <p:sldId id="707" r:id="rId32"/>
    <p:sldId id="761" r:id="rId33"/>
    <p:sldId id="802" r:id="rId34"/>
    <p:sldId id="572" r:id="rId3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666A"/>
    <a:srgbClr val="404040"/>
    <a:srgbClr val="505050"/>
    <a:srgbClr val="00FF00"/>
    <a:srgbClr val="004C97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645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80065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7736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13758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815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0621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70164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2502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63873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16083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86545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39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4729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140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36020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91353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6512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07006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699313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66357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38778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90656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87943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651761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4565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9302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1862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8815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525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8550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7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0D40A94-F08D-4CD4-B29F-E34BE6CEA4DC}" type="slidenum">
              <a:rPr lang="en-US" altLang="en-US" sz="1400" smtClean="0">
                <a:ea typeface="DejaVu Sans"/>
                <a:cs typeface="DejaVu Sans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3375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7112A648-30BA-4405-A15D-D820356621FC}" type="slidenum">
              <a:rPr lang="en-US" altLang="en-US" sz="1400">
                <a:ea typeface="DejaVu Sans"/>
                <a:cs typeface="DejaVu Sans"/>
              </a:rPr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>
              <a:ea typeface="DejaVu Sans"/>
              <a:cs typeface="DejaVu Sans"/>
            </a:endParaRP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BC2E6FDE-E650-4FCA-924B-1FF30E1E55A2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1E64C6FB-87A0-42BB-B506-B42340131B1B}" type="slidenum">
              <a:rPr lang="en-US" altLang="en-US" sz="1400"/>
              <a:pPr algn="r"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400"/>
          </a:p>
        </p:txBody>
      </p:sp>
      <p:sp>
        <p:nvSpPr>
          <p:cNvPr id="15366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6025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9728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866E9CA-C242-476E-AC96-726DAD61F4C9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fld id="{50889BEA-2B91-403F-ADA4-053DEE04721E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fld id="{6A3537A3-8C6B-43C4-A25C-FC2CE8D9D9BB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fld id="{2B1CF01D-1604-4C8E-BF6F-5634B5B9B0FA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5E62D87C-608A-49B4-979E-2C9EC8FFFA3E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Wednesday, October 23, 2013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44C4D-BEB7-4624-8D2A-34E58A073E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6106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EAD63FCB-C847-421A-A82C-644CA8D55BDB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A0E092C4-48F6-48C5-B2B3-815670E99CE7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DD380D08-F2CA-47D3-B2B9-BCFDF76A6561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D594D8DC-1801-43BE-B437-DF92E32BA858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  <p:sldLayoutId id="2147484107" r:id="rId6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F478486A-2EA2-4759-824C-EE1AD3861CE4}" type="datetime1">
              <a:rPr lang="en-US" altLang="en-US"/>
              <a:pPr/>
              <a:t>10/11/2022</a:t>
            </a:fld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tif"/><Relationship Id="rId5" Type="http://schemas.openxmlformats.org/officeDocument/2006/relationships/image" Target="../media/image9.tif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hyperlink" Target="https://inspirehep.net/files/cf652f059da98bafecc868c27b133da2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hyperlink" Target="https://www.sciencedirect.com/science/article/pii/S016890021931037X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11.0693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203.05052" TargetMode="External"/><Relationship Id="rId5" Type="http://schemas.openxmlformats.org/officeDocument/2006/relationships/hyperlink" Target="https://arxiv.org/abs/2203.08276" TargetMode="External"/><Relationship Id="rId4" Type="http://schemas.openxmlformats.org/officeDocument/2006/relationships/hyperlink" Target="https://arxiv.org/abs/2106.0213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8831" y="3088759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altLang="en-US" sz="2800" dirty="0">
                <a:latin typeface="Helvetica" panose="020B0604020202020204" pitchFamily="34" charset="0"/>
                <a:ea typeface="Geneva" pitchFamily="121" charset="-128"/>
              </a:rPr>
              <a:t>MC Proton Driver parameters: US siting</a:t>
            </a:r>
            <a:br>
              <a:rPr lang="en-US" altLang="en-US" sz="2800" dirty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sz="2800" dirty="0">
                <a:solidFill>
                  <a:schemeClr val="accent6"/>
                </a:solidFill>
                <a:latin typeface="Helvetica" panose="020B0604020202020204" pitchFamily="34" charset="0"/>
                <a:ea typeface="Geneva" pitchFamily="121" charset="-128"/>
              </a:rPr>
              <a:t>	FNAL from DUNE-era to MC-era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746786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b="1" dirty="0">
                <a:latin typeface="Helvetica" panose="020B0604020202020204" pitchFamily="34" charset="0"/>
                <a:ea typeface="Geneva" pitchFamily="121" charset="-128"/>
              </a:rPr>
              <a:t>Jeffrey Eldred</a:t>
            </a: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 eaLnBrk="1" hangingPunct="1"/>
            <a:r>
              <a:rPr lang="en-US" altLang="en-US" b="1" dirty="0">
                <a:solidFill>
                  <a:schemeClr val="accent6"/>
                </a:solidFill>
                <a:latin typeface="Helvetica" panose="020B0604020202020204" pitchFamily="34" charset="0"/>
                <a:ea typeface="Geneva" pitchFamily="121" charset="-128"/>
              </a:rPr>
              <a:t>Muon Collider Collaboration Meeting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October 12th, 2022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32C02F37-382F-512C-5B5A-134274157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1657692"/>
            <a:ext cx="8789142" cy="2668722"/>
          </a:xfrm>
          <a:prstGeom prst="rect">
            <a:avLst/>
          </a:prstGeom>
        </p:spPr>
      </p:pic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PIU Parameter Tables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5" name="Content Placeholder 29">
            <a:extLst>
              <a:ext uri="{FF2B5EF4-FFF2-40B4-BE49-F238E27FC236}">
                <a16:creationId xmlns:a16="http://schemas.microsoft.com/office/drawing/2014/main" id="{0F3A6740-75A2-FE52-25F3-0D980E3F63B6}"/>
              </a:ext>
            </a:extLst>
          </p:cNvPr>
          <p:cNvSpPr txBox="1">
            <a:spLocks/>
          </p:cNvSpPr>
          <p:nvPr/>
        </p:nvSpPr>
        <p:spPr bwMode="auto">
          <a:xfrm>
            <a:off x="228600" y="986658"/>
            <a:ext cx="8740739" cy="44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Five versions of PIU have different implications for 8 GeV program.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ACBD5B-FC63-BE7D-EC2A-5A9F8B58D896}"/>
              </a:ext>
            </a:extLst>
          </p:cNvPr>
          <p:cNvSpPr/>
          <p:nvPr/>
        </p:nvSpPr>
        <p:spPr>
          <a:xfrm>
            <a:off x="4263655" y="1657692"/>
            <a:ext cx="1041991" cy="266872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E70E63-2B03-EAB2-A4CE-B360562ABDA5}"/>
              </a:ext>
            </a:extLst>
          </p:cNvPr>
          <p:cNvSpPr/>
          <p:nvPr/>
        </p:nvSpPr>
        <p:spPr>
          <a:xfrm>
            <a:off x="6119702" y="1673459"/>
            <a:ext cx="1041991" cy="266872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392C84-D201-77CA-C173-C880D29E8D1A}"/>
              </a:ext>
            </a:extLst>
          </p:cNvPr>
          <p:cNvSpPr/>
          <p:nvPr/>
        </p:nvSpPr>
        <p:spPr>
          <a:xfrm>
            <a:off x="4205177" y="3785189"/>
            <a:ext cx="1148315" cy="217969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79EAB0-CBF4-E377-4C40-95685B5A75A2}"/>
              </a:ext>
            </a:extLst>
          </p:cNvPr>
          <p:cNvSpPr/>
          <p:nvPr/>
        </p:nvSpPr>
        <p:spPr>
          <a:xfrm>
            <a:off x="6064107" y="3778100"/>
            <a:ext cx="1148315" cy="217969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29">
            <a:extLst>
              <a:ext uri="{FF2B5EF4-FFF2-40B4-BE49-F238E27FC236}">
                <a16:creationId xmlns:a16="http://schemas.microsoft.com/office/drawing/2014/main" id="{D186489A-CCAF-6183-D043-8FB993B6A3AE}"/>
              </a:ext>
            </a:extLst>
          </p:cNvPr>
          <p:cNvSpPr txBox="1">
            <a:spLocks/>
          </p:cNvSpPr>
          <p:nvPr/>
        </p:nvSpPr>
        <p:spPr bwMode="auto">
          <a:xfrm>
            <a:off x="228599" y="4578836"/>
            <a:ext cx="8740739" cy="81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Minimal versions of PIU have about 320 kW at 8 GeV, roughly half of which is sent to the MI program.</a:t>
            </a:r>
          </a:p>
        </p:txBody>
      </p:sp>
    </p:spTree>
    <p:extLst>
      <p:ext uri="{BB962C8B-B14F-4D97-AF65-F5344CB8AC3E}">
        <p14:creationId xmlns:p14="http://schemas.microsoft.com/office/powerpoint/2010/main" val="28653923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32C02F37-382F-512C-5B5A-134274157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1657692"/>
            <a:ext cx="8789142" cy="2668722"/>
          </a:xfrm>
          <a:prstGeom prst="rect">
            <a:avLst/>
          </a:prstGeom>
        </p:spPr>
      </p:pic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PIU Parameter Tables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11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5" name="Content Placeholder 29">
            <a:extLst>
              <a:ext uri="{FF2B5EF4-FFF2-40B4-BE49-F238E27FC236}">
                <a16:creationId xmlns:a16="http://schemas.microsoft.com/office/drawing/2014/main" id="{0F3A6740-75A2-FE52-25F3-0D980E3F63B6}"/>
              </a:ext>
            </a:extLst>
          </p:cNvPr>
          <p:cNvSpPr txBox="1">
            <a:spLocks/>
          </p:cNvSpPr>
          <p:nvPr/>
        </p:nvSpPr>
        <p:spPr bwMode="auto">
          <a:xfrm>
            <a:off x="228600" y="986658"/>
            <a:ext cx="8740739" cy="44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Five versions of PIU have different implications for 8 GeV program.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EACBD5B-FC63-BE7D-EC2A-5A9F8B58D896}"/>
              </a:ext>
            </a:extLst>
          </p:cNvPr>
          <p:cNvSpPr/>
          <p:nvPr/>
        </p:nvSpPr>
        <p:spPr>
          <a:xfrm>
            <a:off x="5188693" y="1657692"/>
            <a:ext cx="1041991" cy="266872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E70E63-2B03-EAB2-A4CE-B360562ABDA5}"/>
              </a:ext>
            </a:extLst>
          </p:cNvPr>
          <p:cNvSpPr/>
          <p:nvPr/>
        </p:nvSpPr>
        <p:spPr>
          <a:xfrm>
            <a:off x="7066001" y="1673459"/>
            <a:ext cx="1903338" cy="2668722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392C84-D201-77CA-C173-C880D29E8D1A}"/>
              </a:ext>
            </a:extLst>
          </p:cNvPr>
          <p:cNvSpPr/>
          <p:nvPr/>
        </p:nvSpPr>
        <p:spPr>
          <a:xfrm>
            <a:off x="5130215" y="3785189"/>
            <a:ext cx="1148315" cy="217969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79EAB0-CBF4-E377-4C40-95685B5A75A2}"/>
              </a:ext>
            </a:extLst>
          </p:cNvPr>
          <p:cNvSpPr/>
          <p:nvPr/>
        </p:nvSpPr>
        <p:spPr>
          <a:xfrm>
            <a:off x="7021044" y="3778100"/>
            <a:ext cx="1996697" cy="225058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29">
            <a:extLst>
              <a:ext uri="{FF2B5EF4-FFF2-40B4-BE49-F238E27FC236}">
                <a16:creationId xmlns:a16="http://schemas.microsoft.com/office/drawing/2014/main" id="{D186489A-CCAF-6183-D043-8FB993B6A3AE}"/>
              </a:ext>
            </a:extLst>
          </p:cNvPr>
          <p:cNvSpPr txBox="1">
            <a:spLocks/>
          </p:cNvSpPr>
          <p:nvPr/>
        </p:nvSpPr>
        <p:spPr bwMode="auto">
          <a:xfrm>
            <a:off x="228600" y="4578836"/>
            <a:ext cx="8740739" cy="1292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800-950 kW at 8 GeV available for only a small marginal cost.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dirty="0">
              <a:solidFill>
                <a:schemeClr val="accent3">
                  <a:lumMod val="50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These scenarios provide a clear path to Muon </a:t>
            </a:r>
            <a:r>
              <a:rPr lang="en-US" sz="2000" dirty="0" err="1"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Colider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Proton Driver.</a:t>
            </a:r>
          </a:p>
        </p:txBody>
      </p:sp>
    </p:spTree>
    <p:extLst>
      <p:ext uri="{BB962C8B-B14F-4D97-AF65-F5344CB8AC3E}">
        <p14:creationId xmlns:p14="http://schemas.microsoft.com/office/powerpoint/2010/main" val="2859346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7620000" y="-28575"/>
            <a:ext cx="1025525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47371DA-F349-4C1E-9688-7F4329C40053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0483" name="AutoShape 2"/>
          <p:cNvSpPr>
            <a:spLocks noChangeArrowheads="1"/>
          </p:cNvSpPr>
          <p:nvPr/>
        </p:nvSpPr>
        <p:spPr bwMode="auto">
          <a:xfrm>
            <a:off x="685800" y="2209801"/>
            <a:ext cx="7847013" cy="1930684"/>
          </a:xfrm>
          <a:custGeom>
            <a:avLst/>
            <a:gdLst>
              <a:gd name="T0" fmla="*/ 7847013 w 7847013"/>
              <a:gd name="T1" fmla="*/ 1 h 1979613"/>
              <a:gd name="T2" fmla="*/ 3923507 w 7847013"/>
              <a:gd name="T3" fmla="*/ 1 h 1979613"/>
              <a:gd name="T4" fmla="*/ 0 w 7847013"/>
              <a:gd name="T5" fmla="*/ 1 h 1979613"/>
              <a:gd name="T6" fmla="*/ 3923507 w 7847013"/>
              <a:gd name="T7" fmla="*/ 0 h 1979613"/>
              <a:gd name="T8" fmla="*/ 0 60000 65536"/>
              <a:gd name="T9" fmla="*/ 0 60000 65536"/>
              <a:gd name="T10" fmla="*/ 0 60000 65536"/>
              <a:gd name="T11" fmla="*/ 0 60000 65536"/>
              <a:gd name="T12" fmla="*/ 0 w 7847013"/>
              <a:gd name="T13" fmla="*/ 0 h 1979613"/>
              <a:gd name="T14" fmla="*/ 7847013 w 7847013"/>
              <a:gd name="T15" fmla="*/ 1979613 h 19796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47013" h="1979613">
                <a:moveTo>
                  <a:pt x="0" y="0"/>
                </a:moveTo>
                <a:lnTo>
                  <a:pt x="21798" y="0"/>
                </a:lnTo>
                <a:lnTo>
                  <a:pt x="21798" y="5499"/>
                </a:lnTo>
                <a:lnTo>
                  <a:pt x="0" y="54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en-US" altLang="en-US" sz="4200" dirty="0">
                <a:solidFill>
                  <a:schemeClr val="tx2"/>
                </a:solidFill>
              </a:rPr>
              <a:t>From PIU to</a:t>
            </a: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en-US" altLang="en-US" sz="4200" dirty="0">
                <a:solidFill>
                  <a:schemeClr val="tx2"/>
                </a:solidFill>
              </a:rPr>
              <a:t>MC Proton Driver (MCPD)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7620000" y="7938"/>
            <a:ext cx="1036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CCE331F3-4EA3-4A80-9C1C-648856DBCFC4}" type="slidenum">
              <a:rPr lang="en-US" altLang="en-US" sz="1800">
                <a:solidFill>
                  <a:srgbClr val="FFFFFF"/>
                </a:solidFill>
              </a:rPr>
              <a:pPr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F3B0B0-2CEF-474E-8AB1-F938E2361BBF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12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9A09668-7B13-5542-819D-402FFCDBD244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61EF0FF-78B8-8316-C6F7-6C3B0BAD837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4614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High Level FNAL MCPD Parameters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13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 descr="Table">
            <a:extLst>
              <a:ext uri="{FF2B5EF4-FFF2-40B4-BE49-F238E27FC236}">
                <a16:creationId xmlns:a16="http://schemas.microsoft.com/office/drawing/2014/main" id="{B74D2651-AB59-2E98-C17C-897FA8350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952185"/>
            <a:ext cx="8686800" cy="1568650"/>
          </a:xfrm>
          <a:prstGeom prst="rect">
            <a:avLst/>
          </a:prstGeom>
        </p:spPr>
      </p:pic>
      <p:sp>
        <p:nvSpPr>
          <p:cNvPr id="4" name="Content Placeholder 29">
            <a:extLst>
              <a:ext uri="{FF2B5EF4-FFF2-40B4-BE49-F238E27FC236}">
                <a16:creationId xmlns:a16="http://schemas.microsoft.com/office/drawing/2014/main" id="{04835049-1620-03A0-3AE9-7C6449D48B5C}"/>
              </a:ext>
            </a:extLst>
          </p:cNvPr>
          <p:cNvSpPr txBox="1">
            <a:spLocks/>
          </p:cNvSpPr>
          <p:nvPr/>
        </p:nvSpPr>
        <p:spPr bwMode="auto">
          <a:xfrm>
            <a:off x="228600" y="2695353"/>
            <a:ext cx="8740739" cy="317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MCPD Energy: 8-16 GeV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Starting from FNAL-PIU, doing less than 8 GeV doesn’t make sense.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Muons / MW and other production/capture design aspects appear to be relatively insensitive to changes in energy.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Proton compression is a challenging aspect, energy helps space-charge.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Energy can be a convenient way to boost beam power.</a:t>
            </a:r>
          </a:p>
        </p:txBody>
      </p:sp>
    </p:spTree>
    <p:extLst>
      <p:ext uri="{BB962C8B-B14F-4D97-AF65-F5344CB8AC3E}">
        <p14:creationId xmlns:p14="http://schemas.microsoft.com/office/powerpoint/2010/main" val="24702827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High Level FNAL MCPD Parameters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14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 descr="Table">
            <a:extLst>
              <a:ext uri="{FF2B5EF4-FFF2-40B4-BE49-F238E27FC236}">
                <a16:creationId xmlns:a16="http://schemas.microsoft.com/office/drawing/2014/main" id="{B74D2651-AB59-2E98-C17C-897FA8350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952185"/>
            <a:ext cx="8686800" cy="1568650"/>
          </a:xfrm>
          <a:prstGeom prst="rect">
            <a:avLst/>
          </a:prstGeom>
        </p:spPr>
      </p:pic>
      <p:sp>
        <p:nvSpPr>
          <p:cNvPr id="4" name="Content Placeholder 29">
            <a:extLst>
              <a:ext uri="{FF2B5EF4-FFF2-40B4-BE49-F238E27FC236}">
                <a16:creationId xmlns:a16="http://schemas.microsoft.com/office/drawing/2014/main" id="{04835049-1620-03A0-3AE9-7C6449D48B5C}"/>
              </a:ext>
            </a:extLst>
          </p:cNvPr>
          <p:cNvSpPr txBox="1">
            <a:spLocks/>
          </p:cNvSpPr>
          <p:nvPr/>
        </p:nvSpPr>
        <p:spPr bwMode="auto">
          <a:xfrm>
            <a:off x="228600" y="2695353"/>
            <a:ext cx="8740739" cy="317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Rep. Rate 5-20 Hz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For a 10 </a:t>
            </a:r>
            <a:r>
              <a:rPr lang="en-US" sz="20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TeV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collider, the muon lifetime is ~0.1s. Luminosity will be heavily front-loaded for a 5-20 Hz repetition rate.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The RCS/Linac beam would either be used directly or be reconfigured for lower repetition rate.</a:t>
            </a:r>
          </a:p>
        </p:txBody>
      </p:sp>
    </p:spTree>
    <p:extLst>
      <p:ext uri="{BB962C8B-B14F-4D97-AF65-F5344CB8AC3E}">
        <p14:creationId xmlns:p14="http://schemas.microsoft.com/office/powerpoint/2010/main" val="15877308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chemeClr val="tx2"/>
                </a:solidFill>
              </a:rPr>
              <a:t>High Level FNAL MCPD Parameters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15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 descr="Table">
            <a:extLst>
              <a:ext uri="{FF2B5EF4-FFF2-40B4-BE49-F238E27FC236}">
                <a16:creationId xmlns:a16="http://schemas.microsoft.com/office/drawing/2014/main" id="{B74D2651-AB59-2E98-C17C-897FA8350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952185"/>
            <a:ext cx="8686800" cy="1568650"/>
          </a:xfrm>
          <a:prstGeom prst="rect">
            <a:avLst/>
          </a:prstGeom>
        </p:spPr>
      </p:pic>
      <p:sp>
        <p:nvSpPr>
          <p:cNvPr id="4" name="Content Placeholder 29">
            <a:extLst>
              <a:ext uri="{FF2B5EF4-FFF2-40B4-BE49-F238E27FC236}">
                <a16:creationId xmlns:a16="http://schemas.microsoft.com/office/drawing/2014/main" id="{04835049-1620-03A0-3AE9-7C6449D48B5C}"/>
              </a:ext>
            </a:extLst>
          </p:cNvPr>
          <p:cNvSpPr txBox="1">
            <a:spLocks/>
          </p:cNvSpPr>
          <p:nvPr/>
        </p:nvSpPr>
        <p:spPr bwMode="auto">
          <a:xfrm>
            <a:off x="228600" y="2695353"/>
            <a:ext cx="8825023" cy="317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Power 1-4 MW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Proton Structure 40-120 e12 in four 1-3 ns bunches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Intense ns-scale bunches maximize initial phase-space of muon beams.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Assume four bunches will converge on target.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Parameters targeting 2 e35 cm</a:t>
            </a:r>
            <a:r>
              <a:rPr lang="en-US" sz="2000" baseline="30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-2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</a:t>
            </a:r>
            <a:r>
              <a:rPr lang="en-US" sz="2000" baseline="30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-1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luminosity for 10 </a:t>
            </a:r>
            <a:r>
              <a:rPr lang="en-US" sz="20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TeV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collider. 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Parameters achievable from proton driver perspective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Proton compressor ring is used to adapt PIU to MC PD pulses.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Preliminary assessment for space-charge and machine performance.</a:t>
            </a:r>
          </a:p>
        </p:txBody>
      </p:sp>
    </p:spTree>
    <p:extLst>
      <p:ext uri="{BB962C8B-B14F-4D97-AF65-F5344CB8AC3E}">
        <p14:creationId xmlns:p14="http://schemas.microsoft.com/office/powerpoint/2010/main" val="17459832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PIU-to-MCPD Scenarios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16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20FF76-457D-36A5-2750-DDB81678DC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8600" y="872359"/>
            <a:ext cx="8686800" cy="3298956"/>
          </a:xfrm>
          <a:prstGeom prst="rect">
            <a:avLst/>
          </a:prstGeom>
        </p:spPr>
      </p:pic>
      <p:sp>
        <p:nvSpPr>
          <p:cNvPr id="2" name="Content Placeholder 29">
            <a:extLst>
              <a:ext uri="{FF2B5EF4-FFF2-40B4-BE49-F238E27FC236}">
                <a16:creationId xmlns:a16="http://schemas.microsoft.com/office/drawing/2014/main" id="{715A5F9E-9602-D7CE-198C-938392BCB15E}"/>
              </a:ext>
            </a:extLst>
          </p:cNvPr>
          <p:cNvSpPr txBox="1">
            <a:spLocks/>
          </p:cNvSpPr>
          <p:nvPr/>
        </p:nvSpPr>
        <p:spPr bwMode="auto">
          <a:xfrm>
            <a:off x="201630" y="4213357"/>
            <a:ext cx="8740739" cy="173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Many paths between PIU and MCPD, but a few to examine closely: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MCPD1 – 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Close to Linac-PIU scenario already.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1273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chemeClr val="tx2"/>
                </a:solidFill>
              </a:rPr>
              <a:t>Fermilab PIU-Linac to </a:t>
            </a:r>
            <a:r>
              <a:rPr lang="en-US" sz="2400" dirty="0">
                <a:solidFill>
                  <a:schemeClr val="accent6"/>
                </a:solidFill>
              </a:rPr>
              <a:t>MCPD 1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B69CC9-232D-6FDD-3D51-E85C5BE01B0B}"/>
              </a:ext>
            </a:extLst>
          </p:cNvPr>
          <p:cNvGrpSpPr/>
          <p:nvPr/>
        </p:nvGrpSpPr>
        <p:grpSpPr>
          <a:xfrm>
            <a:off x="119725" y="893898"/>
            <a:ext cx="7551367" cy="4522021"/>
            <a:chOff x="119725" y="893898"/>
            <a:chExt cx="7551367" cy="4522021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BB2756FF-476A-4EFD-9C0B-6CA328C50BA0}"/>
                </a:ext>
              </a:extLst>
            </p:cNvPr>
            <p:cNvCxnSpPr>
              <a:cxnSpLocks/>
            </p:cNvCxnSpPr>
            <p:nvPr/>
          </p:nvCxnSpPr>
          <p:spPr>
            <a:xfrm>
              <a:off x="119725" y="3990972"/>
              <a:ext cx="106857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166146A-D6EC-4ABC-85B8-1571B51703E7}"/>
                </a:ext>
              </a:extLst>
            </p:cNvPr>
            <p:cNvCxnSpPr>
              <a:cxnSpLocks/>
            </p:cNvCxnSpPr>
            <p:nvPr/>
          </p:nvCxnSpPr>
          <p:spPr>
            <a:xfrm>
              <a:off x="1249326" y="3990661"/>
              <a:ext cx="4129195" cy="14871"/>
            </a:xfrm>
            <a:prstGeom prst="straightConnector1">
              <a:avLst/>
            </a:prstGeom>
            <a:ln w="57150">
              <a:solidFill>
                <a:schemeClr val="accent4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6A9F4E8-7B9B-4325-B1DC-149B78086786}"/>
                </a:ext>
              </a:extLst>
            </p:cNvPr>
            <p:cNvSpPr txBox="1"/>
            <p:nvPr/>
          </p:nvSpPr>
          <p:spPr>
            <a:xfrm>
              <a:off x="2058062" y="3978577"/>
              <a:ext cx="363895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4"/>
                  </a:solidFill>
                </a:rPr>
                <a:t>8 GeV Linac</a:t>
              </a:r>
            </a:p>
            <a:p>
              <a:r>
                <a:rPr lang="en-US" b="1" i="1" dirty="0">
                  <a:solidFill>
                    <a:schemeClr val="accent4"/>
                  </a:solidFill>
                </a:rPr>
                <a:t>x2 Average Current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EA28510-FC1E-4422-9AEB-D5D1335579EA}"/>
                </a:ext>
              </a:extLst>
            </p:cNvPr>
            <p:cNvSpPr txBox="1"/>
            <p:nvPr/>
          </p:nvSpPr>
          <p:spPr>
            <a:xfrm>
              <a:off x="119725" y="3098963"/>
              <a:ext cx="16867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/>
                  </a:solidFill>
                </a:rPr>
                <a:t>PIP-II</a:t>
              </a:r>
            </a:p>
            <a:p>
              <a:r>
                <a:rPr lang="en-US" b="1" dirty="0">
                  <a:solidFill>
                    <a:schemeClr val="accent6"/>
                  </a:solidFill>
                </a:rPr>
                <a:t>Linac</a:t>
              </a:r>
            </a:p>
          </p:txBody>
        </p:sp>
        <p:sp>
          <p:nvSpPr>
            <p:cNvPr id="24" name="Explosion: 8 Points 23">
              <a:extLst>
                <a:ext uri="{FF2B5EF4-FFF2-40B4-BE49-F238E27FC236}">
                  <a16:creationId xmlns:a16="http://schemas.microsoft.com/office/drawing/2014/main" id="{36F27529-A165-F1B5-D239-BE3A9D6AA3DD}"/>
                </a:ext>
              </a:extLst>
            </p:cNvPr>
            <p:cNvSpPr/>
            <p:nvPr/>
          </p:nvSpPr>
          <p:spPr>
            <a:xfrm>
              <a:off x="918963" y="4927827"/>
              <a:ext cx="457200" cy="457200"/>
            </a:xfrm>
            <a:prstGeom prst="irregularSeal1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260E421-C057-D879-8260-E2055DEC964C}"/>
                </a:ext>
              </a:extLst>
            </p:cNvPr>
            <p:cNvSpPr txBox="1"/>
            <p:nvPr/>
          </p:nvSpPr>
          <p:spPr>
            <a:xfrm>
              <a:off x="1069413" y="4893847"/>
              <a:ext cx="3024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6"/>
                  </a:solidFill>
                </a:rPr>
                <a:t>H- Injection Location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3E2AA2F-52FE-C8AE-F473-86CB689B6095}"/>
                </a:ext>
              </a:extLst>
            </p:cNvPr>
            <p:cNvSpPr/>
            <p:nvPr/>
          </p:nvSpPr>
          <p:spPr>
            <a:xfrm>
              <a:off x="856645" y="4914244"/>
              <a:ext cx="3237607" cy="501675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BB60C85-697B-8FB8-5C32-98E801A22DDF}"/>
                </a:ext>
              </a:extLst>
            </p:cNvPr>
            <p:cNvSpPr/>
            <p:nvPr/>
          </p:nvSpPr>
          <p:spPr>
            <a:xfrm>
              <a:off x="4621958" y="2115248"/>
              <a:ext cx="1880191" cy="1800447"/>
            </a:xfrm>
            <a:prstGeom prst="ellipse">
              <a:avLst/>
            </a:prstGeom>
            <a:noFill/>
            <a:ln w="57150">
              <a:solidFill>
                <a:srgbClr val="7030A0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7AACC5D-9B8E-C825-C668-92E9FB1640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17130" y="3652954"/>
              <a:ext cx="1453962" cy="0"/>
            </a:xfrm>
            <a:prstGeom prst="straightConnector1">
              <a:avLst/>
            </a:prstGeom>
            <a:ln w="57150">
              <a:solidFill>
                <a:srgbClr val="7030A0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0140E47A-0524-1FCF-790F-AAE784B1226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40749" y="1011038"/>
              <a:ext cx="980394" cy="1474070"/>
            </a:xfrm>
            <a:prstGeom prst="straightConnector1">
              <a:avLst/>
            </a:prstGeom>
            <a:ln w="57150">
              <a:solidFill>
                <a:srgbClr val="7030A0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9985689-A584-21DD-3DF9-3EDCC09421F1}"/>
                </a:ext>
              </a:extLst>
            </p:cNvPr>
            <p:cNvSpPr txBox="1"/>
            <p:nvPr/>
          </p:nvSpPr>
          <p:spPr>
            <a:xfrm>
              <a:off x="2943519" y="893898"/>
              <a:ext cx="325696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7030A0"/>
                  </a:solidFill>
                </a:rPr>
                <a:t>8 GeV</a:t>
              </a:r>
            </a:p>
            <a:p>
              <a:r>
                <a:rPr lang="en-US" b="1" dirty="0">
                  <a:solidFill>
                    <a:srgbClr val="7030A0"/>
                  </a:solidFill>
                </a:rPr>
                <a:t>Accumulator Ring</a:t>
              </a:r>
            </a:p>
            <a:p>
              <a:r>
                <a:rPr lang="en-US" b="1" i="1" dirty="0">
                  <a:solidFill>
                    <a:srgbClr val="7030A0"/>
                  </a:solidFill>
                </a:rPr>
                <a:t>&amp; Proton Compressor</a:t>
              </a:r>
            </a:p>
          </p:txBody>
        </p:sp>
        <p:sp>
          <p:nvSpPr>
            <p:cNvPr id="5" name="Explosion: 8 Points 4">
              <a:extLst>
                <a:ext uri="{FF2B5EF4-FFF2-40B4-BE49-F238E27FC236}">
                  <a16:creationId xmlns:a16="http://schemas.microsoft.com/office/drawing/2014/main" id="{EB3D9FE5-1108-193E-CE75-90C48385741D}"/>
                </a:ext>
              </a:extLst>
            </p:cNvPr>
            <p:cNvSpPr/>
            <p:nvPr/>
          </p:nvSpPr>
          <p:spPr>
            <a:xfrm>
              <a:off x="5340749" y="3769496"/>
              <a:ext cx="457200" cy="457200"/>
            </a:xfrm>
            <a:prstGeom prst="irregularSeal1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35E5EC17-EA3A-04DD-758F-B501ADC50275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9CD8FF1-B447-A2FB-EE5C-43A05707D1EA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17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8F854D79-9EEC-CC3F-CA7B-46A874210A3B}"/>
              </a:ext>
            </a:extLst>
          </p:cNvPr>
          <p:cNvSpPr txBox="1">
            <a:spLocks/>
          </p:cNvSpPr>
          <p:nvPr/>
        </p:nvSpPr>
        <p:spPr bwMode="auto">
          <a:xfrm>
            <a:off x="4244702" y="4893846"/>
            <a:ext cx="4724637" cy="162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Upgrade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rgbClr val="7030A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 now does proton compression.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4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Linac peak current or rep rate doubles.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3DDF3B-48C4-288B-24C6-33D3A1E7337F}"/>
              </a:ext>
            </a:extLst>
          </p:cNvPr>
          <p:cNvSpPr/>
          <p:nvPr/>
        </p:nvSpPr>
        <p:spPr>
          <a:xfrm>
            <a:off x="4270998" y="4903164"/>
            <a:ext cx="4798573" cy="1173800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0730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PIU-to-MCPD Scenarios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18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20FF76-457D-36A5-2750-DDB81678DC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8600" y="872359"/>
            <a:ext cx="8686800" cy="3298956"/>
          </a:xfrm>
          <a:prstGeom prst="rect">
            <a:avLst/>
          </a:prstGeom>
        </p:spPr>
      </p:pic>
      <p:sp>
        <p:nvSpPr>
          <p:cNvPr id="2" name="Content Placeholder 29">
            <a:extLst>
              <a:ext uri="{FF2B5EF4-FFF2-40B4-BE49-F238E27FC236}">
                <a16:creationId xmlns:a16="http://schemas.microsoft.com/office/drawing/2014/main" id="{715A5F9E-9602-D7CE-198C-938392BCB15E}"/>
              </a:ext>
            </a:extLst>
          </p:cNvPr>
          <p:cNvSpPr txBox="1">
            <a:spLocks/>
          </p:cNvSpPr>
          <p:nvPr/>
        </p:nvSpPr>
        <p:spPr bwMode="auto">
          <a:xfrm>
            <a:off x="228600" y="4213357"/>
            <a:ext cx="8740739" cy="173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Many paths between PIU and MCPD, but a few to examine closely: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MCPD2 – 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Overdesign or upgrade of RCS, plus a new compressor ring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4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4417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chemeClr val="tx2"/>
                </a:solidFill>
              </a:rPr>
              <a:t>Fermilab PIU-RCS to </a:t>
            </a:r>
            <a:r>
              <a:rPr lang="en-US" sz="2400" dirty="0">
                <a:solidFill>
                  <a:schemeClr val="accent6"/>
                </a:solidFill>
              </a:rPr>
              <a:t>MCPD 1-2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19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888869CC-E947-CB64-D72A-CD2D294EDFD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EC9A9B-C365-99CA-8FC4-C084E76C82DC}"/>
              </a:ext>
            </a:extLst>
          </p:cNvPr>
          <p:cNvGrpSpPr/>
          <p:nvPr/>
        </p:nvGrpSpPr>
        <p:grpSpPr>
          <a:xfrm>
            <a:off x="119725" y="1179417"/>
            <a:ext cx="7969246" cy="4236496"/>
            <a:chOff x="119725" y="2061925"/>
            <a:chExt cx="7969246" cy="4236496"/>
          </a:xfrm>
        </p:grpSpPr>
        <p:sp>
          <p:nvSpPr>
            <p:cNvPr id="14340" name="Freeform 3"/>
            <p:cNvSpPr>
              <a:spLocks noChangeArrowheads="1"/>
            </p:cNvSpPr>
            <p:nvPr/>
          </p:nvSpPr>
          <p:spPr bwMode="auto">
            <a:xfrm>
              <a:off x="6869113" y="5257800"/>
              <a:ext cx="346075" cy="895350"/>
            </a:xfrm>
            <a:custGeom>
              <a:avLst/>
              <a:gdLst>
                <a:gd name="T0" fmla="*/ 0 w 222250"/>
                <a:gd name="T1" fmla="*/ 0 h 723900"/>
                <a:gd name="T2" fmla="*/ 80514 w 222250"/>
                <a:gd name="T3" fmla="*/ 0 h 723900"/>
                <a:gd name="T4" fmla="*/ 80514 w 222250"/>
                <a:gd name="T5" fmla="*/ 20872 h 723900"/>
                <a:gd name="T6" fmla="*/ 0 w 222250"/>
                <a:gd name="T7" fmla="*/ 20872 h 723900"/>
                <a:gd name="T8" fmla="*/ 0 w 222250"/>
                <a:gd name="T9" fmla="*/ 0 h 7239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250"/>
                <a:gd name="T16" fmla="*/ 0 h 723900"/>
                <a:gd name="T17" fmla="*/ 222250 w 222250"/>
                <a:gd name="T18" fmla="*/ 723900 h 7239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250" h="723900">
                  <a:moveTo>
                    <a:pt x="0" y="0"/>
                  </a:moveTo>
                  <a:lnTo>
                    <a:pt x="617" y="0"/>
                  </a:lnTo>
                  <a:lnTo>
                    <a:pt x="617" y="2014"/>
                  </a:lnTo>
                  <a:lnTo>
                    <a:pt x="0" y="20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BB2756FF-476A-4EFD-9C0B-6CA328C50BA0}"/>
                </a:ext>
              </a:extLst>
            </p:cNvPr>
            <p:cNvCxnSpPr>
              <a:cxnSpLocks/>
            </p:cNvCxnSpPr>
            <p:nvPr/>
          </p:nvCxnSpPr>
          <p:spPr>
            <a:xfrm>
              <a:off x="119725" y="4868337"/>
              <a:ext cx="106857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EA28510-FC1E-4422-9AEB-D5D1335579EA}"/>
                </a:ext>
              </a:extLst>
            </p:cNvPr>
            <p:cNvSpPr txBox="1"/>
            <p:nvPr/>
          </p:nvSpPr>
          <p:spPr>
            <a:xfrm>
              <a:off x="119725" y="3976328"/>
              <a:ext cx="16867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/>
                  </a:solidFill>
                </a:rPr>
                <a:t>PIP-II</a:t>
              </a:r>
            </a:p>
            <a:p>
              <a:r>
                <a:rPr lang="en-US" b="1" dirty="0">
                  <a:solidFill>
                    <a:schemeClr val="accent6"/>
                  </a:solidFill>
                </a:rPr>
                <a:t>Linac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FAAA509-11D5-4C1F-BD6E-8856978C49D5}"/>
                </a:ext>
              </a:extLst>
            </p:cNvPr>
            <p:cNvSpPr/>
            <p:nvPr/>
          </p:nvSpPr>
          <p:spPr>
            <a:xfrm>
              <a:off x="2372049" y="3066529"/>
              <a:ext cx="1880191" cy="1800447"/>
            </a:xfrm>
            <a:prstGeom prst="ellipse">
              <a:avLst/>
            </a:prstGeom>
            <a:noFill/>
            <a:ln w="57150">
              <a:solidFill>
                <a:schemeClr val="accent3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05E9FFE-84CE-4215-930B-5068E4E78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4968" y="4469088"/>
              <a:ext cx="1453962" cy="0"/>
            </a:xfrm>
            <a:prstGeom prst="straightConnector1">
              <a:avLst/>
            </a:prstGeom>
            <a:ln w="57150">
              <a:solidFill>
                <a:schemeClr val="accent3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BDC6718-7403-4BD2-97D1-634A853EA0A5}"/>
                </a:ext>
              </a:extLst>
            </p:cNvPr>
            <p:cNvSpPr txBox="1"/>
            <p:nvPr/>
          </p:nvSpPr>
          <p:spPr>
            <a:xfrm>
              <a:off x="2099621" y="2061925"/>
              <a:ext cx="18801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3">
                      <a:lumMod val="75000"/>
                    </a:schemeClr>
                  </a:solidFill>
                </a:rPr>
                <a:t>Upgraded</a:t>
              </a:r>
            </a:p>
            <a:p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</a:rPr>
                <a:t>8-12 GeV RCS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DDB7E64-519F-4578-8B6B-774A709F4B37}"/>
                </a:ext>
              </a:extLst>
            </p:cNvPr>
            <p:cNvCxnSpPr>
              <a:cxnSpLocks/>
            </p:cNvCxnSpPr>
            <p:nvPr/>
          </p:nvCxnSpPr>
          <p:spPr>
            <a:xfrm>
              <a:off x="1244512" y="4874516"/>
              <a:ext cx="1276678" cy="12187"/>
            </a:xfrm>
            <a:prstGeom prst="straightConnector1">
              <a:avLst/>
            </a:prstGeom>
            <a:ln w="57150">
              <a:solidFill>
                <a:schemeClr val="accent4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B2C0BCD-706A-47BC-84C0-A04622749B3A}"/>
                </a:ext>
              </a:extLst>
            </p:cNvPr>
            <p:cNvSpPr txBox="1"/>
            <p:nvPr/>
          </p:nvSpPr>
          <p:spPr>
            <a:xfrm>
              <a:off x="933257" y="4902470"/>
              <a:ext cx="18801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chemeClr val="accent4"/>
                  </a:solidFill>
                </a:rPr>
                <a:t>~2 GeV Linac</a:t>
              </a:r>
            </a:p>
          </p:txBody>
        </p:sp>
        <p:sp>
          <p:nvSpPr>
            <p:cNvPr id="28" name="Explosion: 8 Points 27">
              <a:extLst>
                <a:ext uri="{FF2B5EF4-FFF2-40B4-BE49-F238E27FC236}">
                  <a16:creationId xmlns:a16="http://schemas.microsoft.com/office/drawing/2014/main" id="{D403D791-8D13-A013-EA18-D1028F4491F1}"/>
                </a:ext>
              </a:extLst>
            </p:cNvPr>
            <p:cNvSpPr/>
            <p:nvPr/>
          </p:nvSpPr>
          <p:spPr>
            <a:xfrm>
              <a:off x="2632126" y="4691479"/>
              <a:ext cx="457200" cy="457200"/>
            </a:xfrm>
            <a:prstGeom prst="irregularSeal1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6F0664A-C18B-BA9B-84FC-BA50DAB83198}"/>
                </a:ext>
              </a:extLst>
            </p:cNvPr>
            <p:cNvSpPr txBox="1"/>
            <p:nvPr/>
          </p:nvSpPr>
          <p:spPr>
            <a:xfrm>
              <a:off x="1069413" y="5776349"/>
              <a:ext cx="3024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6"/>
                  </a:solidFill>
                </a:rPr>
                <a:t>H- Injection Location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CB11A24-5749-475D-E78F-1506433664FE}"/>
                </a:ext>
              </a:extLst>
            </p:cNvPr>
            <p:cNvSpPr/>
            <p:nvPr/>
          </p:nvSpPr>
          <p:spPr>
            <a:xfrm>
              <a:off x="856645" y="5796746"/>
              <a:ext cx="3237607" cy="501675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Explosion: 8 Points 35">
              <a:extLst>
                <a:ext uri="{FF2B5EF4-FFF2-40B4-BE49-F238E27FC236}">
                  <a16:creationId xmlns:a16="http://schemas.microsoft.com/office/drawing/2014/main" id="{55D1D2D3-2FDF-B45C-D635-D2431ECB60EC}"/>
                </a:ext>
              </a:extLst>
            </p:cNvPr>
            <p:cNvSpPr/>
            <p:nvPr/>
          </p:nvSpPr>
          <p:spPr>
            <a:xfrm>
              <a:off x="918963" y="5810329"/>
              <a:ext cx="457200" cy="457200"/>
            </a:xfrm>
            <a:prstGeom prst="irregularSeal1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E86D941-1AB4-23EE-451A-B6C455C803CA}"/>
                </a:ext>
              </a:extLst>
            </p:cNvPr>
            <p:cNvSpPr/>
            <p:nvPr/>
          </p:nvSpPr>
          <p:spPr>
            <a:xfrm>
              <a:off x="5279303" y="2933943"/>
              <a:ext cx="1880191" cy="1800447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EEB64E7-25A5-08E8-B803-FA09C9F0E1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28421" y="3094001"/>
              <a:ext cx="1260550" cy="1438469"/>
            </a:xfrm>
            <a:prstGeom prst="straightConnector1">
              <a:avLst/>
            </a:prstGeom>
            <a:ln w="57150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2AC70581-9E54-0E0C-61D6-B528A7A70F3C}"/>
                </a:ext>
              </a:extLst>
            </p:cNvPr>
            <p:cNvSpPr txBox="1"/>
            <p:nvPr/>
          </p:nvSpPr>
          <p:spPr>
            <a:xfrm>
              <a:off x="4788195" y="2081421"/>
              <a:ext cx="32569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2"/>
                  </a:solidFill>
                </a:rPr>
                <a:t>Proton</a:t>
              </a:r>
            </a:p>
            <a:p>
              <a:r>
                <a:rPr lang="en-US" b="1" i="1" dirty="0">
                  <a:solidFill>
                    <a:schemeClr val="accent2"/>
                  </a:solidFill>
                </a:rPr>
                <a:t>Compressor</a:t>
              </a:r>
            </a:p>
          </p:txBody>
        </p:sp>
      </p:grpSp>
      <p:sp>
        <p:nvSpPr>
          <p:cNvPr id="7" name="Content Placeholder 29">
            <a:extLst>
              <a:ext uri="{FF2B5EF4-FFF2-40B4-BE49-F238E27FC236}">
                <a16:creationId xmlns:a16="http://schemas.microsoft.com/office/drawing/2014/main" id="{8DEC640A-1B20-2558-C8C4-DE3609FCD343}"/>
              </a:ext>
            </a:extLst>
          </p:cNvPr>
          <p:cNvSpPr txBox="1">
            <a:spLocks/>
          </p:cNvSpPr>
          <p:nvPr/>
        </p:nvSpPr>
        <p:spPr bwMode="auto">
          <a:xfrm>
            <a:off x="4244702" y="4893846"/>
            <a:ext cx="4724637" cy="162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Upgrade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RCS delivers higher charge or energy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Build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Proton Compressor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64FF3C-A873-08B4-DA04-238027786597}"/>
              </a:ext>
            </a:extLst>
          </p:cNvPr>
          <p:cNvSpPr/>
          <p:nvPr/>
        </p:nvSpPr>
        <p:spPr>
          <a:xfrm>
            <a:off x="4270998" y="4903164"/>
            <a:ext cx="4798573" cy="1173800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445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6869113" y="5257800"/>
            <a:ext cx="346075" cy="89535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Neutrinos: Beam Power and Detector Size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Content Placeholder 29">
            <a:extLst>
              <a:ext uri="{FF2B5EF4-FFF2-40B4-BE49-F238E27FC236}">
                <a16:creationId xmlns:a16="http://schemas.microsoft.com/office/drawing/2014/main" id="{C6F5AE17-98CD-4D45-A317-DCC08D558987}"/>
              </a:ext>
            </a:extLst>
          </p:cNvPr>
          <p:cNvSpPr txBox="1">
            <a:spLocks/>
          </p:cNvSpPr>
          <p:nvPr/>
        </p:nvSpPr>
        <p:spPr bwMode="auto">
          <a:xfrm>
            <a:off x="228600" y="901920"/>
            <a:ext cx="8672513" cy="44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200" b="1" dirty="0">
                <a:solidFill>
                  <a:schemeClr val="accent6"/>
                </a:solidFill>
              </a:rPr>
              <a:t>DUNE </a:t>
            </a:r>
            <a:r>
              <a:rPr lang="en-US" altLang="en-US" sz="2200" dirty="0">
                <a:solidFill>
                  <a:schemeClr val="accent6"/>
                </a:solidFill>
              </a:rPr>
              <a:t>long-baseline neutrino program calls for </a:t>
            </a:r>
            <a:r>
              <a:rPr lang="en-US" altLang="en-US" sz="2200" b="1" dirty="0">
                <a:solidFill>
                  <a:schemeClr val="accent6"/>
                </a:solidFill>
              </a:rPr>
              <a:t>2.4 MW</a:t>
            </a:r>
            <a:endParaRPr lang="en-US" altLang="en-US" sz="2200" dirty="0">
              <a:solidFill>
                <a:schemeClr val="accent6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D9E2DC-9C06-45E4-BCEF-6265D4FC7CA7}"/>
              </a:ext>
            </a:extLst>
          </p:cNvPr>
          <p:cNvSpPr txBox="1"/>
          <p:nvPr/>
        </p:nvSpPr>
        <p:spPr>
          <a:xfrm>
            <a:off x="8798639" y="4300870"/>
            <a:ext cx="430887" cy="1820103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en-US" sz="1600" b="1" dirty="0">
                <a:solidFill>
                  <a:schemeClr val="accent6"/>
                </a:solidFill>
              </a:rPr>
              <a:t>J. Eldred, JINST 2019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02E3D5B-E65A-FB88-9622-DF708A99D36F}"/>
              </a:ext>
            </a:extLst>
          </p:cNvPr>
          <p:cNvPicPr>
            <a:picLocks/>
          </p:cNvPicPr>
          <p:nvPr/>
        </p:nvPicPr>
        <p:blipFill>
          <a:blip r:embed="rId3"/>
          <a:srcRect/>
          <a:stretch/>
        </p:blipFill>
        <p:spPr>
          <a:xfrm>
            <a:off x="228600" y="1502952"/>
            <a:ext cx="8584326" cy="4453128"/>
          </a:xfrm>
          <a:prstGeom prst="rect">
            <a:avLst/>
          </a:prstGeom>
        </p:spPr>
      </p:pic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7DEE61F-38EA-6680-F1DB-819B897946DD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231482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chemeClr val="tx2"/>
                </a:solidFill>
              </a:rPr>
              <a:t>Fermilab PIU-RCS to </a:t>
            </a:r>
            <a:r>
              <a:rPr lang="en-US" sz="2400" dirty="0">
                <a:solidFill>
                  <a:schemeClr val="accent6"/>
                </a:solidFill>
              </a:rPr>
              <a:t>MCPD 2-3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20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888869CC-E947-CB64-D72A-CD2D294EDFD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DCB6D12-541B-6FEE-085B-A600C9E5F143}"/>
              </a:ext>
            </a:extLst>
          </p:cNvPr>
          <p:cNvGrpSpPr/>
          <p:nvPr/>
        </p:nvGrpSpPr>
        <p:grpSpPr>
          <a:xfrm>
            <a:off x="119725" y="1179422"/>
            <a:ext cx="7969246" cy="4236496"/>
            <a:chOff x="119725" y="2061925"/>
            <a:chExt cx="7969246" cy="4236496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BB2756FF-476A-4EFD-9C0B-6CA328C50BA0}"/>
                </a:ext>
              </a:extLst>
            </p:cNvPr>
            <p:cNvCxnSpPr>
              <a:cxnSpLocks/>
            </p:cNvCxnSpPr>
            <p:nvPr/>
          </p:nvCxnSpPr>
          <p:spPr>
            <a:xfrm>
              <a:off x="119725" y="4868337"/>
              <a:ext cx="106857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EA28510-FC1E-4422-9AEB-D5D1335579EA}"/>
                </a:ext>
              </a:extLst>
            </p:cNvPr>
            <p:cNvSpPr txBox="1"/>
            <p:nvPr/>
          </p:nvSpPr>
          <p:spPr>
            <a:xfrm>
              <a:off x="119725" y="3976328"/>
              <a:ext cx="16867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/>
                  </a:solidFill>
                </a:rPr>
                <a:t>PIP-II</a:t>
              </a:r>
            </a:p>
            <a:p>
              <a:r>
                <a:rPr lang="en-US" b="1" dirty="0">
                  <a:solidFill>
                    <a:schemeClr val="accent6"/>
                  </a:solidFill>
                </a:rPr>
                <a:t>Linac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FAAA509-11D5-4C1F-BD6E-8856978C49D5}"/>
                </a:ext>
              </a:extLst>
            </p:cNvPr>
            <p:cNvSpPr/>
            <p:nvPr/>
          </p:nvSpPr>
          <p:spPr>
            <a:xfrm>
              <a:off x="2372049" y="3066529"/>
              <a:ext cx="1880191" cy="1800447"/>
            </a:xfrm>
            <a:prstGeom prst="ellipse">
              <a:avLst/>
            </a:prstGeom>
            <a:noFill/>
            <a:ln w="57150">
              <a:solidFill>
                <a:schemeClr val="accent3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05E9FFE-84CE-4215-930B-5068E4E78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4968" y="4469088"/>
              <a:ext cx="1453962" cy="0"/>
            </a:xfrm>
            <a:prstGeom prst="straightConnector1">
              <a:avLst/>
            </a:prstGeom>
            <a:ln w="57150">
              <a:solidFill>
                <a:schemeClr val="accent3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BDC6718-7403-4BD2-97D1-634A853EA0A5}"/>
                </a:ext>
              </a:extLst>
            </p:cNvPr>
            <p:cNvSpPr txBox="1"/>
            <p:nvPr/>
          </p:nvSpPr>
          <p:spPr>
            <a:xfrm>
              <a:off x="2099621" y="2061925"/>
              <a:ext cx="18801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3">
                      <a:lumMod val="75000"/>
                    </a:schemeClr>
                  </a:solidFill>
                </a:rPr>
                <a:t>Upgraded</a:t>
              </a:r>
            </a:p>
            <a:p>
              <a:r>
                <a:rPr lang="en-US" b="1" dirty="0">
                  <a:solidFill>
                    <a:schemeClr val="accent3">
                      <a:lumMod val="75000"/>
                    </a:schemeClr>
                  </a:solidFill>
                </a:rPr>
                <a:t>8 GeV RCS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DDB7E64-519F-4578-8B6B-774A709F4B37}"/>
                </a:ext>
              </a:extLst>
            </p:cNvPr>
            <p:cNvCxnSpPr>
              <a:cxnSpLocks/>
            </p:cNvCxnSpPr>
            <p:nvPr/>
          </p:nvCxnSpPr>
          <p:spPr>
            <a:xfrm>
              <a:off x="1244512" y="4874516"/>
              <a:ext cx="1276678" cy="12187"/>
            </a:xfrm>
            <a:prstGeom prst="straightConnector1">
              <a:avLst/>
            </a:prstGeom>
            <a:ln w="57150">
              <a:solidFill>
                <a:schemeClr val="accent4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B2C0BCD-706A-47BC-84C0-A04622749B3A}"/>
                </a:ext>
              </a:extLst>
            </p:cNvPr>
            <p:cNvSpPr txBox="1"/>
            <p:nvPr/>
          </p:nvSpPr>
          <p:spPr>
            <a:xfrm>
              <a:off x="933257" y="4902470"/>
              <a:ext cx="188019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chemeClr val="accent4"/>
                  </a:solidFill>
                </a:rPr>
                <a:t>~2 GeV Linac</a:t>
              </a:r>
            </a:p>
          </p:txBody>
        </p:sp>
        <p:sp>
          <p:nvSpPr>
            <p:cNvPr id="28" name="Explosion: 8 Points 27">
              <a:extLst>
                <a:ext uri="{FF2B5EF4-FFF2-40B4-BE49-F238E27FC236}">
                  <a16:creationId xmlns:a16="http://schemas.microsoft.com/office/drawing/2014/main" id="{D403D791-8D13-A013-EA18-D1028F4491F1}"/>
                </a:ext>
              </a:extLst>
            </p:cNvPr>
            <p:cNvSpPr/>
            <p:nvPr/>
          </p:nvSpPr>
          <p:spPr>
            <a:xfrm>
              <a:off x="2632126" y="4691479"/>
              <a:ext cx="457200" cy="457200"/>
            </a:xfrm>
            <a:prstGeom prst="irregularSeal1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6F0664A-C18B-BA9B-84FC-BA50DAB83198}"/>
                </a:ext>
              </a:extLst>
            </p:cNvPr>
            <p:cNvSpPr txBox="1"/>
            <p:nvPr/>
          </p:nvSpPr>
          <p:spPr>
            <a:xfrm>
              <a:off x="1069413" y="5776349"/>
              <a:ext cx="3024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6"/>
                  </a:solidFill>
                </a:rPr>
                <a:t>H- Injection Location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CB11A24-5749-475D-E78F-1506433664FE}"/>
                </a:ext>
              </a:extLst>
            </p:cNvPr>
            <p:cNvSpPr/>
            <p:nvPr/>
          </p:nvSpPr>
          <p:spPr>
            <a:xfrm>
              <a:off x="856645" y="5796746"/>
              <a:ext cx="3237607" cy="501675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Explosion: 8 Points 35">
              <a:extLst>
                <a:ext uri="{FF2B5EF4-FFF2-40B4-BE49-F238E27FC236}">
                  <a16:creationId xmlns:a16="http://schemas.microsoft.com/office/drawing/2014/main" id="{55D1D2D3-2FDF-B45C-D635-D2431ECB60EC}"/>
                </a:ext>
              </a:extLst>
            </p:cNvPr>
            <p:cNvSpPr/>
            <p:nvPr/>
          </p:nvSpPr>
          <p:spPr>
            <a:xfrm>
              <a:off x="918963" y="5810329"/>
              <a:ext cx="457200" cy="457200"/>
            </a:xfrm>
            <a:prstGeom prst="irregularSeal1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E86D941-1AB4-23EE-451A-B6C455C803CA}"/>
                </a:ext>
              </a:extLst>
            </p:cNvPr>
            <p:cNvSpPr/>
            <p:nvPr/>
          </p:nvSpPr>
          <p:spPr>
            <a:xfrm>
              <a:off x="5279303" y="2933943"/>
              <a:ext cx="1880191" cy="1800447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EEB64E7-25A5-08E8-B803-FA09C9F0E1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28421" y="3094001"/>
              <a:ext cx="1260550" cy="1438469"/>
            </a:xfrm>
            <a:prstGeom prst="straightConnector1">
              <a:avLst/>
            </a:prstGeom>
            <a:ln w="57150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C61F89-E490-0170-34E7-7AFF8A1AA719}"/>
                </a:ext>
              </a:extLst>
            </p:cNvPr>
            <p:cNvSpPr txBox="1"/>
            <p:nvPr/>
          </p:nvSpPr>
          <p:spPr>
            <a:xfrm>
              <a:off x="4252240" y="2066258"/>
              <a:ext cx="32569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2"/>
                  </a:solidFill>
                </a:rPr>
                <a:t>8-16 GeV Accelerator</a:t>
              </a:r>
            </a:p>
            <a:p>
              <a:r>
                <a:rPr lang="en-US" b="1" i="1" dirty="0">
                  <a:solidFill>
                    <a:schemeClr val="accent2"/>
                  </a:solidFill>
                </a:rPr>
                <a:t>&amp; Proton Compressor</a:t>
              </a:r>
            </a:p>
          </p:txBody>
        </p:sp>
      </p:grpSp>
      <p:sp>
        <p:nvSpPr>
          <p:cNvPr id="3" name="Content Placeholder 29">
            <a:extLst>
              <a:ext uri="{FF2B5EF4-FFF2-40B4-BE49-F238E27FC236}">
                <a16:creationId xmlns:a16="http://schemas.microsoft.com/office/drawing/2014/main" id="{06DF8E41-80F2-84A4-4A93-ADFFF6CF51EC}"/>
              </a:ext>
            </a:extLst>
          </p:cNvPr>
          <p:cNvSpPr txBox="1">
            <a:spLocks/>
          </p:cNvSpPr>
          <p:nvPr/>
        </p:nvSpPr>
        <p:spPr bwMode="auto">
          <a:xfrm>
            <a:off x="4244701" y="4893847"/>
            <a:ext cx="4899299" cy="138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Upgrade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3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RCS used directly or delivers more charge.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Build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Proton Compressor, also accelerates.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44C030-C1DE-26A6-DC15-8C29286C88E3}"/>
              </a:ext>
            </a:extLst>
          </p:cNvPr>
          <p:cNvSpPr/>
          <p:nvPr/>
        </p:nvSpPr>
        <p:spPr>
          <a:xfrm>
            <a:off x="4270998" y="4903164"/>
            <a:ext cx="4798573" cy="1173800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766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PIU-to-MCPD Scenarios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21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20FF76-457D-36A5-2750-DDB81678DC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8600" y="872359"/>
            <a:ext cx="8686800" cy="3298956"/>
          </a:xfrm>
          <a:prstGeom prst="rect">
            <a:avLst/>
          </a:prstGeom>
        </p:spPr>
      </p:pic>
      <p:sp>
        <p:nvSpPr>
          <p:cNvPr id="2" name="Content Placeholder 29">
            <a:extLst>
              <a:ext uri="{FF2B5EF4-FFF2-40B4-BE49-F238E27FC236}">
                <a16:creationId xmlns:a16="http://schemas.microsoft.com/office/drawing/2014/main" id="{715A5F9E-9602-D7CE-198C-938392BCB15E}"/>
              </a:ext>
            </a:extLst>
          </p:cNvPr>
          <p:cNvSpPr txBox="1">
            <a:spLocks/>
          </p:cNvSpPr>
          <p:nvPr/>
        </p:nvSpPr>
        <p:spPr bwMode="auto">
          <a:xfrm>
            <a:off x="228600" y="4213357"/>
            <a:ext cx="8740739" cy="173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Many paths between PIU and MCPD, but a few to examine closely: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MCPD3 – 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 high energy, more intense pulses are possible. Will require some linac acceleration, some ring acceleration, and a pulse compressor.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Any of these PIU scenarios can go to any of these MCPD scenarios.</a:t>
            </a:r>
          </a:p>
        </p:txBody>
      </p:sp>
    </p:spTree>
    <p:extLst>
      <p:ext uri="{BB962C8B-B14F-4D97-AF65-F5344CB8AC3E}">
        <p14:creationId xmlns:p14="http://schemas.microsoft.com/office/powerpoint/2010/main" val="14419230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chemeClr val="tx2"/>
                </a:solidFill>
              </a:rPr>
              <a:t>Fermilab PIU-Linac to </a:t>
            </a:r>
            <a:r>
              <a:rPr lang="en-US" sz="2400" dirty="0">
                <a:solidFill>
                  <a:schemeClr val="accent6"/>
                </a:solidFill>
              </a:rPr>
              <a:t>MCPD 2-3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22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35E5EC17-EA3A-04DD-758F-B501ADC50275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8D406B6-2D51-1148-A8E1-C54488B7016C}"/>
              </a:ext>
            </a:extLst>
          </p:cNvPr>
          <p:cNvGrpSpPr/>
          <p:nvPr/>
        </p:nvGrpSpPr>
        <p:grpSpPr>
          <a:xfrm>
            <a:off x="119725" y="1011038"/>
            <a:ext cx="9354366" cy="4404881"/>
            <a:chOff x="119725" y="1893540"/>
            <a:chExt cx="9354366" cy="4404881"/>
          </a:xfrm>
        </p:grpSpPr>
        <p:sp>
          <p:nvSpPr>
            <p:cNvPr id="14340" name="Freeform 3"/>
            <p:cNvSpPr>
              <a:spLocks noChangeArrowheads="1"/>
            </p:cNvSpPr>
            <p:nvPr/>
          </p:nvSpPr>
          <p:spPr bwMode="auto">
            <a:xfrm>
              <a:off x="6869113" y="5257800"/>
              <a:ext cx="346075" cy="895350"/>
            </a:xfrm>
            <a:custGeom>
              <a:avLst/>
              <a:gdLst>
                <a:gd name="T0" fmla="*/ 0 w 222250"/>
                <a:gd name="T1" fmla="*/ 0 h 723900"/>
                <a:gd name="T2" fmla="*/ 80514 w 222250"/>
                <a:gd name="T3" fmla="*/ 0 h 723900"/>
                <a:gd name="T4" fmla="*/ 80514 w 222250"/>
                <a:gd name="T5" fmla="*/ 20872 h 723900"/>
                <a:gd name="T6" fmla="*/ 0 w 222250"/>
                <a:gd name="T7" fmla="*/ 20872 h 723900"/>
                <a:gd name="T8" fmla="*/ 0 w 222250"/>
                <a:gd name="T9" fmla="*/ 0 h 7239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250"/>
                <a:gd name="T16" fmla="*/ 0 h 723900"/>
                <a:gd name="T17" fmla="*/ 222250 w 222250"/>
                <a:gd name="T18" fmla="*/ 723900 h 7239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250" h="723900">
                  <a:moveTo>
                    <a:pt x="0" y="0"/>
                  </a:moveTo>
                  <a:lnTo>
                    <a:pt x="617" y="0"/>
                  </a:lnTo>
                  <a:lnTo>
                    <a:pt x="617" y="2014"/>
                  </a:lnTo>
                  <a:lnTo>
                    <a:pt x="0" y="2014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BB2756FF-476A-4EFD-9C0B-6CA328C50BA0}"/>
                </a:ext>
              </a:extLst>
            </p:cNvPr>
            <p:cNvCxnSpPr>
              <a:cxnSpLocks/>
            </p:cNvCxnSpPr>
            <p:nvPr/>
          </p:nvCxnSpPr>
          <p:spPr>
            <a:xfrm>
              <a:off x="119725" y="4873474"/>
              <a:ext cx="106857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166146A-D6EC-4ABC-85B8-1571B51703E7}"/>
                </a:ext>
              </a:extLst>
            </p:cNvPr>
            <p:cNvCxnSpPr>
              <a:cxnSpLocks/>
            </p:cNvCxnSpPr>
            <p:nvPr/>
          </p:nvCxnSpPr>
          <p:spPr>
            <a:xfrm>
              <a:off x="1249326" y="4873163"/>
              <a:ext cx="4129195" cy="14871"/>
            </a:xfrm>
            <a:prstGeom prst="straightConnector1">
              <a:avLst/>
            </a:prstGeom>
            <a:ln w="57150">
              <a:solidFill>
                <a:schemeClr val="accent4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6A9F4E8-7B9B-4325-B1DC-149B78086786}"/>
                </a:ext>
              </a:extLst>
            </p:cNvPr>
            <p:cNvSpPr txBox="1"/>
            <p:nvPr/>
          </p:nvSpPr>
          <p:spPr>
            <a:xfrm>
              <a:off x="2058062" y="4861079"/>
              <a:ext cx="178095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4"/>
                  </a:solidFill>
                </a:rPr>
                <a:t>8 GeV Linac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EA28510-FC1E-4422-9AEB-D5D1335579EA}"/>
                </a:ext>
              </a:extLst>
            </p:cNvPr>
            <p:cNvSpPr txBox="1"/>
            <p:nvPr/>
          </p:nvSpPr>
          <p:spPr>
            <a:xfrm>
              <a:off x="119725" y="3981465"/>
              <a:ext cx="16867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/>
                  </a:solidFill>
                </a:rPr>
                <a:t>PIP-II</a:t>
              </a:r>
            </a:p>
            <a:p>
              <a:r>
                <a:rPr lang="en-US" b="1" dirty="0">
                  <a:solidFill>
                    <a:schemeClr val="accent6"/>
                  </a:solidFill>
                </a:rPr>
                <a:t>Linac</a:t>
              </a:r>
            </a:p>
          </p:txBody>
        </p:sp>
        <p:sp>
          <p:nvSpPr>
            <p:cNvPr id="24" name="Explosion: 8 Points 23">
              <a:extLst>
                <a:ext uri="{FF2B5EF4-FFF2-40B4-BE49-F238E27FC236}">
                  <a16:creationId xmlns:a16="http://schemas.microsoft.com/office/drawing/2014/main" id="{36F27529-A165-F1B5-D239-BE3A9D6AA3DD}"/>
                </a:ext>
              </a:extLst>
            </p:cNvPr>
            <p:cNvSpPr/>
            <p:nvPr/>
          </p:nvSpPr>
          <p:spPr>
            <a:xfrm>
              <a:off x="918963" y="5810329"/>
              <a:ext cx="457200" cy="457200"/>
            </a:xfrm>
            <a:prstGeom prst="irregularSeal1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260E421-C057-D879-8260-E2055DEC964C}"/>
                </a:ext>
              </a:extLst>
            </p:cNvPr>
            <p:cNvSpPr txBox="1"/>
            <p:nvPr/>
          </p:nvSpPr>
          <p:spPr>
            <a:xfrm>
              <a:off x="1069413" y="5776349"/>
              <a:ext cx="3024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6"/>
                  </a:solidFill>
                </a:rPr>
                <a:t>H- Injection Location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3E2AA2F-52FE-C8AE-F473-86CB689B6095}"/>
                </a:ext>
              </a:extLst>
            </p:cNvPr>
            <p:cNvSpPr/>
            <p:nvPr/>
          </p:nvSpPr>
          <p:spPr>
            <a:xfrm>
              <a:off x="856645" y="5796746"/>
              <a:ext cx="3237607" cy="501675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BB60C85-697B-8FB8-5C32-98E801A22DDF}"/>
                </a:ext>
              </a:extLst>
            </p:cNvPr>
            <p:cNvSpPr/>
            <p:nvPr/>
          </p:nvSpPr>
          <p:spPr>
            <a:xfrm>
              <a:off x="4621958" y="2997750"/>
              <a:ext cx="1880191" cy="1800447"/>
            </a:xfrm>
            <a:prstGeom prst="ellipse">
              <a:avLst/>
            </a:prstGeom>
            <a:noFill/>
            <a:ln w="57150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7AACC5D-9B8E-C825-C668-92E9FB164028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H="1">
              <a:off x="6217130" y="4534528"/>
              <a:ext cx="766456" cy="928"/>
            </a:xfrm>
            <a:prstGeom prst="straightConnector1">
              <a:avLst/>
            </a:prstGeom>
            <a:ln w="57150">
              <a:solidFill>
                <a:schemeClr val="accent1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9985689-A584-21DD-3DF9-3EDCC09421F1}"/>
                </a:ext>
              </a:extLst>
            </p:cNvPr>
            <p:cNvSpPr txBox="1"/>
            <p:nvPr/>
          </p:nvSpPr>
          <p:spPr>
            <a:xfrm>
              <a:off x="2210534" y="2191898"/>
              <a:ext cx="347621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8 GeV Accumulator Ring</a:t>
              </a:r>
            </a:p>
            <a:p>
              <a:r>
                <a:rPr lang="en-US" b="1" i="1" dirty="0">
                  <a:solidFill>
                    <a:schemeClr val="accent1">
                      <a:lumMod val="50000"/>
                    </a:schemeClr>
                  </a:solidFill>
                </a:rPr>
                <a:t>&amp; 12-16 GeV Accelerator</a:t>
              </a:r>
            </a:p>
          </p:txBody>
        </p:sp>
        <p:sp>
          <p:nvSpPr>
            <p:cNvPr id="5" name="Explosion: 8 Points 4">
              <a:extLst>
                <a:ext uri="{FF2B5EF4-FFF2-40B4-BE49-F238E27FC236}">
                  <a16:creationId xmlns:a16="http://schemas.microsoft.com/office/drawing/2014/main" id="{EB3D9FE5-1108-193E-CE75-90C48385741D}"/>
                </a:ext>
              </a:extLst>
            </p:cNvPr>
            <p:cNvSpPr/>
            <p:nvPr/>
          </p:nvSpPr>
          <p:spPr>
            <a:xfrm>
              <a:off x="5335612" y="4651998"/>
              <a:ext cx="457200" cy="457200"/>
            </a:xfrm>
            <a:prstGeom prst="irregularSeal1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3468AF2-352F-34D7-9D4C-81DB5CD640BD}"/>
                </a:ext>
              </a:extLst>
            </p:cNvPr>
            <p:cNvSpPr/>
            <p:nvPr/>
          </p:nvSpPr>
          <p:spPr>
            <a:xfrm>
              <a:off x="6708238" y="2997750"/>
              <a:ext cx="1880191" cy="1800447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0868D2D-C278-1370-2A91-AC4121162E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427029" y="1893540"/>
              <a:ext cx="980394" cy="1474070"/>
            </a:xfrm>
            <a:prstGeom prst="straightConnector1">
              <a:avLst/>
            </a:prstGeom>
            <a:ln w="57150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860EB70-C4FD-BBFF-80A8-AFE33D742D1E}"/>
                </a:ext>
              </a:extLst>
            </p:cNvPr>
            <p:cNvSpPr txBox="1"/>
            <p:nvPr/>
          </p:nvSpPr>
          <p:spPr>
            <a:xfrm>
              <a:off x="6217130" y="2145228"/>
              <a:ext cx="32569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2"/>
                  </a:solidFill>
                </a:rPr>
                <a:t>Proton</a:t>
              </a:r>
            </a:p>
            <a:p>
              <a:r>
                <a:rPr lang="en-US" b="1" i="1" dirty="0">
                  <a:solidFill>
                    <a:schemeClr val="accent2"/>
                  </a:solidFill>
                </a:rPr>
                <a:t>Compressor</a:t>
              </a:r>
            </a:p>
          </p:txBody>
        </p:sp>
      </p:grp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012D286-9CC4-DA88-2651-3ADBC82A757A}"/>
              </a:ext>
            </a:extLst>
          </p:cNvPr>
          <p:cNvSpPr txBox="1">
            <a:spLocks/>
          </p:cNvSpPr>
          <p:nvPr/>
        </p:nvSpPr>
        <p:spPr bwMode="auto">
          <a:xfrm>
            <a:off x="4244702" y="4893846"/>
            <a:ext cx="4724637" cy="1621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Upgrade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AR now accelerates 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Build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Proton Compressor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44A16F2-A4D5-E550-2620-519AE89BDD1D}"/>
              </a:ext>
            </a:extLst>
          </p:cNvPr>
          <p:cNvSpPr/>
          <p:nvPr/>
        </p:nvSpPr>
        <p:spPr>
          <a:xfrm>
            <a:off x="4270998" y="4903164"/>
            <a:ext cx="4798573" cy="1173800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1332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chemeClr val="tx2"/>
                </a:solidFill>
              </a:rPr>
              <a:t>Fermilab PIU-RCS to </a:t>
            </a:r>
            <a:r>
              <a:rPr lang="en-US" sz="2400" dirty="0">
                <a:solidFill>
                  <a:schemeClr val="accent6"/>
                </a:solidFill>
              </a:rPr>
              <a:t>MCPD 2-3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23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888869CC-E947-CB64-D72A-CD2D294EDFD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BB64D87-0BE3-9881-EA4A-B1D6B612EC0E}"/>
              </a:ext>
            </a:extLst>
          </p:cNvPr>
          <p:cNvGrpSpPr/>
          <p:nvPr/>
        </p:nvGrpSpPr>
        <p:grpSpPr>
          <a:xfrm>
            <a:off x="119725" y="1172548"/>
            <a:ext cx="7969246" cy="4243366"/>
            <a:chOff x="119725" y="2055055"/>
            <a:chExt cx="7969246" cy="4243366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BB2756FF-476A-4EFD-9C0B-6CA328C50BA0}"/>
                </a:ext>
              </a:extLst>
            </p:cNvPr>
            <p:cNvCxnSpPr>
              <a:cxnSpLocks/>
            </p:cNvCxnSpPr>
            <p:nvPr/>
          </p:nvCxnSpPr>
          <p:spPr>
            <a:xfrm>
              <a:off x="119725" y="4868337"/>
              <a:ext cx="1068572" cy="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EA28510-FC1E-4422-9AEB-D5D1335579EA}"/>
                </a:ext>
              </a:extLst>
            </p:cNvPr>
            <p:cNvSpPr txBox="1"/>
            <p:nvPr/>
          </p:nvSpPr>
          <p:spPr>
            <a:xfrm>
              <a:off x="119725" y="3976328"/>
              <a:ext cx="168671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accent6"/>
                  </a:solidFill>
                </a:rPr>
                <a:t>PIP-II</a:t>
              </a:r>
            </a:p>
            <a:p>
              <a:r>
                <a:rPr lang="en-US" b="1" dirty="0">
                  <a:solidFill>
                    <a:schemeClr val="accent6"/>
                  </a:solidFill>
                </a:rPr>
                <a:t>Linac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FAAA509-11D5-4C1F-BD6E-8856978C49D5}"/>
                </a:ext>
              </a:extLst>
            </p:cNvPr>
            <p:cNvSpPr/>
            <p:nvPr/>
          </p:nvSpPr>
          <p:spPr>
            <a:xfrm>
              <a:off x="2372049" y="3066529"/>
              <a:ext cx="1880191" cy="1800447"/>
            </a:xfrm>
            <a:prstGeom prst="ellipse">
              <a:avLst/>
            </a:prstGeom>
            <a:noFill/>
            <a:ln w="57150">
              <a:solidFill>
                <a:schemeClr val="accent1">
                  <a:lumMod val="50000"/>
                </a:schemeClr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05E9FFE-84CE-4215-930B-5068E4E78A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74968" y="4469088"/>
              <a:ext cx="1453962" cy="0"/>
            </a:xfrm>
            <a:prstGeom prst="straightConnector1">
              <a:avLst/>
            </a:prstGeom>
            <a:ln w="57150">
              <a:solidFill>
                <a:schemeClr val="accent1">
                  <a:lumMod val="50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BDC6718-7403-4BD2-97D1-634A853EA0A5}"/>
                </a:ext>
              </a:extLst>
            </p:cNvPr>
            <p:cNvSpPr txBox="1"/>
            <p:nvPr/>
          </p:nvSpPr>
          <p:spPr>
            <a:xfrm>
              <a:off x="2099621" y="2055055"/>
              <a:ext cx="31796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1">
                      <a:lumMod val="50000"/>
                    </a:schemeClr>
                  </a:solidFill>
                </a:rPr>
                <a:t>Replacement</a:t>
              </a:r>
            </a:p>
            <a:p>
              <a:r>
                <a:rPr lang="en-US" b="1" i="1" dirty="0">
                  <a:solidFill>
                    <a:schemeClr val="accent1">
                      <a:lumMod val="50000"/>
                    </a:schemeClr>
                  </a:solidFill>
                </a:rPr>
                <a:t>12-16 GeV RCS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DDB7E64-519F-4578-8B6B-774A709F4B37}"/>
                </a:ext>
              </a:extLst>
            </p:cNvPr>
            <p:cNvCxnSpPr>
              <a:cxnSpLocks/>
            </p:cNvCxnSpPr>
            <p:nvPr/>
          </p:nvCxnSpPr>
          <p:spPr>
            <a:xfrm>
              <a:off x="1244512" y="4874516"/>
              <a:ext cx="1276678" cy="12187"/>
            </a:xfrm>
            <a:prstGeom prst="straightConnector1">
              <a:avLst/>
            </a:prstGeom>
            <a:ln w="57150">
              <a:solidFill>
                <a:schemeClr val="accent4"/>
              </a:solidFill>
              <a:prstDash val="solid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B2C0BCD-706A-47BC-84C0-A04622749B3A}"/>
                </a:ext>
              </a:extLst>
            </p:cNvPr>
            <p:cNvSpPr txBox="1"/>
            <p:nvPr/>
          </p:nvSpPr>
          <p:spPr>
            <a:xfrm>
              <a:off x="933257" y="4902470"/>
              <a:ext cx="209702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="1" dirty="0">
                  <a:solidFill>
                    <a:schemeClr val="accent4"/>
                  </a:solidFill>
                </a:rPr>
                <a:t>~2-4 GeV Linac</a:t>
              </a:r>
            </a:p>
          </p:txBody>
        </p:sp>
        <p:sp>
          <p:nvSpPr>
            <p:cNvPr id="28" name="Explosion: 8 Points 27">
              <a:extLst>
                <a:ext uri="{FF2B5EF4-FFF2-40B4-BE49-F238E27FC236}">
                  <a16:creationId xmlns:a16="http://schemas.microsoft.com/office/drawing/2014/main" id="{D403D791-8D13-A013-EA18-D1028F4491F1}"/>
                </a:ext>
              </a:extLst>
            </p:cNvPr>
            <p:cNvSpPr/>
            <p:nvPr/>
          </p:nvSpPr>
          <p:spPr>
            <a:xfrm>
              <a:off x="2632126" y="4691479"/>
              <a:ext cx="457200" cy="457200"/>
            </a:xfrm>
            <a:prstGeom prst="irregularSeal1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6F0664A-C18B-BA9B-84FC-BA50DAB83198}"/>
                </a:ext>
              </a:extLst>
            </p:cNvPr>
            <p:cNvSpPr txBox="1"/>
            <p:nvPr/>
          </p:nvSpPr>
          <p:spPr>
            <a:xfrm>
              <a:off x="1069413" y="5776349"/>
              <a:ext cx="3024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accent6"/>
                  </a:solidFill>
                </a:rPr>
                <a:t>H- Injection Location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CB11A24-5749-475D-E78F-1506433664FE}"/>
                </a:ext>
              </a:extLst>
            </p:cNvPr>
            <p:cNvSpPr/>
            <p:nvPr/>
          </p:nvSpPr>
          <p:spPr>
            <a:xfrm>
              <a:off x="856645" y="5796746"/>
              <a:ext cx="3237607" cy="501675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Explosion: 8 Points 35">
              <a:extLst>
                <a:ext uri="{FF2B5EF4-FFF2-40B4-BE49-F238E27FC236}">
                  <a16:creationId xmlns:a16="http://schemas.microsoft.com/office/drawing/2014/main" id="{55D1D2D3-2FDF-B45C-D635-D2431ECB60EC}"/>
                </a:ext>
              </a:extLst>
            </p:cNvPr>
            <p:cNvSpPr/>
            <p:nvPr/>
          </p:nvSpPr>
          <p:spPr>
            <a:xfrm>
              <a:off x="918963" y="5810329"/>
              <a:ext cx="457200" cy="457200"/>
            </a:xfrm>
            <a:prstGeom prst="irregularSeal1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0E86D941-1AB4-23EE-451A-B6C455C803CA}"/>
                </a:ext>
              </a:extLst>
            </p:cNvPr>
            <p:cNvSpPr/>
            <p:nvPr/>
          </p:nvSpPr>
          <p:spPr>
            <a:xfrm>
              <a:off x="5279303" y="2933943"/>
              <a:ext cx="1880191" cy="1800447"/>
            </a:xfrm>
            <a:prstGeom prst="ellipse">
              <a:avLst/>
            </a:prstGeom>
            <a:noFill/>
            <a:ln w="57150">
              <a:solidFill>
                <a:schemeClr val="accent2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C61F89-E490-0170-34E7-7AFF8A1AA719}"/>
                </a:ext>
              </a:extLst>
            </p:cNvPr>
            <p:cNvSpPr txBox="1"/>
            <p:nvPr/>
          </p:nvSpPr>
          <p:spPr>
            <a:xfrm>
              <a:off x="4788195" y="2081421"/>
              <a:ext cx="325696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accent2"/>
                  </a:solidFill>
                </a:rPr>
                <a:t>Proton</a:t>
              </a:r>
            </a:p>
            <a:p>
              <a:r>
                <a:rPr lang="en-US" b="1" i="1" dirty="0">
                  <a:solidFill>
                    <a:schemeClr val="accent2"/>
                  </a:solidFill>
                </a:rPr>
                <a:t>Compressor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9ABBE6EC-CA6F-A89F-A172-9F3B76BB389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28421" y="3094001"/>
              <a:ext cx="1260550" cy="1438469"/>
            </a:xfrm>
            <a:prstGeom prst="straightConnector1">
              <a:avLst/>
            </a:prstGeom>
            <a:ln w="57150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9">
            <a:extLst>
              <a:ext uri="{FF2B5EF4-FFF2-40B4-BE49-F238E27FC236}">
                <a16:creationId xmlns:a16="http://schemas.microsoft.com/office/drawing/2014/main" id="{54BD4EBD-72BD-1009-6F89-052B8BCA4F3A}"/>
              </a:ext>
            </a:extLst>
          </p:cNvPr>
          <p:cNvSpPr txBox="1">
            <a:spLocks/>
          </p:cNvSpPr>
          <p:nvPr/>
        </p:nvSpPr>
        <p:spPr bwMode="auto">
          <a:xfrm>
            <a:off x="4244701" y="4893847"/>
            <a:ext cx="4899299" cy="138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Build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New RCS with higher energy and charge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Proton Compressor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59322D-2941-A762-9E8A-04FD0EAB69CF}"/>
              </a:ext>
            </a:extLst>
          </p:cNvPr>
          <p:cNvSpPr/>
          <p:nvPr/>
        </p:nvSpPr>
        <p:spPr>
          <a:xfrm>
            <a:off x="4270998" y="4903164"/>
            <a:ext cx="4798573" cy="1173800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020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PIU-to-MCPD Scenarios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24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20FF76-457D-36A5-2750-DDB81678DC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28600" y="872359"/>
            <a:ext cx="8686800" cy="3298956"/>
          </a:xfrm>
          <a:prstGeom prst="rect">
            <a:avLst/>
          </a:prstGeom>
        </p:spPr>
      </p:pic>
      <p:sp>
        <p:nvSpPr>
          <p:cNvPr id="2" name="Content Placeholder 29">
            <a:extLst>
              <a:ext uri="{FF2B5EF4-FFF2-40B4-BE49-F238E27FC236}">
                <a16:creationId xmlns:a16="http://schemas.microsoft.com/office/drawing/2014/main" id="{715A5F9E-9602-D7CE-198C-938392BCB15E}"/>
              </a:ext>
            </a:extLst>
          </p:cNvPr>
          <p:cNvSpPr txBox="1">
            <a:spLocks/>
          </p:cNvSpPr>
          <p:nvPr/>
        </p:nvSpPr>
        <p:spPr bwMode="auto">
          <a:xfrm>
            <a:off x="228600" y="4117665"/>
            <a:ext cx="8740739" cy="215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Assumptions:</a:t>
            </a:r>
            <a:endParaRPr lang="en-US" sz="8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Accumulation // Acceleration // Compression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Assume a ring can do any two out of three, but not all three.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Space-charge during injection </a:t>
            </a:r>
            <a:r>
              <a:rPr lang="en-US" sz="20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dQsc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&lt; 0.2, compression </a:t>
            </a:r>
            <a:r>
              <a:rPr lang="en-US" sz="20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dQsc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&lt; 0.6 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Laser-stripping H- injection </a:t>
            </a:r>
            <a:r>
              <a:rPr lang="en-US" sz="200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technology may be 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required to overcome limitations in H- injection foils (degradation and beam loss).</a:t>
            </a:r>
          </a:p>
        </p:txBody>
      </p:sp>
    </p:spTree>
    <p:extLst>
      <p:ext uri="{BB962C8B-B14F-4D97-AF65-F5344CB8AC3E}">
        <p14:creationId xmlns:p14="http://schemas.microsoft.com/office/powerpoint/2010/main" val="18987291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MC Proton Driver R&amp;D Topics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25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Content Placeholder 29">
            <a:extLst>
              <a:ext uri="{FF2B5EF4-FFF2-40B4-BE49-F238E27FC236}">
                <a16:creationId xmlns:a16="http://schemas.microsoft.com/office/drawing/2014/main" id="{1B86BD6E-18FD-122A-80A1-CA89CE0EDEE0}"/>
              </a:ext>
            </a:extLst>
          </p:cNvPr>
          <p:cNvSpPr txBox="1">
            <a:spLocks/>
          </p:cNvSpPr>
          <p:nvPr/>
        </p:nvSpPr>
        <p:spPr bwMode="auto">
          <a:xfrm>
            <a:off x="228600" y="1038172"/>
            <a:ext cx="8740739" cy="547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1) H- Laser Stripping (especially Linac-PIU)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SNS has demonstrated 95% efficiency over </a:t>
            </a:r>
            <a:r>
              <a:rPr lang="el-GR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μ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s-scale with UV laser.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Recommend laser demonstrator for IR wavelengths and </a:t>
            </a:r>
            <a:r>
              <a:rPr lang="en-US" sz="20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ms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-scale.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2) Muon </a:t>
            </a:r>
            <a:r>
              <a:rPr lang="en-US" sz="2000" b="1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Targetry</a:t>
            </a: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&amp; Cooling.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- A core design aspect, but areas for production/cooling optimization 	alongside proton driver optimization.</a:t>
            </a:r>
            <a:endParaRPr lang="en-US" sz="20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3) Pulse Compression Beam Dynamics.</a:t>
            </a:r>
            <a:endParaRPr lang="en-US" sz="20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Simulations and experimental benchmarks.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4) Fast-ramping HTS Magnets (especially RCS-PIU)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Needed on muon-side, but also benefits for proton RCS design.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	- aperture (5-20 cm), dipole field (1-4 T), ramping (60-600 T/s)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endParaRPr lang="en-US" sz="8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5) Extreme Space-charge (especially RCS-PIU)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Muon Collider is at Energy Frontier and Intensity Frontier.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SC during injection and proton compression stages.</a:t>
            </a:r>
          </a:p>
        </p:txBody>
      </p:sp>
    </p:spTree>
    <p:extLst>
      <p:ext uri="{BB962C8B-B14F-4D97-AF65-F5344CB8AC3E}">
        <p14:creationId xmlns:p14="http://schemas.microsoft.com/office/powerpoint/2010/main" val="4252020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26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Summary &amp; Outlook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26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3" name="Content Placeholder 29">
            <a:extLst>
              <a:ext uri="{FF2B5EF4-FFF2-40B4-BE49-F238E27FC236}">
                <a16:creationId xmlns:a16="http://schemas.microsoft.com/office/drawing/2014/main" id="{FAFC6922-7E2B-F7AA-7881-26CBB19E3BF7}"/>
              </a:ext>
            </a:extLst>
          </p:cNvPr>
          <p:cNvSpPr txBox="1">
            <a:spLocks/>
          </p:cNvSpPr>
          <p:nvPr/>
        </p:nvSpPr>
        <p:spPr bwMode="auto">
          <a:xfrm>
            <a:off x="228600" y="1038172"/>
            <a:ext cx="8740739" cy="547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Fermilab is planning on upgrading beam power for DUNE/LBNF, but how should we do that upgrade to prepare for “what’s next?”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Muon Collider provides a potentially compelling answer but what are 	we prepared to commit to in our near term planning?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12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Muon Collider Proton Driver scenarios 8-16 GeV seem quite achievable.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H- Laser Stripping is a critical R&amp;D area.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Operational experience on proton compression schemes.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That’s proton-side perspective, muon-side R&amp;D even more critical.</a:t>
            </a: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12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Evaluation of proton scenarios for FNAL PIU are instructive for any MCPD.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12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Dave </a:t>
            </a:r>
            <a:r>
              <a:rPr lang="en-US" sz="20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Neuffer’s</a:t>
            </a: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talk tomorrow on muon-side at FNAL.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12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Bob Bernstein’s talk tomorrow on muon CLFV points to a possible synergy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AMF envisioned for 1-2 GeV, but 8 GeV PIU can also power it.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AMF parameters an intermediate point between Neutrino &amp; MC.</a:t>
            </a:r>
          </a:p>
        </p:txBody>
      </p:sp>
    </p:spTree>
    <p:extLst>
      <p:ext uri="{BB962C8B-B14F-4D97-AF65-F5344CB8AC3E}">
        <p14:creationId xmlns:p14="http://schemas.microsoft.com/office/powerpoint/2010/main" val="23275848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7620000" y="-28575"/>
            <a:ext cx="1025525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47371DA-F349-4C1E-9688-7F4329C40053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0483" name="AutoShape 2"/>
          <p:cNvSpPr>
            <a:spLocks noChangeArrowheads="1"/>
          </p:cNvSpPr>
          <p:nvPr/>
        </p:nvSpPr>
        <p:spPr bwMode="auto">
          <a:xfrm>
            <a:off x="685800" y="1844211"/>
            <a:ext cx="7847013" cy="2296274"/>
          </a:xfrm>
          <a:custGeom>
            <a:avLst/>
            <a:gdLst>
              <a:gd name="T0" fmla="*/ 7847013 w 7847013"/>
              <a:gd name="T1" fmla="*/ 1 h 1979613"/>
              <a:gd name="T2" fmla="*/ 3923507 w 7847013"/>
              <a:gd name="T3" fmla="*/ 1 h 1979613"/>
              <a:gd name="T4" fmla="*/ 0 w 7847013"/>
              <a:gd name="T5" fmla="*/ 1 h 1979613"/>
              <a:gd name="T6" fmla="*/ 3923507 w 7847013"/>
              <a:gd name="T7" fmla="*/ 0 h 1979613"/>
              <a:gd name="T8" fmla="*/ 0 60000 65536"/>
              <a:gd name="T9" fmla="*/ 0 60000 65536"/>
              <a:gd name="T10" fmla="*/ 0 60000 65536"/>
              <a:gd name="T11" fmla="*/ 0 60000 65536"/>
              <a:gd name="T12" fmla="*/ 0 w 7847013"/>
              <a:gd name="T13" fmla="*/ 0 h 1979613"/>
              <a:gd name="T14" fmla="*/ 7847013 w 7847013"/>
              <a:gd name="T15" fmla="*/ 1979613 h 19796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47013" h="1979613">
                <a:moveTo>
                  <a:pt x="0" y="0"/>
                </a:moveTo>
                <a:lnTo>
                  <a:pt x="21798" y="0"/>
                </a:lnTo>
                <a:lnTo>
                  <a:pt x="21798" y="5499"/>
                </a:lnTo>
                <a:lnTo>
                  <a:pt x="0" y="54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 algn="ctr" eaLnBrk="1">
              <a:spcBef>
                <a:spcPct val="0"/>
              </a:spcBef>
              <a:buClrTx/>
              <a:buFontTx/>
              <a:buNone/>
            </a:pPr>
            <a:endParaRPr lang="en-US" altLang="en-US" sz="4200" dirty="0">
              <a:solidFill>
                <a:schemeClr val="tx2"/>
              </a:solidFill>
            </a:endParaRP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endParaRPr lang="en-US" altLang="en-US" sz="4200" dirty="0">
              <a:solidFill>
                <a:schemeClr val="tx2"/>
              </a:solidFill>
            </a:endParaRP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endParaRPr lang="en-US" altLang="en-US" sz="4200" dirty="0">
              <a:solidFill>
                <a:schemeClr val="tx2"/>
              </a:solidFill>
            </a:endParaRP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en-US" altLang="en-US" sz="4200" dirty="0">
                <a:solidFill>
                  <a:schemeClr val="tx2"/>
                </a:solidFill>
              </a:rPr>
              <a:t>Backup Slides</a:t>
            </a: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endParaRPr lang="en-US" altLang="en-US" sz="4200" dirty="0">
              <a:solidFill>
                <a:schemeClr val="tx2"/>
              </a:solidFill>
            </a:endParaRP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endParaRPr lang="en-US" altLang="en-US" sz="2800" dirty="0">
              <a:solidFill>
                <a:schemeClr val="tx2"/>
              </a:solidFill>
            </a:endParaRP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7620000" y="7938"/>
            <a:ext cx="1036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CCE331F3-4EA3-4A80-9C1C-648856DBCFC4}" type="slidenum">
              <a:rPr lang="en-US" altLang="en-US" sz="1800">
                <a:solidFill>
                  <a:srgbClr val="FFFFFF"/>
                </a:solidFill>
              </a:rPr>
              <a:pPr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F3B0B0-2CEF-474E-8AB1-F938E2361BBF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27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DCFEDF-A70D-1F0F-D63F-7460381FB6DC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C46E00A-823C-00A9-9633-26277CD3B7A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2292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6869113" y="5257800"/>
            <a:ext cx="346075" cy="89535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Rapid Cycling Synchrotron (RCS)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</a:rPr>
              <a:t>An Upgrade Path toward Multi-MW Beam Power at Fermilab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28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Content Placeholder 29">
            <a:extLst>
              <a:ext uri="{FF2B5EF4-FFF2-40B4-BE49-F238E27FC236}">
                <a16:creationId xmlns:a16="http://schemas.microsoft.com/office/drawing/2014/main" id="{B1956084-6E74-4CB8-B3DF-9BA52894A6CB}"/>
              </a:ext>
            </a:extLst>
          </p:cNvPr>
          <p:cNvSpPr txBox="1">
            <a:spLocks/>
          </p:cNvSpPr>
          <p:nvPr/>
        </p:nvSpPr>
        <p:spPr bwMode="auto">
          <a:xfrm>
            <a:off x="228600" y="956930"/>
            <a:ext cx="8672513" cy="5396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The 20 Hz RCS could be upgradeable to higher energy/</a:t>
            </a:r>
            <a:r>
              <a:rPr lang="en-US" sz="2000" dirty="0" err="1"/>
              <a:t>rep.rate</a:t>
            </a:r>
            <a:r>
              <a:rPr lang="en-US" sz="2000" dirty="0"/>
              <a:t>.</a:t>
            </a:r>
          </a:p>
        </p:txBody>
      </p:sp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id="{C9A7585D-B20C-C2E2-B188-C97E086EE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03" y="1429765"/>
            <a:ext cx="7795415" cy="4850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1747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6869113" y="5257800"/>
            <a:ext cx="346075" cy="89535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H- Injection through Foil, Process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29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EF410B-9289-44F9-98A6-EA8B07D0CDC9}"/>
              </a:ext>
            </a:extLst>
          </p:cNvPr>
          <p:cNvSpPr/>
          <p:nvPr/>
        </p:nvSpPr>
        <p:spPr>
          <a:xfrm>
            <a:off x="6241312" y="5544879"/>
            <a:ext cx="1929809" cy="3615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305798D-511B-55FF-C304-81989EC23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11" y="1069777"/>
            <a:ext cx="8256849" cy="3437201"/>
          </a:xfrm>
          <a:prstGeom prst="rect">
            <a:avLst/>
          </a:prstGeom>
        </p:spPr>
      </p:pic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551FA5EC-C300-F95C-EC80-A8F9B51F9F2B}"/>
              </a:ext>
            </a:extLst>
          </p:cNvPr>
          <p:cNvSpPr txBox="1">
            <a:spLocks/>
          </p:cNvSpPr>
          <p:nvPr/>
        </p:nvSpPr>
        <p:spPr bwMode="auto">
          <a:xfrm>
            <a:off x="2451745" y="3646290"/>
            <a:ext cx="6126015" cy="169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accent6"/>
                </a:solidFill>
              </a:rPr>
              <a:t>H- </a:t>
            </a:r>
            <a:r>
              <a:rPr lang="en-US" altLang="en-US" sz="2000" dirty="0" err="1">
                <a:solidFill>
                  <a:schemeClr val="accent6"/>
                </a:solidFill>
              </a:rPr>
              <a:t>linac</a:t>
            </a:r>
            <a:r>
              <a:rPr lang="en-US" altLang="en-US" sz="2000" dirty="0">
                <a:solidFill>
                  <a:schemeClr val="accent6"/>
                </a:solidFill>
              </a:rPr>
              <a:t> beam transported into injection chicane.</a:t>
            </a:r>
          </a:p>
          <a:p>
            <a:pPr marL="0" indent="0">
              <a:spcBef>
                <a:spcPct val="0"/>
              </a:spcBef>
              <a:buNone/>
            </a:pPr>
            <a:endParaRPr lang="en-US" altLang="en-US" sz="800" dirty="0">
              <a:solidFill>
                <a:schemeClr val="accent6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accent6"/>
                </a:solidFill>
              </a:rPr>
              <a:t>Carbon foil strips the two electrons from the proton.</a:t>
            </a:r>
          </a:p>
          <a:p>
            <a:pPr marL="0" indent="0">
              <a:spcBef>
                <a:spcPct val="0"/>
              </a:spcBef>
              <a:buNone/>
            </a:pPr>
            <a:endParaRPr lang="en-US" altLang="en-US" sz="800" dirty="0">
              <a:solidFill>
                <a:schemeClr val="accent6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accent6"/>
                </a:solidFill>
              </a:rPr>
              <a:t>Proton beam accumulates in the ring.</a:t>
            </a:r>
          </a:p>
          <a:p>
            <a:pPr marL="0" indent="0">
              <a:spcBef>
                <a:spcPct val="0"/>
              </a:spcBef>
              <a:buNone/>
            </a:pPr>
            <a:endParaRPr lang="en-US" altLang="en-US" sz="800" dirty="0">
              <a:solidFill>
                <a:schemeClr val="accent6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accent6"/>
                </a:solidFill>
              </a:rPr>
              <a:t>Unstripped H- ions are sent to an absorber. </a:t>
            </a:r>
          </a:p>
        </p:txBody>
      </p:sp>
      <p:sp>
        <p:nvSpPr>
          <p:cNvPr id="15" name="Content Placeholder 29">
            <a:extLst>
              <a:ext uri="{FF2B5EF4-FFF2-40B4-BE49-F238E27FC236}">
                <a16:creationId xmlns:a16="http://schemas.microsoft.com/office/drawing/2014/main" id="{89763CC9-52B6-B95B-6B95-AAC14B339171}"/>
              </a:ext>
            </a:extLst>
          </p:cNvPr>
          <p:cNvSpPr txBox="1">
            <a:spLocks/>
          </p:cNvSpPr>
          <p:nvPr/>
        </p:nvSpPr>
        <p:spPr bwMode="auto">
          <a:xfrm>
            <a:off x="274755" y="5451761"/>
            <a:ext cx="8594489" cy="74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tx2">
                    <a:lumMod val="75000"/>
                  </a:schemeClr>
                </a:solidFill>
              </a:rPr>
              <a:t>Ring cheats </a:t>
            </a:r>
            <a:r>
              <a:rPr lang="en-US" altLang="en-US" sz="2000" dirty="0" err="1">
                <a:solidFill>
                  <a:schemeClr val="tx2">
                    <a:lumMod val="75000"/>
                  </a:schemeClr>
                </a:solidFill>
              </a:rPr>
              <a:t>Louiville’s</a:t>
            </a:r>
            <a:r>
              <a:rPr lang="en-US" altLang="en-US" sz="2000" dirty="0">
                <a:solidFill>
                  <a:schemeClr val="tx2">
                    <a:lumMod val="75000"/>
                  </a:schemeClr>
                </a:solidFill>
              </a:rPr>
              <a:t> theorem, concentrates beam current by x10-x1000!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tx2">
                    <a:lumMod val="75000"/>
                  </a:schemeClr>
                </a:solidFill>
              </a:rPr>
              <a:t>Essential for long-baseline program and many experimental programs.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244A703-F395-E416-82DF-DE1502551CE6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111004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535D46F-CC8B-4FF5-AE6D-365D7D934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physics program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37E061-4B7B-4D61-A4DF-E7EFEEB833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87" y="3340505"/>
            <a:ext cx="5623560" cy="2789361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Unambiguous, high precision measurements of </a:t>
            </a:r>
            <a:r>
              <a:rPr lang="el-GR" sz="1800" dirty="0">
                <a:latin typeface="Helvetica" panose="020B0604020202020204" pitchFamily="34" charset="0"/>
                <a:cs typeface="Helvetica" panose="020B0604020202020204" pitchFamily="34" charset="0"/>
              </a:rPr>
              <a:t>Δ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en-US" sz="18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8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32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el-GR" sz="1800" dirty="0">
                <a:latin typeface="Helvetica" panose="020B0604020202020204" pitchFamily="34" charset="0"/>
                <a:cs typeface="Helvetica" panose="020B0604020202020204" pitchFamily="34" charset="0"/>
              </a:rPr>
              <a:t>δ</a:t>
            </a:r>
            <a:r>
              <a:rPr lang="en-US" sz="18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CP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, sin</a:t>
            </a:r>
            <a:r>
              <a:rPr lang="en-US" sz="18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l-GR" sz="1800" dirty="0">
                <a:latin typeface="Helvetica" panose="020B0604020202020204" pitchFamily="34" charset="0"/>
                <a:cs typeface="Helvetica" panose="020B0604020202020204" pitchFamily="34" charset="0"/>
              </a:rPr>
              <a:t>θ</a:t>
            </a:r>
            <a:r>
              <a:rPr lang="en-US" sz="18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23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, sin</a:t>
            </a:r>
            <a:r>
              <a:rPr lang="en-US" sz="18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el-GR" sz="1800" dirty="0">
                <a:latin typeface="Helvetica" panose="020B0604020202020204" pitchFamily="34" charset="0"/>
                <a:cs typeface="Helvetica" panose="020B0604020202020204" pitchFamily="34" charset="0"/>
              </a:rPr>
              <a:t>θ</a:t>
            </a:r>
            <a:r>
              <a:rPr lang="en-US" sz="18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13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 in a single experiment</a:t>
            </a:r>
          </a:p>
          <a:p>
            <a:pPr marL="0" indent="0">
              <a:buNone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Discovery sensitivity to CP violation, mass ordering, </a:t>
            </a:r>
            <a:r>
              <a:rPr lang="el-GR" sz="1800" dirty="0">
                <a:latin typeface="Helvetica" panose="020B0604020202020204" pitchFamily="34" charset="0"/>
                <a:cs typeface="Helvetica" panose="020B0604020202020204" pitchFamily="34" charset="0"/>
              </a:rPr>
              <a:t>θ</a:t>
            </a:r>
            <a:r>
              <a:rPr lang="en-US" sz="1800" baseline="-25000" dirty="0">
                <a:latin typeface="Helvetica" panose="020B0604020202020204" pitchFamily="34" charset="0"/>
                <a:cs typeface="Helvetica" panose="020B0604020202020204" pitchFamily="34" charset="0"/>
              </a:rPr>
              <a:t>23</a:t>
            </a: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 octant over a wide range of parameter values</a:t>
            </a:r>
          </a:p>
          <a:p>
            <a:pPr marL="0" indent="0">
              <a:buNone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Sensitivity to MeV-scale neutrinos, such as from a galactic supernova burst</a:t>
            </a:r>
          </a:p>
          <a:p>
            <a:pPr marL="0" indent="0">
              <a:buNone/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Low backgrounds for sensitivity to BSM physics including baryon number violation</a:t>
            </a:r>
          </a:p>
          <a:p>
            <a:pPr marL="0" indent="0">
              <a:buNone/>
            </a:pPr>
            <a:endParaRPr lang="en-US" sz="18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55335C-827C-4693-9986-09153F9B03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4987"/>
          <a:stretch/>
        </p:blipFill>
        <p:spPr>
          <a:xfrm>
            <a:off x="5817214" y="2719712"/>
            <a:ext cx="3170623" cy="314266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9BA991D-B0D1-452C-ABAE-1FD5E8336638}"/>
              </a:ext>
            </a:extLst>
          </p:cNvPr>
          <p:cNvGrpSpPr/>
          <p:nvPr/>
        </p:nvGrpSpPr>
        <p:grpSpPr>
          <a:xfrm>
            <a:off x="30822" y="859177"/>
            <a:ext cx="5852160" cy="2158343"/>
            <a:chOff x="463260" y="1301499"/>
            <a:chExt cx="6858000" cy="2732920"/>
          </a:xfrm>
        </p:grpSpPr>
        <p:pic>
          <p:nvPicPr>
            <p:cNvPr id="8" name="Picture 7" descr="Diagram&#10;&#10;Description automatically generated">
              <a:extLst>
                <a:ext uri="{FF2B5EF4-FFF2-40B4-BE49-F238E27FC236}">
                  <a16:creationId xmlns:a16="http://schemas.microsoft.com/office/drawing/2014/main" id="{6C2C5F2F-0026-41D8-89C0-B548FE677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3260" y="1757944"/>
              <a:ext cx="6858000" cy="2276475"/>
            </a:xfrm>
            <a:prstGeom prst="rect">
              <a:avLst/>
            </a:prstGeom>
          </p:spPr>
        </p:pic>
        <p:pic>
          <p:nvPicPr>
            <p:cNvPr id="9" name="pasted-image.png">
              <a:extLst>
                <a:ext uri="{FF2B5EF4-FFF2-40B4-BE49-F238E27FC236}">
                  <a16:creationId xmlns:a16="http://schemas.microsoft.com/office/drawing/2014/main" id="{B771FBFB-8FD8-4C88-9E27-5A65AFE2C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69251" y="1301499"/>
              <a:ext cx="913226" cy="679580"/>
            </a:xfrm>
            <a:prstGeom prst="rect">
              <a:avLst/>
            </a:prstGeom>
            <a:ln w="25400"/>
          </p:spPr>
        </p:pic>
        <p:pic>
          <p:nvPicPr>
            <p:cNvPr id="10" name="pasted-image.tiff">
              <a:extLst>
                <a:ext uri="{FF2B5EF4-FFF2-40B4-BE49-F238E27FC236}">
                  <a16:creationId xmlns:a16="http://schemas.microsoft.com/office/drawing/2014/main" id="{C93EABC8-1924-4E96-8974-000CF1E38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08719" y="1317702"/>
              <a:ext cx="957623" cy="662777"/>
            </a:xfrm>
            <a:prstGeom prst="rect">
              <a:avLst/>
            </a:prstGeom>
            <a:ln w="25400"/>
          </p:spPr>
        </p:pic>
        <p:pic>
          <p:nvPicPr>
            <p:cNvPr id="11" name="pasted-image.tiff">
              <a:extLst>
                <a:ext uri="{FF2B5EF4-FFF2-40B4-BE49-F238E27FC236}">
                  <a16:creationId xmlns:a16="http://schemas.microsoft.com/office/drawing/2014/main" id="{7FBB1B55-B98D-4B34-AAAB-632E058FD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10079" y="1315883"/>
              <a:ext cx="702388" cy="792911"/>
            </a:xfrm>
            <a:prstGeom prst="rect">
              <a:avLst/>
            </a:prstGeom>
            <a:ln w="25400"/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A9E521D-AFF9-431A-B437-52E4E6BD76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51753" y="824664"/>
            <a:ext cx="3674394" cy="17054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550B45C-CBDE-4A64-8E2E-B02940CE3299}"/>
              </a:ext>
            </a:extLst>
          </p:cNvPr>
          <p:cNvSpPr txBox="1"/>
          <p:nvPr/>
        </p:nvSpPr>
        <p:spPr>
          <a:xfrm>
            <a:off x="6214272" y="5821456"/>
            <a:ext cx="2682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solidFill>
                  <a:srgbClr val="0070C0"/>
                </a:solidFill>
              </a:rPr>
              <a:t>starts ~2032 -&gt; ~2048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EEA709-AAA1-4FFE-92B0-2F57667C07F9}"/>
              </a:ext>
            </a:extLst>
          </p:cNvPr>
          <p:cNvSpPr txBox="1"/>
          <p:nvPr/>
        </p:nvSpPr>
        <p:spPr>
          <a:xfrm>
            <a:off x="7357086" y="469613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70C0"/>
                </a:solidFill>
              </a:rPr>
              <a:t>2.4 MW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FDBF99-22EC-4CB8-8F3D-F68369F6C5BD}"/>
              </a:ext>
            </a:extLst>
          </p:cNvPr>
          <p:cNvSpPr txBox="1"/>
          <p:nvPr/>
        </p:nvSpPr>
        <p:spPr>
          <a:xfrm>
            <a:off x="6274287" y="4326805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70C0"/>
                </a:solidFill>
              </a:rPr>
              <a:t>1.2 MW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5F0BB4-B31A-44A8-A015-51CAF18A55DC}"/>
              </a:ext>
            </a:extLst>
          </p:cNvPr>
          <p:cNvCxnSpPr/>
          <p:nvPr/>
        </p:nvCxnSpPr>
        <p:spPr>
          <a:xfrm flipV="1">
            <a:off x="7376840" y="3909570"/>
            <a:ext cx="0" cy="150495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B465ABA-A249-00A3-E122-FB219E40FC95}"/>
              </a:ext>
            </a:extLst>
          </p:cNvPr>
          <p:cNvSpPr txBox="1"/>
          <p:nvPr/>
        </p:nvSpPr>
        <p:spPr>
          <a:xfrm>
            <a:off x="5875449" y="2482805"/>
            <a:ext cx="3250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800" b="1" dirty="0">
                <a:solidFill>
                  <a:schemeClr val="accent6"/>
                </a:solidFill>
              </a:rPr>
              <a:t>δ</a:t>
            </a:r>
            <a:r>
              <a:rPr lang="en-US" sz="1800" b="1" baseline="-25000" dirty="0">
                <a:solidFill>
                  <a:schemeClr val="accent6"/>
                </a:solidFill>
              </a:rPr>
              <a:t>CP</a:t>
            </a:r>
            <a:r>
              <a:rPr lang="en-US" sz="1800" b="1" dirty="0">
                <a:solidFill>
                  <a:schemeClr val="accent6"/>
                </a:solidFill>
              </a:rPr>
              <a:t> Discovery, </a:t>
            </a:r>
            <a:r>
              <a:rPr lang="en-US" sz="1800" b="1" dirty="0" err="1">
                <a:solidFill>
                  <a:schemeClr val="accent6"/>
                </a:solidFill>
              </a:rPr>
              <a:t>sigmas</a:t>
            </a:r>
            <a:r>
              <a:rPr lang="en-US" sz="1800" b="1" dirty="0">
                <a:solidFill>
                  <a:schemeClr val="accent6"/>
                </a:solidFill>
              </a:rPr>
              <a:t> over time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414066-64B2-71AD-B91A-6ECF4008ED9C}"/>
              </a:ext>
            </a:extLst>
          </p:cNvPr>
          <p:cNvCxnSpPr>
            <a:cxnSpLocks/>
          </p:cNvCxnSpPr>
          <p:nvPr/>
        </p:nvCxnSpPr>
        <p:spPr>
          <a:xfrm flipV="1">
            <a:off x="6255244" y="5712431"/>
            <a:ext cx="0" cy="454564"/>
          </a:xfrm>
          <a:prstGeom prst="line">
            <a:avLst/>
          </a:prstGeom>
          <a:ln>
            <a:solidFill>
              <a:srgbClr val="0070C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67C9BBBC-F72A-3DC9-8FDF-587B95F51383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8B896D47-72C5-E3C1-F51B-7D66023DD8D8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8582C532-2769-84AA-98FF-69799C2D854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761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6869113" y="5257800"/>
            <a:ext cx="346075" cy="89535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30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H- Injection through Foil, Challenges 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30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EF410B-9289-44F9-98A6-EA8B07D0CDC9}"/>
              </a:ext>
            </a:extLst>
          </p:cNvPr>
          <p:cNvSpPr/>
          <p:nvPr/>
        </p:nvSpPr>
        <p:spPr>
          <a:xfrm>
            <a:off x="6241312" y="5544879"/>
            <a:ext cx="1929809" cy="3615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C366E071-9252-482C-9BBF-5E13B06EB2E7}"/>
              </a:ext>
            </a:extLst>
          </p:cNvPr>
          <p:cNvSpPr txBox="1">
            <a:spLocks/>
          </p:cNvSpPr>
          <p:nvPr/>
        </p:nvSpPr>
        <p:spPr bwMode="auto">
          <a:xfrm>
            <a:off x="228600" y="1038172"/>
            <a:ext cx="8424863" cy="239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</a:rPr>
              <a:t>Challenges: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</a:rPr>
              <a:t>- Chicane magnets must be sufficiently long (weak) to avoid stripping H- beam while also inflecting the beam towards the stripping foil.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</a:rPr>
              <a:t>- Losses from protons scattering off injection foil, high radioactivation.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</a:rPr>
              <a:t>- Thin stripping foil degrades from radiation and extreme heat.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</a:rPr>
              <a:t>- Losses of unstriped H- particles, requires absorber or extraction line.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</a:rPr>
              <a:t>- Injection optics interfere with symmetric ring lattice, causing resonances.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</a:rPr>
              <a:t>- Beam orbit must be maintained precisely over duration of injection.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47F298F-2BE1-CB16-29F4-F5BACFEA0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275" y="3561145"/>
            <a:ext cx="6415049" cy="2670488"/>
          </a:xfrm>
          <a:prstGeom prst="rect">
            <a:avLst/>
          </a:prstGeom>
        </p:spPr>
      </p:pic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76B1A3E9-1DA9-B0C2-5D38-A0FFBE935B1C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56190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532E77D-4418-3DD8-C24F-5BBDDFF72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537" y="1723172"/>
            <a:ext cx="6551289" cy="2592218"/>
          </a:xfrm>
          <a:prstGeom prst="rect">
            <a:avLst/>
          </a:prstGeom>
        </p:spPr>
      </p:pic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6869113" y="5257800"/>
            <a:ext cx="346075" cy="89535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31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H- Injection through Laser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31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EF410B-9289-44F9-98A6-EA8B07D0CDC9}"/>
              </a:ext>
            </a:extLst>
          </p:cNvPr>
          <p:cNvSpPr/>
          <p:nvPr/>
        </p:nvSpPr>
        <p:spPr>
          <a:xfrm>
            <a:off x="6241312" y="5544879"/>
            <a:ext cx="1929809" cy="3615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C366E071-9252-482C-9BBF-5E13B06EB2E7}"/>
              </a:ext>
            </a:extLst>
          </p:cNvPr>
          <p:cNvSpPr txBox="1">
            <a:spLocks/>
          </p:cNvSpPr>
          <p:nvPr/>
        </p:nvSpPr>
        <p:spPr bwMode="auto">
          <a:xfrm>
            <a:off x="228600" y="1038173"/>
            <a:ext cx="8424863" cy="78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</a:rPr>
              <a:t>Laser-stripping technology R&amp;D underway to eliminate many of these challenges....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altLang="en-US" sz="2000" dirty="0">
                <a:solidFill>
                  <a:schemeClr val="accent6"/>
                </a:solidFill>
              </a:rPr>
              <a:t>SNS demonstrated 95% stripping efficiency of a 1 GeV H</a:t>
            </a:r>
            <a:r>
              <a:rPr lang="en-US" altLang="en-US" sz="2000" baseline="30000" dirty="0">
                <a:solidFill>
                  <a:schemeClr val="accent6"/>
                </a:solidFill>
              </a:rPr>
              <a:t>-</a:t>
            </a:r>
            <a:r>
              <a:rPr lang="en-US" altLang="en-US" sz="2000" dirty="0">
                <a:solidFill>
                  <a:schemeClr val="accent6"/>
                </a:solidFill>
              </a:rPr>
              <a:t> beam with 10 </a:t>
            </a:r>
            <a:r>
              <a:rPr lang="el-GR" altLang="en-US" sz="2000" dirty="0">
                <a:solidFill>
                  <a:schemeClr val="accent6"/>
                </a:solidFill>
              </a:rPr>
              <a:t>μ</a:t>
            </a:r>
            <a:r>
              <a:rPr lang="en-US" altLang="en-US" sz="2000" dirty="0">
                <a:solidFill>
                  <a:schemeClr val="accent6"/>
                </a:solidFill>
              </a:rPr>
              <a:t>s </a:t>
            </a:r>
            <a:r>
              <a:rPr lang="en-US" altLang="en-US" sz="2000" dirty="0" err="1">
                <a:solidFill>
                  <a:schemeClr val="accent6"/>
                </a:solidFill>
              </a:rPr>
              <a:t>macropulse</a:t>
            </a:r>
            <a:r>
              <a:rPr lang="en-US" altLang="en-US" sz="2000" dirty="0">
                <a:solidFill>
                  <a:schemeClr val="accent6"/>
                </a:solidFill>
              </a:rPr>
              <a:t> duration using a UV laser at 1 MW peak power.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altLang="en-US" sz="2000" dirty="0">
                <a:solidFill>
                  <a:schemeClr val="accent6"/>
                </a:solidFill>
              </a:rPr>
              <a:t>However, millisecond duration with 99% efficiency is needed…</a:t>
            </a:r>
            <a:endParaRPr lang="en-US" altLang="en-US" sz="2000" dirty="0">
              <a:solidFill>
                <a:schemeClr val="tx2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1200" b="1" dirty="0">
              <a:solidFill>
                <a:schemeClr val="accent6"/>
              </a:solidFill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6"/>
                </a:solidFill>
              </a:rPr>
              <a:t>Present scenarios must proceed with a plan for H- foil injection (with laser-stripping as a subsequent retrofit).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703BFE2-193C-9866-9C48-F1455B4A7314}"/>
              </a:ext>
            </a:extLst>
          </p:cNvPr>
          <p:cNvSpPr/>
          <p:nvPr/>
        </p:nvSpPr>
        <p:spPr>
          <a:xfrm>
            <a:off x="6920827" y="1750079"/>
            <a:ext cx="22231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Cousineau et al.</a:t>
            </a:r>
          </a:p>
          <a:p>
            <a:r>
              <a:rPr lang="en-US" alt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PRAB 2017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0C643751-7B57-05EA-8560-42F2A9F394E6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119597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E6C65EA1-B00F-3185-44CF-7B396DBF26A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37" y="3178062"/>
            <a:ext cx="7219685" cy="3134193"/>
          </a:xfrm>
          <a:prstGeom prst="rect">
            <a:avLst/>
          </a:prstGeom>
        </p:spPr>
      </p:pic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Example Pulse Compressor Ring Design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32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DDFAC7-C743-B99A-7D62-3990B84DD7C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28600" y="1262524"/>
            <a:ext cx="3710763" cy="1828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9680337-DC32-D991-3178-B8D587E252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189138" y="1172691"/>
            <a:ext cx="4761586" cy="18288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0D314B7C-6182-7CEA-3679-B4C3DC0BD31A}"/>
              </a:ext>
            </a:extLst>
          </p:cNvPr>
          <p:cNvGrpSpPr/>
          <p:nvPr/>
        </p:nvGrpSpPr>
        <p:grpSpPr>
          <a:xfrm>
            <a:off x="6587600" y="3728461"/>
            <a:ext cx="2487287" cy="747846"/>
            <a:chOff x="6587600" y="3728461"/>
            <a:chExt cx="2487287" cy="74784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A8130B8-97D8-742A-DEF4-E668E6DE0541}"/>
                </a:ext>
              </a:extLst>
            </p:cNvPr>
            <p:cNvSpPr/>
            <p:nvPr/>
          </p:nvSpPr>
          <p:spPr>
            <a:xfrm>
              <a:off x="6587600" y="3728461"/>
              <a:ext cx="2487287" cy="747846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Text&#10;&#10;Description automatically generated">
              <a:extLst>
                <a:ext uri="{FF2B5EF4-FFF2-40B4-BE49-F238E27FC236}">
                  <a16:creationId xmlns:a16="http://schemas.microsoft.com/office/drawing/2014/main" id="{A091CC83-9CA8-EBB0-63AA-F0D0A82896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22722" y="3771450"/>
              <a:ext cx="2401778" cy="625694"/>
            </a:xfrm>
            <a:prstGeom prst="rect">
              <a:avLst/>
            </a:prstGeom>
          </p:spPr>
        </p:pic>
      </p:grp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F513F620-A698-A31E-CAC5-44877E51A1D0}"/>
              </a:ext>
            </a:extLst>
          </p:cNvPr>
          <p:cNvSpPr txBox="1">
            <a:spLocks/>
          </p:cNvSpPr>
          <p:nvPr/>
        </p:nvSpPr>
        <p:spPr bwMode="auto">
          <a:xfrm>
            <a:off x="536943" y="850011"/>
            <a:ext cx="7135179" cy="370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b="1" dirty="0" err="1">
                <a:solidFill>
                  <a:schemeClr val="accent6"/>
                </a:solidFill>
              </a:rPr>
              <a:t>Alexahin</a:t>
            </a:r>
            <a:r>
              <a:rPr lang="en-US" sz="1800" b="1" dirty="0">
                <a:solidFill>
                  <a:schemeClr val="accent6"/>
                </a:solidFill>
              </a:rPr>
              <a:t>, Jenner, </a:t>
            </a:r>
            <a:r>
              <a:rPr lang="en-US" sz="1800" b="1" dirty="0" err="1">
                <a:solidFill>
                  <a:schemeClr val="accent6"/>
                </a:solidFill>
              </a:rPr>
              <a:t>Neuffer</a:t>
            </a:r>
            <a:r>
              <a:rPr lang="en-US" sz="1800" b="1" dirty="0">
                <a:solidFill>
                  <a:schemeClr val="accent6"/>
                </a:solidFill>
              </a:rPr>
              <a:t> </a:t>
            </a:r>
            <a:r>
              <a:rPr lang="en-US" sz="1800" b="1" dirty="0">
                <a:solidFill>
                  <a:schemeClr val="accent6"/>
                </a:solidFill>
                <a:hlinkClick r:id="rId7"/>
              </a:rPr>
              <a:t>IPAC 2012</a:t>
            </a:r>
            <a:endParaRPr lang="en-US" sz="18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6751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60309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33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sz="1200" dirty="0">
                <a:latin typeface="Helvetica" panose="020B0604020202020204" pitchFamily="34" charset="0"/>
                <a:cs typeface="Helvetica" panose="020B0604020202020204" pitchFamily="34" charset="0"/>
              </a:rPr>
              <a:t>Novel Approaches to High-Power Proton Beams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33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32E22AF0-B408-8DC1-5258-661754BF2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250" y="820136"/>
            <a:ext cx="4580954" cy="2822150"/>
          </a:xfrm>
          <a:prstGeom prst="rect">
            <a:avLst/>
          </a:prstGeom>
        </p:spPr>
      </p:pic>
      <p:sp>
        <p:nvSpPr>
          <p:cNvPr id="7" name="Content Placeholder 29">
            <a:extLst>
              <a:ext uri="{FF2B5EF4-FFF2-40B4-BE49-F238E27FC236}">
                <a16:creationId xmlns:a16="http://schemas.microsoft.com/office/drawing/2014/main" id="{9993F1FC-E40C-EB1C-4338-35BF68682E53}"/>
              </a:ext>
            </a:extLst>
          </p:cNvPr>
          <p:cNvSpPr txBox="1">
            <a:spLocks/>
          </p:cNvSpPr>
          <p:nvPr/>
        </p:nvSpPr>
        <p:spPr bwMode="auto">
          <a:xfrm>
            <a:off x="395940" y="3934047"/>
            <a:ext cx="8414733" cy="19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chemeClr val="tx2"/>
                </a:solidFill>
              </a:rPr>
              <a:t>YBCO</a:t>
            </a:r>
            <a:r>
              <a:rPr lang="en-US" altLang="en-US" sz="2000" dirty="0">
                <a:solidFill>
                  <a:schemeClr val="accent6"/>
                </a:solidFill>
              </a:rPr>
              <a:t>-based HTS super-ferric dipole demonstrated &gt;300 T/s. </a:t>
            </a:r>
            <a:r>
              <a:rPr lang="en-US" altLang="en-US" sz="2000" b="1" dirty="0">
                <a:solidFill>
                  <a:schemeClr val="accent6"/>
                </a:solidFill>
                <a:hlinkClick r:id="rId4"/>
              </a:rPr>
              <a:t>paper.</a:t>
            </a:r>
            <a:endParaRPr lang="en-US" altLang="en-US" sz="2000" b="1" dirty="0">
              <a:solidFill>
                <a:schemeClr val="accent6"/>
              </a:solidFill>
            </a:endParaRPr>
          </a:p>
          <a:p>
            <a:pPr marL="0" indent="0">
              <a:spcBef>
                <a:spcPct val="0"/>
              </a:spcBef>
              <a:buNone/>
            </a:pPr>
            <a:endParaRPr lang="en-US" altLang="en-US" sz="18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accent6"/>
                </a:solidFill>
              </a:rPr>
              <a:t>Potential for a fast-ramping compact RCS:</a:t>
            </a:r>
            <a:endParaRPr lang="en-US" altLang="en-US" sz="20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- Higher field strength at circumference  higher energy beams.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- Less circumference for extraction energy  RF power more efficient.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altLang="en-US" sz="2000" dirty="0">
                <a:solidFill>
                  <a:schemeClr val="tx2"/>
                </a:solidFill>
                <a:sym typeface="Wingdings" panose="05000000000000000000" pitchFamily="2" charset="2"/>
              </a:rPr>
              <a:t>- More aperture at required field strength  greater beam intensity.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CA94E3-0452-854C-CEA0-2D331F1D13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9846" y="820136"/>
            <a:ext cx="3782952" cy="2849328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4E79773F-C32F-4C3B-7BF0-EA90F77DE3A1}"/>
              </a:ext>
            </a:extLst>
          </p:cNvPr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Fast-ramping HTS Magnets</a:t>
            </a:r>
          </a:p>
        </p:txBody>
      </p:sp>
    </p:spTree>
    <p:extLst>
      <p:ext uri="{BB962C8B-B14F-4D97-AF65-F5344CB8AC3E}">
        <p14:creationId xmlns:p14="http://schemas.microsoft.com/office/powerpoint/2010/main" val="1441442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"/>
          <p:cNvSpPr txBox="1">
            <a:spLocks noChangeArrowheads="1"/>
          </p:cNvSpPr>
          <p:nvPr/>
        </p:nvSpPr>
        <p:spPr bwMode="auto">
          <a:xfrm>
            <a:off x="7620000" y="-28575"/>
            <a:ext cx="1025525" cy="32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47371DA-F349-4C1E-9688-7F4329C40053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20483" name="AutoShape 2"/>
          <p:cNvSpPr>
            <a:spLocks noChangeArrowheads="1"/>
          </p:cNvSpPr>
          <p:nvPr/>
        </p:nvSpPr>
        <p:spPr bwMode="auto">
          <a:xfrm>
            <a:off x="685800" y="2209800"/>
            <a:ext cx="7847013" cy="2330301"/>
          </a:xfrm>
          <a:custGeom>
            <a:avLst/>
            <a:gdLst>
              <a:gd name="T0" fmla="*/ 7847013 w 7847013"/>
              <a:gd name="T1" fmla="*/ 1 h 1979613"/>
              <a:gd name="T2" fmla="*/ 3923507 w 7847013"/>
              <a:gd name="T3" fmla="*/ 1 h 1979613"/>
              <a:gd name="T4" fmla="*/ 0 w 7847013"/>
              <a:gd name="T5" fmla="*/ 1 h 1979613"/>
              <a:gd name="T6" fmla="*/ 3923507 w 7847013"/>
              <a:gd name="T7" fmla="*/ 0 h 1979613"/>
              <a:gd name="T8" fmla="*/ 0 60000 65536"/>
              <a:gd name="T9" fmla="*/ 0 60000 65536"/>
              <a:gd name="T10" fmla="*/ 0 60000 65536"/>
              <a:gd name="T11" fmla="*/ 0 60000 65536"/>
              <a:gd name="T12" fmla="*/ 0 w 7847013"/>
              <a:gd name="T13" fmla="*/ 0 h 1979613"/>
              <a:gd name="T14" fmla="*/ 7847013 w 7847013"/>
              <a:gd name="T15" fmla="*/ 1979613 h 197961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847013" h="1979613">
                <a:moveTo>
                  <a:pt x="0" y="0"/>
                </a:moveTo>
                <a:lnTo>
                  <a:pt x="21798" y="0"/>
                </a:lnTo>
                <a:lnTo>
                  <a:pt x="21798" y="5499"/>
                </a:lnTo>
                <a:lnTo>
                  <a:pt x="0" y="54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b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en-US" altLang="en-US" sz="4200" dirty="0">
                <a:solidFill>
                  <a:schemeClr val="tx2"/>
                </a:solidFill>
              </a:rPr>
              <a:t>Proton Intensity Upgrade (PIU)</a:t>
            </a: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chemeClr val="tx2"/>
                </a:solidFill>
              </a:rPr>
              <a:t>(aka DUNE/LBNF Phase II driver,</a:t>
            </a: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chemeClr val="tx2"/>
                </a:solidFill>
              </a:rPr>
              <a:t>aka Booster Replacement,</a:t>
            </a: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chemeClr val="tx2"/>
                </a:solidFill>
              </a:rPr>
              <a:t>aka PIP-III, aka 2.4 MW Upgrade,</a:t>
            </a:r>
          </a:p>
          <a:p>
            <a:pPr algn="ctr" eaLnBrk="1">
              <a:spcBef>
                <a:spcPct val="0"/>
              </a:spcBef>
              <a:buClrTx/>
              <a:buFontTx/>
              <a:buNone/>
            </a:pPr>
            <a:r>
              <a:rPr lang="en-US" altLang="en-US" sz="2800" dirty="0">
                <a:solidFill>
                  <a:schemeClr val="tx2"/>
                </a:solidFill>
              </a:rPr>
              <a:t>Arguably aka Project X)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7620000" y="7938"/>
            <a:ext cx="10366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 eaLnBrk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CCE331F3-4EA3-4A80-9C1C-648856DBCFC4}" type="slidenum">
              <a:rPr lang="en-US" altLang="en-US" sz="1800">
                <a:solidFill>
                  <a:srgbClr val="FFFFFF"/>
                </a:solidFill>
              </a:rPr>
              <a:pPr eaLnBrk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8F3B0B0-2CEF-474E-8AB1-F938E2361BBF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4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9A09668-7B13-5542-819D-402FFCDBD244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61EF0FF-78B8-8316-C6F7-6C3B0BAD837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328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6869113" y="5257800"/>
            <a:ext cx="346075" cy="89535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Acknowledgements &amp; White Papers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5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EEF410B-9289-44F9-98A6-EA8B07D0CDC9}"/>
              </a:ext>
            </a:extLst>
          </p:cNvPr>
          <p:cNvSpPr/>
          <p:nvPr/>
        </p:nvSpPr>
        <p:spPr>
          <a:xfrm>
            <a:off x="6241312" y="5544879"/>
            <a:ext cx="1929809" cy="3615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C366E071-9252-482C-9BBF-5E13B06EB2E7}"/>
              </a:ext>
            </a:extLst>
          </p:cNvPr>
          <p:cNvSpPr txBox="1">
            <a:spLocks/>
          </p:cNvSpPr>
          <p:nvPr/>
        </p:nvSpPr>
        <p:spPr bwMode="auto">
          <a:xfrm>
            <a:off x="228600" y="1038172"/>
            <a:ext cx="8740739" cy="547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Snowmass White papers related to DUNE/LBNF PIU upgrades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“A Cost-Effective Upgrade Path for the Fermilab Accelerator Complex”</a:t>
            </a:r>
            <a:endParaRPr lang="en-US" sz="1800" b="1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Sergei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Nagaitsev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and Valeri Lebedev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  <a:hlinkClick r:id="rId4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4"/>
              </a:rPr>
              <a:t>“</a:t>
            </a:r>
            <a:r>
              <a:rPr lang="en-US" sz="1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  <a:hlinkClick r:id="rId4"/>
              </a:rPr>
              <a:t>An Upgrade Path for the Fermilab Accelerator Complex”</a:t>
            </a:r>
            <a:r>
              <a:rPr lang="en-US" sz="1800" b="1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Rob Ainsworth, Joe Dey, Jeff Eldred, Roni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Harnik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Jonathan Jarvis, Dave Johnson,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Ioanis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Kourbanis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David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Neuffer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Eduard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Pozdeyev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Mike Syphers, Sasha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Valishev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Vyacheslav Yakovlev and Bob Zwaska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b="1" dirty="0">
                <a:latin typeface="Helvetica" panose="020B0604020202020204" pitchFamily="34" charset="0"/>
                <a:cs typeface="Helvetica" panose="020B0604020202020204" pitchFamily="34" charset="0"/>
                <a:hlinkClick r:id="rId5"/>
              </a:rPr>
              <a:t>“Design Considerations for Fermilab Multi-MW Proton Facility”</a:t>
            </a:r>
            <a:endParaRPr lang="en-US" sz="1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Jeff Eldred, Sergei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Nagaitsev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Vladimir Shiltsev, Mike Syphers, Sasha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Valishev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and 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Bob Zwaska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b="1" dirty="0">
                <a:latin typeface="Helvetica" panose="020B0604020202020204" pitchFamily="34" charset="0"/>
                <a:cs typeface="Helvetica" panose="020B0604020202020204" pitchFamily="34" charset="0"/>
                <a:hlinkClick r:id="rId6"/>
              </a:rPr>
              <a:t>“An 8 GeV Linac as the Booster Replacement in the Fermilab Power Upgrade”</a:t>
            </a:r>
            <a:endParaRPr lang="en-US" sz="1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Sergey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Belomestnykh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Mattia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Checchin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David Johnson, David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Neuffer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Hasan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Padamsee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Sam Posen, Eduard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Pozdeyev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Vitaly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Pronskikh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Nikolay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Solyak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Vyacheslav Yakovlev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r>
              <a:rPr lang="en-US" sz="1800" b="1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PIU-MC Group 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Pushpa Bhat, Jeff Eldred,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Sergo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Jindariani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Sergei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Nagaitsev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David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Neuffer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Sam Posen, Vladimir Shiltsev,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Diktys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Stratakis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Katsuya </a:t>
            </a:r>
            <a:r>
              <a:rPr lang="en-US" sz="1800" dirty="0" err="1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Yonehara</a:t>
            </a:r>
            <a:r>
              <a:rPr lang="en-US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</a:t>
            </a:r>
          </a:p>
          <a:p>
            <a:pPr marL="0" indent="0">
              <a:spcBef>
                <a:spcPts val="0"/>
              </a:spcBef>
              <a:buNone/>
              <a:defRPr>
                <a:uFillTx/>
              </a:defRPr>
            </a:pPr>
            <a:endParaRPr lang="en-US" sz="1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E7B01EE0-163C-54D0-9EA4-5B14F2E071F1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6256732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>
            <a:extLst>
              <a:ext uri="{FF2B5EF4-FFF2-40B4-BE49-F238E27FC236}">
                <a16:creationId xmlns:a16="http://schemas.microsoft.com/office/drawing/2014/main" id="{0B8150F3-62F8-956D-85C6-DE606AB2F43D}"/>
              </a:ext>
            </a:extLst>
          </p:cNvPr>
          <p:cNvSpPr/>
          <p:nvPr/>
        </p:nvSpPr>
        <p:spPr>
          <a:xfrm>
            <a:off x="3685926" y="1409391"/>
            <a:ext cx="3561907" cy="3397102"/>
          </a:xfrm>
          <a:prstGeom prst="ellipse">
            <a:avLst/>
          </a:prstGeom>
          <a:noFill/>
          <a:ln w="57150">
            <a:solidFill>
              <a:schemeClr val="accent6">
                <a:lumMod val="60000"/>
                <a:lumOff val="4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6869113" y="5257800"/>
            <a:ext cx="346075" cy="89535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rgbClr val="002060"/>
                </a:solidFill>
              </a:rPr>
              <a:t>Fermilab</a:t>
            </a:r>
            <a:r>
              <a:rPr lang="en-US" sz="2400" dirty="0">
                <a:solidFill>
                  <a:schemeClr val="tx2"/>
                </a:solidFill>
              </a:rPr>
              <a:t> PIP-II </a:t>
            </a:r>
            <a:r>
              <a:rPr lang="en-US" sz="2400" dirty="0">
                <a:solidFill>
                  <a:srgbClr val="002060"/>
                </a:solidFill>
              </a:rPr>
              <a:t>Era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6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C18E366-BB5A-4C15-BDEB-0D8AF82D8D4E}"/>
              </a:ext>
            </a:extLst>
          </p:cNvPr>
          <p:cNvSpPr/>
          <p:nvPr/>
        </p:nvSpPr>
        <p:spPr>
          <a:xfrm>
            <a:off x="4105354" y="1404254"/>
            <a:ext cx="3561907" cy="3397102"/>
          </a:xfrm>
          <a:prstGeom prst="ellipse">
            <a:avLst/>
          </a:prstGeom>
          <a:noFill/>
          <a:ln w="571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B2756FF-476A-4EFD-9C0B-6CA328C50BA0}"/>
              </a:ext>
            </a:extLst>
          </p:cNvPr>
          <p:cNvCxnSpPr>
            <a:cxnSpLocks/>
          </p:cNvCxnSpPr>
          <p:nvPr/>
        </p:nvCxnSpPr>
        <p:spPr>
          <a:xfrm>
            <a:off x="119725" y="4868337"/>
            <a:ext cx="1256438" cy="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ECA0836-AD36-4DE6-A8F9-E35337F2261A}"/>
              </a:ext>
            </a:extLst>
          </p:cNvPr>
          <p:cNvSpPr txBox="1"/>
          <p:nvPr/>
        </p:nvSpPr>
        <p:spPr>
          <a:xfrm>
            <a:off x="5208499" y="933363"/>
            <a:ext cx="2567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</a:rPr>
              <a:t>Main Injector</a:t>
            </a:r>
          </a:p>
          <a:p>
            <a:pPr algn="r"/>
            <a:r>
              <a:rPr lang="en-US" b="1" dirty="0">
                <a:solidFill>
                  <a:schemeClr val="accent6"/>
                </a:solidFill>
              </a:rPr>
              <a:t>(MI)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EA28510-FC1E-4422-9AEB-D5D1335579EA}"/>
              </a:ext>
            </a:extLst>
          </p:cNvPr>
          <p:cNvSpPr txBox="1"/>
          <p:nvPr/>
        </p:nvSpPr>
        <p:spPr>
          <a:xfrm>
            <a:off x="119725" y="3976328"/>
            <a:ext cx="1686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PIP-II</a:t>
            </a:r>
          </a:p>
          <a:p>
            <a:r>
              <a:rPr lang="en-US" b="1" dirty="0">
                <a:solidFill>
                  <a:schemeClr val="accent6"/>
                </a:solidFill>
              </a:rPr>
              <a:t>Linac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FAAA509-11D5-4C1F-BD6E-8856978C49D5}"/>
              </a:ext>
            </a:extLst>
          </p:cNvPr>
          <p:cNvSpPr/>
          <p:nvPr/>
        </p:nvSpPr>
        <p:spPr>
          <a:xfrm>
            <a:off x="1216207" y="3066529"/>
            <a:ext cx="1880191" cy="1800447"/>
          </a:xfrm>
          <a:prstGeom prst="ellipse">
            <a:avLst/>
          </a:prstGeom>
          <a:noFill/>
          <a:ln w="57150">
            <a:solidFill>
              <a:schemeClr val="accent6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F2FCC02-8CE2-4EC9-B89A-A31DFD600CE6}"/>
              </a:ext>
            </a:extLst>
          </p:cNvPr>
          <p:cNvCxnSpPr>
            <a:cxnSpLocks/>
          </p:cNvCxnSpPr>
          <p:nvPr/>
        </p:nvCxnSpPr>
        <p:spPr>
          <a:xfrm flipH="1" flipV="1">
            <a:off x="2759821" y="2110207"/>
            <a:ext cx="318610" cy="1590392"/>
          </a:xfrm>
          <a:prstGeom prst="straightConnector1">
            <a:avLst/>
          </a:prstGeom>
          <a:ln w="57150">
            <a:solidFill>
              <a:schemeClr val="accent6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5E9FFE-84CE-4215-930B-5068E4E78AC9}"/>
              </a:ext>
            </a:extLst>
          </p:cNvPr>
          <p:cNvCxnSpPr>
            <a:cxnSpLocks/>
          </p:cNvCxnSpPr>
          <p:nvPr/>
        </p:nvCxnSpPr>
        <p:spPr>
          <a:xfrm flipH="1">
            <a:off x="2919126" y="4469088"/>
            <a:ext cx="1453962" cy="0"/>
          </a:xfrm>
          <a:prstGeom prst="straightConnector1">
            <a:avLst/>
          </a:prstGeom>
          <a:ln w="57150">
            <a:solidFill>
              <a:schemeClr val="accent6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BDC6718-7403-4BD2-97D1-634A853EA0A5}"/>
              </a:ext>
            </a:extLst>
          </p:cNvPr>
          <p:cNvSpPr txBox="1"/>
          <p:nvPr/>
        </p:nvSpPr>
        <p:spPr>
          <a:xfrm>
            <a:off x="1546262" y="2414684"/>
            <a:ext cx="1306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Booster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2C0BCD-706A-47BC-84C0-A04622749B3A}"/>
              </a:ext>
            </a:extLst>
          </p:cNvPr>
          <p:cNvSpPr txBox="1"/>
          <p:nvPr/>
        </p:nvSpPr>
        <p:spPr>
          <a:xfrm>
            <a:off x="76398" y="5098963"/>
            <a:ext cx="2142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0.8 GeV 2mA</a:t>
            </a:r>
          </a:p>
          <a:p>
            <a:r>
              <a:rPr lang="en-US" sz="2000" b="1" dirty="0"/>
              <a:t>CW-linac</a:t>
            </a:r>
          </a:p>
        </p:txBody>
      </p:sp>
      <p:sp>
        <p:nvSpPr>
          <p:cNvPr id="28" name="Explosion: 8 Points 27">
            <a:extLst>
              <a:ext uri="{FF2B5EF4-FFF2-40B4-BE49-F238E27FC236}">
                <a16:creationId xmlns:a16="http://schemas.microsoft.com/office/drawing/2014/main" id="{D403D791-8D13-A013-EA18-D1028F4491F1}"/>
              </a:ext>
            </a:extLst>
          </p:cNvPr>
          <p:cNvSpPr/>
          <p:nvPr/>
        </p:nvSpPr>
        <p:spPr>
          <a:xfrm>
            <a:off x="1476284" y="4691479"/>
            <a:ext cx="457200" cy="457200"/>
          </a:xfrm>
          <a:prstGeom prst="irregularSeal1">
            <a:avLst/>
          </a:prstGeom>
          <a:solidFill>
            <a:schemeClr val="accent6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F0664A-C18B-BA9B-84FC-BA50DAB83198}"/>
              </a:ext>
            </a:extLst>
          </p:cNvPr>
          <p:cNvSpPr txBox="1"/>
          <p:nvPr/>
        </p:nvSpPr>
        <p:spPr>
          <a:xfrm>
            <a:off x="1069413" y="5776349"/>
            <a:ext cx="3024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</a:rPr>
              <a:t>H- Injection Location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B11A24-5749-475D-E78F-1506433664FE}"/>
              </a:ext>
            </a:extLst>
          </p:cNvPr>
          <p:cNvSpPr/>
          <p:nvPr/>
        </p:nvSpPr>
        <p:spPr>
          <a:xfrm>
            <a:off x="856645" y="5796746"/>
            <a:ext cx="3237607" cy="50167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xplosion: 8 Points 35">
            <a:extLst>
              <a:ext uri="{FF2B5EF4-FFF2-40B4-BE49-F238E27FC236}">
                <a16:creationId xmlns:a16="http://schemas.microsoft.com/office/drawing/2014/main" id="{55D1D2D3-2FDF-B45C-D635-D2431ECB60EC}"/>
              </a:ext>
            </a:extLst>
          </p:cNvPr>
          <p:cNvSpPr/>
          <p:nvPr/>
        </p:nvSpPr>
        <p:spPr>
          <a:xfrm>
            <a:off x="918963" y="5810329"/>
            <a:ext cx="457200" cy="457200"/>
          </a:xfrm>
          <a:prstGeom prst="irregularSeal1">
            <a:avLst/>
          </a:prstGeom>
          <a:solidFill>
            <a:schemeClr val="accent6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FF7915D-2B57-055D-A423-D46CCE4234DD}"/>
              </a:ext>
            </a:extLst>
          </p:cNvPr>
          <p:cNvSpPr txBox="1"/>
          <p:nvPr/>
        </p:nvSpPr>
        <p:spPr>
          <a:xfrm>
            <a:off x="3521783" y="1123165"/>
            <a:ext cx="1686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Recycler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D16227F-8CF6-EE1D-111D-781AF2A79035}"/>
              </a:ext>
            </a:extLst>
          </p:cNvPr>
          <p:cNvCxnSpPr>
            <a:cxnSpLocks/>
          </p:cNvCxnSpPr>
          <p:nvPr/>
        </p:nvCxnSpPr>
        <p:spPr>
          <a:xfrm flipH="1" flipV="1">
            <a:off x="4859498" y="4725338"/>
            <a:ext cx="1324752" cy="723566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888869CC-E947-CB64-D72A-CD2D294EDFD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7EA202B-745D-DEE0-1CEA-E6AEE3216B20}"/>
              </a:ext>
            </a:extLst>
          </p:cNvPr>
          <p:cNvSpPr txBox="1"/>
          <p:nvPr/>
        </p:nvSpPr>
        <p:spPr>
          <a:xfrm>
            <a:off x="2902923" y="4548156"/>
            <a:ext cx="21423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8 GeV, 20 Hz,</a:t>
            </a:r>
          </a:p>
          <a:p>
            <a:r>
              <a:rPr lang="en-US" sz="2000" b="1" dirty="0"/>
              <a:t>2 us, 80 kW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9D92F1-EDBF-102F-F063-948D7EC3DEB8}"/>
              </a:ext>
            </a:extLst>
          </p:cNvPr>
          <p:cNvSpPr txBox="1"/>
          <p:nvPr/>
        </p:nvSpPr>
        <p:spPr>
          <a:xfrm>
            <a:off x="7062080" y="4580820"/>
            <a:ext cx="18970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120 GeV, 1.2 s,</a:t>
            </a:r>
          </a:p>
          <a:p>
            <a:r>
              <a:rPr lang="en-US" sz="2000" b="1" dirty="0"/>
              <a:t>11 us, 1.2 MW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88DF55C-B9D1-BDAB-F120-BD38817367F2}"/>
              </a:ext>
            </a:extLst>
          </p:cNvPr>
          <p:cNvCxnSpPr>
            <a:cxnSpLocks/>
          </p:cNvCxnSpPr>
          <p:nvPr/>
        </p:nvCxnSpPr>
        <p:spPr>
          <a:xfrm flipV="1">
            <a:off x="6427494" y="4117522"/>
            <a:ext cx="1675978" cy="605739"/>
          </a:xfrm>
          <a:prstGeom prst="straightConnector1">
            <a:avLst/>
          </a:prstGeom>
          <a:ln w="57150">
            <a:solidFill>
              <a:schemeClr val="accent6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187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>
            <a:extLst>
              <a:ext uri="{FF2B5EF4-FFF2-40B4-BE49-F238E27FC236}">
                <a16:creationId xmlns:a16="http://schemas.microsoft.com/office/drawing/2014/main" id="{0B8150F3-62F8-956D-85C6-DE606AB2F43D}"/>
              </a:ext>
            </a:extLst>
          </p:cNvPr>
          <p:cNvSpPr/>
          <p:nvPr/>
        </p:nvSpPr>
        <p:spPr>
          <a:xfrm>
            <a:off x="4841768" y="1409391"/>
            <a:ext cx="3561907" cy="3397102"/>
          </a:xfrm>
          <a:prstGeom prst="ellipse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6869113" y="5257800"/>
            <a:ext cx="346075" cy="89535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rgbClr val="002060"/>
                </a:solidFill>
              </a:rPr>
              <a:t>Fermilab PIU –</a:t>
            </a:r>
            <a:r>
              <a:rPr lang="en-US" sz="2400" dirty="0">
                <a:solidFill>
                  <a:schemeClr val="tx2"/>
                </a:solidFill>
              </a:rPr>
              <a:t> “</a:t>
            </a:r>
            <a:r>
              <a:rPr lang="en-US" sz="2400" dirty="0"/>
              <a:t>RCS” Option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7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C18E366-BB5A-4C15-BDEB-0D8AF82D8D4E}"/>
              </a:ext>
            </a:extLst>
          </p:cNvPr>
          <p:cNvSpPr/>
          <p:nvPr/>
        </p:nvSpPr>
        <p:spPr>
          <a:xfrm>
            <a:off x="5261196" y="1404254"/>
            <a:ext cx="3561907" cy="3397102"/>
          </a:xfrm>
          <a:prstGeom prst="ellipse">
            <a:avLst/>
          </a:prstGeom>
          <a:noFill/>
          <a:ln w="571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B2756FF-476A-4EFD-9C0B-6CA328C50BA0}"/>
              </a:ext>
            </a:extLst>
          </p:cNvPr>
          <p:cNvCxnSpPr>
            <a:cxnSpLocks/>
          </p:cNvCxnSpPr>
          <p:nvPr/>
        </p:nvCxnSpPr>
        <p:spPr>
          <a:xfrm>
            <a:off x="119725" y="4868337"/>
            <a:ext cx="1068572" cy="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ECA0836-AD36-4DE6-A8F9-E35337F2261A}"/>
              </a:ext>
            </a:extLst>
          </p:cNvPr>
          <p:cNvSpPr txBox="1"/>
          <p:nvPr/>
        </p:nvSpPr>
        <p:spPr>
          <a:xfrm>
            <a:off x="6364341" y="933363"/>
            <a:ext cx="25677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</a:rPr>
              <a:t>Main Injector</a:t>
            </a:r>
          </a:p>
          <a:p>
            <a:pPr algn="r"/>
            <a:r>
              <a:rPr lang="en-US" b="1" dirty="0">
                <a:solidFill>
                  <a:schemeClr val="accent6"/>
                </a:solidFill>
              </a:rPr>
              <a:t>(MI)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EA28510-FC1E-4422-9AEB-D5D1335579EA}"/>
              </a:ext>
            </a:extLst>
          </p:cNvPr>
          <p:cNvSpPr txBox="1"/>
          <p:nvPr/>
        </p:nvSpPr>
        <p:spPr>
          <a:xfrm>
            <a:off x="119725" y="3976328"/>
            <a:ext cx="1686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PIP-II</a:t>
            </a:r>
          </a:p>
          <a:p>
            <a:r>
              <a:rPr lang="en-US" b="1" dirty="0">
                <a:solidFill>
                  <a:schemeClr val="accent6"/>
                </a:solidFill>
              </a:rPr>
              <a:t>Linac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FAAA509-11D5-4C1F-BD6E-8856978C49D5}"/>
              </a:ext>
            </a:extLst>
          </p:cNvPr>
          <p:cNvSpPr/>
          <p:nvPr/>
        </p:nvSpPr>
        <p:spPr>
          <a:xfrm>
            <a:off x="2372049" y="3066529"/>
            <a:ext cx="1880191" cy="1800447"/>
          </a:xfrm>
          <a:prstGeom prst="ellipse">
            <a:avLst/>
          </a:prstGeom>
          <a:noFill/>
          <a:ln w="57150">
            <a:solidFill>
              <a:schemeClr val="accent3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F2FCC02-8CE2-4EC9-B89A-A31DFD600CE6}"/>
              </a:ext>
            </a:extLst>
          </p:cNvPr>
          <p:cNvCxnSpPr>
            <a:cxnSpLocks/>
          </p:cNvCxnSpPr>
          <p:nvPr/>
        </p:nvCxnSpPr>
        <p:spPr>
          <a:xfrm flipH="1" flipV="1">
            <a:off x="3915663" y="2110207"/>
            <a:ext cx="318610" cy="1590392"/>
          </a:xfrm>
          <a:prstGeom prst="straightConnector1">
            <a:avLst/>
          </a:prstGeom>
          <a:ln w="57150">
            <a:solidFill>
              <a:schemeClr val="accent3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5E9FFE-84CE-4215-930B-5068E4E78AC9}"/>
              </a:ext>
            </a:extLst>
          </p:cNvPr>
          <p:cNvCxnSpPr>
            <a:cxnSpLocks/>
          </p:cNvCxnSpPr>
          <p:nvPr/>
        </p:nvCxnSpPr>
        <p:spPr>
          <a:xfrm flipH="1">
            <a:off x="4074968" y="4469088"/>
            <a:ext cx="1453962" cy="0"/>
          </a:xfrm>
          <a:prstGeom prst="straightConnector1">
            <a:avLst/>
          </a:prstGeom>
          <a:ln w="57150">
            <a:solidFill>
              <a:schemeClr val="accent3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8BDC6718-7403-4BD2-97D1-634A853EA0A5}"/>
              </a:ext>
            </a:extLst>
          </p:cNvPr>
          <p:cNvSpPr txBox="1"/>
          <p:nvPr/>
        </p:nvSpPr>
        <p:spPr>
          <a:xfrm>
            <a:off x="3039944" y="2414684"/>
            <a:ext cx="968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</a:rPr>
              <a:t>RCS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DDB7E64-519F-4578-8B6B-774A709F4B37}"/>
              </a:ext>
            </a:extLst>
          </p:cNvPr>
          <p:cNvCxnSpPr>
            <a:cxnSpLocks/>
          </p:cNvCxnSpPr>
          <p:nvPr/>
        </p:nvCxnSpPr>
        <p:spPr>
          <a:xfrm>
            <a:off x="1244512" y="4874516"/>
            <a:ext cx="1276678" cy="12187"/>
          </a:xfrm>
          <a:prstGeom prst="straightConnector1">
            <a:avLst/>
          </a:prstGeom>
          <a:ln w="57150">
            <a:solidFill>
              <a:schemeClr val="accent4"/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B2C0BCD-706A-47BC-84C0-A04622749B3A}"/>
              </a:ext>
            </a:extLst>
          </p:cNvPr>
          <p:cNvSpPr txBox="1"/>
          <p:nvPr/>
        </p:nvSpPr>
        <p:spPr>
          <a:xfrm>
            <a:off x="671119" y="4902470"/>
            <a:ext cx="21423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4"/>
                </a:solidFill>
              </a:rPr>
              <a:t>~2 GeV Linac</a:t>
            </a:r>
          </a:p>
        </p:txBody>
      </p:sp>
      <p:sp>
        <p:nvSpPr>
          <p:cNvPr id="28" name="Explosion: 8 Points 27">
            <a:extLst>
              <a:ext uri="{FF2B5EF4-FFF2-40B4-BE49-F238E27FC236}">
                <a16:creationId xmlns:a16="http://schemas.microsoft.com/office/drawing/2014/main" id="{D403D791-8D13-A013-EA18-D1028F4491F1}"/>
              </a:ext>
            </a:extLst>
          </p:cNvPr>
          <p:cNvSpPr/>
          <p:nvPr/>
        </p:nvSpPr>
        <p:spPr>
          <a:xfrm>
            <a:off x="2632126" y="4691479"/>
            <a:ext cx="457200" cy="457200"/>
          </a:xfrm>
          <a:prstGeom prst="irregularSeal1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F0664A-C18B-BA9B-84FC-BA50DAB83198}"/>
              </a:ext>
            </a:extLst>
          </p:cNvPr>
          <p:cNvSpPr txBox="1"/>
          <p:nvPr/>
        </p:nvSpPr>
        <p:spPr>
          <a:xfrm>
            <a:off x="1069413" y="5776349"/>
            <a:ext cx="3024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</a:rPr>
              <a:t>H- Injection Location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B11A24-5749-475D-E78F-1506433664FE}"/>
              </a:ext>
            </a:extLst>
          </p:cNvPr>
          <p:cNvSpPr/>
          <p:nvPr/>
        </p:nvSpPr>
        <p:spPr>
          <a:xfrm>
            <a:off x="856645" y="5796746"/>
            <a:ext cx="3237607" cy="50167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Explosion: 8 Points 35">
            <a:extLst>
              <a:ext uri="{FF2B5EF4-FFF2-40B4-BE49-F238E27FC236}">
                <a16:creationId xmlns:a16="http://schemas.microsoft.com/office/drawing/2014/main" id="{55D1D2D3-2FDF-B45C-D635-D2431ECB60EC}"/>
              </a:ext>
            </a:extLst>
          </p:cNvPr>
          <p:cNvSpPr/>
          <p:nvPr/>
        </p:nvSpPr>
        <p:spPr>
          <a:xfrm>
            <a:off x="918963" y="5810329"/>
            <a:ext cx="457200" cy="457200"/>
          </a:xfrm>
          <a:prstGeom prst="irregularSeal1">
            <a:avLst/>
          </a:prstGeom>
          <a:solidFill>
            <a:schemeClr val="accent3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FF7915D-2B57-055D-A423-D46CCE4234DD}"/>
              </a:ext>
            </a:extLst>
          </p:cNvPr>
          <p:cNvSpPr txBox="1"/>
          <p:nvPr/>
        </p:nvSpPr>
        <p:spPr>
          <a:xfrm>
            <a:off x="4677625" y="1123165"/>
            <a:ext cx="1686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Recycler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D16227F-8CF6-EE1D-111D-781AF2A79035}"/>
              </a:ext>
            </a:extLst>
          </p:cNvPr>
          <p:cNvCxnSpPr>
            <a:cxnSpLocks/>
          </p:cNvCxnSpPr>
          <p:nvPr/>
        </p:nvCxnSpPr>
        <p:spPr>
          <a:xfrm flipH="1" flipV="1">
            <a:off x="5991872" y="4725338"/>
            <a:ext cx="1324752" cy="723566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Footer Placeholder 4">
            <a:extLst>
              <a:ext uri="{FF2B5EF4-FFF2-40B4-BE49-F238E27FC236}">
                <a16:creationId xmlns:a16="http://schemas.microsoft.com/office/drawing/2014/main" id="{888869CC-E947-CB64-D72A-CD2D294EDFD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6813D915-098F-294F-634B-42453B598DB9}"/>
              </a:ext>
            </a:extLst>
          </p:cNvPr>
          <p:cNvCxnSpPr>
            <a:cxnSpLocks/>
          </p:cNvCxnSpPr>
          <p:nvPr/>
        </p:nvCxnSpPr>
        <p:spPr>
          <a:xfrm flipV="1">
            <a:off x="7526338" y="4119599"/>
            <a:ext cx="1514378" cy="605739"/>
          </a:xfrm>
          <a:prstGeom prst="straightConnector1">
            <a:avLst/>
          </a:prstGeom>
          <a:ln w="57150">
            <a:solidFill>
              <a:schemeClr val="accent6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313F599-B340-EAFA-D1FA-4AF769B3D4C8}"/>
              </a:ext>
            </a:extLst>
          </p:cNvPr>
          <p:cNvSpPr txBox="1"/>
          <p:nvPr/>
        </p:nvSpPr>
        <p:spPr>
          <a:xfrm>
            <a:off x="3855033" y="4691479"/>
            <a:ext cx="2273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8-12 GeV, 10-20 Hz,</a:t>
            </a:r>
          </a:p>
          <a:p>
            <a:r>
              <a:rPr lang="en-US" sz="2000" b="1" dirty="0"/>
              <a:t>2 us, 330-950 kW</a:t>
            </a:r>
          </a:p>
        </p:txBody>
      </p:sp>
    </p:spTree>
    <p:extLst>
      <p:ext uri="{BB962C8B-B14F-4D97-AF65-F5344CB8AC3E}">
        <p14:creationId xmlns:p14="http://schemas.microsoft.com/office/powerpoint/2010/main" val="1543792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venn diagram&#10;&#10;Description automatically generated">
            <a:extLst>
              <a:ext uri="{FF2B5EF4-FFF2-40B4-BE49-F238E27FC236}">
                <a16:creationId xmlns:a16="http://schemas.microsoft.com/office/drawing/2014/main" id="{F2B3D738-123C-4DD4-55BB-221C8EF6F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159" y="1030523"/>
            <a:ext cx="2346841" cy="4076585"/>
          </a:xfrm>
          <a:prstGeom prst="rect">
            <a:avLst/>
          </a:prstGeom>
        </p:spPr>
      </p:pic>
      <p:sp>
        <p:nvSpPr>
          <p:cNvPr id="14340" name="Freeform 3"/>
          <p:cNvSpPr>
            <a:spLocks noChangeArrowheads="1"/>
          </p:cNvSpPr>
          <p:nvPr/>
        </p:nvSpPr>
        <p:spPr bwMode="auto">
          <a:xfrm>
            <a:off x="6869113" y="5257800"/>
            <a:ext cx="346075" cy="895350"/>
          </a:xfrm>
          <a:custGeom>
            <a:avLst/>
            <a:gdLst>
              <a:gd name="T0" fmla="*/ 0 w 222250"/>
              <a:gd name="T1" fmla="*/ 0 h 723900"/>
              <a:gd name="T2" fmla="*/ 80514 w 222250"/>
              <a:gd name="T3" fmla="*/ 0 h 723900"/>
              <a:gd name="T4" fmla="*/ 80514 w 222250"/>
              <a:gd name="T5" fmla="*/ 20872 h 723900"/>
              <a:gd name="T6" fmla="*/ 0 w 222250"/>
              <a:gd name="T7" fmla="*/ 20872 h 723900"/>
              <a:gd name="T8" fmla="*/ 0 w 222250"/>
              <a:gd name="T9" fmla="*/ 0 h 7239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250"/>
              <a:gd name="T16" fmla="*/ 0 h 723900"/>
              <a:gd name="T17" fmla="*/ 222250 w 222250"/>
              <a:gd name="T18" fmla="*/ 723900 h 7239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250" h="723900">
                <a:moveTo>
                  <a:pt x="0" y="0"/>
                </a:moveTo>
                <a:lnTo>
                  <a:pt x="617" y="0"/>
                </a:lnTo>
                <a:lnTo>
                  <a:pt x="617" y="2014"/>
                </a:lnTo>
                <a:lnTo>
                  <a:pt x="0" y="2014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>
                <a:solidFill>
                  <a:srgbClr val="002060"/>
                </a:solidFill>
              </a:rPr>
              <a:t>Fermilab PIU –</a:t>
            </a:r>
            <a:r>
              <a:rPr lang="en-US" sz="2400" dirty="0">
                <a:solidFill>
                  <a:schemeClr val="tx2"/>
                </a:solidFill>
              </a:rPr>
              <a:t> “Linac”</a:t>
            </a:r>
            <a:r>
              <a:rPr lang="en-US" sz="2400" dirty="0"/>
              <a:t> Option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8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B2756FF-476A-4EFD-9C0B-6CA328C50BA0}"/>
              </a:ext>
            </a:extLst>
          </p:cNvPr>
          <p:cNvCxnSpPr>
            <a:cxnSpLocks/>
          </p:cNvCxnSpPr>
          <p:nvPr/>
        </p:nvCxnSpPr>
        <p:spPr>
          <a:xfrm>
            <a:off x="119725" y="4873474"/>
            <a:ext cx="1068572" cy="0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166146A-D6EC-4ABC-85B8-1571B51703E7}"/>
              </a:ext>
            </a:extLst>
          </p:cNvPr>
          <p:cNvCxnSpPr>
            <a:cxnSpLocks/>
          </p:cNvCxnSpPr>
          <p:nvPr/>
        </p:nvCxnSpPr>
        <p:spPr>
          <a:xfrm>
            <a:off x="1249326" y="4873163"/>
            <a:ext cx="4129195" cy="14871"/>
          </a:xfrm>
          <a:prstGeom prst="straightConnector1">
            <a:avLst/>
          </a:prstGeom>
          <a:ln w="57150">
            <a:solidFill>
              <a:schemeClr val="accent4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6A9F4E8-7B9B-4325-B1DC-149B78086786}"/>
              </a:ext>
            </a:extLst>
          </p:cNvPr>
          <p:cNvSpPr txBox="1"/>
          <p:nvPr/>
        </p:nvSpPr>
        <p:spPr>
          <a:xfrm>
            <a:off x="2058062" y="4861079"/>
            <a:ext cx="1780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8 GeV Linac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EA28510-FC1E-4422-9AEB-D5D1335579EA}"/>
              </a:ext>
            </a:extLst>
          </p:cNvPr>
          <p:cNvSpPr txBox="1"/>
          <p:nvPr/>
        </p:nvSpPr>
        <p:spPr>
          <a:xfrm>
            <a:off x="119725" y="3981465"/>
            <a:ext cx="1686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PIP-II</a:t>
            </a:r>
          </a:p>
          <a:p>
            <a:r>
              <a:rPr lang="en-US" b="1" dirty="0">
                <a:solidFill>
                  <a:schemeClr val="accent6"/>
                </a:solidFill>
              </a:rPr>
              <a:t>Linac</a:t>
            </a:r>
          </a:p>
        </p:txBody>
      </p:sp>
      <p:sp>
        <p:nvSpPr>
          <p:cNvPr id="24" name="Explosion: 8 Points 23">
            <a:extLst>
              <a:ext uri="{FF2B5EF4-FFF2-40B4-BE49-F238E27FC236}">
                <a16:creationId xmlns:a16="http://schemas.microsoft.com/office/drawing/2014/main" id="{36F27529-A165-F1B5-D239-BE3A9D6AA3DD}"/>
              </a:ext>
            </a:extLst>
          </p:cNvPr>
          <p:cNvSpPr/>
          <p:nvPr/>
        </p:nvSpPr>
        <p:spPr>
          <a:xfrm>
            <a:off x="918963" y="5810329"/>
            <a:ext cx="457200" cy="457200"/>
          </a:xfrm>
          <a:prstGeom prst="irregularSeal1">
            <a:avLst/>
          </a:prstGeom>
          <a:solidFill>
            <a:srgbClr val="7030A0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260E421-C057-D879-8260-E2055DEC964C}"/>
              </a:ext>
            </a:extLst>
          </p:cNvPr>
          <p:cNvSpPr txBox="1"/>
          <p:nvPr/>
        </p:nvSpPr>
        <p:spPr>
          <a:xfrm>
            <a:off x="1069413" y="5776349"/>
            <a:ext cx="3024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accent6"/>
                </a:solidFill>
              </a:rPr>
              <a:t>H- Injection Location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E2AA2F-52FE-C8AE-F473-86CB689B6095}"/>
              </a:ext>
            </a:extLst>
          </p:cNvPr>
          <p:cNvSpPr/>
          <p:nvPr/>
        </p:nvSpPr>
        <p:spPr>
          <a:xfrm>
            <a:off x="856645" y="5796746"/>
            <a:ext cx="3237607" cy="501675"/>
          </a:xfrm>
          <a:prstGeom prst="rect">
            <a:avLst/>
          </a:prstGeom>
          <a:noFill/>
          <a:ln w="1905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0BB60C85-697B-8FB8-5C32-98E801A22DDF}"/>
              </a:ext>
            </a:extLst>
          </p:cNvPr>
          <p:cNvSpPr/>
          <p:nvPr/>
        </p:nvSpPr>
        <p:spPr>
          <a:xfrm>
            <a:off x="4621958" y="2997750"/>
            <a:ext cx="1880191" cy="1800447"/>
          </a:xfrm>
          <a:prstGeom prst="ellipse">
            <a:avLst/>
          </a:prstGeom>
          <a:noFill/>
          <a:ln w="57150">
            <a:solidFill>
              <a:srgbClr val="7030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7AACC5D-9B8E-C825-C668-92E9FB164028}"/>
              </a:ext>
            </a:extLst>
          </p:cNvPr>
          <p:cNvCxnSpPr>
            <a:cxnSpLocks/>
          </p:cNvCxnSpPr>
          <p:nvPr/>
        </p:nvCxnSpPr>
        <p:spPr>
          <a:xfrm flipH="1">
            <a:off x="6217130" y="4535456"/>
            <a:ext cx="1453962" cy="0"/>
          </a:xfrm>
          <a:prstGeom prst="straightConnector1">
            <a:avLst/>
          </a:prstGeom>
          <a:ln w="57150">
            <a:solidFill>
              <a:srgbClr val="7030A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140E47A-0524-1FCF-790F-AAE784B1226D}"/>
              </a:ext>
            </a:extLst>
          </p:cNvPr>
          <p:cNvCxnSpPr>
            <a:cxnSpLocks/>
          </p:cNvCxnSpPr>
          <p:nvPr/>
        </p:nvCxnSpPr>
        <p:spPr>
          <a:xfrm flipH="1" flipV="1">
            <a:off x="5340749" y="1893540"/>
            <a:ext cx="980394" cy="1474070"/>
          </a:xfrm>
          <a:prstGeom prst="straightConnector1">
            <a:avLst/>
          </a:prstGeom>
          <a:ln w="57150">
            <a:solidFill>
              <a:srgbClr val="7030A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9985689-A584-21DD-3DF9-3EDCC09421F1}"/>
              </a:ext>
            </a:extLst>
          </p:cNvPr>
          <p:cNvSpPr txBox="1"/>
          <p:nvPr/>
        </p:nvSpPr>
        <p:spPr>
          <a:xfrm>
            <a:off x="3935035" y="2086584"/>
            <a:ext cx="18801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8 GeV</a:t>
            </a:r>
          </a:p>
          <a:p>
            <a:r>
              <a:rPr lang="en-US" b="1" dirty="0">
                <a:solidFill>
                  <a:srgbClr val="7030A0"/>
                </a:solidFill>
              </a:rPr>
              <a:t>Accumulator</a:t>
            </a:r>
          </a:p>
          <a:p>
            <a:r>
              <a:rPr lang="en-US" b="1" dirty="0">
                <a:solidFill>
                  <a:srgbClr val="7030A0"/>
                </a:solidFill>
              </a:rPr>
              <a:t>Ring</a:t>
            </a:r>
          </a:p>
        </p:txBody>
      </p:sp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EB3D9FE5-1108-193E-CE75-90C48385741D}"/>
              </a:ext>
            </a:extLst>
          </p:cNvPr>
          <p:cNvSpPr/>
          <p:nvPr/>
        </p:nvSpPr>
        <p:spPr>
          <a:xfrm>
            <a:off x="5340749" y="4651998"/>
            <a:ext cx="457200" cy="457200"/>
          </a:xfrm>
          <a:prstGeom prst="irregularSeal1">
            <a:avLst/>
          </a:prstGeom>
          <a:solidFill>
            <a:srgbClr val="7030A0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54BCE1F-F69B-3358-E04D-98440A623DBB}"/>
              </a:ext>
            </a:extLst>
          </p:cNvPr>
          <p:cNvCxnSpPr>
            <a:cxnSpLocks/>
          </p:cNvCxnSpPr>
          <p:nvPr/>
        </p:nvCxnSpPr>
        <p:spPr>
          <a:xfrm flipH="1" flipV="1">
            <a:off x="7734896" y="4535255"/>
            <a:ext cx="1324752" cy="723566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35E5EC17-EA3A-04DD-758F-B501ADC50275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E94CE2-70FE-335D-7DE4-D0E8C89BEDC5}"/>
              </a:ext>
            </a:extLst>
          </p:cNvPr>
          <p:cNvSpPr txBox="1"/>
          <p:nvPr/>
        </p:nvSpPr>
        <p:spPr>
          <a:xfrm>
            <a:off x="6502149" y="1240240"/>
            <a:ext cx="1686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Recycler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0A5B53-88ED-FA59-AB3B-92B052869F5A}"/>
              </a:ext>
            </a:extLst>
          </p:cNvPr>
          <p:cNvSpPr txBox="1"/>
          <p:nvPr/>
        </p:nvSpPr>
        <p:spPr>
          <a:xfrm>
            <a:off x="5986921" y="4709745"/>
            <a:ext cx="22734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8 GeV, 10-20 Hz,</a:t>
            </a:r>
          </a:p>
          <a:p>
            <a:r>
              <a:rPr lang="en-US" sz="2000" b="1" dirty="0"/>
              <a:t>&lt;2 us, 300-860 kW</a:t>
            </a:r>
          </a:p>
        </p:txBody>
      </p:sp>
    </p:spTree>
    <p:extLst>
      <p:ext uri="{BB962C8B-B14F-4D97-AF65-F5344CB8AC3E}">
        <p14:creationId xmlns:p14="http://schemas.microsoft.com/office/powerpoint/2010/main" val="35565173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7620000" y="7938"/>
            <a:ext cx="1033463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1pPr>
            <a:lvl2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2pPr>
            <a:lvl3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6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4pPr>
            <a:lvl5pPr>
              <a:spcBef>
                <a:spcPts val="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5pPr>
            <a:lvl6pPr marL="25146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6pPr>
            <a:lvl7pPr marL="29718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7pPr>
            <a:lvl8pPr marL="34290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8pPr>
            <a:lvl9pPr marL="3886200" indent="-228600" defTabSz="457200" eaLnBrk="0" fontAlgn="base" hangingPunct="0">
              <a:spcBef>
                <a:spcPts val="35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292934"/>
                </a:solidFill>
                <a:latin typeface="Arial" panose="020B0604020202020204" pitchFamily="34" charset="0"/>
                <a:ea typeface="WenQuanYi Micro Hei"/>
                <a:cs typeface="WenQuanYi Micro Hei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C27BFD5-1794-4FD9-A037-BBC87146A6C0}" type="slidenum">
              <a:rPr lang="en-US" altLang="en-US" sz="1800">
                <a:solidFill>
                  <a:srgbClr val="FFFF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289034"/>
            <a:ext cx="8686800" cy="541283"/>
          </a:xfrm>
          <a:prstGeom prst="rect">
            <a:avLst/>
          </a:prstGeom>
        </p:spPr>
        <p:txBody>
          <a:bodyPr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074184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z="2400" dirty="0"/>
              <a:t>PIU Parameter Tables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E57909-62AB-4CA8-A326-43A731F0570E}"/>
              </a:ext>
            </a:extLst>
          </p:cNvPr>
          <p:cNvSpPr txBox="1">
            <a:spLocks/>
          </p:cNvSpPr>
          <p:nvPr/>
        </p:nvSpPr>
        <p:spPr bwMode="auto">
          <a:xfrm>
            <a:off x="676275" y="6557142"/>
            <a:ext cx="5946447" cy="2413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en-US" sz="1200" dirty="0">
                <a:latin typeface="Helvetica" panose="020B0604020202020204" pitchFamily="34" charset="0"/>
              </a:rPr>
              <a:t>Jeffrey Eldred |</a:t>
            </a:r>
            <a:r>
              <a:rPr lang="en-US" sz="1200" dirty="0"/>
              <a:t> </a:t>
            </a:r>
            <a:r>
              <a:rPr lang="en-US" altLang="en-US" sz="1200" dirty="0">
                <a:latin typeface="Helvetica" panose="020B0604020202020204" pitchFamily="34" charset="0"/>
                <a:ea typeface="Geneva" pitchFamily="121" charset="-128"/>
              </a:rPr>
              <a:t>2.4 MW Upgrade with RCS</a:t>
            </a:r>
            <a:endParaRPr lang="en-US" sz="1200" b="1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9590385-BB59-41AC-A651-98B0CD6812AD}"/>
              </a:ext>
            </a:extLst>
          </p:cNvPr>
          <p:cNvSpPr txBox="1">
            <a:spLocks/>
          </p:cNvSpPr>
          <p:nvPr/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  <a:cs typeface="+mn-cs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600" b="1" smtClean="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9</a:t>
            </a:fld>
            <a:endParaRPr lang="en-US" altLang="en-US" sz="1600" b="1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E4F8BE8B-96DA-452A-B9D9-0833C48B613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6450013" y="6541375"/>
            <a:ext cx="1076325" cy="241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10/11/2022</a:t>
            </a:fld>
            <a:endParaRPr lang="en-US" altLang="en-US" sz="1200" dirty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32C02F37-382F-512C-5B5A-1342741577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1657692"/>
            <a:ext cx="8789142" cy="2668722"/>
          </a:xfrm>
          <a:prstGeom prst="rect">
            <a:avLst/>
          </a:prstGeom>
        </p:spPr>
      </p:pic>
      <p:sp>
        <p:nvSpPr>
          <p:cNvPr id="4" name="Content Placeholder 29">
            <a:extLst>
              <a:ext uri="{FF2B5EF4-FFF2-40B4-BE49-F238E27FC236}">
                <a16:creationId xmlns:a16="http://schemas.microsoft.com/office/drawing/2014/main" id="{38C99EC8-04F0-CE25-1FD1-136E415ECF0A}"/>
              </a:ext>
            </a:extLst>
          </p:cNvPr>
          <p:cNvSpPr txBox="1">
            <a:spLocks/>
          </p:cNvSpPr>
          <p:nvPr/>
        </p:nvSpPr>
        <p:spPr bwMode="auto">
          <a:xfrm>
            <a:off x="228599" y="4548711"/>
            <a:ext cx="8740739" cy="1589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* Total 8-GeV Beam Power, (2.4 MW MI program uses 160 kW)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~2 </a:t>
            </a:r>
            <a:r>
              <a:rPr lang="el-GR" sz="2000" dirty="0"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μ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 pulses either from RCS or an 8 GeV Accumulator Ring.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endParaRPr lang="en-US" sz="800" dirty="0">
              <a:solidFill>
                <a:schemeClr val="accent6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** DUNE/LBNF beam power strictly limited to 2.4 MW.</a:t>
            </a:r>
          </a:p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	- all PIU scenarios deliver 2.4 MW for DUNE/LBNF.</a:t>
            </a:r>
          </a:p>
        </p:txBody>
      </p:sp>
      <p:sp>
        <p:nvSpPr>
          <p:cNvPr id="5" name="Content Placeholder 29">
            <a:extLst>
              <a:ext uri="{FF2B5EF4-FFF2-40B4-BE49-F238E27FC236}">
                <a16:creationId xmlns:a16="http://schemas.microsoft.com/office/drawing/2014/main" id="{0F3A6740-75A2-FE52-25F3-0D980E3F63B6}"/>
              </a:ext>
            </a:extLst>
          </p:cNvPr>
          <p:cNvSpPr txBox="1">
            <a:spLocks/>
          </p:cNvSpPr>
          <p:nvPr/>
        </p:nvSpPr>
        <p:spPr bwMode="auto">
          <a:xfrm>
            <a:off x="228600" y="986658"/>
            <a:ext cx="8740739" cy="44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595959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595959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Tx/>
              <a:buNone/>
              <a:defRPr>
                <a:uFillTx/>
              </a:defRPr>
            </a:pPr>
            <a:r>
              <a:rPr lang="en-US" sz="20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Five versions of PIU have different implications for 8 GeV program.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7988DC-7896-D59F-3B90-23C396EA786C}"/>
              </a:ext>
            </a:extLst>
          </p:cNvPr>
          <p:cNvCxnSpPr>
            <a:cxnSpLocks/>
          </p:cNvCxnSpPr>
          <p:nvPr/>
        </p:nvCxnSpPr>
        <p:spPr>
          <a:xfrm>
            <a:off x="351427" y="3792885"/>
            <a:ext cx="4763" cy="210224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C1C871C-43C4-1C38-767F-04413A1E6229}"/>
              </a:ext>
            </a:extLst>
          </p:cNvPr>
          <p:cNvCxnSpPr>
            <a:cxnSpLocks/>
          </p:cNvCxnSpPr>
          <p:nvPr/>
        </p:nvCxnSpPr>
        <p:spPr>
          <a:xfrm>
            <a:off x="351427" y="4016218"/>
            <a:ext cx="0" cy="197005"/>
          </a:xfrm>
          <a:prstGeom prst="line">
            <a:avLst/>
          </a:prstGeom>
          <a:ln w="381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E41E3AFA-A7E7-1071-B13D-D7B6609B06D1}"/>
              </a:ext>
            </a:extLst>
          </p:cNvPr>
          <p:cNvSpPr/>
          <p:nvPr/>
        </p:nvSpPr>
        <p:spPr>
          <a:xfrm>
            <a:off x="351427" y="3792885"/>
            <a:ext cx="2737330" cy="197005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B47B9AE-5725-6BC8-58C5-C49DEAA31B15}"/>
              </a:ext>
            </a:extLst>
          </p:cNvPr>
          <p:cNvSpPr/>
          <p:nvPr/>
        </p:nvSpPr>
        <p:spPr>
          <a:xfrm>
            <a:off x="351427" y="4028401"/>
            <a:ext cx="2737330" cy="197005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577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92367</TotalTime>
  <Words>2243</Words>
  <Application>Microsoft Office PowerPoint</Application>
  <PresentationFormat>On-screen Show (4:3)</PresentationFormat>
  <Paragraphs>506</Paragraphs>
  <Slides>33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Helvetica</vt:lpstr>
      <vt:lpstr>Times New Roman</vt:lpstr>
      <vt:lpstr>FNAL_TemplateMac_060514</vt:lpstr>
      <vt:lpstr>Fermilab: Footer Only</vt:lpstr>
      <vt:lpstr>MC Proton Driver parameters: US siting  FNAL from DUNE-era to MC-era</vt:lpstr>
      <vt:lpstr>PowerPoint Presentation</vt:lpstr>
      <vt:lpstr>DUNE physics program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IOTA Optics Update: Flexibility for Experiments</dc:title>
  <dc:creator>Alexander L. Romanov x 13883N</dc:creator>
  <cp:lastModifiedBy>jseldredphysics@gmail.com</cp:lastModifiedBy>
  <cp:revision>984</cp:revision>
  <cp:lastPrinted>2014-01-20T19:40:21Z</cp:lastPrinted>
  <dcterms:created xsi:type="dcterms:W3CDTF">2016-06-09T21:29:32Z</dcterms:created>
  <dcterms:modified xsi:type="dcterms:W3CDTF">2022-10-12T04:40:12Z</dcterms:modified>
</cp:coreProperties>
</file>