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  <p:sldMasterId id="2147484014" r:id="rId2"/>
  </p:sldMasterIdLst>
  <p:notesMasterIdLst>
    <p:notesMasterId r:id="rId17"/>
  </p:notesMasterIdLst>
  <p:handoutMasterIdLst>
    <p:handoutMasterId r:id="rId18"/>
  </p:handoutMasterIdLst>
  <p:sldIdLst>
    <p:sldId id="330" r:id="rId3"/>
    <p:sldId id="373" r:id="rId4"/>
    <p:sldId id="360" r:id="rId5"/>
    <p:sldId id="384" r:id="rId6"/>
    <p:sldId id="387" r:id="rId7"/>
    <p:sldId id="358" r:id="rId8"/>
    <p:sldId id="376" r:id="rId9"/>
    <p:sldId id="388" r:id="rId10"/>
    <p:sldId id="380" r:id="rId11"/>
    <p:sldId id="383" r:id="rId12"/>
    <p:sldId id="379" r:id="rId13"/>
    <p:sldId id="389" r:id="rId14"/>
    <p:sldId id="386" r:id="rId15"/>
    <p:sldId id="385" r:id="rId16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6C6C6C"/>
    <a:srgbClr val="686868"/>
    <a:srgbClr val="7F7F7F"/>
    <a:srgbClr val="FFFFFF"/>
    <a:srgbClr val="91CCFF"/>
    <a:srgbClr val="F0C7DC"/>
    <a:srgbClr val="85E684"/>
    <a:srgbClr val="AFDAFF"/>
    <a:srgbClr val="FDC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7274" autoAdjust="0"/>
  </p:normalViewPr>
  <p:slideViewPr>
    <p:cSldViewPr snapToObjects="1">
      <p:cViewPr varScale="1">
        <p:scale>
          <a:sx n="152" d="100"/>
          <a:sy n="152" d="100"/>
        </p:scale>
        <p:origin x="426" y="132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BB41A8-F496-437F-AD72-A2EF241930DD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824A8285-05E5-4139-83A7-D038D031F029}">
      <dgm:prSet phldrT="[Text]" custT="1"/>
      <dgm:spPr/>
      <dgm:t>
        <a:bodyPr/>
        <a:lstStyle/>
        <a:p>
          <a:endParaRPr lang="en-US" sz="1200" dirty="0">
            <a:solidFill>
              <a:schemeClr val="tx1"/>
            </a:solidFill>
          </a:endParaRPr>
        </a:p>
      </dgm:t>
    </dgm:pt>
    <dgm:pt modelId="{950B1D7B-D48C-40FA-93A0-54DE0DEA714D}" type="parTrans" cxnId="{DBD0D9AD-B18A-4EC9-9477-EC8BB6E36072}">
      <dgm:prSet/>
      <dgm:spPr/>
      <dgm:t>
        <a:bodyPr/>
        <a:lstStyle/>
        <a:p>
          <a:endParaRPr lang="en-US"/>
        </a:p>
      </dgm:t>
    </dgm:pt>
    <dgm:pt modelId="{79CB026B-F84D-4A5A-A392-D569D1B72C20}" type="sibTrans" cxnId="{DBD0D9AD-B18A-4EC9-9477-EC8BB6E36072}">
      <dgm:prSet/>
      <dgm:spPr/>
      <dgm:t>
        <a:bodyPr/>
        <a:lstStyle/>
        <a:p>
          <a:endParaRPr lang="en-US"/>
        </a:p>
      </dgm:t>
    </dgm:pt>
    <dgm:pt modelId="{1653C2E5-EE0D-437B-84F7-727A50A7753E}">
      <dgm:prSet phldrT="[Text]" custT="1"/>
      <dgm:spPr/>
      <dgm:t>
        <a:bodyPr/>
        <a:lstStyle/>
        <a:p>
          <a:endParaRPr lang="en-US" sz="1400" dirty="0">
            <a:solidFill>
              <a:schemeClr val="tx1"/>
            </a:solidFill>
          </a:endParaRPr>
        </a:p>
      </dgm:t>
    </dgm:pt>
    <dgm:pt modelId="{8D03D52F-C111-4AC3-8E34-9FCD32BC3BF6}" type="parTrans" cxnId="{15554615-6281-46B8-9797-79B908801E1B}">
      <dgm:prSet/>
      <dgm:spPr/>
      <dgm:t>
        <a:bodyPr/>
        <a:lstStyle/>
        <a:p>
          <a:endParaRPr lang="en-US"/>
        </a:p>
      </dgm:t>
    </dgm:pt>
    <dgm:pt modelId="{7C0AA49F-D317-481D-B89E-40D041D785B0}" type="sibTrans" cxnId="{15554615-6281-46B8-9797-79B908801E1B}">
      <dgm:prSet/>
      <dgm:spPr/>
      <dgm:t>
        <a:bodyPr/>
        <a:lstStyle/>
        <a:p>
          <a:endParaRPr lang="en-US"/>
        </a:p>
      </dgm:t>
    </dgm:pt>
    <dgm:pt modelId="{7248DD74-65A3-4C47-A043-1378D546E511}">
      <dgm:prSet phldrT="[Text]" custT="1"/>
      <dgm:spPr/>
      <dgm:t>
        <a:bodyPr/>
        <a:lstStyle/>
        <a:p>
          <a:endParaRPr lang="en-US" sz="1400" dirty="0">
            <a:solidFill>
              <a:schemeClr val="tx1"/>
            </a:solidFill>
          </a:endParaRPr>
        </a:p>
      </dgm:t>
    </dgm:pt>
    <dgm:pt modelId="{DAC754E7-A0BB-4F5A-96D6-F980B7B6D45E}" type="parTrans" cxnId="{D993D23F-9354-43FE-A57F-45FF19275796}">
      <dgm:prSet/>
      <dgm:spPr/>
      <dgm:t>
        <a:bodyPr/>
        <a:lstStyle/>
        <a:p>
          <a:endParaRPr lang="en-US"/>
        </a:p>
      </dgm:t>
    </dgm:pt>
    <dgm:pt modelId="{13CC410A-4505-4298-B216-EDCBE95FDC53}" type="sibTrans" cxnId="{D993D23F-9354-43FE-A57F-45FF19275796}">
      <dgm:prSet/>
      <dgm:spPr/>
      <dgm:t>
        <a:bodyPr/>
        <a:lstStyle/>
        <a:p>
          <a:endParaRPr lang="en-US"/>
        </a:p>
      </dgm:t>
    </dgm:pt>
    <dgm:pt modelId="{5CB15A2D-B11F-4B8C-B9CE-8781DB3E2CF8}" type="pres">
      <dgm:prSet presAssocID="{0CBB41A8-F496-437F-AD72-A2EF241930DD}" presName="Name0" presStyleCnt="0">
        <dgm:presLayoutVars>
          <dgm:dir/>
          <dgm:resizeHandles val="exact"/>
        </dgm:presLayoutVars>
      </dgm:prSet>
      <dgm:spPr/>
    </dgm:pt>
    <dgm:pt modelId="{32913E75-84B8-4D0D-9DE6-98B759E2D0D9}" type="pres">
      <dgm:prSet presAssocID="{0CBB41A8-F496-437F-AD72-A2EF241930DD}" presName="vNodes" presStyleCnt="0"/>
      <dgm:spPr/>
    </dgm:pt>
    <dgm:pt modelId="{0F418556-1BE6-4512-9E45-26A7C55CE3C1}" type="pres">
      <dgm:prSet presAssocID="{824A8285-05E5-4139-83A7-D038D031F029}" presName="node" presStyleLbl="node1" presStyleIdx="0" presStyleCnt="3" custScaleX="81581" custScaleY="815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5B082F-80D5-4602-913D-07259B5EA58F}" type="pres">
      <dgm:prSet presAssocID="{79CB026B-F84D-4A5A-A392-D569D1B72C20}" presName="spacerT" presStyleCnt="0"/>
      <dgm:spPr/>
    </dgm:pt>
    <dgm:pt modelId="{A0B5F9A6-960C-4768-9302-8447E15F23D4}" type="pres">
      <dgm:prSet presAssocID="{79CB026B-F84D-4A5A-A392-D569D1B72C20}" presName="sibTrans" presStyleLbl="sibTrans2D1" presStyleIdx="0" presStyleCnt="2"/>
      <dgm:spPr/>
      <dgm:t>
        <a:bodyPr/>
        <a:lstStyle/>
        <a:p>
          <a:endParaRPr lang="en-US"/>
        </a:p>
      </dgm:t>
    </dgm:pt>
    <dgm:pt modelId="{1E9C80EE-E740-4A6F-B7F0-69E82CB7E50A}" type="pres">
      <dgm:prSet presAssocID="{79CB026B-F84D-4A5A-A392-D569D1B72C20}" presName="spacerB" presStyleCnt="0"/>
      <dgm:spPr/>
    </dgm:pt>
    <dgm:pt modelId="{A96DEC62-7BD2-4F09-85E1-5AD79426FB5B}" type="pres">
      <dgm:prSet presAssocID="{1653C2E5-EE0D-437B-84F7-727A50A7753E}" presName="node" presStyleLbl="node1" presStyleIdx="1" presStyleCnt="3" custScaleX="81581" custScaleY="815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13A713-FB56-4A43-8EAC-5FFEDDD35948}" type="pres">
      <dgm:prSet presAssocID="{0CBB41A8-F496-437F-AD72-A2EF241930DD}" presName="sibTransLast" presStyleLbl="sibTrans2D1" presStyleIdx="1" presStyleCnt="2"/>
      <dgm:spPr/>
      <dgm:t>
        <a:bodyPr/>
        <a:lstStyle/>
        <a:p>
          <a:endParaRPr lang="en-US"/>
        </a:p>
      </dgm:t>
    </dgm:pt>
    <dgm:pt modelId="{7994FDF9-3AED-482F-B1E4-9A458720C550}" type="pres">
      <dgm:prSet presAssocID="{0CBB41A8-F496-437F-AD72-A2EF241930DD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5FD52559-24A0-45F8-A83C-05F4F6F31AE5}" type="pres">
      <dgm:prSet presAssocID="{0CBB41A8-F496-437F-AD72-A2EF241930DD}" presName="lastNode" presStyleLbl="node1" presStyleIdx="2" presStyleCnt="3" custScaleX="50475" custScaleY="50475" custLinFactNeighborX="755" custLinFactNeighborY="-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8E8627-100F-4C8D-849C-28ED07AD578C}" type="presOf" srcId="{0CBB41A8-F496-437F-AD72-A2EF241930DD}" destId="{5CB15A2D-B11F-4B8C-B9CE-8781DB3E2CF8}" srcOrd="0" destOrd="0" presId="urn:microsoft.com/office/officeart/2005/8/layout/equation2"/>
    <dgm:cxn modelId="{D993D23F-9354-43FE-A57F-45FF19275796}" srcId="{0CBB41A8-F496-437F-AD72-A2EF241930DD}" destId="{7248DD74-65A3-4C47-A043-1378D546E511}" srcOrd="2" destOrd="0" parTransId="{DAC754E7-A0BB-4F5A-96D6-F980B7B6D45E}" sibTransId="{13CC410A-4505-4298-B216-EDCBE95FDC53}"/>
    <dgm:cxn modelId="{BA6B32BC-0186-4A60-83DB-4F3C734AC0C9}" type="presOf" srcId="{7248DD74-65A3-4C47-A043-1378D546E511}" destId="{5FD52559-24A0-45F8-A83C-05F4F6F31AE5}" srcOrd="0" destOrd="0" presId="urn:microsoft.com/office/officeart/2005/8/layout/equation2"/>
    <dgm:cxn modelId="{F757E292-69EF-4BEC-AB3B-CC24338B306F}" type="presOf" srcId="{79CB026B-F84D-4A5A-A392-D569D1B72C20}" destId="{A0B5F9A6-960C-4768-9302-8447E15F23D4}" srcOrd="0" destOrd="0" presId="urn:microsoft.com/office/officeart/2005/8/layout/equation2"/>
    <dgm:cxn modelId="{15554615-6281-46B8-9797-79B908801E1B}" srcId="{0CBB41A8-F496-437F-AD72-A2EF241930DD}" destId="{1653C2E5-EE0D-437B-84F7-727A50A7753E}" srcOrd="1" destOrd="0" parTransId="{8D03D52F-C111-4AC3-8E34-9FCD32BC3BF6}" sibTransId="{7C0AA49F-D317-481D-B89E-40D041D785B0}"/>
    <dgm:cxn modelId="{9CB40D04-A43A-4064-92EA-6E1CCF17FBF9}" type="presOf" srcId="{7C0AA49F-D317-481D-B89E-40D041D785B0}" destId="{EE13A713-FB56-4A43-8EAC-5FFEDDD35948}" srcOrd="0" destOrd="0" presId="urn:microsoft.com/office/officeart/2005/8/layout/equation2"/>
    <dgm:cxn modelId="{17C97057-5A64-487C-8F07-07B843E18E46}" type="presOf" srcId="{7C0AA49F-D317-481D-B89E-40D041D785B0}" destId="{7994FDF9-3AED-482F-B1E4-9A458720C550}" srcOrd="1" destOrd="0" presId="urn:microsoft.com/office/officeart/2005/8/layout/equation2"/>
    <dgm:cxn modelId="{D22F0836-BF7C-42BC-B964-E79C83B0FF44}" type="presOf" srcId="{1653C2E5-EE0D-437B-84F7-727A50A7753E}" destId="{A96DEC62-7BD2-4F09-85E1-5AD79426FB5B}" srcOrd="0" destOrd="0" presId="urn:microsoft.com/office/officeart/2005/8/layout/equation2"/>
    <dgm:cxn modelId="{10B2BDCB-53C9-4822-A4CA-9A5A0B970326}" type="presOf" srcId="{824A8285-05E5-4139-83A7-D038D031F029}" destId="{0F418556-1BE6-4512-9E45-26A7C55CE3C1}" srcOrd="0" destOrd="0" presId="urn:microsoft.com/office/officeart/2005/8/layout/equation2"/>
    <dgm:cxn modelId="{DBD0D9AD-B18A-4EC9-9477-EC8BB6E36072}" srcId="{0CBB41A8-F496-437F-AD72-A2EF241930DD}" destId="{824A8285-05E5-4139-83A7-D038D031F029}" srcOrd="0" destOrd="0" parTransId="{950B1D7B-D48C-40FA-93A0-54DE0DEA714D}" sibTransId="{79CB026B-F84D-4A5A-A392-D569D1B72C20}"/>
    <dgm:cxn modelId="{A1D96035-834D-4AED-B07A-F53861830069}" type="presParOf" srcId="{5CB15A2D-B11F-4B8C-B9CE-8781DB3E2CF8}" destId="{32913E75-84B8-4D0D-9DE6-98B759E2D0D9}" srcOrd="0" destOrd="0" presId="urn:microsoft.com/office/officeart/2005/8/layout/equation2"/>
    <dgm:cxn modelId="{0AE278F7-CD6F-495B-8A36-64416892211C}" type="presParOf" srcId="{32913E75-84B8-4D0D-9DE6-98B759E2D0D9}" destId="{0F418556-1BE6-4512-9E45-26A7C55CE3C1}" srcOrd="0" destOrd="0" presId="urn:microsoft.com/office/officeart/2005/8/layout/equation2"/>
    <dgm:cxn modelId="{0D684AD2-DD4E-4A56-9D2A-712F7BD375A6}" type="presParOf" srcId="{32913E75-84B8-4D0D-9DE6-98B759E2D0D9}" destId="{555B082F-80D5-4602-913D-07259B5EA58F}" srcOrd="1" destOrd="0" presId="urn:microsoft.com/office/officeart/2005/8/layout/equation2"/>
    <dgm:cxn modelId="{AE54DCB2-9A75-4B8B-AA84-5A47D8FFBA92}" type="presParOf" srcId="{32913E75-84B8-4D0D-9DE6-98B759E2D0D9}" destId="{A0B5F9A6-960C-4768-9302-8447E15F23D4}" srcOrd="2" destOrd="0" presId="urn:microsoft.com/office/officeart/2005/8/layout/equation2"/>
    <dgm:cxn modelId="{2D3C214F-5579-4A44-9596-5B488753EF29}" type="presParOf" srcId="{32913E75-84B8-4D0D-9DE6-98B759E2D0D9}" destId="{1E9C80EE-E740-4A6F-B7F0-69E82CB7E50A}" srcOrd="3" destOrd="0" presId="urn:microsoft.com/office/officeart/2005/8/layout/equation2"/>
    <dgm:cxn modelId="{20054DB8-19ED-42E7-BAE8-125A86770CD5}" type="presParOf" srcId="{32913E75-84B8-4D0D-9DE6-98B759E2D0D9}" destId="{A96DEC62-7BD2-4F09-85E1-5AD79426FB5B}" srcOrd="4" destOrd="0" presId="urn:microsoft.com/office/officeart/2005/8/layout/equation2"/>
    <dgm:cxn modelId="{2EB4F00E-63AE-43D4-A0F6-F107D896709C}" type="presParOf" srcId="{5CB15A2D-B11F-4B8C-B9CE-8781DB3E2CF8}" destId="{EE13A713-FB56-4A43-8EAC-5FFEDDD35948}" srcOrd="1" destOrd="0" presId="urn:microsoft.com/office/officeart/2005/8/layout/equation2"/>
    <dgm:cxn modelId="{09DD4A55-AFD7-43B4-B31E-3257BFA27BE0}" type="presParOf" srcId="{EE13A713-FB56-4A43-8EAC-5FFEDDD35948}" destId="{7994FDF9-3AED-482F-B1E4-9A458720C550}" srcOrd="0" destOrd="0" presId="urn:microsoft.com/office/officeart/2005/8/layout/equation2"/>
    <dgm:cxn modelId="{573C0EA9-9B3E-4AC0-8760-F9887C85DF87}" type="presParOf" srcId="{5CB15A2D-B11F-4B8C-B9CE-8781DB3E2CF8}" destId="{5FD52559-24A0-45F8-A83C-05F4F6F31AE5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418556-1BE6-4512-9E45-26A7C55CE3C1}">
      <dsp:nvSpPr>
        <dsp:cNvPr id="0" name=""/>
        <dsp:cNvSpPr/>
      </dsp:nvSpPr>
      <dsp:spPr>
        <a:xfrm>
          <a:off x="707153" y="1413"/>
          <a:ext cx="967094" cy="9670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>
            <a:solidFill>
              <a:schemeClr val="tx1"/>
            </a:solidFill>
          </a:endParaRPr>
        </a:p>
      </dsp:txBody>
      <dsp:txXfrm>
        <a:off x="848781" y="143041"/>
        <a:ext cx="683838" cy="683838"/>
      </dsp:txXfrm>
    </dsp:sp>
    <dsp:sp modelId="{A0B5F9A6-960C-4768-9302-8447E15F23D4}">
      <dsp:nvSpPr>
        <dsp:cNvPr id="0" name=""/>
        <dsp:cNvSpPr/>
      </dsp:nvSpPr>
      <dsp:spPr>
        <a:xfrm>
          <a:off x="846922" y="1064765"/>
          <a:ext cx="687555" cy="687555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938057" y="1327686"/>
        <a:ext cx="505285" cy="161713"/>
      </dsp:txXfrm>
    </dsp:sp>
    <dsp:sp modelId="{A96DEC62-7BD2-4F09-85E1-5AD79426FB5B}">
      <dsp:nvSpPr>
        <dsp:cNvPr id="0" name=""/>
        <dsp:cNvSpPr/>
      </dsp:nvSpPr>
      <dsp:spPr>
        <a:xfrm>
          <a:off x="707153" y="1848578"/>
          <a:ext cx="967094" cy="9670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>
            <a:solidFill>
              <a:schemeClr val="tx1"/>
            </a:solidFill>
          </a:endParaRPr>
        </a:p>
      </dsp:txBody>
      <dsp:txXfrm>
        <a:off x="848781" y="1990206"/>
        <a:ext cx="683838" cy="683838"/>
      </dsp:txXfrm>
    </dsp:sp>
    <dsp:sp modelId="{EE13A713-FB56-4A43-8EAC-5FFEDDD35948}">
      <dsp:nvSpPr>
        <dsp:cNvPr id="0" name=""/>
        <dsp:cNvSpPr/>
      </dsp:nvSpPr>
      <dsp:spPr>
        <a:xfrm rot="21598233">
          <a:off x="1853405" y="1187612"/>
          <a:ext cx="379816" cy="440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1853405" y="1275838"/>
        <a:ext cx="265871" cy="264589"/>
      </dsp:txXfrm>
    </dsp:sp>
    <dsp:sp modelId="{5FD52559-24A0-45F8-A83C-05F4F6F31AE5}">
      <dsp:nvSpPr>
        <dsp:cNvPr id="0" name=""/>
        <dsp:cNvSpPr/>
      </dsp:nvSpPr>
      <dsp:spPr>
        <a:xfrm>
          <a:off x="2390881" y="809267"/>
          <a:ext cx="1196701" cy="11967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>
            <a:solidFill>
              <a:schemeClr val="tx1"/>
            </a:solidFill>
          </a:endParaRPr>
        </a:p>
      </dsp:txBody>
      <dsp:txXfrm>
        <a:off x="2566134" y="984520"/>
        <a:ext cx="846195" cy="8461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9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1057168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Insert the title of your </a:t>
            </a:r>
            <a:br>
              <a:rPr lang="en-GB" noProof="0" dirty="0" smtClean="0"/>
            </a:br>
            <a:r>
              <a:rPr lang="en-GB" noProof="0" dirty="0" smtClean="0"/>
              <a:t>presentation here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 smtClean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900" b="1" i="0" kern="0" spc="3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 smtClean="0"/>
              <a:t>Insert the occasion and date of your presentation here</a:t>
            </a:r>
          </a:p>
        </p:txBody>
      </p:sp>
    </p:spTree>
    <p:extLst/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99592" y="550644"/>
            <a:ext cx="1126899" cy="40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443956"/>
            <a:ext cx="612000" cy="699543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 baseline="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dirty="0" smtClean="0"/>
              <a:t>The P3 Project:</a:t>
            </a:r>
            <a:br>
              <a:rPr lang="en-US" dirty="0" smtClean="0"/>
            </a:br>
            <a:r>
              <a:rPr lang="en-US" dirty="0" smtClean="0"/>
              <a:t>A positron source demonstrator for FCC-</a:t>
            </a:r>
            <a:r>
              <a:rPr lang="en-US" dirty="0" err="1" smtClean="0"/>
              <a:t>ee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 baseline="0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US" dirty="0" smtClean="0"/>
              <a:t>Nicolas Vallis (PSI / EPFL)</a:t>
            </a:r>
            <a:endParaRPr lang="en-US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 baseline="0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US" dirty="0" smtClean="0"/>
              <a:t>FCC Week, Paris, 2nd June 2022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16566"/>
            <a:ext cx="1190137" cy="51527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3F1AE8D-D73E-2F45-B10B-966D9117533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09241" y="1794436"/>
            <a:ext cx="1107599" cy="374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4839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612358" y="1100123"/>
            <a:ext cx="4463698" cy="3509963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latin typeface="+mn-lt"/>
              </a:defRPr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>
                <a:latin typeface="+mn-lt"/>
              </a:defRPr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>
                <a:latin typeface="+mn-lt"/>
              </a:defRPr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>
                <a:latin typeface="+mn-lt"/>
              </a:defRPr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357" y="555526"/>
            <a:ext cx="4463699" cy="3813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2653652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5663141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792787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>
                <a:latin typeface="Helvetica" pitchFamily="2" charset="0"/>
              </a:defRPr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>
                <a:latin typeface="Helvetica" pitchFamily="2" charset="0"/>
              </a:defRPr>
            </a:lvl2pPr>
            <a:lvl3pPr marL="539724" indent="-184142">
              <a:buFont typeface="Symbol" panose="05050102010706020507" pitchFamily="18" charset="2"/>
              <a:buChar char="-"/>
              <a:defRPr sz="1700">
                <a:latin typeface="Helvetica" pitchFamily="2" charset="0"/>
              </a:defRPr>
            </a:lvl3pPr>
            <a:lvl4pPr marL="717515" indent="-177792">
              <a:buFont typeface="Symbol" panose="05050102010706020507" pitchFamily="18" charset="2"/>
              <a:buChar char="-"/>
              <a:defRPr sz="1700">
                <a:latin typeface="Helvetica" pitchFamily="2" charset="0"/>
              </a:defRPr>
            </a:lvl4pPr>
            <a:lvl5pPr marL="895306" indent="-177792">
              <a:buFont typeface="Symbol" panose="05050102010706020507" pitchFamily="18" charset="2"/>
              <a:buChar char="-"/>
              <a:defRPr sz="1700">
                <a:latin typeface="Helvetica" pitchFamily="2" charset="0"/>
              </a:defRPr>
            </a:lvl5pPr>
            <a:lvl6pPr marL="1074685" indent="-179380">
              <a:buFont typeface="Symbol" panose="05050102010706020507" pitchFamily="18" charset="2"/>
              <a:buChar char="-"/>
              <a:defRPr sz="1500">
                <a:latin typeface="Helvetica" pitchFamily="2" charset="0"/>
              </a:defRPr>
            </a:lvl6pPr>
            <a:lvl7pPr marL="1257238" indent="-182554">
              <a:buFont typeface="Symbol" panose="05050102010706020507" pitchFamily="18" charset="2"/>
              <a:buChar char="-"/>
              <a:defRPr sz="1500">
                <a:latin typeface="Helvetica" pitchFamily="2" charset="0"/>
              </a:defRPr>
            </a:lvl7pPr>
            <a:lvl8pPr marL="1436616" indent="-179380">
              <a:buFont typeface="Symbol" panose="05050102010706020507" pitchFamily="18" charset="2"/>
              <a:buChar char="-"/>
              <a:defRPr sz="1500">
                <a:latin typeface="Helvetica" pitchFamily="2" charset="0"/>
              </a:defRPr>
            </a:lvl8pPr>
            <a:lvl9pPr marL="1614408" indent="-177792">
              <a:buFont typeface="Symbol" panose="05050102010706020507" pitchFamily="18" charset="2"/>
              <a:buChar char="-"/>
              <a:defRPr sz="1500">
                <a:latin typeface="Helvetica" pitchFamily="2" charset="0"/>
              </a:defRPr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5447117" cy="381375"/>
          </a:xfrm>
        </p:spPr>
        <p:txBody>
          <a:bodyPr/>
          <a:lstStyle/>
          <a:p>
            <a:r>
              <a:rPr lang="en-GB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25899375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5447117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128235781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5447117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880050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5447117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65334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23842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  <a:endParaRPr lang="de-DE" dirty="0" smtClean="0"/>
          </a:p>
          <a:p>
            <a:pPr lvl="2"/>
            <a:r>
              <a:rPr lang="en-GB" noProof="0" dirty="0" smtClean="0"/>
              <a:t>Third level</a:t>
            </a:r>
            <a:endParaRPr lang="de-DE" dirty="0" smtClean="0"/>
          </a:p>
          <a:p>
            <a:pPr lvl="3"/>
            <a:r>
              <a:rPr lang="en-GB" noProof="0" dirty="0" smtClean="0"/>
              <a:t>Fourth level</a:t>
            </a:r>
            <a:endParaRPr lang="de-DE" dirty="0" smtClean="0"/>
          </a:p>
          <a:p>
            <a:pPr lvl="4"/>
            <a:r>
              <a:rPr lang="en-GB" noProof="0" dirty="0" smtClean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3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E9C8FF03-1C7C-704D-9829-51FE64A170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8760" y="10397"/>
            <a:ext cx="916380" cy="687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3510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14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>
                <a:effectLst/>
              </a:rPr>
              <a:t>Enter </a:t>
            </a:r>
            <a:r>
              <a:rPr lang="de-CH" dirty="0" err="1" smtClean="0">
                <a:effectLst/>
              </a:rPr>
              <a:t>slide</a:t>
            </a:r>
            <a:r>
              <a:rPr lang="de-CH" dirty="0" smtClean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4013" r:id="rId9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612357" y="627534"/>
            <a:ext cx="4463699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612358" y="1172131"/>
            <a:ext cx="4463698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1560" y="132697"/>
            <a:ext cx="648072" cy="23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3F1AE8D-D73E-2F45-B10B-966D91175336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293363" y="159262"/>
            <a:ext cx="486803" cy="1645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751" y="133733"/>
            <a:ext cx="497941" cy="215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845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6" r:id="rId2"/>
    <p:sldLayoutId id="2147484017" r:id="rId3"/>
    <p:sldLayoutId id="2147484018" r:id="rId4"/>
    <p:sldLayoutId id="2147484019" r:id="rId5"/>
    <p:sldLayoutId id="2147484020" r:id="rId6"/>
    <p:sldLayoutId id="2147484021" r:id="rId7"/>
    <p:sldLayoutId id="2147484022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814400" y="3577390"/>
            <a:ext cx="7969249" cy="810090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HTS </a:t>
            </a:r>
            <a:r>
              <a:rPr lang="en-US" dirty="0">
                <a:latin typeface="+mn-lt"/>
              </a:rPr>
              <a:t>solenoids </a:t>
            </a:r>
            <a:r>
              <a:rPr lang="en-US" dirty="0" smtClean="0">
                <a:latin typeface="+mn-lt"/>
              </a:rPr>
              <a:t>at PSI</a:t>
            </a:r>
            <a:endParaRPr lang="en-GB" dirty="0">
              <a:latin typeface="+mn-lt"/>
            </a:endParaRPr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>
          <a:xfrm>
            <a:off x="828012" y="2946432"/>
            <a:ext cx="7955637" cy="489414"/>
          </a:xfrm>
        </p:spPr>
        <p:txBody>
          <a:bodyPr/>
          <a:lstStyle/>
          <a:p>
            <a:r>
              <a:rPr lang="en-GB" noProof="0" dirty="0" smtClean="0"/>
              <a:t>Jaap Kosse, </a:t>
            </a:r>
            <a:r>
              <a:rPr lang="en-GB" dirty="0"/>
              <a:t>Bernhard </a:t>
            </a:r>
            <a:r>
              <a:rPr lang="en-GB" dirty="0" smtClean="0"/>
              <a:t>Auchmann, </a:t>
            </a:r>
            <a:r>
              <a:rPr lang="en-GB" dirty="0"/>
              <a:t>Michal </a:t>
            </a:r>
            <a:r>
              <a:rPr lang="en-GB" dirty="0" smtClean="0"/>
              <a:t>Duda</a:t>
            </a:r>
            <a:r>
              <a:rPr lang="en-GB" noProof="0" dirty="0" smtClean="0"/>
              <a:t>, </a:t>
            </a:r>
            <a:r>
              <a:rPr lang="en-GB" dirty="0"/>
              <a:t>Jeroen van Nugteren, Stephan </a:t>
            </a:r>
            <a:r>
              <a:rPr lang="en-GB" noProof="0" dirty="0" smtClean="0"/>
              <a:t>Mueller, </a:t>
            </a:r>
          </a:p>
          <a:p>
            <a:r>
              <a:rPr lang="en-GB" dirty="0" smtClean="0"/>
              <a:t>Henrique Rodrigues, </a:t>
            </a:r>
            <a:r>
              <a:rPr lang="en-GB" noProof="0" dirty="0" smtClean="0"/>
              <a:t>Stephane Sanfilippo</a:t>
            </a:r>
            <a:endParaRPr lang="en-GB" noProof="0" dirty="0"/>
          </a:p>
        </p:txBody>
      </p:sp>
      <p:sp>
        <p:nvSpPr>
          <p:cNvPr id="2" name="TextBox 1"/>
          <p:cNvSpPr txBox="1"/>
          <p:nvPr/>
        </p:nvSpPr>
        <p:spPr>
          <a:xfrm>
            <a:off x="8172400" y="480399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12/10/2</a:t>
            </a:r>
            <a:r>
              <a:rPr lang="pl-PL" sz="1200" dirty="0" smtClean="0">
                <a:solidFill>
                  <a:srgbClr val="000000"/>
                </a:solidFill>
                <a:latin typeface="+mn-lt"/>
              </a:rPr>
              <a:t>2</a:t>
            </a:r>
            <a:endParaRPr lang="de-CH" sz="1200" dirty="0" err="1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14426" y="4529024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CH" sz="1200" dirty="0">
                <a:latin typeface="+mn-lt"/>
                <a:ea typeface="Times New Roman" panose="02020603050405020304" pitchFamily="18" charset="0"/>
              </a:rPr>
              <a:t>Work </a:t>
            </a:r>
            <a:r>
              <a:rPr lang="de-CH" sz="1200" dirty="0" err="1">
                <a:latin typeface="+mn-lt"/>
                <a:ea typeface="Times New Roman" panose="02020603050405020304" pitchFamily="18" charset="0"/>
              </a:rPr>
              <a:t>supported</a:t>
            </a:r>
            <a:r>
              <a:rPr lang="de-CH" sz="1200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de-CH" sz="1200" dirty="0" err="1">
                <a:latin typeface="+mn-lt"/>
                <a:ea typeface="Times New Roman" panose="02020603050405020304" pitchFamily="18" charset="0"/>
              </a:rPr>
              <a:t>by</a:t>
            </a:r>
            <a:r>
              <a:rPr lang="de-CH" sz="1200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de-CH" sz="1200" dirty="0" err="1">
                <a:latin typeface="+mn-lt"/>
                <a:ea typeface="Times New Roman" panose="02020603050405020304" pitchFamily="18" charset="0"/>
              </a:rPr>
              <a:t>the</a:t>
            </a:r>
            <a:r>
              <a:rPr lang="de-CH" sz="1200" dirty="0">
                <a:latin typeface="+mn-lt"/>
                <a:ea typeface="Times New Roman" panose="02020603050405020304" pitchFamily="18" charset="0"/>
              </a:rPr>
              <a:t> Swiss State </a:t>
            </a:r>
            <a:r>
              <a:rPr lang="de-CH" sz="1200" dirty="0" err="1">
                <a:latin typeface="+mn-lt"/>
                <a:ea typeface="Times New Roman" panose="02020603050405020304" pitchFamily="18" charset="0"/>
              </a:rPr>
              <a:t>Secretariat</a:t>
            </a:r>
            <a:r>
              <a:rPr lang="de-CH" sz="1200" dirty="0">
                <a:latin typeface="+mn-lt"/>
                <a:ea typeface="Times New Roman" panose="02020603050405020304" pitchFamily="18" charset="0"/>
              </a:rPr>
              <a:t> </a:t>
            </a:r>
            <a:r>
              <a:rPr lang="de-CH" sz="1200" dirty="0" err="1">
                <a:latin typeface="+mn-lt"/>
                <a:ea typeface="Times New Roman" panose="02020603050405020304" pitchFamily="18" charset="0"/>
              </a:rPr>
              <a:t>for</a:t>
            </a:r>
            <a:r>
              <a:rPr lang="de-CH" sz="1200" dirty="0">
                <a:latin typeface="+mn-lt"/>
                <a:ea typeface="Times New Roman" panose="02020603050405020304" pitchFamily="18" charset="0"/>
              </a:rPr>
              <a:t> Education, </a:t>
            </a:r>
            <a:endParaRPr lang="de-CH" sz="1200" dirty="0" smtClean="0">
              <a:latin typeface="+mn-lt"/>
              <a:ea typeface="Times New Roman" panose="02020603050405020304" pitchFamily="18" charset="0"/>
            </a:endParaRPr>
          </a:p>
          <a:p>
            <a:r>
              <a:rPr lang="de-CH" sz="1200" dirty="0" smtClean="0">
                <a:latin typeface="+mn-lt"/>
                <a:ea typeface="Times New Roman" panose="02020603050405020304" pitchFamily="18" charset="0"/>
              </a:rPr>
              <a:t>Research </a:t>
            </a:r>
            <a:r>
              <a:rPr lang="de-CH" sz="1200" dirty="0" err="1">
                <a:latin typeface="+mn-lt"/>
                <a:ea typeface="Times New Roman" panose="02020603050405020304" pitchFamily="18" charset="0"/>
              </a:rPr>
              <a:t>and</a:t>
            </a:r>
            <a:r>
              <a:rPr lang="de-CH" sz="1200" dirty="0">
                <a:latin typeface="+mn-lt"/>
                <a:ea typeface="Times New Roman" panose="02020603050405020304" pitchFamily="18" charset="0"/>
              </a:rPr>
              <a:t> Innovation SERI</a:t>
            </a:r>
            <a:endParaRPr lang="de-CH" sz="1200" dirty="0">
              <a:latin typeface="+mn-lt"/>
            </a:endParaRPr>
          </a:p>
        </p:txBody>
      </p:sp>
      <p:pic>
        <p:nvPicPr>
          <p:cNvPr id="6" name="Picture 5" descr="C:\Users\kosse_j\switchdrive\CHART\Tasks\HTS Technology Solenoids\Photos\Article\20220608_solenoid_hts_magnet_004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325625"/>
            <a:ext cx="2217683" cy="1478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53" y="1707654"/>
            <a:ext cx="2020146" cy="67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337" y="123478"/>
            <a:ext cx="3863479" cy="4771320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 rot="366370">
            <a:off x="6121920" y="3287062"/>
            <a:ext cx="257576" cy="138057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rgbClr val="FFC0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4567680" y="3087660"/>
            <a:ext cx="1278438" cy="186094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3915874" y="2068980"/>
            <a:ext cx="1271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NI HTS coils</a:t>
            </a:r>
            <a:endParaRPr lang="en-US" sz="18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869362" y="3167515"/>
            <a:ext cx="1745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Target</a:t>
            </a:r>
            <a:endParaRPr lang="en-US" sz="18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6588265" y="3438427"/>
            <a:ext cx="1966846" cy="362941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51" name="Straight Arrow Connector 50"/>
          <p:cNvCxnSpPr/>
          <p:nvPr/>
        </p:nvCxnSpPr>
        <p:spPr>
          <a:xfrm>
            <a:off x="6533015" y="3352181"/>
            <a:ext cx="2075100" cy="264521"/>
          </a:xfrm>
          <a:prstGeom prst="straightConnector1">
            <a:avLst/>
          </a:prstGeom>
          <a:noFill/>
          <a:ln w="38100" cap="flat" cmpd="sng" algn="ctr">
            <a:solidFill>
              <a:srgbClr val="7030A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2" name="TextBox 51"/>
          <p:cNvSpPr txBox="1"/>
          <p:nvPr/>
        </p:nvSpPr>
        <p:spPr>
          <a:xfrm>
            <a:off x="4139448" y="2798183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e-</a:t>
            </a:r>
            <a:endParaRPr lang="en-US" sz="18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537719" y="340584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e</a:t>
            </a:r>
            <a:r>
              <a:rPr lang="en-US" sz="18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+</a:t>
            </a:r>
            <a:endParaRPr lang="en-US" sz="18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555111" y="3677601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e-</a:t>
            </a:r>
            <a:endParaRPr lang="en-US" sz="18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5207243" y="2347264"/>
            <a:ext cx="1043465" cy="628196"/>
          </a:xfrm>
          <a:prstGeom prst="straightConnector1">
            <a:avLst/>
          </a:prstGeom>
          <a:noFill/>
          <a:ln w="3810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graphicFrame>
        <p:nvGraphicFramePr>
          <p:cNvPr id="58" name="Diagram 57"/>
          <p:cNvGraphicFramePr/>
          <p:nvPr>
            <p:extLst>
              <p:ext uri="{D42A27DB-BD31-4B8C-83A1-F6EECF244321}">
                <p14:modId xmlns:p14="http://schemas.microsoft.com/office/powerpoint/2010/main" val="357903385"/>
              </p:ext>
            </p:extLst>
          </p:nvPr>
        </p:nvGraphicFramePr>
        <p:xfrm>
          <a:off x="-309534" y="586083"/>
          <a:ext cx="4289367" cy="28170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9" name="TextBox 58"/>
          <p:cNvSpPr txBox="1"/>
          <p:nvPr/>
        </p:nvSpPr>
        <p:spPr>
          <a:xfrm>
            <a:off x="2101280" y="179644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NI magnet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de-CH" sz="2000" b="0" i="0" u="none" strike="noStrike" kern="120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39427" y="843558"/>
            <a:ext cx="14654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n-lt"/>
              </a:rPr>
              <a:t>Compact DC</a:t>
            </a:r>
            <a:endParaRPr lang="en-US" sz="2000" dirty="0">
              <a:latin typeface="+mn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45107" y="2703907"/>
            <a:ext cx="11777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n-lt"/>
              </a:rPr>
              <a:t>Radiation</a:t>
            </a:r>
            <a:endParaRPr lang="en-US" sz="2000" dirty="0">
              <a:latin typeface="+mn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051720" y="357986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FCC-</a:t>
            </a:r>
            <a:r>
              <a:rPr lang="en-US" sz="1800" dirty="0" err="1" smtClean="0">
                <a:solidFill>
                  <a:srgbClr val="000000"/>
                </a:solidFill>
                <a:latin typeface="+mn-lt"/>
              </a:rPr>
              <a:t>ee</a:t>
            </a: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		   P3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48277" y="383561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Target power  	</a:t>
            </a: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13 </a:t>
            </a: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kW 		  1 W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Shielding		~2 cm tungsten [1]	  none 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48277" y="458063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P3 experiment is unshielded &amp; will not test radiation robustness 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53937" y="70907"/>
            <a:ext cx="3816424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400" dirty="0" smtClean="0">
                <a:latin typeface="+mn-lt"/>
              </a:rPr>
              <a:t>NI HTS solenoid for P3 </a:t>
            </a:r>
          </a:p>
        </p:txBody>
      </p:sp>
      <p:sp>
        <p:nvSpPr>
          <p:cNvPr id="66" name="Content Placeholder 1">
            <a:extLst>
              <a:ext uri="{FF2B5EF4-FFF2-40B4-BE49-F238E27FC236}">
                <a16:creationId xmlns:a16="http://schemas.microsoft.com/office/drawing/2014/main" id="{9A8CF2E9-AC91-4673-A512-97D6D5E2095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10750" y="522329"/>
            <a:ext cx="3536446" cy="1684590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72 mm warm bore</a:t>
            </a: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Coil </a:t>
            </a:r>
            <a:r>
              <a:rPr lang="en-US" sz="1600" dirty="0" err="1" smtClean="0"/>
              <a:t>r_i</a:t>
            </a:r>
            <a:r>
              <a:rPr lang="en-US" sz="1600" dirty="0" smtClean="0"/>
              <a:t>/</a:t>
            </a:r>
            <a:r>
              <a:rPr lang="en-US" sz="1600" dirty="0" err="1" smtClean="0"/>
              <a:t>r_o</a:t>
            </a:r>
            <a:r>
              <a:rPr lang="en-US" sz="1600" dirty="0" smtClean="0"/>
              <a:t> 61/115 mm</a:t>
            </a: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Conduction cooled, 15 K by RDK 500B #1</a:t>
            </a:r>
          </a:p>
          <a:p>
            <a:pPr marL="0" indent="0">
              <a:buNone/>
            </a:pPr>
            <a:r>
              <a:rPr lang="en-US" sz="1600" dirty="0" smtClean="0"/>
              <a:t>1.2 kA leads cooled by RDK 500B #2</a:t>
            </a:r>
          </a:p>
          <a:p>
            <a:pPr marL="0" indent="0">
              <a:buNone/>
            </a:pPr>
            <a:r>
              <a:rPr lang="en-US" sz="1600" dirty="0" smtClean="0"/>
              <a:t>15 T bore, 21 T max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NL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7380312" y="489479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50" dirty="0" smtClean="0">
                <a:solidFill>
                  <a:srgbClr val="6C6C6C"/>
                </a:solidFill>
              </a:rPr>
              <a:t>[1</a:t>
            </a:r>
            <a:r>
              <a:rPr lang="en-US" sz="1050" dirty="0">
                <a:solidFill>
                  <a:srgbClr val="6C6C6C"/>
                </a:solidFill>
              </a:rPr>
              <a:t>] </a:t>
            </a:r>
            <a:r>
              <a:rPr lang="en-US" sz="1050" dirty="0" smtClean="0">
                <a:solidFill>
                  <a:srgbClr val="6C6C6C"/>
                </a:solidFill>
              </a:rPr>
              <a:t>B. </a:t>
            </a:r>
            <a:r>
              <a:rPr lang="en-US" sz="1050" dirty="0" err="1" smtClean="0">
                <a:solidFill>
                  <a:srgbClr val="6C6C6C"/>
                </a:solidFill>
              </a:rPr>
              <a:t>Humann</a:t>
            </a:r>
            <a:r>
              <a:rPr lang="en-US" sz="1050" dirty="0" smtClean="0">
                <a:solidFill>
                  <a:srgbClr val="6C6C6C"/>
                </a:solidFill>
              </a:rPr>
              <a:t>, CERN</a:t>
            </a:r>
            <a:endParaRPr lang="en-US" sz="105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84994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8" grpId="0">
        <p:bldAsOne/>
      </p:bldGraphic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291912" y="389850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Copper/lead mass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~200 kg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Neon could work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~40 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477856"/>
            <a:ext cx="3012621" cy="44156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180" y="419951"/>
            <a:ext cx="2897668" cy="444703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12</a:t>
            </a:r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525" y="1080500"/>
            <a:ext cx="2283701" cy="28203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175869" y="239931"/>
            <a:ext cx="1584176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Rely on thermal buffer in case of fault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3984" y="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Case: HTS lead burn-out,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no thermal buffer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94344" y="-3724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Case: HTS lead burn-out,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thermal buffer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8316416" y="3468777"/>
            <a:ext cx="0" cy="4320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395536" y="487326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J. van Nugteren, Little Beast Engineering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-251067" y="1696802"/>
            <a:ext cx="914400" cy="36004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T [K]</a:t>
            </a:r>
          </a:p>
        </p:txBody>
      </p:sp>
      <p:sp>
        <p:nvSpPr>
          <p:cNvPr id="13" name="TextBox 12"/>
          <p:cNvSpPr txBox="1"/>
          <p:nvPr/>
        </p:nvSpPr>
        <p:spPr>
          <a:xfrm rot="16200000">
            <a:off x="3154407" y="1704885"/>
            <a:ext cx="914400" cy="36004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T [K]</a:t>
            </a:r>
          </a:p>
        </p:txBody>
      </p:sp>
      <p:sp>
        <p:nvSpPr>
          <p:cNvPr id="15" name="TextBox 14"/>
          <p:cNvSpPr txBox="1"/>
          <p:nvPr/>
        </p:nvSpPr>
        <p:spPr>
          <a:xfrm rot="16200000">
            <a:off x="-261124" y="3857042"/>
            <a:ext cx="914400" cy="36004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B [T]</a:t>
            </a:r>
          </a:p>
        </p:txBody>
      </p:sp>
      <p:sp>
        <p:nvSpPr>
          <p:cNvPr id="16" name="TextBox 15"/>
          <p:cNvSpPr txBox="1"/>
          <p:nvPr/>
        </p:nvSpPr>
        <p:spPr>
          <a:xfrm rot="16200000">
            <a:off x="3145605" y="3878746"/>
            <a:ext cx="914400" cy="36004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B [T]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0" y="486698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Time [s]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679317" y="322760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Time [s]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136744" y="323378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Time [s]</a:t>
            </a:r>
          </a:p>
        </p:txBody>
      </p:sp>
    </p:spTree>
    <p:extLst>
      <p:ext uri="{BB962C8B-B14F-4D97-AF65-F5344CB8AC3E}">
        <p14:creationId xmlns:p14="http://schemas.microsoft.com/office/powerpoint/2010/main" val="39583997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Main worry: axial compressive stress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160420"/>
            <a:ext cx="3510968" cy="2635235"/>
          </a:xfrm>
          <a:prstGeom prst="rect">
            <a:avLst/>
          </a:prstGeom>
        </p:spPr>
      </p:pic>
      <p:pic>
        <p:nvPicPr>
          <p:cNvPr id="1026" name="Picture 2" descr="image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771549"/>
            <a:ext cx="4162822" cy="3125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776080" y="771550"/>
                <a:ext cx="914400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8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[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MPa</m:t>
                      </m:r>
                      <m:r>
                        <a:rPr lang="en-US" sz="18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1800" dirty="0" err="1" smtClean="0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6080" y="771550"/>
                <a:ext cx="914400" cy="914400"/>
              </a:xfrm>
              <a:prstGeom prst="rect">
                <a:avLst/>
              </a:prstGeom>
              <a:blipFill>
                <a:blip r:embed="rId4"/>
                <a:stretch>
                  <a:fillRect l="-3333" r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23528" y="4056760"/>
                <a:ext cx="914400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800" dirty="0" smtClean="0">
                    <a:solidFill>
                      <a:srgbClr val="000000"/>
                    </a:solidFill>
                    <a:latin typeface="Calibri"/>
                  </a:rPr>
                  <a:t>We’ll probably do destructive tests on our small soldered solenoids in LN2 to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800" dirty="0" smtClean="0">
                    <a:solidFill>
                      <a:srgbClr val="000000"/>
                    </a:solidFill>
                    <a:latin typeface="Calibri"/>
                  </a:rPr>
                  <a:t> </a:t>
                </a:r>
                <a:endParaRPr lang="en-US" sz="1800" dirty="0" err="1" smtClean="0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056760"/>
                <a:ext cx="914400" cy="914400"/>
              </a:xfrm>
              <a:prstGeom prst="rect">
                <a:avLst/>
              </a:prstGeom>
              <a:blipFill>
                <a:blip r:embed="rId5"/>
                <a:stretch>
                  <a:fillRect l="-15333" t="-7333" r="-85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8421638" y="105958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[1]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74023" y="480399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 smtClean="0"/>
              <a:t>[1] 10.1109/TASC.2020.2966157</a:t>
            </a:r>
            <a:endParaRPr lang="en-US" sz="12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623732" y="2763962"/>
            <a:ext cx="142073" cy="144016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5629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64075" y="1059582"/>
            <a:ext cx="7742237" cy="3509963"/>
          </a:xfrm>
        </p:spPr>
        <p:txBody>
          <a:bodyPr/>
          <a:lstStyle/>
          <a:p>
            <a:r>
              <a:rPr lang="en-US" sz="2000" dirty="0" smtClean="0"/>
              <a:t>PSI team created infrastructure to wind, solder, test and model HTS coils</a:t>
            </a:r>
          </a:p>
          <a:p>
            <a:endParaRPr lang="en-US" sz="2000" dirty="0"/>
          </a:p>
          <a:p>
            <a:r>
              <a:rPr lang="en-US" sz="2000" dirty="0" smtClean="0"/>
              <a:t>Test coil stack reached 18 T</a:t>
            </a:r>
          </a:p>
          <a:p>
            <a:endParaRPr lang="en-US" sz="2000" dirty="0"/>
          </a:p>
          <a:p>
            <a:r>
              <a:rPr lang="en-US" sz="2000" dirty="0" smtClean="0"/>
              <a:t>Scaled-up version to be used in positron source experience at PSI in 2025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Conclusions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12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67103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7987" y="144782"/>
            <a:ext cx="6708025" cy="3813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Quench event</a:t>
            </a:r>
            <a:endParaRPr lang="en-US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177602" y="1131590"/>
            <a:ext cx="6986686" cy="383641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 bwMode="auto">
          <a:xfrm>
            <a:off x="4067944" y="1072853"/>
            <a:ext cx="144016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4067820" y="771550"/>
            <a:ext cx="914400" cy="30130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5 min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7987" y="52615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Triggered by thermal runaway, due to badly clamped joint</a:t>
            </a:r>
          </a:p>
        </p:txBody>
      </p:sp>
    </p:spTree>
    <p:extLst>
      <p:ext uri="{BB962C8B-B14F-4D97-AF65-F5344CB8AC3E}">
        <p14:creationId xmlns:p14="http://schemas.microsoft.com/office/powerpoint/2010/main" val="501645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347" y="1384093"/>
            <a:ext cx="4536775" cy="340436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23DF36-7186-2C40-B961-E782F7F93A1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37632" y="1897043"/>
            <a:ext cx="4079008" cy="1626127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sz="1800" dirty="0"/>
              <a:t>CHART2 </a:t>
            </a:r>
            <a:r>
              <a:rPr lang="en-US" sz="1800" dirty="0" err="1"/>
              <a:t>MagDev</a:t>
            </a:r>
            <a:r>
              <a:rPr lang="en-US" sz="1800" dirty="0"/>
              <a:t> at PSI</a:t>
            </a:r>
            <a:r>
              <a:rPr lang="en-US" sz="1800" dirty="0" smtClean="0"/>
              <a:t>:</a:t>
            </a:r>
            <a:endParaRPr lang="en-CH" sz="1800" dirty="0"/>
          </a:p>
          <a:p>
            <a:pPr lvl="1">
              <a:lnSpc>
                <a:spcPct val="100000"/>
              </a:lnSpc>
            </a:pPr>
            <a:r>
              <a:rPr lang="en-US" sz="1800" dirty="0"/>
              <a:t>c</a:t>
            </a:r>
            <a:r>
              <a:rPr lang="en-CH" sz="1800" dirty="0"/>
              <a:t>reates magnet-development </a:t>
            </a:r>
            <a:r>
              <a:rPr lang="en-CH" sz="1800" dirty="0" smtClean="0"/>
              <a:t>infrastructure</a:t>
            </a:r>
            <a:endParaRPr lang="en-CH" sz="1800" dirty="0"/>
          </a:p>
          <a:p>
            <a:pPr lvl="1">
              <a:lnSpc>
                <a:spcPct val="100000"/>
              </a:lnSpc>
            </a:pPr>
            <a:r>
              <a:rPr lang="en-CH" sz="1800" dirty="0" smtClean="0"/>
              <a:t>LTS </a:t>
            </a:r>
            <a:r>
              <a:rPr lang="en-CH" sz="1800" dirty="0"/>
              <a:t>(Nb3Sn) </a:t>
            </a:r>
            <a:r>
              <a:rPr lang="en-US" sz="1800" dirty="0"/>
              <a:t>technology development for the </a:t>
            </a:r>
            <a:r>
              <a:rPr lang="en-US" sz="1800" dirty="0" err="1"/>
              <a:t>internat.</a:t>
            </a:r>
            <a:r>
              <a:rPr lang="en-US" sz="1800" dirty="0"/>
              <a:t> high-field magnet project</a:t>
            </a:r>
            <a:endParaRPr lang="en-CH" sz="1800" dirty="0" smtClean="0"/>
          </a:p>
          <a:p>
            <a:pPr lvl="1">
              <a:lnSpc>
                <a:spcPct val="100000"/>
              </a:lnSpc>
            </a:pPr>
            <a:r>
              <a:rPr lang="en-CH" sz="1800" dirty="0" smtClean="0"/>
              <a:t>HTS (REBCO) superbend </a:t>
            </a:r>
            <a:r>
              <a:rPr lang="en-US" sz="1800" dirty="0" smtClean="0"/>
              <a:t>demonstrator</a:t>
            </a:r>
            <a:endParaRPr lang="en-CH" sz="1800" dirty="0" smtClean="0"/>
          </a:p>
          <a:p>
            <a:pPr lvl="1">
              <a:lnSpc>
                <a:spcPct val="100000"/>
              </a:lnSpc>
            </a:pPr>
            <a:r>
              <a:rPr lang="en-CH" sz="1800" dirty="0" smtClean="0"/>
              <a:t>bulk-HTS </a:t>
            </a:r>
            <a:r>
              <a:rPr lang="en-CH" sz="1800" dirty="0"/>
              <a:t>(REBCO) </a:t>
            </a:r>
            <a:r>
              <a:rPr lang="en-CH" sz="1800" dirty="0" smtClean="0"/>
              <a:t>undulators</a:t>
            </a:r>
            <a:endParaRPr lang="en-CH" sz="1800" dirty="0"/>
          </a:p>
          <a:p>
            <a:pPr lvl="1">
              <a:lnSpc>
                <a:spcPct val="100000"/>
              </a:lnSpc>
            </a:pPr>
            <a:r>
              <a:rPr lang="en-US" sz="1800" dirty="0" smtClean="0"/>
              <a:t>HTS </a:t>
            </a:r>
            <a:r>
              <a:rPr lang="en-CH" sz="1800" dirty="0" smtClean="0"/>
              <a:t>capture</a:t>
            </a:r>
            <a:r>
              <a:rPr lang="en-US" sz="1800" dirty="0" smtClean="0"/>
              <a:t> </a:t>
            </a:r>
            <a:r>
              <a:rPr lang="en-CH" sz="1800" dirty="0" smtClean="0"/>
              <a:t>solenoid </a:t>
            </a:r>
            <a:r>
              <a:rPr lang="en-CH" sz="1800" dirty="0"/>
              <a:t>for a positron </a:t>
            </a:r>
            <a:r>
              <a:rPr lang="en-CH" sz="1800" dirty="0" smtClean="0"/>
              <a:t>source</a:t>
            </a:r>
            <a:endParaRPr lang="en-CH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FBF7F36-257A-B548-A892-D70F78F0B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>
                <a:solidFill>
                  <a:schemeClr val="tx1"/>
                </a:solidFill>
                <a:latin typeface="+mn-lt"/>
              </a:rPr>
              <a:t>CHART2 MagDev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 </a:t>
            </a:r>
            <a:r>
              <a:rPr lang="en-CH" dirty="0">
                <a:solidFill>
                  <a:schemeClr val="tx1"/>
                </a:solidFill>
                <a:latin typeface="+mn-lt"/>
              </a:rPr>
              <a:t>@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 </a:t>
            </a:r>
            <a:r>
              <a:rPr lang="en-CH" dirty="0">
                <a:solidFill>
                  <a:schemeClr val="tx1"/>
                </a:solidFill>
                <a:latin typeface="+mn-lt"/>
              </a:rPr>
              <a:t>PSI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45A037-7AC4-B94C-8354-6719A39DA01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 defTabSz="685800">
              <a:defRPr/>
            </a:pPr>
            <a:r>
              <a:rPr lang="de-DE" dirty="0">
                <a:solidFill>
                  <a:srgbClr val="000000"/>
                </a:solidFill>
                <a:latin typeface="Calibri"/>
              </a:rPr>
              <a:t>Page </a:t>
            </a:r>
            <a:fld id="{EBC07571-3134-BB4B-B83F-1A9FE18D34F3}" type="slidenum">
              <a:rPr lang="de-DE" smtClean="0">
                <a:solidFill>
                  <a:srgbClr val="000000"/>
                </a:solidFill>
                <a:latin typeface="Calibri"/>
              </a:rPr>
              <a:pPr algn="r" defTabSz="685800">
                <a:defRPr/>
              </a:pPr>
              <a:t>2</a:t>
            </a:fld>
            <a:r>
              <a:rPr lang="de-DE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DE" dirty="0" err="1" smtClean="0">
                <a:solidFill>
                  <a:srgbClr val="000000"/>
                </a:solidFill>
                <a:latin typeface="Calibri"/>
              </a:rPr>
              <a:t>of</a:t>
            </a:r>
            <a:r>
              <a:rPr lang="de-DE" dirty="0" smtClean="0">
                <a:solidFill>
                  <a:srgbClr val="000000"/>
                </a:solidFill>
                <a:latin typeface="Calibri"/>
              </a:rPr>
              <a:t> 12</a:t>
            </a:r>
            <a:endParaRPr lang="de-DE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80935" y="692191"/>
            <a:ext cx="7950081" cy="991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CH" sz="1800" dirty="0" smtClean="0">
                <a:solidFill>
                  <a:srgbClr val="4F81BD"/>
                </a:solidFill>
                <a:latin typeface="+mn-lt"/>
              </a:rPr>
              <a:t>“Swiss Accelerator Research and Technology – CHART” is a Swiss research network </a:t>
            </a:r>
            <a:r>
              <a:rPr lang="en-CH" sz="1800" dirty="0" smtClean="0">
                <a:solidFill>
                  <a:srgbClr val="000000"/>
                </a:solidFill>
                <a:latin typeface="+mn-lt"/>
              </a:rPr>
              <a:t>with PSI </a:t>
            </a:r>
            <a:r>
              <a:rPr lang="en-US" sz="1800" dirty="0">
                <a:solidFill>
                  <a:srgbClr val="000000"/>
                </a:solidFill>
                <a:latin typeface="+mn-lt"/>
              </a:rPr>
              <a:t>as a host institute and CERN, </a:t>
            </a:r>
            <a:r>
              <a:rPr lang="en-US" sz="1800" dirty="0" err="1">
                <a:solidFill>
                  <a:srgbClr val="000000"/>
                </a:solidFill>
                <a:latin typeface="+mn-lt"/>
              </a:rPr>
              <a:t>EPFL</a:t>
            </a:r>
            <a:r>
              <a:rPr lang="en-US" sz="1800" dirty="0">
                <a:solidFill>
                  <a:srgbClr val="000000"/>
                </a:solidFill>
                <a:latin typeface="+mn-lt"/>
              </a:rPr>
              <a:t>, </a:t>
            </a:r>
            <a:r>
              <a:rPr lang="en-US" sz="1800" dirty="0" err="1">
                <a:solidFill>
                  <a:srgbClr val="000000"/>
                </a:solidFill>
                <a:latin typeface="+mn-lt"/>
              </a:rPr>
              <a:t>ETHZ</a:t>
            </a:r>
            <a:r>
              <a:rPr lang="en-US" sz="1800" dirty="0">
                <a:solidFill>
                  <a:srgbClr val="000000"/>
                </a:solidFill>
                <a:latin typeface="+mn-lt"/>
              </a:rPr>
              <a:t>, and </a:t>
            </a:r>
            <a:r>
              <a:rPr lang="en-US" sz="1800" dirty="0" err="1">
                <a:solidFill>
                  <a:srgbClr val="000000"/>
                </a:solidFill>
                <a:latin typeface="+mn-lt"/>
              </a:rPr>
              <a:t>UniGE</a:t>
            </a:r>
            <a:r>
              <a:rPr lang="en-US" sz="1800" dirty="0">
                <a:solidFill>
                  <a:srgbClr val="000000"/>
                </a:solidFill>
                <a:latin typeface="+mn-lt"/>
              </a:rPr>
              <a:t> as additional members (http://chart.ch)</a:t>
            </a:r>
            <a:endParaRPr lang="en-CH" sz="18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487544" y="3828467"/>
            <a:ext cx="3868432" cy="542427"/>
          </a:xfrm>
          <a:prstGeom prst="rect">
            <a:avLst/>
          </a:prstGeom>
          <a:noFill/>
          <a:ln w="19050" cap="flat" cmpd="sng" algn="ctr">
            <a:solidFill>
              <a:srgbClr val="FDCA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1DC9BEA-501C-664D-B3FD-9C1649B0B1F8}"/>
              </a:ext>
            </a:extLst>
          </p:cNvPr>
          <p:cNvSpPr txBox="1"/>
          <p:nvPr/>
        </p:nvSpPr>
        <p:spPr>
          <a:xfrm>
            <a:off x="5325261" y="2035459"/>
            <a:ext cx="750847" cy="177741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050" kern="1000" spc="30" dirty="0">
                <a:latin typeface="+mn-lt"/>
                <a:cs typeface="Franklin Gothic Book"/>
              </a:rPr>
              <a:t>HTS winding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D768CD4-581A-C947-B5D5-EA057FDEF6D9}"/>
              </a:ext>
            </a:extLst>
          </p:cNvPr>
          <p:cNvSpPr txBox="1"/>
          <p:nvPr/>
        </p:nvSpPr>
        <p:spPr>
          <a:xfrm>
            <a:off x="5880961" y="2727361"/>
            <a:ext cx="765915" cy="177741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050" kern="1000" spc="30" dirty="0">
                <a:latin typeface="+mn-lt"/>
                <a:cs typeface="Franklin Gothic Book"/>
              </a:rPr>
              <a:t>LTS re-reeler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1A7826C-25C3-0740-8C00-4433A5153097}"/>
              </a:ext>
            </a:extLst>
          </p:cNvPr>
          <p:cNvSpPr txBox="1"/>
          <p:nvPr/>
        </p:nvSpPr>
        <p:spPr>
          <a:xfrm>
            <a:off x="4915436" y="1834378"/>
            <a:ext cx="714491" cy="177741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050" kern="1000" spc="30" dirty="0">
                <a:latin typeface="+mn-lt"/>
                <a:cs typeface="Franklin Gothic Book"/>
              </a:rPr>
              <a:t>3D Scanning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21FEC9A-43C0-D74C-AFC1-480AF86BEC01}"/>
              </a:ext>
            </a:extLst>
          </p:cNvPr>
          <p:cNvSpPr txBox="1"/>
          <p:nvPr/>
        </p:nvSpPr>
        <p:spPr>
          <a:xfrm>
            <a:off x="6070534" y="3739596"/>
            <a:ext cx="713722" cy="177741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050" kern="1000" spc="30" dirty="0">
                <a:latin typeface="+mn-lt"/>
                <a:cs typeface="Franklin Gothic Book"/>
              </a:rPr>
              <a:t>LTS winding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E56A0A7-D8A0-F24B-96A3-230022DEE7BC}"/>
              </a:ext>
            </a:extLst>
          </p:cNvPr>
          <p:cNvSpPr txBox="1"/>
          <p:nvPr/>
        </p:nvSpPr>
        <p:spPr>
          <a:xfrm>
            <a:off x="5897336" y="1628084"/>
            <a:ext cx="896399" cy="177741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050" kern="1000" spc="30" dirty="0">
                <a:latin typeface="+mn-lt"/>
                <a:cs typeface="Franklin Gothic Book"/>
              </a:rPr>
              <a:t>Heat treatment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0D49378-A9B9-D14B-8E7A-B3CF98269266}"/>
              </a:ext>
            </a:extLst>
          </p:cNvPr>
          <p:cNvSpPr txBox="1"/>
          <p:nvPr/>
        </p:nvSpPr>
        <p:spPr>
          <a:xfrm>
            <a:off x="7144187" y="1684856"/>
            <a:ext cx="783741" cy="177741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050" kern="1000" spc="30" dirty="0">
                <a:latin typeface="+mn-lt"/>
                <a:cs typeface="Franklin Gothic Book"/>
              </a:rPr>
              <a:t>Impregnation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0DFA460-C402-D045-9542-3F66EF1A0768}"/>
              </a:ext>
            </a:extLst>
          </p:cNvPr>
          <p:cNvSpPr txBox="1"/>
          <p:nvPr/>
        </p:nvSpPr>
        <p:spPr>
          <a:xfrm>
            <a:off x="7471127" y="3378299"/>
            <a:ext cx="1128835" cy="177741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050" kern="1000" spc="30" dirty="0">
                <a:latin typeface="+mn-lt"/>
                <a:cs typeface="Franklin Gothic Book"/>
              </a:rPr>
              <a:t>Loading / Assembly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11C66C2-55F4-1248-820D-E9340181B6D3}"/>
              </a:ext>
            </a:extLst>
          </p:cNvPr>
          <p:cNvSpPr txBox="1"/>
          <p:nvPr/>
        </p:nvSpPr>
        <p:spPr>
          <a:xfrm>
            <a:off x="8388424" y="2213200"/>
            <a:ext cx="441724" cy="177741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050" kern="1000" spc="30" dirty="0">
                <a:latin typeface="+mn-lt"/>
                <a:cs typeface="Franklin Gothic Book"/>
              </a:rPr>
              <a:t>Storage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DBF7B7A-ADBC-E645-9DB0-6794136A278D}"/>
              </a:ext>
            </a:extLst>
          </p:cNvPr>
          <p:cNvSpPr txBox="1"/>
          <p:nvPr/>
        </p:nvSpPr>
        <p:spPr>
          <a:xfrm>
            <a:off x="8129096" y="2988666"/>
            <a:ext cx="941733" cy="177741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050" kern="1000" spc="30" dirty="0">
                <a:latin typeface="+mn-lt"/>
                <a:cs typeface="Franklin Gothic Book"/>
              </a:rPr>
              <a:t>Instrumentation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526068" y="2202339"/>
            <a:ext cx="3829908" cy="513427"/>
          </a:xfrm>
          <a:prstGeom prst="rect">
            <a:avLst/>
          </a:prstGeom>
          <a:noFill/>
          <a:ln w="19050" cap="flat" cmpd="sng" algn="ctr">
            <a:solidFill>
              <a:srgbClr val="FDCA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178" y="216313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1)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8178" y="382498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2)</a:t>
            </a:r>
          </a:p>
        </p:txBody>
      </p:sp>
    </p:spTree>
    <p:extLst>
      <p:ext uri="{BB962C8B-B14F-4D97-AF65-F5344CB8AC3E}">
        <p14:creationId xmlns:p14="http://schemas.microsoft.com/office/powerpoint/2010/main" val="41562819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5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 smtClean="0">
                <a:solidFill>
                  <a:schemeClr val="tx1"/>
                </a:solidFill>
                <a:latin typeface="+mn-lt"/>
              </a:rPr>
              <a:t>CHART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2</a:t>
            </a:r>
            <a:r>
              <a:rPr lang="en-CH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CH" dirty="0">
                <a:solidFill>
                  <a:schemeClr val="tx1"/>
                </a:solidFill>
                <a:latin typeface="+mn-lt"/>
              </a:rPr>
              <a:t>MagDev: Technology Solenoid Program</a:t>
            </a:r>
            <a:endParaRPr lang="de-CH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12</a:t>
            </a:r>
            <a:endParaRPr lang="de-DE" dirty="0"/>
          </a:p>
        </p:txBody>
      </p:sp>
      <p:sp>
        <p:nvSpPr>
          <p:cNvPr id="12" name="TextBox 11"/>
          <p:cNvSpPr txBox="1"/>
          <p:nvPr/>
        </p:nvSpPr>
        <p:spPr>
          <a:xfrm>
            <a:off x="511631" y="68135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indent="0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sz="1800" dirty="0">
                <a:solidFill>
                  <a:srgbClr val="000000"/>
                </a:solidFill>
                <a:latin typeface="+mn-lt"/>
              </a:rPr>
              <a:t>Rapidly develop infrastructure for HTS coil manufacturing and </a:t>
            </a: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testing</a:t>
            </a:r>
          </a:p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via NI </a:t>
            </a:r>
            <a:r>
              <a:rPr lang="en-US" sz="1800" dirty="0">
                <a:solidFill>
                  <a:srgbClr val="000000"/>
                </a:solidFill>
                <a:latin typeface="+mn-lt"/>
              </a:rPr>
              <a:t>coil technology license agreement with Tokamak Energy</a:t>
            </a:r>
          </a:p>
          <a:p>
            <a:pPr marL="0" indent="0">
              <a:spcBef>
                <a:spcPct val="0"/>
              </a:spcBef>
              <a:buClr>
                <a:srgbClr val="000000"/>
              </a:buClr>
              <a:buNone/>
            </a:pPr>
            <a:endParaRPr lang="en-US" sz="18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3003" y="162195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Winding</a:t>
            </a:r>
            <a:endParaRPr lang="de-CH" sz="1800" dirty="0" err="1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161535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Soldering</a:t>
            </a:r>
            <a:endParaRPr lang="de-CH" sz="1800" dirty="0" err="1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85090" y="161535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Testing</a:t>
            </a:r>
            <a:endParaRPr lang="de-CH" sz="1800" dirty="0" err="1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8F76A4-0223-ED4E-ACA9-55AD046A1206}"/>
              </a:ext>
            </a:extLst>
          </p:cNvPr>
          <p:cNvSpPr txBox="1"/>
          <p:nvPr/>
        </p:nvSpPr>
        <p:spPr>
          <a:xfrm>
            <a:off x="4507096" y="4433256"/>
            <a:ext cx="685800" cy="6858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685800">
              <a:lnSpc>
                <a:spcPct val="110000"/>
              </a:lnSpc>
              <a:spcBef>
                <a:spcPts val="0"/>
              </a:spcBef>
            </a:pPr>
            <a:r>
              <a:rPr lang="en-CH" sz="1200" kern="1000" spc="23" dirty="0">
                <a:solidFill>
                  <a:srgbClr val="000000"/>
                </a:solidFill>
                <a:latin typeface="+mn-lt"/>
                <a:cs typeface="Franklin Gothic Book"/>
              </a:rPr>
              <a:t>Cryogen-free test station (2 kA</a:t>
            </a:r>
            <a:r>
              <a:rPr lang="en-CH" sz="1200" kern="1000" spc="23" dirty="0" smtClean="0">
                <a:solidFill>
                  <a:srgbClr val="000000"/>
                </a:solidFill>
                <a:latin typeface="+mn-lt"/>
                <a:cs typeface="Franklin Gothic Book"/>
              </a:rPr>
              <a:t>)</a:t>
            </a:r>
            <a:endParaRPr lang="en-CH" sz="1200" kern="1000" spc="23" dirty="0">
              <a:solidFill>
                <a:srgbClr val="000000"/>
              </a:solidFill>
              <a:latin typeface="+mn-lt"/>
              <a:cs typeface="Franklin Gothic Book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0047" y="4445673"/>
            <a:ext cx="2010887" cy="6093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Tensioning system developed by Francois-Olivier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Pincot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,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Jacky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Mazet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, CERN</a:t>
            </a:r>
            <a:endParaRPr lang="de-CH" sz="1200" dirty="0" err="1" smtClean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17"/>
          <a:stretch/>
        </p:blipFill>
        <p:spPr>
          <a:xfrm>
            <a:off x="2397887" y="1962004"/>
            <a:ext cx="1816874" cy="161873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2523318" y="4433256"/>
            <a:ext cx="1833707" cy="406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Pre-tinning support by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Davide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Uglietti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, PSI</a:t>
            </a:r>
            <a:endParaRPr lang="en-US" sz="12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2051" name="037D9A93-9A71-43CB-8A38-B97330A90C4E" descr="IMG_5690.JPG"/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179" b="3348"/>
          <a:stretch/>
        </p:blipFill>
        <p:spPr bwMode="auto">
          <a:xfrm rot="5400000">
            <a:off x="101707" y="2248499"/>
            <a:ext cx="2387858" cy="1800200"/>
          </a:xfrm>
          <a:prstGeom prst="rect">
            <a:avLst/>
          </a:prstGeom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DA47681-CFFA-7E44-96AB-7CF35B566CE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4108" y="1954669"/>
            <a:ext cx="2340140" cy="234746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7569490" y="160240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Modeling</a:t>
            </a:r>
            <a:endParaRPr lang="de-CH" sz="1800" dirty="0" err="1" smtClean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0795" y="1954669"/>
            <a:ext cx="1918543" cy="133463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0273" y="709357"/>
            <a:ext cx="1368152" cy="581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5766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12</a:t>
            </a:r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7534"/>
            <a:ext cx="3712328" cy="44953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1792" y="205746"/>
            <a:ext cx="3475495" cy="230480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3264" y="9692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2400" dirty="0" smtClean="0">
                <a:latin typeface="+mn-lt"/>
              </a:rPr>
              <a:t>NI HTS </a:t>
            </a:r>
            <a:r>
              <a:rPr lang="en-CH" sz="2400" dirty="0" smtClean="0">
                <a:latin typeface="+mn-lt"/>
              </a:rPr>
              <a:t>Technology </a:t>
            </a:r>
            <a:r>
              <a:rPr lang="en-CH" sz="2400" dirty="0">
                <a:latin typeface="+mn-lt"/>
              </a:rPr>
              <a:t>Solenoid</a:t>
            </a:r>
            <a:endParaRPr lang="en-US" sz="2400" dirty="0" err="1" smtClean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07838" y="251054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800" dirty="0">
                <a:latin typeface="+mn-lt"/>
              </a:rPr>
              <a:t>Stacked, single layer pancakes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800" dirty="0">
                <a:latin typeface="+mn-lt"/>
              </a:rPr>
              <a:t>Axial </a:t>
            </a:r>
            <a:r>
              <a:rPr lang="en-US" sz="1800" dirty="0" smtClean="0">
                <a:latin typeface="+mn-lt"/>
              </a:rPr>
              <a:t>joints</a:t>
            </a:r>
            <a:endParaRPr lang="en-US" sz="1800" dirty="0" smtClean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4 coils, 12 mm SuperOx tape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+mn-lt"/>
              </a:rPr>
              <a:t>Solder-potted </a:t>
            </a: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coils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>
                <a:solidFill>
                  <a:srgbClr val="000000"/>
                </a:solidFill>
                <a:latin typeface="+mn-lt"/>
              </a:rPr>
              <a:t>r_i</a:t>
            </a:r>
            <a:r>
              <a:rPr lang="en-US" sz="18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 25 </a:t>
            </a:r>
            <a:r>
              <a:rPr lang="en-US" sz="1800" dirty="0">
                <a:solidFill>
                  <a:srgbClr val="000000"/>
                </a:solidFill>
                <a:latin typeface="+mn-lt"/>
              </a:rPr>
              <a:t>mm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 smtClean="0">
                <a:solidFill>
                  <a:srgbClr val="000000"/>
                </a:solidFill>
                <a:latin typeface="+mn-lt"/>
              </a:rPr>
              <a:t>r_o</a:t>
            </a: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 50 mm</a:t>
            </a:r>
            <a:endParaRPr lang="en-US" sz="1800" dirty="0">
              <a:solidFill>
                <a:srgbClr val="000000"/>
              </a:solidFill>
              <a:latin typeface="+mn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smtClean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141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11</a:t>
            </a:r>
            <a:endParaRPr lang="de-DE" dirty="0"/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19" y="699542"/>
            <a:ext cx="5286073" cy="2952328"/>
          </a:xfrm>
          <a:prstGeom prst="rect">
            <a:avLst/>
          </a:prstGeom>
        </p:spPr>
      </p:pic>
      <p:sp>
        <p:nvSpPr>
          <p:cNvPr id="6" name="Title 2"/>
          <p:cNvSpPr txBox="1">
            <a:spLocks/>
          </p:cNvSpPr>
          <p:nvPr/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18 T by 4 stack at 2 kA, 12 K</a:t>
            </a:r>
            <a:endParaRPr lang="de-CH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7534"/>
            <a:ext cx="3712328" cy="4495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5051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6ABAA15-E426-34F8-D5E9-8A44CFD51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1387" y="147926"/>
            <a:ext cx="6708025" cy="3813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Cryogen-free test setup</a:t>
            </a:r>
            <a:endParaRPr lang="en-CH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8ABCAA-FDA5-38E4-29EC-659989B4B75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12</a:t>
            </a:r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A8A826-763D-5152-3F05-325529E925D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47260" y="1159388"/>
            <a:ext cx="4302642" cy="322698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EFFE3F6-E227-B5CA-6659-A59B919083CA}"/>
              </a:ext>
            </a:extLst>
          </p:cNvPr>
          <p:cNvSpPr txBox="1"/>
          <p:nvPr/>
        </p:nvSpPr>
        <p:spPr>
          <a:xfrm>
            <a:off x="-24161" y="3348525"/>
            <a:ext cx="17081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CH"/>
            </a:defPPr>
            <a:lvl1pPr>
              <a:spcBef>
                <a:spcPts val="0"/>
              </a:spcBef>
              <a:defRPr sz="1100"/>
            </a:lvl1pPr>
          </a:lstStyle>
          <a:p>
            <a:r>
              <a:rPr lang="en-US" sz="1600" dirty="0">
                <a:latin typeface="+mn-lt"/>
              </a:rPr>
              <a:t>stack of 4 NI HTS </a:t>
            </a:r>
            <a:r>
              <a:rPr lang="en-US" sz="1600" dirty="0" smtClean="0">
                <a:latin typeface="+mn-lt"/>
              </a:rPr>
              <a:t>coils with thermal/current</a:t>
            </a:r>
            <a:endParaRPr lang="en-US" sz="1600" dirty="0">
              <a:latin typeface="+mn-lt"/>
            </a:endParaRPr>
          </a:p>
          <a:p>
            <a:r>
              <a:rPr lang="en-US" sz="1600" dirty="0">
                <a:latin typeface="+mn-lt"/>
              </a:rPr>
              <a:t>connectors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94CA8D-3AE7-031A-A5AE-2A2CF92E017B}"/>
              </a:ext>
            </a:extLst>
          </p:cNvPr>
          <p:cNvSpPr txBox="1"/>
          <p:nvPr/>
        </p:nvSpPr>
        <p:spPr>
          <a:xfrm>
            <a:off x="5112941" y="3313581"/>
            <a:ext cx="9867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+mn-lt"/>
              </a:rPr>
              <a:t>HTS</a:t>
            </a:r>
            <a:r>
              <a:rPr lang="en-US" dirty="0">
                <a:latin typeface="+mn-lt"/>
              </a:rPr>
              <a:t> leads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44F9DC-3439-225E-A2D1-BDD709C0CDBE}"/>
              </a:ext>
            </a:extLst>
          </p:cNvPr>
          <p:cNvSpPr txBox="1"/>
          <p:nvPr/>
        </p:nvSpPr>
        <p:spPr>
          <a:xfrm>
            <a:off x="-24161" y="2488781"/>
            <a:ext cx="13654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CH"/>
            </a:defPPr>
            <a:lvl1pPr>
              <a:spcBef>
                <a:spcPts val="0"/>
              </a:spcBef>
              <a:defRPr sz="1100"/>
            </a:lvl1pPr>
          </a:lstStyle>
          <a:p>
            <a:r>
              <a:rPr lang="en-US" sz="1600" dirty="0">
                <a:latin typeface="+mn-lt"/>
              </a:rPr>
              <a:t>1st </a:t>
            </a:r>
            <a:r>
              <a:rPr lang="en-US" sz="1600" dirty="0" err="1">
                <a:latin typeface="+mn-lt"/>
              </a:rPr>
              <a:t>cryocooler</a:t>
            </a:r>
            <a:endParaRPr lang="en-US" sz="1600" dirty="0">
              <a:latin typeface="+mn-lt"/>
            </a:endParaRPr>
          </a:p>
          <a:p>
            <a:r>
              <a:rPr lang="en-US" sz="1600" dirty="0" err="1">
                <a:latin typeface="+mn-lt"/>
              </a:rPr>
              <a:t>4K</a:t>
            </a:r>
            <a:r>
              <a:rPr lang="en-US" sz="1600" dirty="0">
                <a:latin typeface="+mn-lt"/>
              </a:rPr>
              <a:t> </a:t>
            </a:r>
            <a:r>
              <a:rPr lang="en-US" sz="1600" dirty="0" err="1">
                <a:latin typeface="+mn-lt"/>
              </a:rPr>
              <a:t>coldhead</a:t>
            </a:r>
            <a:endParaRPr lang="en-US" sz="1600" dirty="0">
              <a:latin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7207CE-3723-B2A7-65E8-97655F4E7849}"/>
              </a:ext>
            </a:extLst>
          </p:cNvPr>
          <p:cNvSpPr txBox="1"/>
          <p:nvPr/>
        </p:nvSpPr>
        <p:spPr>
          <a:xfrm>
            <a:off x="5115652" y="1921144"/>
            <a:ext cx="14334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CH"/>
            </a:defPPr>
            <a:lvl1pPr>
              <a:spcBef>
                <a:spcPts val="0"/>
              </a:spcBef>
              <a:defRPr sz="1100">
                <a:latin typeface="+mj-lt"/>
              </a:defRPr>
            </a:lvl1pPr>
          </a:lstStyle>
          <a:p>
            <a:r>
              <a:rPr lang="en-US" sz="1600" dirty="0">
                <a:latin typeface="+mn-lt"/>
              </a:rPr>
              <a:t>2nd </a:t>
            </a:r>
            <a:r>
              <a:rPr lang="en-US" sz="1600" dirty="0" err="1">
                <a:latin typeface="+mn-lt"/>
              </a:rPr>
              <a:t>cryocooler</a:t>
            </a:r>
            <a:endParaRPr lang="en-US" sz="1600" dirty="0">
              <a:latin typeface="+mn-lt"/>
            </a:endParaRPr>
          </a:p>
          <a:p>
            <a:r>
              <a:rPr lang="en-US" sz="1600" dirty="0" err="1">
                <a:latin typeface="+mn-lt"/>
              </a:rPr>
              <a:t>20K</a:t>
            </a:r>
            <a:r>
              <a:rPr lang="en-US" sz="1600" dirty="0">
                <a:latin typeface="+mn-lt"/>
              </a:rPr>
              <a:t> </a:t>
            </a:r>
            <a:r>
              <a:rPr lang="en-US" sz="1600" dirty="0" err="1">
                <a:latin typeface="+mn-lt"/>
              </a:rPr>
              <a:t>coldhead</a:t>
            </a:r>
            <a:endParaRPr lang="en-US" sz="1600" dirty="0">
              <a:latin typeface="+mn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DEC892-783B-D2BF-7890-E34276D7437E}"/>
              </a:ext>
            </a:extLst>
          </p:cNvPr>
          <p:cNvSpPr txBox="1"/>
          <p:nvPr/>
        </p:nvSpPr>
        <p:spPr>
          <a:xfrm>
            <a:off x="-24161" y="1497332"/>
            <a:ext cx="14689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dirty="0">
                <a:latin typeface="+mn-lt"/>
              </a:rPr>
              <a:t>radiation </a:t>
            </a:r>
            <a:r>
              <a:rPr lang="en-US" dirty="0" smtClean="0">
                <a:latin typeface="+mn-lt"/>
              </a:rPr>
              <a:t>shield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latin typeface="+mn-lt"/>
              </a:rPr>
              <a:t>top plate</a:t>
            </a:r>
            <a:endParaRPr lang="en-US" dirty="0">
              <a:latin typeface="+mn-lt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1F22907-5DA7-E081-1B1B-9C6DA6ACD138}"/>
              </a:ext>
            </a:extLst>
          </p:cNvPr>
          <p:cNvCxnSpPr/>
          <p:nvPr/>
        </p:nvCxnSpPr>
        <p:spPr>
          <a:xfrm>
            <a:off x="1413775" y="2706158"/>
            <a:ext cx="1069993" cy="7501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B15D745-D07A-A2E6-4FF9-353EE418EC01}"/>
              </a:ext>
            </a:extLst>
          </p:cNvPr>
          <p:cNvCxnSpPr/>
          <p:nvPr/>
        </p:nvCxnSpPr>
        <p:spPr>
          <a:xfrm flipV="1">
            <a:off x="1611002" y="3586603"/>
            <a:ext cx="671751" cy="655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D981017-D205-34C6-B466-65FD0B2346D1}"/>
              </a:ext>
            </a:extLst>
          </p:cNvPr>
          <p:cNvCxnSpPr/>
          <p:nvPr/>
        </p:nvCxnSpPr>
        <p:spPr>
          <a:xfrm flipV="1">
            <a:off x="1562071" y="1537011"/>
            <a:ext cx="413777" cy="1737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D6D2B5F-2530-CDD5-5581-97B1AA0A10D0}"/>
              </a:ext>
            </a:extLst>
          </p:cNvPr>
          <p:cNvCxnSpPr>
            <a:stCxn id="11" idx="1"/>
          </p:cNvCxnSpPr>
          <p:nvPr/>
        </p:nvCxnSpPr>
        <p:spPr>
          <a:xfrm flipH="1">
            <a:off x="4778892" y="2213532"/>
            <a:ext cx="33676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D9094BD-4437-D64A-0901-F0A4FD594853}"/>
              </a:ext>
            </a:extLst>
          </p:cNvPr>
          <p:cNvCxnSpPr/>
          <p:nvPr/>
        </p:nvCxnSpPr>
        <p:spPr>
          <a:xfrm flipH="1">
            <a:off x="3948879" y="3431941"/>
            <a:ext cx="1129410" cy="2074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 descr="C:\Users\kosse_j\switchdrive\CHART\Tasks\HTS Technology Solenoids\Manufacturing\Photos\20220729_164958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1" r="24902"/>
          <a:stretch/>
        </p:blipFill>
        <p:spPr bwMode="auto">
          <a:xfrm>
            <a:off x="6156176" y="35799"/>
            <a:ext cx="2919083" cy="19598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6" name="Picture 45"/>
          <p:cNvPicPr/>
          <p:nvPr/>
        </p:nvPicPr>
        <p:blipFill>
          <a:blip r:embed="rId4"/>
          <a:stretch>
            <a:fillRect/>
          </a:stretch>
        </p:blipFill>
        <p:spPr>
          <a:xfrm>
            <a:off x="7102904" y="2157844"/>
            <a:ext cx="1805940" cy="135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1560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3948" y="1702741"/>
            <a:ext cx="5247286" cy="269972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Modeling</a:t>
            </a:r>
            <a:endParaRPr lang="de-CH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16"/>
          </p:nvPr>
        </p:nvSpPr>
        <p:spPr>
          <a:xfrm>
            <a:off x="8206312" y="4968000"/>
            <a:ext cx="575742" cy="147638"/>
          </a:xfrm>
        </p:spPr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12</a:t>
            </a:r>
            <a:endParaRPr lang="de-DE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720935"/>
            <a:ext cx="3088190" cy="222203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090464" y="242773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Screening currents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16732" y="59737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NI charging effect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424" y="897177"/>
            <a:ext cx="1930783" cy="154495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0873" y="881148"/>
            <a:ext cx="2053548" cy="1643186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3160047" y="61923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Cool-down and ramping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813764" y="65715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COMSOL 2D axisymmetric model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H-formulation based on [1]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coupled with thermal model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890512" y="451080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6C6C6C"/>
                </a:solidFill>
                <a:latin typeface="+mn-lt"/>
              </a:rPr>
              <a:t>[1] R Mataira et al, “Finite-element </a:t>
            </a:r>
            <a:r>
              <a:rPr lang="en-US" sz="1200" dirty="0">
                <a:solidFill>
                  <a:srgbClr val="6C6C6C"/>
                </a:solidFill>
                <a:latin typeface="+mn-lt"/>
              </a:rPr>
              <a:t>modelling of </a:t>
            </a:r>
            <a:endParaRPr lang="en-US" sz="1200" dirty="0" smtClean="0">
              <a:solidFill>
                <a:srgbClr val="6C6C6C"/>
              </a:solidFill>
              <a:latin typeface="+mn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6C6C6C"/>
                </a:solidFill>
                <a:latin typeface="+mn-lt"/>
              </a:rPr>
              <a:t>no-insulation </a:t>
            </a:r>
            <a:r>
              <a:rPr lang="en-US" sz="1200" dirty="0">
                <a:solidFill>
                  <a:srgbClr val="6C6C6C"/>
                </a:solidFill>
                <a:latin typeface="+mn-lt"/>
              </a:rPr>
              <a:t>HTS coils using rotated anisotropic </a:t>
            </a:r>
            <a:r>
              <a:rPr lang="en-US" sz="1200" dirty="0" smtClean="0">
                <a:solidFill>
                  <a:srgbClr val="6C6C6C"/>
                </a:solidFill>
                <a:latin typeface="+mn-lt"/>
              </a:rPr>
              <a:t>resistivity”, 2020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123728" y="487600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Disadvantage of </a:t>
            </a:r>
            <a:r>
              <a:rPr lang="en-US" sz="1800" dirty="0">
                <a:solidFill>
                  <a:srgbClr val="000000"/>
                </a:solidFill>
                <a:latin typeface="+mn-lt"/>
              </a:rPr>
              <a:t>a</a:t>
            </a: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xial joints</a:t>
            </a:r>
          </a:p>
        </p:txBody>
      </p:sp>
      <p:cxnSp>
        <p:nvCxnSpPr>
          <p:cNvPr id="39" name="Straight Arrow Connector 38"/>
          <p:cNvCxnSpPr/>
          <p:nvPr/>
        </p:nvCxnSpPr>
        <p:spPr bwMode="auto">
          <a:xfrm flipH="1" flipV="1">
            <a:off x="2411760" y="4510800"/>
            <a:ext cx="360040" cy="3652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1090464" y="365352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During ramp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3832" y="275761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z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59832" y="476457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54995" y="14017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 smtClean="0">
                <a:solidFill>
                  <a:srgbClr val="000000"/>
                </a:solidFill>
                <a:latin typeface="Calibri"/>
              </a:rPr>
              <a:t>Note: examples of P3 solenoid</a:t>
            </a:r>
          </a:p>
        </p:txBody>
      </p:sp>
    </p:spTree>
    <p:extLst>
      <p:ext uri="{BB962C8B-B14F-4D97-AF65-F5344CB8AC3E}">
        <p14:creationId xmlns:p14="http://schemas.microsoft.com/office/powerpoint/2010/main" val="21862356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33" grpId="0"/>
      <p:bldP spid="37" grpId="0"/>
      <p:bldP spid="40" grpId="0"/>
      <p:bldP spid="2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 smtClean="0">
                <a:solidFill>
                  <a:schemeClr val="tx1"/>
                </a:solidFill>
                <a:latin typeface="+mn-lt"/>
              </a:rPr>
              <a:t>CHART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2</a:t>
            </a:r>
            <a:r>
              <a:rPr lang="en-CH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CH" dirty="0">
                <a:solidFill>
                  <a:schemeClr val="tx1"/>
                </a:solidFill>
                <a:latin typeface="+mn-lt"/>
              </a:rPr>
              <a:t>MagDev: Technology Solenoid Program</a:t>
            </a:r>
            <a:endParaRPr lang="de-CH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12</a:t>
            </a:r>
            <a:endParaRPr lang="de-DE" dirty="0"/>
          </a:p>
        </p:txBody>
      </p:sp>
      <p:sp>
        <p:nvSpPr>
          <p:cNvPr id="12" name="TextBox 11"/>
          <p:cNvSpPr txBox="1"/>
          <p:nvPr/>
        </p:nvSpPr>
        <p:spPr>
          <a:xfrm>
            <a:off x="511631" y="68135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indent="0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sz="1800" dirty="0">
                <a:solidFill>
                  <a:srgbClr val="000000"/>
                </a:solidFill>
                <a:latin typeface="+mn-lt"/>
              </a:rPr>
              <a:t>Rapidly develop infrastructure for HTS coil manufacturing and </a:t>
            </a: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testing</a:t>
            </a:r>
          </a:p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via NI </a:t>
            </a:r>
            <a:r>
              <a:rPr lang="en-US" sz="1800" dirty="0">
                <a:solidFill>
                  <a:srgbClr val="000000"/>
                </a:solidFill>
                <a:latin typeface="+mn-lt"/>
              </a:rPr>
              <a:t>coil technology license agreement with Tokamak Energy</a:t>
            </a:r>
          </a:p>
          <a:p>
            <a:pPr marL="0" indent="0">
              <a:spcBef>
                <a:spcPct val="0"/>
              </a:spcBef>
              <a:buClr>
                <a:srgbClr val="000000"/>
              </a:buClr>
              <a:buNone/>
            </a:pPr>
            <a:endParaRPr lang="en-US" sz="18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3003" y="162195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Winding</a:t>
            </a:r>
            <a:endParaRPr lang="de-CH" sz="1800" dirty="0" err="1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161535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Soldering</a:t>
            </a:r>
            <a:endParaRPr lang="de-CH" sz="1800" dirty="0" err="1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85090" y="161535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Testing</a:t>
            </a:r>
            <a:endParaRPr lang="de-CH" sz="1800" dirty="0" err="1" smtClean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8F76A4-0223-ED4E-ACA9-55AD046A1206}"/>
              </a:ext>
            </a:extLst>
          </p:cNvPr>
          <p:cNvSpPr txBox="1"/>
          <p:nvPr/>
        </p:nvSpPr>
        <p:spPr>
          <a:xfrm>
            <a:off x="4507096" y="4433256"/>
            <a:ext cx="685800" cy="6858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685800">
              <a:lnSpc>
                <a:spcPct val="110000"/>
              </a:lnSpc>
              <a:spcBef>
                <a:spcPts val="0"/>
              </a:spcBef>
            </a:pPr>
            <a:r>
              <a:rPr lang="en-CH" sz="1200" kern="1000" spc="23" dirty="0">
                <a:solidFill>
                  <a:srgbClr val="000000"/>
                </a:solidFill>
                <a:latin typeface="+mn-lt"/>
                <a:cs typeface="Franklin Gothic Book"/>
              </a:rPr>
              <a:t>Cryogen-free test station (2 kA</a:t>
            </a:r>
            <a:r>
              <a:rPr lang="en-CH" sz="1200" kern="1000" spc="23" dirty="0" smtClean="0">
                <a:solidFill>
                  <a:srgbClr val="000000"/>
                </a:solidFill>
                <a:latin typeface="+mn-lt"/>
                <a:cs typeface="Franklin Gothic Book"/>
              </a:rPr>
              <a:t>)</a:t>
            </a:r>
            <a:endParaRPr lang="en-CH" sz="1200" kern="1000" spc="23" dirty="0">
              <a:solidFill>
                <a:srgbClr val="000000"/>
              </a:solidFill>
              <a:latin typeface="+mn-lt"/>
              <a:cs typeface="Franklin Gothic Book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0047" y="4445673"/>
            <a:ext cx="2010887" cy="6093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Tensioning system developed by Francois-Olivier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Pincot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,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Jacky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Mazet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, CERN</a:t>
            </a:r>
            <a:endParaRPr lang="de-CH" sz="1200" dirty="0" err="1" smtClean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17"/>
          <a:stretch/>
        </p:blipFill>
        <p:spPr>
          <a:xfrm>
            <a:off x="2397887" y="1962004"/>
            <a:ext cx="1816874" cy="161873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2523318" y="4433256"/>
            <a:ext cx="1833707" cy="406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Pre-tinning support by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Davide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rgbClr val="000000"/>
                </a:solidFill>
                <a:latin typeface="+mn-lt"/>
              </a:rPr>
              <a:t>Uglietti</a:t>
            </a:r>
            <a:r>
              <a:rPr lang="en-US" sz="1200" dirty="0" smtClean="0">
                <a:solidFill>
                  <a:srgbClr val="000000"/>
                </a:solidFill>
                <a:latin typeface="+mn-lt"/>
              </a:rPr>
              <a:t>, PSI</a:t>
            </a:r>
            <a:endParaRPr lang="en-US" sz="12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2051" name="037D9A93-9A71-43CB-8A38-B97330A90C4E" descr="IMG_5690.JPG"/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179" b="3348"/>
          <a:stretch/>
        </p:blipFill>
        <p:spPr bwMode="auto">
          <a:xfrm rot="5400000">
            <a:off x="101707" y="2248499"/>
            <a:ext cx="2387858" cy="1800200"/>
          </a:xfrm>
          <a:prstGeom prst="rect">
            <a:avLst/>
          </a:prstGeom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DA47681-CFFA-7E44-96AB-7CF35B566CE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4108" y="1954669"/>
            <a:ext cx="2340140" cy="234746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7569490" y="160240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Modeling</a:t>
            </a:r>
            <a:endParaRPr lang="de-CH" sz="1800" dirty="0" err="1" smtClean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0795" y="1954669"/>
            <a:ext cx="1918543" cy="133463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0273" y="709357"/>
            <a:ext cx="1368152" cy="581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4664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r>
              <a:rPr kumimoji="0" lang="de-DE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de-DE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of</a:t>
            </a:r>
            <a:r>
              <a:rPr kumimoji="0" lang="de-DE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12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51470"/>
            <a:ext cx="6263899" cy="3813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PSI Positron Production (</a:t>
            </a:r>
            <a:r>
              <a:rPr lang="es-ES" dirty="0">
                <a:solidFill>
                  <a:schemeClr val="tx1"/>
                </a:solidFill>
                <a:latin typeface="+mn-lt"/>
              </a:rPr>
              <a:t>P</a:t>
            </a:r>
            <a:r>
              <a:rPr lang="en-US" baseline="30000" dirty="0" smtClean="0">
                <a:solidFill>
                  <a:schemeClr val="tx1"/>
                </a:solidFill>
                <a:latin typeface="+mn-lt"/>
              </a:rPr>
              <a:t>3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) Experiment</a:t>
            </a:r>
            <a:endParaRPr lang="de-CH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7273"/>
            <a:ext cx="9144000" cy="165917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718907" y="2121024"/>
            <a:ext cx="0" cy="406467"/>
          </a:xfrm>
          <a:prstGeom prst="straightConnector1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  <a:headEnd type="none" w="med" len="med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 bwMode="auto">
          <a:xfrm>
            <a:off x="179512" y="1224933"/>
            <a:ext cx="0" cy="55472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2915816" y="1117957"/>
            <a:ext cx="0" cy="2296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flipH="1" flipV="1">
            <a:off x="4860032" y="2121135"/>
            <a:ext cx="30503" cy="52943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788302" y="2383475"/>
            <a:ext cx="2720549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Target and HTS Adiabatic Matching Device</a:t>
            </a:r>
            <a:endParaRPr kumimoji="0" lang="it-IT" b="0" i="0" u="none" strike="noStrike" kern="120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7498" y="829925"/>
            <a:ext cx="1906229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6 GeV beam from SwissFEL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linac</a:t>
            </a:r>
            <a:endParaRPr kumimoji="0" lang="it-IT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50509" y="873553"/>
            <a:ext cx="1906229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Solenoids</a:t>
            </a:r>
            <a:endParaRPr kumimoji="0" lang="it-IT" b="0" i="0" u="none" strike="noStrike" kern="120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5580112" y="1060997"/>
            <a:ext cx="648072" cy="20631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5076055" y="799241"/>
            <a:ext cx="1906229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Beam diagnostics</a:t>
            </a:r>
            <a:endParaRPr kumimoji="0" lang="it-IT" b="0" i="0" u="none" strike="noStrike" kern="120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95976" y="2671507"/>
            <a:ext cx="1344689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RF Cavities</a:t>
            </a:r>
            <a:endParaRPr kumimoji="0" lang="it-IT" b="0" i="0" u="none" strike="noStrike" kern="1200" cap="none" spc="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426897" y="721913"/>
            <a:ext cx="1355157" cy="21602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+mn-lt"/>
              </a:rPr>
              <a:t>Concept design of P</a:t>
            </a:r>
            <a:r>
              <a:rPr kumimoji="0" lang="en-US" sz="1200" b="0" i="1" u="none" strike="noStrike" kern="1200" cap="none" spc="0" normalizeH="0" baseline="3000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+mn-lt"/>
              </a:rPr>
              <a:t>3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i="1" dirty="0">
                <a:solidFill>
                  <a:srgbClr val="7F7F7F"/>
                </a:solidFill>
                <a:latin typeface="+mn-lt"/>
              </a:rPr>
              <a:t>N. </a:t>
            </a:r>
            <a:r>
              <a:rPr lang="en-US" sz="1200" i="1" dirty="0" err="1">
                <a:solidFill>
                  <a:srgbClr val="7F7F7F"/>
                </a:solidFill>
                <a:latin typeface="+mn-lt"/>
              </a:rPr>
              <a:t>Vallis</a:t>
            </a:r>
            <a:r>
              <a:rPr lang="en-US" sz="1200" i="1" dirty="0">
                <a:solidFill>
                  <a:srgbClr val="7F7F7F"/>
                </a:solidFill>
                <a:latin typeface="+mn-lt"/>
              </a:rPr>
              <a:t>, </a:t>
            </a:r>
            <a:r>
              <a:rPr lang="en-US" sz="1200" i="1" dirty="0" smtClean="0">
                <a:solidFill>
                  <a:srgbClr val="7F7F7F"/>
                </a:solidFill>
                <a:latin typeface="+mn-lt"/>
              </a:rPr>
              <a:t>PSI [3]</a:t>
            </a:r>
            <a:endParaRPr lang="en-US" sz="1200" i="1" dirty="0">
              <a:solidFill>
                <a:srgbClr val="7F7F7F"/>
              </a:solidFill>
              <a:latin typeface="+mn-lt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de-CH" sz="1200" b="0" i="1" u="none" strike="noStrike" kern="1200" cap="none" spc="0" normalizeH="0" baseline="30000" noProof="0" dirty="0" err="1" smtClean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+mn-lt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705846"/>
              </p:ext>
            </p:extLst>
          </p:nvPr>
        </p:nvGraphicFramePr>
        <p:xfrm>
          <a:off x="3522245" y="3458353"/>
          <a:ext cx="5586260" cy="1127760"/>
        </p:xfrm>
        <a:graphic>
          <a:graphicData uri="http://schemas.openxmlformats.org/drawingml/2006/table">
            <a:tbl>
              <a:tblPr bandRow="1">
                <a:tableStyleId>{D7AC3CCA-C797-4891-BE02-D94E43425B78}</a:tableStyleId>
              </a:tblPr>
              <a:tblGrid>
                <a:gridCol w="3090057">
                  <a:extLst>
                    <a:ext uri="{9D8B030D-6E8A-4147-A177-3AD203B41FA5}">
                      <a16:colId xmlns:a16="http://schemas.microsoft.com/office/drawing/2014/main" val="494240706"/>
                    </a:ext>
                  </a:extLst>
                </a:gridCol>
                <a:gridCol w="2496203">
                  <a:extLst>
                    <a:ext uri="{9D8B030D-6E8A-4147-A177-3AD203B41FA5}">
                      <a16:colId xmlns:a16="http://schemas.microsoft.com/office/drawing/2014/main" val="292847820"/>
                    </a:ext>
                  </a:extLst>
                </a:gridCol>
              </a:tblGrid>
              <a:tr h="302067">
                <a:tc>
                  <a:txBody>
                    <a:bodyPr/>
                    <a:lstStyle/>
                    <a:p>
                      <a:pPr algn="l"/>
                      <a:r>
                        <a:rPr lang="en-US" sz="1400" dirty="0" err="1" smtClean="0"/>
                        <a:t>SuperKEKB</a:t>
                      </a:r>
                      <a:r>
                        <a:rPr lang="en-US" sz="1400" dirty="0" smtClean="0"/>
                        <a:t> Factory (State of the art, 3</a:t>
                      </a:r>
                      <a:r>
                        <a:rPr lang="en-US" sz="1400" baseline="0" dirty="0" smtClean="0"/>
                        <a:t> GeV</a:t>
                      </a:r>
                      <a:r>
                        <a:rPr lang="en-US" sz="1400" dirty="0" smtClean="0"/>
                        <a:t>) [1]</a:t>
                      </a:r>
                      <a:endParaRPr lang="it-IT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0.5</a:t>
                      </a:r>
                      <a:endParaRPr lang="it-IT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281202"/>
                  </a:ext>
                </a:extLst>
              </a:tr>
              <a:tr h="24501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FCC-</a:t>
                      </a:r>
                      <a:r>
                        <a:rPr lang="en-US" sz="1400" dirty="0" err="1" smtClean="0"/>
                        <a:t>ee</a:t>
                      </a:r>
                      <a:r>
                        <a:rPr lang="en-US" sz="1400" dirty="0" smtClean="0"/>
                        <a:t> requirements [2]</a:t>
                      </a:r>
                      <a:endParaRPr lang="it-IT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 (incl.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safety</a:t>
                      </a:r>
                      <a:r>
                        <a:rPr lang="en-US" sz="1400" baseline="0" dirty="0" smtClean="0"/>
                        <a:t> factor 2</a:t>
                      </a:r>
                      <a:r>
                        <a:rPr lang="en-US" sz="1400" dirty="0" smtClean="0"/>
                        <a:t>)</a:t>
                      </a:r>
                      <a:endParaRPr lang="it-IT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6254814"/>
                  </a:ext>
                </a:extLst>
              </a:tr>
              <a:tr h="24501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P</a:t>
                      </a:r>
                      <a:r>
                        <a:rPr lang="en-US" sz="1400" baseline="30000" dirty="0" smtClean="0"/>
                        <a:t>3</a:t>
                      </a:r>
                      <a:r>
                        <a:rPr lang="en-US" sz="1400" dirty="0" smtClean="0"/>
                        <a:t> simulations [3]</a:t>
                      </a:r>
                      <a:endParaRPr lang="it-IT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 </a:t>
                      </a:r>
                      <a:r>
                        <a:rPr lang="en-US" sz="1400" dirty="0" smtClean="0">
                          <a:solidFill>
                            <a:srgbClr val="686868"/>
                          </a:solidFill>
                        </a:rPr>
                        <a:t>(0.4 T RF sol.)-</a:t>
                      </a:r>
                      <a:r>
                        <a:rPr lang="en-US" sz="1400" dirty="0" smtClean="0"/>
                        <a:t>8 </a:t>
                      </a:r>
                      <a:r>
                        <a:rPr lang="en-US" sz="1400" dirty="0" smtClean="0">
                          <a:solidFill>
                            <a:srgbClr val="686868"/>
                          </a:solidFill>
                        </a:rPr>
                        <a:t>(1.5 T RF sol.)</a:t>
                      </a:r>
                      <a:endParaRPr lang="it-IT" sz="1400" dirty="0">
                        <a:solidFill>
                          <a:srgbClr val="686868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526188"/>
                  </a:ext>
                </a:extLst>
              </a:tr>
            </a:tbl>
          </a:graphicData>
        </a:graphic>
      </p:graphicFrame>
      <p:sp>
        <p:nvSpPr>
          <p:cNvPr id="20" name="Rectangle 19"/>
          <p:cNvSpPr/>
          <p:nvPr/>
        </p:nvSpPr>
        <p:spPr>
          <a:xfrm>
            <a:off x="4226721" y="4573223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</a:rPr>
              <a:t>[1] K</a:t>
            </a:r>
            <a:r>
              <a:rPr kumimoji="0" lang="it-IT" sz="800" b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</a:rPr>
              <a:t>. Akai, K. </a:t>
            </a:r>
            <a:r>
              <a:rPr kumimoji="0" lang="it-IT" sz="800" b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</a:rPr>
              <a:t>Furukawa</a:t>
            </a:r>
            <a:r>
              <a:rPr kumimoji="0" lang="it-IT" sz="800" b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</a:rPr>
              <a:t>, and H. </a:t>
            </a:r>
            <a:r>
              <a:rPr kumimoji="0" lang="it-IT" sz="800" b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</a:rPr>
              <a:t>Koiso</a:t>
            </a:r>
            <a:r>
              <a:rPr kumimoji="0" lang="it-IT" sz="800" b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</a:rPr>
              <a:t>, "</a:t>
            </a:r>
            <a:r>
              <a:rPr kumimoji="0" lang="it-IT" sz="800" b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</a:rPr>
              <a:t>Superkekb</a:t>
            </a:r>
            <a:r>
              <a:rPr kumimoji="0" lang="it-IT" sz="800" b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</a:rPr>
              <a:t> collider</a:t>
            </a:r>
            <a:r>
              <a:rPr kumimoji="0" lang="it-IT" sz="800" b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</a:rPr>
              <a:t>", </a:t>
            </a:r>
            <a:r>
              <a:rPr kumimoji="0" lang="it-IT" sz="800" b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</a:rPr>
              <a:t>2018</a:t>
            </a:r>
            <a:r>
              <a:rPr kumimoji="0" lang="it-IT" sz="800" b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</a:rPr>
              <a:t>[</a:t>
            </a:r>
            <a:r>
              <a:rPr kumimoji="0" lang="en-US" sz="800" b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</a:rPr>
              <a:t>2] I. </a:t>
            </a:r>
            <a:r>
              <a:rPr kumimoji="0" lang="en-US" sz="800" b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</a:rPr>
              <a:t>Chaikovska</a:t>
            </a:r>
            <a:r>
              <a:rPr kumimoji="0" lang="en-US" sz="800" b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</a:rPr>
              <a:t> et </a:t>
            </a:r>
            <a:r>
              <a:rPr kumimoji="0" lang="en-US" sz="800" b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</a:rPr>
              <a:t>al</a:t>
            </a:r>
            <a:r>
              <a:rPr kumimoji="0" lang="en-US" sz="800" b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</a:rPr>
              <a:t>., </a:t>
            </a:r>
            <a:r>
              <a:rPr kumimoji="0" lang="en-US" sz="800" b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</a:rPr>
              <a:t>"Positron source for FCC-</a:t>
            </a:r>
            <a:r>
              <a:rPr kumimoji="0" lang="en-US" sz="800" b="0" u="none" strike="noStrike" kern="1200" cap="none" spc="0" normalizeH="0" baseline="0" noProof="0" dirty="0" err="1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</a:rPr>
              <a:t>ee</a:t>
            </a:r>
            <a:r>
              <a:rPr kumimoji="0" lang="en-US" sz="800" b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</a:rPr>
              <a:t>", </a:t>
            </a:r>
            <a:r>
              <a:rPr kumimoji="0" lang="en-US" sz="800" b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</a:rPr>
              <a:t>2019.</a:t>
            </a:r>
          </a:p>
          <a:p>
            <a:r>
              <a:rPr lang="en-US" sz="8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[3] </a:t>
            </a:r>
            <a:r>
              <a:rPr lang="en-US" sz="800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N. </a:t>
            </a:r>
            <a:r>
              <a:rPr lang="en-US" sz="800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Vallis</a:t>
            </a:r>
            <a:r>
              <a:rPr lang="en-US" sz="800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, </a:t>
            </a:r>
            <a:r>
              <a:rPr lang="en-US" sz="8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“PSI </a:t>
            </a:r>
            <a:r>
              <a:rPr lang="en-GB" sz="800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The P</a:t>
            </a:r>
            <a:r>
              <a:rPr lang="en-GB" sz="800" baseline="30000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3</a:t>
            </a:r>
            <a:r>
              <a:rPr lang="en-GB" sz="800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 experiment: </a:t>
            </a:r>
            <a:r>
              <a:rPr lang="en-GB" sz="8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a </a:t>
            </a:r>
            <a:r>
              <a:rPr lang="en-GB" sz="800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Positron Source Demonstrator for </a:t>
            </a:r>
            <a:r>
              <a:rPr lang="en-GB" sz="8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FCC-</a:t>
            </a:r>
            <a:r>
              <a:rPr lang="en-GB" sz="800" dirty="0" err="1" smtClean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ee</a:t>
            </a:r>
            <a:r>
              <a:rPr lang="en-GB" sz="800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</a:rPr>
              <a:t>”, 2022</a:t>
            </a:r>
            <a:endParaRPr lang="en-US" sz="800" dirty="0">
              <a:solidFill>
                <a:schemeClr val="tx2">
                  <a:lumMod val="75000"/>
                  <a:lumOff val="25000"/>
                </a:schemeClr>
              </a:solidFill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3000" y="400019"/>
            <a:ext cx="6519284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Goal: experimentally validate high yield in context of FCC-</a:t>
            </a:r>
            <a:r>
              <a:rPr lang="en-US" sz="1800" dirty="0" err="1" smtClean="0">
                <a:solidFill>
                  <a:srgbClr val="000000"/>
                </a:solidFill>
                <a:latin typeface="+mn-lt"/>
              </a:rPr>
              <a:t>ee</a:t>
            </a: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, in 2025</a:t>
            </a:r>
          </a:p>
        </p:txBody>
      </p:sp>
      <p:pic>
        <p:nvPicPr>
          <p:cNvPr id="34" name="Picture 33"/>
          <p:cNvPicPr/>
          <p:nvPr/>
        </p:nvPicPr>
        <p:blipFill rotWithShape="1">
          <a:blip r:embed="rId3"/>
          <a:srcRect l="8701" t="8297"/>
          <a:stretch/>
        </p:blipFill>
        <p:spPr>
          <a:xfrm>
            <a:off x="394482" y="3003798"/>
            <a:ext cx="2602162" cy="2111839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 rot="16200000">
            <a:off x="-1170911" y="3207333"/>
            <a:ext cx="2736304" cy="4571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+mn-lt"/>
              </a:rPr>
              <a:t>Magnetic field [T]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558019" y="319704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+mn-lt"/>
              </a:rPr>
              <a:t>Yield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788302" y="2383475"/>
            <a:ext cx="2127514" cy="576064"/>
          </a:xfrm>
          <a:prstGeom prst="rect">
            <a:avLst/>
          </a:prstGeom>
          <a:noFill/>
          <a:ln w="190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496" y="498532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 smtClean="0">
                <a:solidFill>
                  <a:srgbClr val="404040"/>
                </a:solidFill>
                <a:latin typeface="Calibri"/>
              </a:rPr>
              <a:t>Yield optimization Y. Zhao, </a:t>
            </a:r>
            <a:r>
              <a:rPr lang="en-US" sz="800" dirty="0" err="1" smtClean="0">
                <a:solidFill>
                  <a:srgbClr val="404040"/>
                </a:solidFill>
                <a:latin typeface="Calibri"/>
              </a:rPr>
              <a:t>Cern</a:t>
            </a:r>
            <a:endParaRPr lang="en-US" sz="800" dirty="0" smtClean="0">
              <a:solidFill>
                <a:srgbClr val="40404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2536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1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851</Words>
  <Application>Microsoft Office PowerPoint</Application>
  <PresentationFormat>On-screen Show (16:9)</PresentationFormat>
  <Paragraphs>162</Paragraphs>
  <Slides>14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9" baseType="lpstr">
      <vt:lpstr>ＭＳ Ｐゴシック</vt:lpstr>
      <vt:lpstr>Arial</vt:lpstr>
      <vt:lpstr>Arial Narrow</vt:lpstr>
      <vt:lpstr>Calibri</vt:lpstr>
      <vt:lpstr>Cambria Math</vt:lpstr>
      <vt:lpstr>Franklin Gothic Book</vt:lpstr>
      <vt:lpstr>Georgia</vt:lpstr>
      <vt:lpstr>Helvetica</vt:lpstr>
      <vt:lpstr>Rockwell</vt:lpstr>
      <vt:lpstr>Symbol</vt:lpstr>
      <vt:lpstr>Times</vt:lpstr>
      <vt:lpstr>Times New Roman</vt:lpstr>
      <vt:lpstr>ヒラギノ角ゴ Pro W3</vt:lpstr>
      <vt:lpstr>PSI-Powerpoint-Master Calibri V2</vt:lpstr>
      <vt:lpstr>1_PSI-Powerpoint-Master Calibri V2</vt:lpstr>
      <vt:lpstr>HTS solenoids at PSI</vt:lpstr>
      <vt:lpstr>CHART2 MagDev @ PSI</vt:lpstr>
      <vt:lpstr>CHART2 MagDev: Technology Solenoid Program</vt:lpstr>
      <vt:lpstr>PowerPoint Presentation</vt:lpstr>
      <vt:lpstr>PowerPoint Presentation</vt:lpstr>
      <vt:lpstr>Cryogen-free test setup</vt:lpstr>
      <vt:lpstr>Modeling</vt:lpstr>
      <vt:lpstr>CHART2 MagDev: Technology Solenoid Program</vt:lpstr>
      <vt:lpstr>PSI Positron Production (P3) Experiment</vt:lpstr>
      <vt:lpstr>PowerPoint Presentation</vt:lpstr>
      <vt:lpstr>PowerPoint Presentation</vt:lpstr>
      <vt:lpstr>Main worry: axial compressive stress</vt:lpstr>
      <vt:lpstr>Conclusions</vt:lpstr>
      <vt:lpstr>Quench event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HTS Solenoid as a Flux Concentrator</dc:title>
  <dc:creator>Kosse Jaap Jeroen</dc:creator>
  <cp:lastModifiedBy>Kosse Jaap (PSI)</cp:lastModifiedBy>
  <cp:revision>252</cp:revision>
  <cp:lastPrinted>2015-09-30T13:23:15Z</cp:lastPrinted>
  <dcterms:created xsi:type="dcterms:W3CDTF">2020-12-01T08:04:56Z</dcterms:created>
  <dcterms:modified xsi:type="dcterms:W3CDTF">2022-10-11T14:25:23Z</dcterms:modified>
</cp:coreProperties>
</file>